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</p:sldMasterIdLst>
  <p:notesMasterIdLst>
    <p:notesMasterId r:id="rId11"/>
  </p:notesMasterIdLst>
  <p:sldIdLst>
    <p:sldId id="263" r:id="rId2"/>
    <p:sldId id="1088" r:id="rId3"/>
    <p:sldId id="1089" r:id="rId4"/>
    <p:sldId id="1090" r:id="rId5"/>
    <p:sldId id="1091" r:id="rId6"/>
    <p:sldId id="1164" r:id="rId7"/>
    <p:sldId id="1093" r:id="rId8"/>
    <p:sldId id="1094" r:id="rId9"/>
    <p:sldId id="1199" r:id="rId10"/>
  </p:sldIdLst>
  <p:sldSz cx="9144000" cy="6858000" type="screen4x3"/>
  <p:notesSz cx="10234613" cy="7102475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660"/>
  </p:normalViewPr>
  <p:slideViewPr>
    <p:cSldViewPr>
      <p:cViewPr varScale="1">
        <p:scale>
          <a:sx n="67" d="100"/>
          <a:sy n="67" d="100"/>
        </p:scale>
        <p:origin x="1256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435475" cy="35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66" tIns="49533" rIns="99066" bIns="49533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300" b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797550" y="0"/>
            <a:ext cx="4435475" cy="35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66" tIns="49533" rIns="99066" bIns="49533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300" b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341688" y="533400"/>
            <a:ext cx="3551237" cy="26622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023938" y="3373438"/>
            <a:ext cx="8186737" cy="3195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66" tIns="49533" rIns="99066" bIns="4953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746875"/>
            <a:ext cx="4435475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66" tIns="49533" rIns="99066" bIns="49533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300" b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797550" y="6746875"/>
            <a:ext cx="4435475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66" tIns="49533" rIns="99066" bIns="4953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68D4A84-EDFA-4B54-B9BB-14215EEC05B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958046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Tahoma" panose="020B060403050404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ru-RU" altLang="ru-RU" smtClean="0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ru-RU" altLang="ru-RU" smtClean="0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ru-RU" altLang="ru-RU" smtClean="0"/>
            </a:p>
          </p:txBody>
        </p:sp>
      </p:grpSp>
      <p:sp>
        <p:nvSpPr>
          <p:cNvPr id="718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718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4C7F1A37-CEB7-4888-8EBB-FAB7C4F0B83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29183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D32ADA-4A5E-4372-B8FC-F80E844573D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06553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59A47D-EE8F-472C-BFD7-40F7D941E32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58864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78C853-FEE3-4576-AEBF-8E599E860EF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21118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395FB6-320C-42EF-8636-C18C48DADB1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479553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828D9B-A74F-4F74-89EF-51149039274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15844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944283-0389-41A6-8CD2-B9D840AB7E8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18835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C5C52B-5F80-4BDC-A2FE-92D319EDC02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06375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D87277-EB55-49E8-86C4-C715254D42B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93074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EDCCB0-9E80-4615-AD99-D6CCFC90F5C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04079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3FF842-7FF1-463F-B379-018CDAC72F0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505584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77724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182688" y="4151313"/>
            <a:ext cx="77724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F7E55-B283-421B-AB0F-D42D213C924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95299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b="0" smtClean="0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b="0" smtClean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b="0" smtClean="0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b="0" smtClean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b="0" smtClean="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b="0" smtClean="0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b="0" smtClean="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615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5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5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 b="0"/>
            </a:lvl1pPr>
          </a:lstStyle>
          <a:p>
            <a:pPr>
              <a:defRPr/>
            </a:pPr>
            <a:fld id="{E760DEC2-5B65-4BFE-8A72-253CBAB04C2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474" r:id="rId1"/>
    <p:sldLayoutId id="2147484463" r:id="rId2"/>
    <p:sldLayoutId id="2147484464" r:id="rId3"/>
    <p:sldLayoutId id="2147484465" r:id="rId4"/>
    <p:sldLayoutId id="2147484466" r:id="rId5"/>
    <p:sldLayoutId id="2147484467" r:id="rId6"/>
    <p:sldLayoutId id="2147484468" r:id="rId7"/>
    <p:sldLayoutId id="2147484469" r:id="rId8"/>
    <p:sldLayoutId id="2147484470" r:id="rId9"/>
    <p:sldLayoutId id="2147484471" r:id="rId10"/>
    <p:sldLayoutId id="2147484472" r:id="rId11"/>
    <p:sldLayoutId id="2147484473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ChangeArrowheads="1"/>
          </p:cNvSpPr>
          <p:nvPr/>
        </p:nvSpPr>
        <p:spPr bwMode="auto">
          <a:xfrm>
            <a:off x="0" y="3789363"/>
            <a:ext cx="9144000" cy="2087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dirty="0" smtClean="0"/>
              <a:t>Налоговый контроль - 2026</a:t>
            </a:r>
            <a:endParaRPr lang="ru-RU" altLang="ru-RU" sz="2800" dirty="0"/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ru-RU" sz="2800" dirty="0"/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dirty="0" smtClean="0"/>
              <a:t>Дека</a:t>
            </a:r>
            <a:r>
              <a:rPr lang="ru-RU" altLang="ru-RU" sz="2800" dirty="0" smtClean="0"/>
              <a:t>брь </a:t>
            </a:r>
            <a:r>
              <a:rPr lang="ru-RU" altLang="ru-RU" sz="2800" dirty="0" smtClean="0"/>
              <a:t>2025</a:t>
            </a:r>
            <a:endParaRPr lang="ru-RU" altLang="ru-RU" sz="2800" dirty="0"/>
          </a:p>
        </p:txBody>
      </p:sp>
      <p:sp>
        <p:nvSpPr>
          <p:cNvPr id="4099" name="Rectangle 7"/>
          <p:cNvSpPr>
            <a:spLocks noChangeArrowheads="1"/>
          </p:cNvSpPr>
          <p:nvPr/>
        </p:nvSpPr>
        <p:spPr bwMode="auto">
          <a:xfrm>
            <a:off x="234950" y="425450"/>
            <a:ext cx="8601075" cy="280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5000"/>
              </a:spcBef>
              <a:buClrTx/>
              <a:buSzTx/>
              <a:buFontTx/>
              <a:buNone/>
            </a:pPr>
            <a:r>
              <a:rPr lang="ru-RU" altLang="ru-RU" sz="2800" b="0">
                <a:solidFill>
                  <a:schemeClr val="tx2"/>
                </a:solidFill>
              </a:rPr>
              <a:t/>
            </a:r>
            <a:br>
              <a:rPr lang="ru-RU" altLang="ru-RU" sz="2800" b="0">
                <a:solidFill>
                  <a:schemeClr val="tx2"/>
                </a:solidFill>
              </a:rPr>
            </a:br>
            <a:r>
              <a:rPr lang="ru-RU" altLang="ru-RU" sz="2800"/>
              <a:t>ОТКРЫТЫЙ УНИВЕРСИТЕТ</a:t>
            </a:r>
          </a:p>
          <a:p>
            <a:pPr algn="r" eaLnBrk="1" hangingPunct="1">
              <a:spcBef>
                <a:spcPct val="5000"/>
              </a:spcBef>
              <a:buClrTx/>
              <a:buSzTx/>
              <a:buFontTx/>
              <a:buNone/>
            </a:pPr>
            <a:r>
              <a:rPr lang="ru-RU" altLang="ru-RU" sz="2200"/>
              <a:t>«Центра финансовых экспертиз»</a:t>
            </a:r>
          </a:p>
          <a:p>
            <a:pPr algn="r" eaLnBrk="1" hangingPunct="1">
              <a:spcBef>
                <a:spcPct val="5000"/>
              </a:spcBef>
              <a:buClrTx/>
              <a:buSzTx/>
              <a:buFontTx/>
              <a:buNone/>
            </a:pPr>
            <a:endParaRPr lang="ru-RU" altLang="ru-RU" sz="2000" b="0"/>
          </a:p>
          <a:p>
            <a:pPr algn="r" eaLnBrk="1" hangingPunct="1">
              <a:spcBef>
                <a:spcPct val="5000"/>
              </a:spcBef>
              <a:buClrTx/>
              <a:buSzTx/>
              <a:buFontTx/>
              <a:buNone/>
            </a:pPr>
            <a:r>
              <a:rPr lang="ru-RU" altLang="ru-RU" sz="2000" b="0"/>
              <a:t>Лицензия на образовательную деятельность</a:t>
            </a:r>
          </a:p>
          <a:p>
            <a:pPr algn="r" eaLnBrk="1" hangingPunct="1">
              <a:spcBef>
                <a:spcPct val="5000"/>
              </a:spcBef>
              <a:buClrTx/>
              <a:buSzTx/>
              <a:buFontTx/>
              <a:buNone/>
            </a:pPr>
            <a:r>
              <a:rPr lang="ru-RU" altLang="ru-RU" sz="2000" b="0"/>
              <a:t>№ 1129 от 02.09.2014 серия 78Л02 № 0000025</a:t>
            </a:r>
            <a:r>
              <a:rPr lang="ru-RU" altLang="ru-RU" sz="2000" b="0">
                <a:solidFill>
                  <a:schemeClr val="tx2"/>
                </a:solidFill>
              </a:rPr>
              <a:t> </a:t>
            </a:r>
            <a:r>
              <a:rPr lang="ru-RU" altLang="ru-RU" sz="2000">
                <a:solidFill>
                  <a:schemeClr val="tx2"/>
                </a:solidFill>
              </a:rPr>
              <a:t/>
            </a:r>
            <a:br>
              <a:rPr lang="ru-RU" altLang="ru-RU" sz="2000">
                <a:solidFill>
                  <a:schemeClr val="tx2"/>
                </a:solidFill>
              </a:rPr>
            </a:br>
            <a:r>
              <a:rPr lang="ru-RU" altLang="ru-RU" sz="1400">
                <a:solidFill>
                  <a:schemeClr val="tx2"/>
                </a:solidFill>
              </a:rPr>
              <a:t/>
            </a:r>
            <a:br>
              <a:rPr lang="ru-RU" altLang="ru-RU" sz="1400">
                <a:solidFill>
                  <a:schemeClr val="tx2"/>
                </a:solidFill>
              </a:rPr>
            </a:br>
            <a:endParaRPr lang="ru-RU" altLang="ru-RU" sz="2800" u="sng">
              <a:solidFill>
                <a:schemeClr val="tx2"/>
              </a:solidFill>
            </a:endParaRPr>
          </a:p>
        </p:txBody>
      </p:sp>
      <p:pic>
        <p:nvPicPr>
          <p:cNvPr id="410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763" y="723900"/>
            <a:ext cx="2698750" cy="1265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1" name="Rectangle 8"/>
          <p:cNvSpPr>
            <a:spLocks noChangeArrowheads="1"/>
          </p:cNvSpPr>
          <p:nvPr/>
        </p:nvSpPr>
        <p:spPr bwMode="auto">
          <a:xfrm>
            <a:off x="250825" y="6237288"/>
            <a:ext cx="8497888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dirty="0" smtClean="0"/>
              <a:t>Мухин М.С</a:t>
            </a:r>
            <a:r>
              <a:rPr lang="ru-RU" altLang="ru-RU" sz="2000" dirty="0" smtClean="0"/>
              <a:t>.  </a:t>
            </a:r>
            <a:r>
              <a:rPr lang="en-US" altLang="ru-RU" sz="2000" u="sng" dirty="0"/>
              <a:t>www.fineks.org</a:t>
            </a:r>
            <a:r>
              <a:rPr lang="ru-RU" altLang="ru-RU" sz="2000" dirty="0"/>
              <a:t>  (812) 920-12-14</a:t>
            </a:r>
            <a:endParaRPr lang="ru-RU" altLang="ru-RU" sz="2000" b="0" dirty="0"/>
          </a:p>
        </p:txBody>
      </p:sp>
      <p:cxnSp>
        <p:nvCxnSpPr>
          <p:cNvPr id="4102" name="Прямая соединительная линия 11"/>
          <p:cNvCxnSpPr>
            <a:cxnSpLocks noChangeShapeType="1"/>
          </p:cNvCxnSpPr>
          <p:nvPr/>
        </p:nvCxnSpPr>
        <p:spPr bwMode="auto">
          <a:xfrm>
            <a:off x="323850" y="6165850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453283" y="256988"/>
            <a:ext cx="6522814" cy="1127348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12 традиционных критериев</a:t>
            </a: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отбора для ВНП</a:t>
            </a: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2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6631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 dirty="0">
                <a:solidFill>
                  <a:schemeClr val="tx2"/>
                </a:solidFill>
              </a:rPr>
              <a:t> </a:t>
            </a:r>
            <a:r>
              <a:rPr lang="ru-RU" altLang="ru-RU" sz="2000" dirty="0" smtClean="0"/>
              <a:t>Мухин М.С.  </a:t>
            </a:r>
            <a:r>
              <a:rPr lang="en-US" altLang="ru-RU" sz="2000" u="sng" dirty="0"/>
              <a:t>www.fineks.org</a:t>
            </a:r>
            <a:r>
              <a:rPr lang="ru-RU" altLang="ru-RU" sz="2000" dirty="0"/>
              <a:t>  (812) 920-12-14</a:t>
            </a:r>
            <a:r>
              <a:rPr lang="ru-RU" altLang="ru-RU" sz="2000" b="0" dirty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06" y="2348880"/>
            <a:ext cx="9125694" cy="319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83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3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6631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 dirty="0">
                <a:solidFill>
                  <a:schemeClr val="tx2"/>
                </a:solidFill>
              </a:rPr>
              <a:t> </a:t>
            </a:r>
            <a:r>
              <a:rPr lang="ru-RU" altLang="ru-RU" sz="2000" dirty="0" smtClean="0"/>
              <a:t>Мухин М.С</a:t>
            </a:r>
            <a:r>
              <a:rPr lang="ru-RU" altLang="ru-RU" sz="2000" dirty="0" smtClean="0"/>
              <a:t>.  </a:t>
            </a:r>
            <a:r>
              <a:rPr lang="en-US" altLang="ru-RU" sz="2000" u="sng" dirty="0"/>
              <a:t>www.fineks.org</a:t>
            </a:r>
            <a:r>
              <a:rPr lang="ru-RU" altLang="ru-RU" sz="2000" dirty="0"/>
              <a:t>  (812) 920-12-14</a:t>
            </a:r>
            <a:r>
              <a:rPr lang="ru-RU" altLang="ru-RU" sz="2000" b="0" dirty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2453283" y="256988"/>
            <a:ext cx="6522814" cy="1127348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Новое в оценке налоговых рисков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с 2026 года (1)</a:t>
            </a: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88" y="2132856"/>
            <a:ext cx="8712647" cy="3605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662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4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6631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 dirty="0">
                <a:solidFill>
                  <a:schemeClr val="tx2"/>
                </a:solidFill>
              </a:rPr>
              <a:t> </a:t>
            </a:r>
            <a:r>
              <a:rPr lang="ru-RU" altLang="ru-RU" sz="2000" dirty="0" smtClean="0"/>
              <a:t>Мухин М.С</a:t>
            </a:r>
            <a:r>
              <a:rPr lang="ru-RU" altLang="ru-RU" sz="2000" dirty="0" smtClean="0"/>
              <a:t>.  </a:t>
            </a:r>
            <a:r>
              <a:rPr lang="en-US" altLang="ru-RU" sz="2000" u="sng" dirty="0"/>
              <a:t>www.fineks.org</a:t>
            </a:r>
            <a:r>
              <a:rPr lang="ru-RU" altLang="ru-RU" sz="2000" dirty="0"/>
              <a:t>  (812) 920-12-14</a:t>
            </a:r>
            <a:r>
              <a:rPr lang="ru-RU" altLang="ru-RU" sz="2000" b="0" dirty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453283" y="256988"/>
            <a:ext cx="6522814" cy="1127348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Новое в оценке налоговых рисков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с 2026 года (2)</a:t>
            </a: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903" y="1907852"/>
            <a:ext cx="8964612" cy="386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66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5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6631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 dirty="0">
                <a:solidFill>
                  <a:schemeClr val="tx2"/>
                </a:solidFill>
              </a:rPr>
              <a:t> </a:t>
            </a:r>
            <a:r>
              <a:rPr lang="ru-RU" altLang="ru-RU" sz="2000" dirty="0" smtClean="0"/>
              <a:t>Мухин М.С</a:t>
            </a:r>
            <a:r>
              <a:rPr lang="ru-RU" altLang="ru-RU" sz="2000" dirty="0" smtClean="0"/>
              <a:t>.  </a:t>
            </a:r>
            <a:r>
              <a:rPr lang="en-US" altLang="ru-RU" sz="2000" u="sng" dirty="0"/>
              <a:t>www.fineks.org</a:t>
            </a:r>
            <a:r>
              <a:rPr lang="ru-RU" altLang="ru-RU" sz="2000" dirty="0"/>
              <a:t>  (812) 920-12-14</a:t>
            </a:r>
            <a:r>
              <a:rPr lang="ru-RU" altLang="ru-RU" sz="2000" b="0" dirty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2453283" y="256988"/>
            <a:ext cx="6522814" cy="1127348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Новое в оценке налоговых рисков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с 2026 года (3)</a:t>
            </a: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865435"/>
            <a:ext cx="8907220" cy="3816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90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6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6631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 dirty="0">
                <a:solidFill>
                  <a:schemeClr val="tx2"/>
                </a:solidFill>
              </a:rPr>
              <a:t> </a:t>
            </a:r>
            <a:r>
              <a:rPr lang="ru-RU" altLang="ru-RU" sz="2000" dirty="0" smtClean="0"/>
              <a:t>Мухин М.С.  </a:t>
            </a:r>
            <a:r>
              <a:rPr lang="en-US" altLang="ru-RU" sz="2000" u="sng" dirty="0"/>
              <a:t>www.fineks.org</a:t>
            </a:r>
            <a:r>
              <a:rPr lang="ru-RU" altLang="ru-RU" sz="2000" dirty="0"/>
              <a:t>  (812) 920-12-14</a:t>
            </a:r>
            <a:r>
              <a:rPr lang="ru-RU" altLang="ru-RU" sz="2000" b="0" dirty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2453283" y="256988"/>
            <a:ext cx="6522814" cy="1127348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Новое в оценке налоговых рисков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с 2026 года (4)</a:t>
            </a: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844824"/>
            <a:ext cx="8940112" cy="385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401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7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1683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 dirty="0">
                <a:solidFill>
                  <a:schemeClr val="tx2"/>
                </a:solidFill>
              </a:rPr>
              <a:t> </a:t>
            </a:r>
            <a:r>
              <a:rPr lang="ru-RU" altLang="ru-RU" sz="2000" dirty="0" smtClean="0"/>
              <a:t>Мухин М.С</a:t>
            </a:r>
            <a:r>
              <a:rPr lang="ru-RU" altLang="ru-RU" sz="2000" dirty="0" smtClean="0"/>
              <a:t>.  </a:t>
            </a:r>
            <a:r>
              <a:rPr lang="en-US" altLang="ru-RU" sz="2000" u="sng" dirty="0"/>
              <a:t>www.fineks.org</a:t>
            </a:r>
            <a:r>
              <a:rPr lang="ru-RU" altLang="ru-RU" sz="2000" dirty="0"/>
              <a:t>  (812) 920-12-14</a:t>
            </a:r>
            <a:r>
              <a:rPr lang="ru-RU" altLang="ru-RU" sz="2000" b="0" dirty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2453283" y="256988"/>
            <a:ext cx="6522814" cy="1127348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Новое в оценке налоговых рисков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с 2026 года (5)</a:t>
            </a: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88" y="1772816"/>
            <a:ext cx="8882059" cy="408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697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8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1683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 dirty="0">
                <a:solidFill>
                  <a:schemeClr val="tx2"/>
                </a:solidFill>
              </a:rPr>
              <a:t> </a:t>
            </a:r>
            <a:r>
              <a:rPr lang="ru-RU" altLang="ru-RU" sz="2000" dirty="0" smtClean="0"/>
              <a:t>Мухин М.С</a:t>
            </a:r>
            <a:r>
              <a:rPr lang="ru-RU" altLang="ru-RU" sz="2000" dirty="0" smtClean="0"/>
              <a:t>.  </a:t>
            </a:r>
            <a:r>
              <a:rPr lang="en-US" altLang="ru-RU" sz="2000" u="sng" dirty="0"/>
              <a:t>www.fineks.org</a:t>
            </a:r>
            <a:r>
              <a:rPr lang="ru-RU" altLang="ru-RU" sz="2000" dirty="0"/>
              <a:t>  (812) 920-12-14</a:t>
            </a:r>
            <a:r>
              <a:rPr lang="ru-RU" altLang="ru-RU" sz="2000" b="0" dirty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2453283" y="256988"/>
            <a:ext cx="6522814" cy="1127348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Ответы на требования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налоговых органов</a:t>
            </a: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88" y="1916831"/>
            <a:ext cx="8830159" cy="3793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37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771775" y="269221"/>
            <a:ext cx="6121400" cy="1241276"/>
          </a:xfrm>
        </p:spPr>
        <p:txBody>
          <a:bodyPr/>
          <a:lstStyle/>
          <a:p>
            <a:pPr algn="ctr"/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/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>
                <a:solidFill>
                  <a:schemeClr val="tx1"/>
                </a:solidFill>
              </a:rPr>
              <a:t/>
            </a:r>
            <a:br>
              <a:rPr lang="ru-RU" altLang="ru-RU" sz="2400" b="1" dirty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Благодарим за внимание!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endParaRPr lang="ru-RU" altLang="ru-RU" sz="1800" b="1" dirty="0" smtClean="0">
              <a:solidFill>
                <a:schemeClr val="tx1"/>
              </a:solidFill>
            </a:endParaRPr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FA619A1-4A02-467C-8EBE-5219353C3790}" type="slidenum">
              <a:rPr lang="ru-RU" altLang="ru-RU" sz="2000" b="1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9</a:t>
            </a:fld>
            <a:endParaRPr lang="ru-RU" altLang="ru-RU" sz="2000" b="1" smtClean="0"/>
          </a:p>
        </p:txBody>
      </p:sp>
      <p:pic>
        <p:nvPicPr>
          <p:cNvPr id="5124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9375"/>
            <a:ext cx="2149475" cy="1008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8"/>
          <p:cNvSpPr>
            <a:spLocks noChangeArrowheads="1"/>
          </p:cNvSpPr>
          <p:nvPr/>
        </p:nvSpPr>
        <p:spPr bwMode="auto">
          <a:xfrm>
            <a:off x="179388" y="6278563"/>
            <a:ext cx="84963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0" dirty="0">
                <a:solidFill>
                  <a:schemeClr val="tx2"/>
                </a:solidFill>
              </a:rPr>
              <a:t> </a:t>
            </a:r>
            <a:r>
              <a:rPr lang="ru-RU" altLang="ru-RU" sz="2000" dirty="0" smtClean="0"/>
              <a:t>Мухин М.С</a:t>
            </a:r>
            <a:r>
              <a:rPr lang="ru-RU" altLang="ru-RU" sz="2000" dirty="0" smtClean="0"/>
              <a:t>.  </a:t>
            </a:r>
            <a:r>
              <a:rPr lang="en-US" altLang="ru-RU" sz="2000" u="sng" dirty="0"/>
              <a:t>www.fineks.org</a:t>
            </a:r>
            <a:r>
              <a:rPr lang="ru-RU" altLang="ru-RU" sz="2000" dirty="0"/>
              <a:t>  (812) 920-12-14</a:t>
            </a:r>
            <a:r>
              <a:rPr lang="ru-RU" altLang="ru-RU" sz="2000" b="0" dirty="0"/>
              <a:t> </a:t>
            </a:r>
          </a:p>
        </p:txBody>
      </p:sp>
      <p:cxnSp>
        <p:nvCxnSpPr>
          <p:cNvPr id="5126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323850" y="6278563"/>
            <a:ext cx="8569325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-6846" y="2815824"/>
            <a:ext cx="9144000" cy="2087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dirty="0" smtClean="0"/>
              <a:t>Налоговый контроль - 20</a:t>
            </a:r>
            <a:r>
              <a:rPr lang="en-US" altLang="ru-RU" sz="2800" dirty="0" smtClean="0"/>
              <a:t>26</a:t>
            </a:r>
            <a:endParaRPr lang="ru-RU" altLang="ru-RU" sz="2800" dirty="0"/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ru-RU" sz="2800" dirty="0"/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dirty="0" smtClean="0"/>
              <a:t>Дека</a:t>
            </a:r>
            <a:r>
              <a:rPr lang="ru-RU" altLang="ru-RU" sz="2800" dirty="0" smtClean="0"/>
              <a:t>брь </a:t>
            </a:r>
            <a:r>
              <a:rPr lang="ru-RU" altLang="ru-RU" sz="2800" dirty="0" smtClean="0"/>
              <a:t>2025</a:t>
            </a:r>
            <a:endParaRPr lang="ru-RU" altLang="ru-RU" sz="2800" dirty="0"/>
          </a:p>
        </p:txBody>
      </p:sp>
    </p:spTree>
    <p:extLst>
      <p:ext uri="{BB962C8B-B14F-4D97-AF65-F5344CB8AC3E}">
        <p14:creationId xmlns:p14="http://schemas.microsoft.com/office/powerpoint/2010/main" val="2670122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алитра">
  <a:themeElements>
    <a:clrScheme name="Палитра 2">
      <a:dk1>
        <a:srgbClr val="000094"/>
      </a:dk1>
      <a:lt1>
        <a:srgbClr val="FFFFFF"/>
      </a:lt1>
      <a:dk2>
        <a:srgbClr val="0000CC"/>
      </a:dk2>
      <a:lt2>
        <a:srgbClr val="FFFFCC"/>
      </a:lt2>
      <a:accent1>
        <a:srgbClr val="3193FF"/>
      </a:accent1>
      <a:accent2>
        <a:srgbClr val="9900FF"/>
      </a:accent2>
      <a:accent3>
        <a:srgbClr val="AAAAE2"/>
      </a:accent3>
      <a:accent4>
        <a:srgbClr val="DADADA"/>
      </a:accent4>
      <a:accent5>
        <a:srgbClr val="ADC8FF"/>
      </a:accent5>
      <a:accent6>
        <a:srgbClr val="8A00E7"/>
      </a:accent6>
      <a:hlink>
        <a:srgbClr val="FF3399"/>
      </a:hlink>
      <a:folHlink>
        <a:srgbClr val="FFCC00"/>
      </a:folHlink>
    </a:clrScheme>
    <a:fontScheme name="Палитра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Arial" charset="0"/>
          </a:defRPr>
        </a:defPPr>
      </a:lstStyle>
    </a:lnDef>
  </a:objectDefaults>
  <a:extraClrSchemeLst>
    <a:extraClrScheme>
      <a:clrScheme name="Палитра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итра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итра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38407</TotalTime>
  <Words>101</Words>
  <Application>Microsoft Office PowerPoint</Application>
  <PresentationFormat>Экран (4:3)</PresentationFormat>
  <Paragraphs>36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Tahoma</vt:lpstr>
      <vt:lpstr>Wingdings</vt:lpstr>
      <vt:lpstr>Палитра</vt:lpstr>
      <vt:lpstr>Презентация PowerPoint</vt:lpstr>
      <vt:lpstr>  12 традиционных критериев отбора для ВНП </vt:lpstr>
      <vt:lpstr>  Новое в оценке налоговых рисков с 2026 года (1) </vt:lpstr>
      <vt:lpstr>  Новое в оценке налоговых рисков с 2026 года (2) </vt:lpstr>
      <vt:lpstr>  Новое в оценке налоговых рисков с 2026 года (3) </vt:lpstr>
      <vt:lpstr>  Новое в оценке налоговых рисков с 2026 года (4) </vt:lpstr>
      <vt:lpstr>  Новое в оценке налоговых рисков с 2026 года (5) </vt:lpstr>
      <vt:lpstr>  Ответы на требования налоговых органов </vt:lpstr>
      <vt:lpstr>    Благодарим за внимание!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91464</dc:creator>
  <cp:lastModifiedBy>Балдина</cp:lastModifiedBy>
  <cp:revision>923</cp:revision>
  <cp:lastPrinted>2016-11-17T08:43:47Z</cp:lastPrinted>
  <dcterms:created xsi:type="dcterms:W3CDTF">2009-09-26T16:25:05Z</dcterms:created>
  <dcterms:modified xsi:type="dcterms:W3CDTF">2025-12-21T09:41:13Z</dcterms:modified>
</cp:coreProperties>
</file>