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Lst>
  <p:notesMasterIdLst>
    <p:notesMasterId r:id="rId45"/>
  </p:notesMasterIdLst>
  <p:sldIdLst>
    <p:sldId id="263" r:id="rId2"/>
    <p:sldId id="1200" r:id="rId3"/>
    <p:sldId id="1201" r:id="rId4"/>
    <p:sldId id="1204" r:id="rId5"/>
    <p:sldId id="1202" r:id="rId6"/>
    <p:sldId id="1205" r:id="rId7"/>
    <p:sldId id="1207" r:id="rId8"/>
    <p:sldId id="1208" r:id="rId9"/>
    <p:sldId id="1220" r:id="rId10"/>
    <p:sldId id="1203" r:id="rId11"/>
    <p:sldId id="1221" r:id="rId12"/>
    <p:sldId id="1222" r:id="rId13"/>
    <p:sldId id="1223" r:id="rId14"/>
    <p:sldId id="1224" r:id="rId15"/>
    <p:sldId id="1225" r:id="rId16"/>
    <p:sldId id="1218" r:id="rId17"/>
    <p:sldId id="1226" r:id="rId18"/>
    <p:sldId id="1227" r:id="rId19"/>
    <p:sldId id="1228" r:id="rId20"/>
    <p:sldId id="1229" r:id="rId21"/>
    <p:sldId id="1206" r:id="rId22"/>
    <p:sldId id="1219" r:id="rId23"/>
    <p:sldId id="1209" r:id="rId24"/>
    <p:sldId id="1210" r:id="rId25"/>
    <p:sldId id="1211" r:id="rId26"/>
    <p:sldId id="1212" r:id="rId27"/>
    <p:sldId id="1213" r:id="rId28"/>
    <p:sldId id="1214" r:id="rId29"/>
    <p:sldId id="1215" r:id="rId30"/>
    <p:sldId id="1216" r:id="rId31"/>
    <p:sldId id="1217" r:id="rId32"/>
    <p:sldId id="1230" r:id="rId33"/>
    <p:sldId id="1231" r:id="rId34"/>
    <p:sldId id="1232" r:id="rId35"/>
    <p:sldId id="1233" r:id="rId36"/>
    <p:sldId id="1234" r:id="rId37"/>
    <p:sldId id="1235" r:id="rId38"/>
    <p:sldId id="1236" r:id="rId39"/>
    <p:sldId id="1237" r:id="rId40"/>
    <p:sldId id="1238" r:id="rId41"/>
    <p:sldId id="1239" r:id="rId42"/>
    <p:sldId id="1240" r:id="rId43"/>
    <p:sldId id="1199" r:id="rId44"/>
  </p:sldIdLst>
  <p:sldSz cx="9144000" cy="6858000" type="screen4x3"/>
  <p:notesSz cx="10234613" cy="7102475"/>
  <p:defaultTextStyle>
    <a:defPPr>
      <a:defRPr lang="ru-RU"/>
    </a:defPPr>
    <a:lvl1pPr algn="l" rtl="0" eaLnBrk="0" fontAlgn="base" hangingPunct="0">
      <a:spcBef>
        <a:spcPct val="0"/>
      </a:spcBef>
      <a:spcAft>
        <a:spcPct val="0"/>
      </a:spcAft>
      <a:defRPr b="1" kern="1200">
        <a:solidFill>
          <a:schemeClr val="tx1"/>
        </a:solidFill>
        <a:latin typeface="Tahom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Tahom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Tahom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Tahom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Tahoma" panose="020B060403050404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Tahoma" panose="020B060403050404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Tahoma" panose="020B060403050404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Tahoma" panose="020B060403050404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Tahom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E9639D4-E3E2-4D34-9284-5A2195B3D0D7}" styleName="Светлый стиль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2" autoAdjust="0"/>
    <p:restoredTop sz="94660"/>
  </p:normalViewPr>
  <p:slideViewPr>
    <p:cSldViewPr>
      <p:cViewPr varScale="1">
        <p:scale>
          <a:sx n="67" d="100"/>
          <a:sy n="67" d="100"/>
        </p:scale>
        <p:origin x="1256" y="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4435475"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66" tIns="49533" rIns="99066" bIns="49533" numCol="1" anchor="t" anchorCtr="0" compatLnSpc="1">
            <a:prstTxWarp prst="textNoShape">
              <a:avLst/>
            </a:prstTxWarp>
          </a:bodyPr>
          <a:lstStyle>
            <a:lvl1pPr eaLnBrk="1" hangingPunct="1">
              <a:defRPr sz="1300" b="0">
                <a:latin typeface="Arial" charset="0"/>
                <a:cs typeface="Arial" charset="0"/>
              </a:defRPr>
            </a:lvl1pPr>
          </a:lstStyle>
          <a:p>
            <a:pPr>
              <a:defRPr/>
            </a:pPr>
            <a:endParaRPr lang="ru-RU"/>
          </a:p>
        </p:txBody>
      </p:sp>
      <p:sp>
        <p:nvSpPr>
          <p:cNvPr id="24579" name="Rectangle 3"/>
          <p:cNvSpPr>
            <a:spLocks noGrp="1" noChangeArrowheads="1"/>
          </p:cNvSpPr>
          <p:nvPr>
            <p:ph type="dt" idx="1"/>
          </p:nvPr>
        </p:nvSpPr>
        <p:spPr bwMode="auto">
          <a:xfrm>
            <a:off x="5797550" y="0"/>
            <a:ext cx="4435475"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66" tIns="49533" rIns="99066" bIns="49533" numCol="1" anchor="t" anchorCtr="0" compatLnSpc="1">
            <a:prstTxWarp prst="textNoShape">
              <a:avLst/>
            </a:prstTxWarp>
          </a:bodyPr>
          <a:lstStyle>
            <a:lvl1pPr algn="r" eaLnBrk="1" hangingPunct="1">
              <a:defRPr sz="1300" b="0">
                <a:latin typeface="Arial" charset="0"/>
                <a:cs typeface="Arial" charset="0"/>
              </a:defRPr>
            </a:lvl1pPr>
          </a:lstStyle>
          <a:p>
            <a:pPr>
              <a:defRPr/>
            </a:pPr>
            <a:endParaRPr lang="ru-RU"/>
          </a:p>
        </p:txBody>
      </p:sp>
      <p:sp>
        <p:nvSpPr>
          <p:cNvPr id="3076" name="Rectangle 4"/>
          <p:cNvSpPr>
            <a:spLocks noGrp="1" noRot="1" noChangeAspect="1" noChangeArrowheads="1" noTextEdit="1"/>
          </p:cNvSpPr>
          <p:nvPr>
            <p:ph type="sldImg" idx="2"/>
          </p:nvPr>
        </p:nvSpPr>
        <p:spPr bwMode="auto">
          <a:xfrm>
            <a:off x="3341688" y="533400"/>
            <a:ext cx="3551237" cy="266223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4581" name="Rectangle 5"/>
          <p:cNvSpPr>
            <a:spLocks noGrp="1" noChangeArrowheads="1"/>
          </p:cNvSpPr>
          <p:nvPr>
            <p:ph type="body" sz="quarter" idx="3"/>
          </p:nvPr>
        </p:nvSpPr>
        <p:spPr bwMode="auto">
          <a:xfrm>
            <a:off x="1023938" y="3373438"/>
            <a:ext cx="8186737" cy="3195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66" tIns="49533" rIns="99066" bIns="49533"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24582" name="Rectangle 6"/>
          <p:cNvSpPr>
            <a:spLocks noGrp="1" noChangeArrowheads="1"/>
          </p:cNvSpPr>
          <p:nvPr>
            <p:ph type="ftr" sz="quarter" idx="4"/>
          </p:nvPr>
        </p:nvSpPr>
        <p:spPr bwMode="auto">
          <a:xfrm>
            <a:off x="0" y="6746875"/>
            <a:ext cx="4435475" cy="35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66" tIns="49533" rIns="99066" bIns="49533" numCol="1" anchor="b" anchorCtr="0" compatLnSpc="1">
            <a:prstTxWarp prst="textNoShape">
              <a:avLst/>
            </a:prstTxWarp>
          </a:bodyPr>
          <a:lstStyle>
            <a:lvl1pPr eaLnBrk="1" hangingPunct="1">
              <a:defRPr sz="1300" b="0">
                <a:latin typeface="Arial" charset="0"/>
                <a:cs typeface="Arial" charset="0"/>
              </a:defRPr>
            </a:lvl1pPr>
          </a:lstStyle>
          <a:p>
            <a:pPr>
              <a:defRPr/>
            </a:pPr>
            <a:endParaRPr lang="ru-RU"/>
          </a:p>
        </p:txBody>
      </p:sp>
      <p:sp>
        <p:nvSpPr>
          <p:cNvPr id="24583" name="Rectangle 7"/>
          <p:cNvSpPr>
            <a:spLocks noGrp="1" noChangeArrowheads="1"/>
          </p:cNvSpPr>
          <p:nvPr>
            <p:ph type="sldNum" sz="quarter" idx="5"/>
          </p:nvPr>
        </p:nvSpPr>
        <p:spPr bwMode="auto">
          <a:xfrm>
            <a:off x="5797550" y="6746875"/>
            <a:ext cx="4435475" cy="35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66" tIns="49533" rIns="99066" bIns="49533" numCol="1" anchor="b" anchorCtr="0" compatLnSpc="1">
            <a:prstTxWarp prst="textNoShape">
              <a:avLst/>
            </a:prstTxWarp>
          </a:bodyPr>
          <a:lstStyle>
            <a:lvl1pPr algn="r" eaLnBrk="1" hangingPunct="1">
              <a:defRPr sz="1300" b="0">
                <a:latin typeface="Arial" panose="020B0604020202020204" pitchFamily="34" charset="0"/>
              </a:defRPr>
            </a:lvl1pPr>
          </a:lstStyle>
          <a:p>
            <a:pPr>
              <a:defRPr/>
            </a:pPr>
            <a:fld id="{768D4A84-EDFA-4B54-B9BB-14215EEC05B8}" type="slidenum">
              <a:rPr lang="ru-RU" altLang="ru-RU"/>
              <a:pPr>
                <a:defRPr/>
              </a:pPr>
              <a:t>‹#›</a:t>
            </a:fld>
            <a:endParaRPr lang="ru-RU" altLang="ru-RU"/>
          </a:p>
        </p:txBody>
      </p:sp>
    </p:spTree>
    <p:extLst>
      <p:ext uri="{BB962C8B-B14F-4D97-AF65-F5344CB8AC3E}">
        <p14:creationId xmlns:p14="http://schemas.microsoft.com/office/powerpoint/2010/main" val="229580460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eaLnBrk="1" hangingPunct="1">
                <a:defRPr/>
              </a:pPr>
              <a:endParaRPr lang="ru-RU" altLang="ru-RU" smtClean="0"/>
            </a:p>
          </p:txBody>
        </p:sp>
      </p:grpSp>
      <p:sp>
        <p:nvSpPr>
          <p:cNvPr id="7180" name="Rectangle 12"/>
          <p:cNvSpPr>
            <a:spLocks noGrp="1" noChangeArrowheads="1"/>
          </p:cNvSpPr>
          <p:nvPr>
            <p:ph type="ctrTitle"/>
          </p:nvPr>
        </p:nvSpPr>
        <p:spPr>
          <a:xfrm>
            <a:off x="990600" y="1676400"/>
            <a:ext cx="7772400" cy="1462088"/>
          </a:xfrm>
        </p:spPr>
        <p:txBody>
          <a:bodyPr/>
          <a:lstStyle>
            <a:lvl1pPr>
              <a:defRPr/>
            </a:lvl1pPr>
          </a:lstStyle>
          <a:p>
            <a:pPr lvl="0"/>
            <a:r>
              <a:rPr lang="ru-RU" noProof="0" smtClean="0"/>
              <a:t>Образец заголовка</a:t>
            </a:r>
          </a:p>
        </p:txBody>
      </p:sp>
      <p:sp>
        <p:nvSpPr>
          <p:cNvPr id="7181"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ru-RU" noProof="0" smtClean="0"/>
              <a:t>Образец подзаголовка</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endParaRPr lang="ru-RU"/>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ru-RU"/>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4C7F1A37-CEB7-4888-8EBB-FAB7C4F0B838}" type="slidenum">
              <a:rPr lang="ru-RU" altLang="ru-RU"/>
              <a:pPr>
                <a:defRPr/>
              </a:pPr>
              <a:t>‹#›</a:t>
            </a:fld>
            <a:endParaRPr lang="ru-RU" altLang="ru-RU"/>
          </a:p>
        </p:txBody>
      </p:sp>
    </p:spTree>
    <p:extLst>
      <p:ext uri="{BB962C8B-B14F-4D97-AF65-F5344CB8AC3E}">
        <p14:creationId xmlns:p14="http://schemas.microsoft.com/office/powerpoint/2010/main" val="14291839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1"/>
          <p:cNvSpPr>
            <a:spLocks noGrp="1" noChangeArrowheads="1"/>
          </p:cNvSpPr>
          <p:nvPr>
            <p:ph type="dt" sz="half" idx="10"/>
          </p:nvPr>
        </p:nvSpPr>
        <p:spPr>
          <a:ln/>
        </p:spPr>
        <p:txBody>
          <a:bodyPr/>
          <a:lstStyle>
            <a:lvl1pPr>
              <a:defRPr/>
            </a:lvl1pPr>
          </a:lstStyle>
          <a:p>
            <a:pPr>
              <a:defRPr/>
            </a:pPr>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7ED32ADA-4A5E-4372-B8FC-F80E844573D9}" type="slidenum">
              <a:rPr lang="ru-RU" altLang="ru-RU"/>
              <a:pPr>
                <a:defRPr/>
              </a:pPr>
              <a:t>‹#›</a:t>
            </a:fld>
            <a:endParaRPr lang="ru-RU" altLang="ru-RU"/>
          </a:p>
        </p:txBody>
      </p:sp>
    </p:spTree>
    <p:extLst>
      <p:ext uri="{BB962C8B-B14F-4D97-AF65-F5344CB8AC3E}">
        <p14:creationId xmlns:p14="http://schemas.microsoft.com/office/powerpoint/2010/main" val="1106553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11"/>
          <p:cNvSpPr>
            <a:spLocks noGrp="1" noChangeArrowheads="1"/>
          </p:cNvSpPr>
          <p:nvPr>
            <p:ph type="dt" sz="half" idx="10"/>
          </p:nvPr>
        </p:nvSpPr>
        <p:spPr>
          <a:ln/>
        </p:spPr>
        <p:txBody>
          <a:bodyPr/>
          <a:lstStyle>
            <a:lvl1pPr>
              <a:defRPr/>
            </a:lvl1pPr>
          </a:lstStyle>
          <a:p>
            <a:pPr>
              <a:defRPr/>
            </a:pPr>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7959A47D-EE8F-472C-BFD7-40F7D941E321}" type="slidenum">
              <a:rPr lang="ru-RU" altLang="ru-RU"/>
              <a:pPr>
                <a:defRPr/>
              </a:pPr>
              <a:t>‹#›</a:t>
            </a:fld>
            <a:endParaRPr lang="ru-RU" altLang="ru-RU"/>
          </a:p>
        </p:txBody>
      </p:sp>
    </p:spTree>
    <p:extLst>
      <p:ext uri="{BB962C8B-B14F-4D97-AF65-F5344CB8AC3E}">
        <p14:creationId xmlns:p14="http://schemas.microsoft.com/office/powerpoint/2010/main" val="4058864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1"/>
          <p:cNvSpPr>
            <a:spLocks noGrp="1" noChangeArrowheads="1"/>
          </p:cNvSpPr>
          <p:nvPr>
            <p:ph type="dt" sz="half" idx="10"/>
          </p:nvPr>
        </p:nvSpPr>
        <p:spPr>
          <a:ln/>
        </p:spPr>
        <p:txBody>
          <a:bodyPr/>
          <a:lstStyle>
            <a:lvl1pPr>
              <a:defRPr/>
            </a:lvl1pPr>
          </a:lstStyle>
          <a:p>
            <a:pPr>
              <a:defRPr/>
            </a:pPr>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7C78C853-FEE3-4576-AEBF-8E599E860EFB}" type="slidenum">
              <a:rPr lang="ru-RU" altLang="ru-RU"/>
              <a:pPr>
                <a:defRPr/>
              </a:pPr>
              <a:t>‹#›</a:t>
            </a:fld>
            <a:endParaRPr lang="ru-RU" altLang="ru-RU"/>
          </a:p>
        </p:txBody>
      </p:sp>
    </p:spTree>
    <p:extLst>
      <p:ext uri="{BB962C8B-B14F-4D97-AF65-F5344CB8AC3E}">
        <p14:creationId xmlns:p14="http://schemas.microsoft.com/office/powerpoint/2010/main" val="20211189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11"/>
          <p:cNvSpPr>
            <a:spLocks noGrp="1" noChangeArrowheads="1"/>
          </p:cNvSpPr>
          <p:nvPr>
            <p:ph type="dt" sz="half" idx="10"/>
          </p:nvPr>
        </p:nvSpPr>
        <p:spPr>
          <a:ln/>
        </p:spPr>
        <p:txBody>
          <a:bodyPr/>
          <a:lstStyle>
            <a:lvl1pPr>
              <a:defRPr/>
            </a:lvl1pPr>
          </a:lstStyle>
          <a:p>
            <a:pPr>
              <a:defRPr/>
            </a:pPr>
            <a:endParaRPr lang="ru-RU"/>
          </a:p>
        </p:txBody>
      </p:sp>
      <p:sp>
        <p:nvSpPr>
          <p:cNvPr id="8" name="Rectangle 12"/>
          <p:cNvSpPr>
            <a:spLocks noGrp="1" noChangeArrowheads="1"/>
          </p:cNvSpPr>
          <p:nvPr>
            <p:ph type="ftr" sz="quarter" idx="11"/>
          </p:nvPr>
        </p:nvSpPr>
        <p:spPr>
          <a:ln/>
        </p:spPr>
        <p:txBody>
          <a:bodyPr/>
          <a:lstStyle>
            <a:lvl1pPr>
              <a:defRPr/>
            </a:lvl1pPr>
          </a:lstStyle>
          <a:p>
            <a:pPr>
              <a:defRPr/>
            </a:pPr>
            <a:endParaRPr lang="ru-RU"/>
          </a:p>
        </p:txBody>
      </p:sp>
      <p:sp>
        <p:nvSpPr>
          <p:cNvPr id="9" name="Rectangle 13"/>
          <p:cNvSpPr>
            <a:spLocks noGrp="1" noChangeArrowheads="1"/>
          </p:cNvSpPr>
          <p:nvPr>
            <p:ph type="sldNum" sz="quarter" idx="12"/>
          </p:nvPr>
        </p:nvSpPr>
        <p:spPr>
          <a:ln/>
        </p:spPr>
        <p:txBody>
          <a:bodyPr/>
          <a:lstStyle>
            <a:lvl1pPr>
              <a:defRPr/>
            </a:lvl1pPr>
          </a:lstStyle>
          <a:p>
            <a:pPr>
              <a:defRPr/>
            </a:pPr>
            <a:fld id="{0B395FB6-320C-42EF-8636-C18C48DADB15}" type="slidenum">
              <a:rPr lang="ru-RU" altLang="ru-RU"/>
              <a:pPr>
                <a:defRPr/>
              </a:pPr>
              <a:t>‹#›</a:t>
            </a:fld>
            <a:endParaRPr lang="ru-RU" altLang="ru-RU"/>
          </a:p>
        </p:txBody>
      </p:sp>
    </p:spTree>
    <p:extLst>
      <p:ext uri="{BB962C8B-B14F-4D97-AF65-F5344CB8AC3E}">
        <p14:creationId xmlns:p14="http://schemas.microsoft.com/office/powerpoint/2010/main" val="3947955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11"/>
          <p:cNvSpPr>
            <a:spLocks noGrp="1" noChangeArrowheads="1"/>
          </p:cNvSpPr>
          <p:nvPr>
            <p:ph type="dt" sz="half" idx="10"/>
          </p:nvPr>
        </p:nvSpPr>
        <p:spPr>
          <a:ln/>
        </p:spPr>
        <p:txBody>
          <a:bodyPr/>
          <a:lstStyle>
            <a:lvl1pPr>
              <a:defRPr/>
            </a:lvl1pPr>
          </a:lstStyle>
          <a:p>
            <a:pPr>
              <a:defRPr/>
            </a:pPr>
            <a:endParaRPr lang="ru-RU"/>
          </a:p>
        </p:txBody>
      </p:sp>
      <p:sp>
        <p:nvSpPr>
          <p:cNvPr id="4" name="Rectangle 12"/>
          <p:cNvSpPr>
            <a:spLocks noGrp="1" noChangeArrowheads="1"/>
          </p:cNvSpPr>
          <p:nvPr>
            <p:ph type="ftr" sz="quarter" idx="11"/>
          </p:nvPr>
        </p:nvSpPr>
        <p:spPr>
          <a:ln/>
        </p:spPr>
        <p:txBody>
          <a:bodyPr/>
          <a:lstStyle>
            <a:lvl1pPr>
              <a:defRPr/>
            </a:lvl1pPr>
          </a:lstStyle>
          <a:p>
            <a:pPr>
              <a:defRPr/>
            </a:pPr>
            <a:endParaRPr lang="ru-RU"/>
          </a:p>
        </p:txBody>
      </p:sp>
      <p:sp>
        <p:nvSpPr>
          <p:cNvPr id="5" name="Rectangle 13"/>
          <p:cNvSpPr>
            <a:spLocks noGrp="1" noChangeArrowheads="1"/>
          </p:cNvSpPr>
          <p:nvPr>
            <p:ph type="sldNum" sz="quarter" idx="12"/>
          </p:nvPr>
        </p:nvSpPr>
        <p:spPr>
          <a:ln/>
        </p:spPr>
        <p:txBody>
          <a:bodyPr/>
          <a:lstStyle>
            <a:lvl1pPr>
              <a:defRPr/>
            </a:lvl1pPr>
          </a:lstStyle>
          <a:p>
            <a:pPr>
              <a:defRPr/>
            </a:pPr>
            <a:fld id="{84828D9B-A74F-4F74-89EF-511490392748}" type="slidenum">
              <a:rPr lang="ru-RU" altLang="ru-RU"/>
              <a:pPr>
                <a:defRPr/>
              </a:pPr>
              <a:t>‹#›</a:t>
            </a:fld>
            <a:endParaRPr lang="ru-RU" altLang="ru-RU"/>
          </a:p>
        </p:txBody>
      </p:sp>
    </p:spTree>
    <p:extLst>
      <p:ext uri="{BB962C8B-B14F-4D97-AF65-F5344CB8AC3E}">
        <p14:creationId xmlns:p14="http://schemas.microsoft.com/office/powerpoint/2010/main" val="2515844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ru-RU"/>
          </a:p>
        </p:txBody>
      </p:sp>
      <p:sp>
        <p:nvSpPr>
          <p:cNvPr id="3" name="Rectangle 12"/>
          <p:cNvSpPr>
            <a:spLocks noGrp="1" noChangeArrowheads="1"/>
          </p:cNvSpPr>
          <p:nvPr>
            <p:ph type="ftr" sz="quarter" idx="11"/>
          </p:nvPr>
        </p:nvSpPr>
        <p:spPr>
          <a:ln/>
        </p:spPr>
        <p:txBody>
          <a:bodyPr/>
          <a:lstStyle>
            <a:lvl1pPr>
              <a:defRPr/>
            </a:lvl1pPr>
          </a:lstStyle>
          <a:p>
            <a:pPr>
              <a:defRPr/>
            </a:pPr>
            <a:endParaRPr lang="ru-RU"/>
          </a:p>
        </p:txBody>
      </p:sp>
      <p:sp>
        <p:nvSpPr>
          <p:cNvPr id="4" name="Rectangle 13"/>
          <p:cNvSpPr>
            <a:spLocks noGrp="1" noChangeArrowheads="1"/>
          </p:cNvSpPr>
          <p:nvPr>
            <p:ph type="sldNum" sz="quarter" idx="12"/>
          </p:nvPr>
        </p:nvSpPr>
        <p:spPr>
          <a:ln/>
        </p:spPr>
        <p:txBody>
          <a:bodyPr/>
          <a:lstStyle>
            <a:lvl1pPr>
              <a:defRPr/>
            </a:lvl1pPr>
          </a:lstStyle>
          <a:p>
            <a:pPr>
              <a:defRPr/>
            </a:pPr>
            <a:fld id="{17944283-0389-41A6-8CD2-B9D840AB7E8A}" type="slidenum">
              <a:rPr lang="ru-RU" altLang="ru-RU"/>
              <a:pPr>
                <a:defRPr/>
              </a:pPr>
              <a:t>‹#›</a:t>
            </a:fld>
            <a:endParaRPr lang="ru-RU" altLang="ru-RU"/>
          </a:p>
        </p:txBody>
      </p:sp>
    </p:spTree>
    <p:extLst>
      <p:ext uri="{BB962C8B-B14F-4D97-AF65-F5344CB8AC3E}">
        <p14:creationId xmlns:p14="http://schemas.microsoft.com/office/powerpoint/2010/main" val="3918835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11"/>
          <p:cNvSpPr>
            <a:spLocks noGrp="1" noChangeArrowheads="1"/>
          </p:cNvSpPr>
          <p:nvPr>
            <p:ph type="dt" sz="half" idx="10"/>
          </p:nvPr>
        </p:nvSpPr>
        <p:spPr>
          <a:ln/>
        </p:spPr>
        <p:txBody>
          <a:bodyPr/>
          <a:lstStyle>
            <a:lvl1pPr>
              <a:defRPr/>
            </a:lvl1pPr>
          </a:lstStyle>
          <a:p>
            <a:pPr>
              <a:defRPr/>
            </a:pPr>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CBC5C52B-5F80-4BDC-A2FE-92D319EDC02C}" type="slidenum">
              <a:rPr lang="ru-RU" altLang="ru-RU"/>
              <a:pPr>
                <a:defRPr/>
              </a:pPr>
              <a:t>‹#›</a:t>
            </a:fld>
            <a:endParaRPr lang="ru-RU" altLang="ru-RU"/>
          </a:p>
        </p:txBody>
      </p:sp>
    </p:spTree>
    <p:extLst>
      <p:ext uri="{BB962C8B-B14F-4D97-AF65-F5344CB8AC3E}">
        <p14:creationId xmlns:p14="http://schemas.microsoft.com/office/powerpoint/2010/main" val="2306375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11"/>
          <p:cNvSpPr>
            <a:spLocks noGrp="1" noChangeArrowheads="1"/>
          </p:cNvSpPr>
          <p:nvPr>
            <p:ph type="dt" sz="half" idx="10"/>
          </p:nvPr>
        </p:nvSpPr>
        <p:spPr>
          <a:ln/>
        </p:spPr>
        <p:txBody>
          <a:bodyPr/>
          <a:lstStyle>
            <a:lvl1pPr>
              <a:defRPr/>
            </a:lvl1pPr>
          </a:lstStyle>
          <a:p>
            <a:pPr>
              <a:defRPr/>
            </a:pPr>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F5D87277-EB55-49E8-86C4-C715254D42B8}" type="slidenum">
              <a:rPr lang="ru-RU" altLang="ru-RU"/>
              <a:pPr>
                <a:defRPr/>
              </a:pPr>
              <a:t>‹#›</a:t>
            </a:fld>
            <a:endParaRPr lang="ru-RU" altLang="ru-RU"/>
          </a:p>
        </p:txBody>
      </p:sp>
    </p:spTree>
    <p:extLst>
      <p:ext uri="{BB962C8B-B14F-4D97-AF65-F5344CB8AC3E}">
        <p14:creationId xmlns:p14="http://schemas.microsoft.com/office/powerpoint/2010/main" val="1693074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1"/>
          <p:cNvSpPr>
            <a:spLocks noGrp="1" noChangeArrowheads="1"/>
          </p:cNvSpPr>
          <p:nvPr>
            <p:ph type="dt" sz="half" idx="10"/>
          </p:nvPr>
        </p:nvSpPr>
        <p:spPr>
          <a:ln/>
        </p:spPr>
        <p:txBody>
          <a:bodyPr/>
          <a:lstStyle>
            <a:lvl1pPr>
              <a:defRPr/>
            </a:lvl1pPr>
          </a:lstStyle>
          <a:p>
            <a:pPr>
              <a:defRPr/>
            </a:pPr>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86EDCCB0-9E80-4615-AD99-D6CCFC90F5CC}" type="slidenum">
              <a:rPr lang="ru-RU" altLang="ru-RU"/>
              <a:pPr>
                <a:defRPr/>
              </a:pPr>
              <a:t>‹#›</a:t>
            </a:fld>
            <a:endParaRPr lang="ru-RU" altLang="ru-RU"/>
          </a:p>
        </p:txBody>
      </p:sp>
    </p:spTree>
    <p:extLst>
      <p:ext uri="{BB962C8B-B14F-4D97-AF65-F5344CB8AC3E}">
        <p14:creationId xmlns:p14="http://schemas.microsoft.com/office/powerpoint/2010/main" val="2704079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04050" y="214313"/>
            <a:ext cx="1951038" cy="5918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1150938" y="214313"/>
            <a:ext cx="5700712" cy="5918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1"/>
          <p:cNvSpPr>
            <a:spLocks noGrp="1" noChangeArrowheads="1"/>
          </p:cNvSpPr>
          <p:nvPr>
            <p:ph type="dt" sz="half" idx="10"/>
          </p:nvPr>
        </p:nvSpPr>
        <p:spPr>
          <a:ln/>
        </p:spPr>
        <p:txBody>
          <a:bodyPr/>
          <a:lstStyle>
            <a:lvl1pPr>
              <a:defRPr/>
            </a:lvl1pPr>
          </a:lstStyle>
          <a:p>
            <a:pPr>
              <a:defRPr/>
            </a:pPr>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5D3FF842-7FF1-463F-B379-018CDAC72F0C}" type="slidenum">
              <a:rPr lang="ru-RU" altLang="ru-RU"/>
              <a:pPr>
                <a:defRPr/>
              </a:pPr>
              <a:t>‹#›</a:t>
            </a:fld>
            <a:endParaRPr lang="ru-RU" altLang="ru-RU"/>
          </a:p>
        </p:txBody>
      </p:sp>
    </p:spTree>
    <p:extLst>
      <p:ext uri="{BB962C8B-B14F-4D97-AF65-F5344CB8AC3E}">
        <p14:creationId xmlns:p14="http://schemas.microsoft.com/office/powerpoint/2010/main" val="9505584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Заголовок и текст над объек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182688" y="2017713"/>
            <a:ext cx="7772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1182688" y="4151313"/>
            <a:ext cx="7772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1"/>
          <p:cNvSpPr>
            <a:spLocks noGrp="1" noChangeArrowheads="1"/>
          </p:cNvSpPr>
          <p:nvPr>
            <p:ph type="dt" sz="half" idx="10"/>
          </p:nvPr>
        </p:nvSpPr>
        <p:spPr>
          <a:ln/>
        </p:spPr>
        <p:txBody>
          <a:bodyPr/>
          <a:lstStyle>
            <a:lvl1pPr>
              <a:defRPr/>
            </a:lvl1pPr>
          </a:lstStyle>
          <a:p>
            <a:pPr>
              <a:defRPr/>
            </a:pPr>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BF1F7E55-B283-421B-AB0F-D42D213C9242}" type="slidenum">
              <a:rPr lang="ru-RU" altLang="ru-RU"/>
              <a:pPr>
                <a:defRPr/>
              </a:pPr>
              <a:t>‹#›</a:t>
            </a:fld>
            <a:endParaRPr lang="ru-RU" altLang="ru-RU"/>
          </a:p>
        </p:txBody>
      </p:sp>
    </p:spTree>
    <p:extLst>
      <p:ext uri="{BB962C8B-B14F-4D97-AF65-F5344CB8AC3E}">
        <p14:creationId xmlns:p14="http://schemas.microsoft.com/office/powerpoint/2010/main" val="1195299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eaLnBrk="1" hangingPunct="1">
              <a:defRPr/>
            </a:pPr>
            <a:endParaRPr kumimoji="1" lang="ru-RU" altLang="ru-RU" sz="2400" b="0" smtClean="0"/>
          </a:p>
        </p:txBody>
      </p:sp>
      <p:sp>
        <p:nvSpPr>
          <p:cNvPr id="1033" name="Rectangle 9"/>
          <p:cNvSpPr>
            <a:spLocks noGrp="1" noChangeArrowheads="1"/>
          </p:cNvSpPr>
          <p:nvPr>
            <p:ph type="title"/>
          </p:nvPr>
        </p:nvSpPr>
        <p:spPr bwMode="auto">
          <a:xfrm>
            <a:off x="1150938" y="214313"/>
            <a:ext cx="7793037" cy="146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ru-RU" altLang="ru-RU" smtClean="0"/>
              <a:t>Образец заголовка</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6155" name="Rectangle 11"/>
          <p:cNvSpPr>
            <a:spLocks noGrp="1" noChangeArrowheads="1"/>
          </p:cNvSpPr>
          <p:nvPr>
            <p:ph type="dt" sz="half" idx="2"/>
          </p:nvPr>
        </p:nvSpPr>
        <p:spPr bwMode="auto">
          <a:xfrm>
            <a:off x="11620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b="0">
                <a:cs typeface="Arial" charset="0"/>
              </a:defRPr>
            </a:lvl1pPr>
          </a:lstStyle>
          <a:p>
            <a:pPr>
              <a:defRPr/>
            </a:pPr>
            <a:endParaRPr lang="ru-RU"/>
          </a:p>
        </p:txBody>
      </p:sp>
      <p:sp>
        <p:nvSpPr>
          <p:cNvPr id="6156" name="Rectangle 12"/>
          <p:cNvSpPr>
            <a:spLocks noGrp="1" noChangeArrowheads="1"/>
          </p:cNvSpPr>
          <p:nvPr>
            <p:ph type="ftr" sz="quarter" idx="3"/>
          </p:nvPr>
        </p:nvSpPr>
        <p:spPr bwMode="auto">
          <a:xfrm>
            <a:off x="36576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b="0">
                <a:cs typeface="Arial" charset="0"/>
              </a:defRPr>
            </a:lvl1pPr>
          </a:lstStyle>
          <a:p>
            <a:pPr>
              <a:defRPr/>
            </a:pPr>
            <a:endParaRPr lang="ru-RU"/>
          </a:p>
        </p:txBody>
      </p:sp>
      <p:sp>
        <p:nvSpPr>
          <p:cNvPr id="6157" name="Rectangle 13"/>
          <p:cNvSpPr>
            <a:spLocks noGrp="1" noChangeArrowheads="1"/>
          </p:cNvSpPr>
          <p:nvPr>
            <p:ph type="sldNum" sz="quarter" idx="4"/>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b="0"/>
            </a:lvl1pPr>
          </a:lstStyle>
          <a:p>
            <a:pPr>
              <a:defRPr/>
            </a:pPr>
            <a:fld id="{E760DEC2-5B65-4BFE-8A72-253CBAB04C20}" type="slidenum">
              <a:rPr lang="ru-RU" altLang="ru-RU"/>
              <a:pPr>
                <a:defRPr/>
              </a:pPr>
              <a:t>‹#›</a:t>
            </a:fld>
            <a:endParaRPr lang="ru-RU" altLang="ru-RU"/>
          </a:p>
        </p:txBody>
      </p:sp>
    </p:spTree>
  </p:cSld>
  <p:clrMap bg1="dk2" tx1="lt1" bg2="dk1" tx2="lt2" accent1="accent1" accent2="accent2" accent3="accent3" accent4="accent4" accent5="accent5" accent6="accent6" hlink="hlink" folHlink="folHlink"/>
  <p:sldLayoutIdLst>
    <p:sldLayoutId id="2147484474" r:id="rId1"/>
    <p:sldLayoutId id="2147484463" r:id="rId2"/>
    <p:sldLayoutId id="2147484464" r:id="rId3"/>
    <p:sldLayoutId id="2147484465" r:id="rId4"/>
    <p:sldLayoutId id="2147484466" r:id="rId5"/>
    <p:sldLayoutId id="2147484467" r:id="rId6"/>
    <p:sldLayoutId id="2147484468" r:id="rId7"/>
    <p:sldLayoutId id="2147484469" r:id="rId8"/>
    <p:sldLayoutId id="2147484470" r:id="rId9"/>
    <p:sldLayoutId id="2147484471" r:id="rId10"/>
    <p:sldLayoutId id="2147484472" r:id="rId11"/>
    <p:sldLayoutId id="2147484473" r:id="rId12"/>
  </p:sldLayoutIdLst>
  <p:hf hdr="0" ftr="0" dt="0"/>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cs typeface="Arial" charset="0"/>
        </a:defRPr>
      </a:lvl2pPr>
      <a:lvl3pPr algn="l" rtl="0" eaLnBrk="0" fontAlgn="base" hangingPunct="0">
        <a:spcBef>
          <a:spcPct val="0"/>
        </a:spcBef>
        <a:spcAft>
          <a:spcPct val="0"/>
        </a:spcAft>
        <a:defRPr sz="4400">
          <a:solidFill>
            <a:schemeClr val="tx2"/>
          </a:solidFill>
          <a:latin typeface="Tahoma" pitchFamily="34" charset="0"/>
          <a:cs typeface="Arial" charset="0"/>
        </a:defRPr>
      </a:lvl3pPr>
      <a:lvl4pPr algn="l" rtl="0" eaLnBrk="0" fontAlgn="base" hangingPunct="0">
        <a:spcBef>
          <a:spcPct val="0"/>
        </a:spcBef>
        <a:spcAft>
          <a:spcPct val="0"/>
        </a:spcAft>
        <a:defRPr sz="4400">
          <a:solidFill>
            <a:schemeClr val="tx2"/>
          </a:solidFill>
          <a:latin typeface="Tahoma" pitchFamily="34" charset="0"/>
          <a:cs typeface="Arial" charset="0"/>
        </a:defRPr>
      </a:lvl4pPr>
      <a:lvl5pPr algn="l" rtl="0" eaLnBrk="0" fontAlgn="base" hangingPunct="0">
        <a:spcBef>
          <a:spcPct val="0"/>
        </a:spcBef>
        <a:spcAft>
          <a:spcPct val="0"/>
        </a:spcAft>
        <a:defRPr sz="4400">
          <a:solidFill>
            <a:schemeClr val="tx2"/>
          </a:solidFill>
          <a:latin typeface="Tahoma" pitchFamily="34" charset="0"/>
          <a:cs typeface="Arial" charset="0"/>
        </a:defRPr>
      </a:lvl5pPr>
      <a:lvl6pPr marL="457200" algn="l" rtl="0" fontAlgn="base">
        <a:spcBef>
          <a:spcPct val="0"/>
        </a:spcBef>
        <a:spcAft>
          <a:spcPct val="0"/>
        </a:spcAft>
        <a:defRPr sz="4400">
          <a:solidFill>
            <a:schemeClr val="tx2"/>
          </a:solidFill>
          <a:latin typeface="Tahoma" pitchFamily="34" charset="0"/>
          <a:cs typeface="Arial" charset="0"/>
        </a:defRPr>
      </a:lvl6pPr>
      <a:lvl7pPr marL="914400" algn="l" rtl="0" fontAlgn="base">
        <a:spcBef>
          <a:spcPct val="0"/>
        </a:spcBef>
        <a:spcAft>
          <a:spcPct val="0"/>
        </a:spcAft>
        <a:defRPr sz="4400">
          <a:solidFill>
            <a:schemeClr val="tx2"/>
          </a:solidFill>
          <a:latin typeface="Tahoma" pitchFamily="34" charset="0"/>
          <a:cs typeface="Arial" charset="0"/>
        </a:defRPr>
      </a:lvl7pPr>
      <a:lvl8pPr marL="1371600" algn="l" rtl="0" fontAlgn="base">
        <a:spcBef>
          <a:spcPct val="0"/>
        </a:spcBef>
        <a:spcAft>
          <a:spcPct val="0"/>
        </a:spcAft>
        <a:defRPr sz="4400">
          <a:solidFill>
            <a:schemeClr val="tx2"/>
          </a:solidFill>
          <a:latin typeface="Tahoma" pitchFamily="34" charset="0"/>
          <a:cs typeface="Arial" charset="0"/>
        </a:defRPr>
      </a:lvl8pPr>
      <a:lvl9pPr marL="1828800" algn="l" rtl="0" fontAlgn="base">
        <a:spcBef>
          <a:spcPct val="0"/>
        </a:spcBef>
        <a:spcAft>
          <a:spcPct val="0"/>
        </a:spcAft>
        <a:defRPr sz="4400">
          <a:solidFill>
            <a:schemeClr val="tx2"/>
          </a:solidFill>
          <a:latin typeface="Tahoma" pitchFamily="34" charset="0"/>
          <a:cs typeface="Arial"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a:solidFill>
            <a:schemeClr val="tx1"/>
          </a:solidFill>
          <a:latin typeface="+mn-lt"/>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mn-lt"/>
          <a:cs typeface="+mn-cs"/>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emf"/><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emf"/><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emf"/><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emf"/><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ChangeArrowheads="1"/>
          </p:cNvSpPr>
          <p:nvPr/>
        </p:nvSpPr>
        <p:spPr bwMode="auto">
          <a:xfrm>
            <a:off x="0" y="3789363"/>
            <a:ext cx="9144000" cy="2087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800" dirty="0" smtClean="0"/>
              <a:t>Годовой отчет и учетная политика - 2026</a:t>
            </a:r>
            <a:endParaRPr lang="ru-RU" altLang="ru-RU" sz="2800" dirty="0"/>
          </a:p>
          <a:p>
            <a:pPr algn="ctr" eaLnBrk="1" hangingPunct="1">
              <a:spcBef>
                <a:spcPct val="0"/>
              </a:spcBef>
              <a:buClrTx/>
              <a:buSzTx/>
              <a:buFontTx/>
              <a:buNone/>
            </a:pPr>
            <a:endParaRPr lang="en-US" altLang="ru-RU" sz="2800" dirty="0"/>
          </a:p>
          <a:p>
            <a:pPr algn="ctr" eaLnBrk="1" hangingPunct="1">
              <a:spcBef>
                <a:spcPct val="0"/>
              </a:spcBef>
              <a:buClrTx/>
              <a:buSzTx/>
              <a:buFontTx/>
              <a:buNone/>
            </a:pPr>
            <a:r>
              <a:rPr lang="ru-RU" altLang="ru-RU" sz="2800" dirty="0" smtClean="0"/>
              <a:t>Декабрь 2025</a:t>
            </a:r>
            <a:endParaRPr lang="ru-RU" altLang="ru-RU" sz="2800" dirty="0"/>
          </a:p>
        </p:txBody>
      </p:sp>
      <p:sp>
        <p:nvSpPr>
          <p:cNvPr id="4099" name="Rectangle 7"/>
          <p:cNvSpPr>
            <a:spLocks noChangeArrowheads="1"/>
          </p:cNvSpPr>
          <p:nvPr/>
        </p:nvSpPr>
        <p:spPr bwMode="auto">
          <a:xfrm>
            <a:off x="234950" y="425450"/>
            <a:ext cx="8601075" cy="280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r" eaLnBrk="1" hangingPunct="1">
              <a:spcBef>
                <a:spcPct val="5000"/>
              </a:spcBef>
              <a:buClrTx/>
              <a:buSzTx/>
              <a:buFontTx/>
              <a:buNone/>
            </a:pPr>
            <a:r>
              <a:rPr lang="ru-RU" altLang="ru-RU" sz="2800" b="0">
                <a:solidFill>
                  <a:schemeClr val="tx2"/>
                </a:solidFill>
              </a:rPr>
              <a:t/>
            </a:r>
            <a:br>
              <a:rPr lang="ru-RU" altLang="ru-RU" sz="2800" b="0">
                <a:solidFill>
                  <a:schemeClr val="tx2"/>
                </a:solidFill>
              </a:rPr>
            </a:br>
            <a:r>
              <a:rPr lang="ru-RU" altLang="ru-RU" sz="2800"/>
              <a:t>ОТКРЫТЫЙ УНИВЕРСИТЕТ</a:t>
            </a:r>
          </a:p>
          <a:p>
            <a:pPr algn="r" eaLnBrk="1" hangingPunct="1">
              <a:spcBef>
                <a:spcPct val="5000"/>
              </a:spcBef>
              <a:buClrTx/>
              <a:buSzTx/>
              <a:buFontTx/>
              <a:buNone/>
            </a:pPr>
            <a:r>
              <a:rPr lang="ru-RU" altLang="ru-RU" sz="2200"/>
              <a:t>«Центра финансовых экспертиз»</a:t>
            </a:r>
          </a:p>
          <a:p>
            <a:pPr algn="r" eaLnBrk="1" hangingPunct="1">
              <a:spcBef>
                <a:spcPct val="5000"/>
              </a:spcBef>
              <a:buClrTx/>
              <a:buSzTx/>
              <a:buFontTx/>
              <a:buNone/>
            </a:pPr>
            <a:endParaRPr lang="ru-RU" altLang="ru-RU" sz="2000" b="0"/>
          </a:p>
          <a:p>
            <a:pPr algn="r" eaLnBrk="1" hangingPunct="1">
              <a:spcBef>
                <a:spcPct val="5000"/>
              </a:spcBef>
              <a:buClrTx/>
              <a:buSzTx/>
              <a:buFontTx/>
              <a:buNone/>
            </a:pPr>
            <a:r>
              <a:rPr lang="ru-RU" altLang="ru-RU" sz="2000" b="0"/>
              <a:t>Лицензия на образовательную деятельность</a:t>
            </a:r>
          </a:p>
          <a:p>
            <a:pPr algn="r" eaLnBrk="1" hangingPunct="1">
              <a:spcBef>
                <a:spcPct val="5000"/>
              </a:spcBef>
              <a:buClrTx/>
              <a:buSzTx/>
              <a:buFontTx/>
              <a:buNone/>
            </a:pPr>
            <a:r>
              <a:rPr lang="ru-RU" altLang="ru-RU" sz="2000" b="0"/>
              <a:t>№ 1129 от 02.09.2014 серия 78Л02 № 0000025</a:t>
            </a:r>
            <a:r>
              <a:rPr lang="ru-RU" altLang="ru-RU" sz="2000" b="0">
                <a:solidFill>
                  <a:schemeClr val="tx2"/>
                </a:solidFill>
              </a:rPr>
              <a:t> </a:t>
            </a:r>
            <a:r>
              <a:rPr lang="ru-RU" altLang="ru-RU" sz="2000">
                <a:solidFill>
                  <a:schemeClr val="tx2"/>
                </a:solidFill>
              </a:rPr>
              <a:t/>
            </a:r>
            <a:br>
              <a:rPr lang="ru-RU" altLang="ru-RU" sz="2000">
                <a:solidFill>
                  <a:schemeClr val="tx2"/>
                </a:solidFill>
              </a:rPr>
            </a:br>
            <a:r>
              <a:rPr lang="ru-RU" altLang="ru-RU" sz="1400">
                <a:solidFill>
                  <a:schemeClr val="tx2"/>
                </a:solidFill>
              </a:rPr>
              <a:t/>
            </a:r>
            <a:br>
              <a:rPr lang="ru-RU" altLang="ru-RU" sz="1400">
                <a:solidFill>
                  <a:schemeClr val="tx2"/>
                </a:solidFill>
              </a:rPr>
            </a:br>
            <a:endParaRPr lang="ru-RU" altLang="ru-RU" sz="2800" u="sng">
              <a:solidFill>
                <a:schemeClr val="tx2"/>
              </a:solidFill>
            </a:endParaRPr>
          </a:p>
        </p:txBody>
      </p:sp>
      <p:pic>
        <p:nvPicPr>
          <p:cNvPr id="410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763" y="723900"/>
            <a:ext cx="2698750" cy="1265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01" name="Rectangle 8"/>
          <p:cNvSpPr>
            <a:spLocks noChangeArrowheads="1"/>
          </p:cNvSpPr>
          <p:nvPr/>
        </p:nvSpPr>
        <p:spPr bwMode="auto">
          <a:xfrm>
            <a:off x="250825" y="6237288"/>
            <a:ext cx="8497888"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dirty="0" smtClean="0"/>
              <a:t>Балдина С.В.  </a:t>
            </a:r>
            <a:r>
              <a:rPr lang="en-US" altLang="ru-RU" sz="2000" u="sng" dirty="0"/>
              <a:t>www.fineks.org</a:t>
            </a:r>
            <a:r>
              <a:rPr lang="ru-RU" altLang="ru-RU" sz="2000" dirty="0"/>
              <a:t>  (812) 920-12-14</a:t>
            </a:r>
            <a:endParaRPr lang="ru-RU" altLang="ru-RU" sz="2000" b="0" dirty="0"/>
          </a:p>
        </p:txBody>
      </p:sp>
      <p:cxnSp>
        <p:nvCxnSpPr>
          <p:cNvPr id="4102" name="Прямая соединительная линия 11"/>
          <p:cNvCxnSpPr>
            <a:cxnSpLocks noChangeShapeType="1"/>
          </p:cNvCxnSpPr>
          <p:nvPr/>
        </p:nvCxnSpPr>
        <p:spPr bwMode="auto">
          <a:xfrm>
            <a:off x="323850" y="6165850"/>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003302" y="111919"/>
            <a:ext cx="5884143" cy="1462087"/>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471-ФЗ от 15.12.2025</a:t>
            </a:r>
            <a:br>
              <a:rPr lang="ru-RU" altLang="ru-RU" sz="2400" b="1" dirty="0" smtClean="0">
                <a:solidFill>
                  <a:schemeClr val="tx1"/>
                </a:solidFill>
              </a:rPr>
            </a:br>
            <a:r>
              <a:rPr lang="ru-RU" altLang="ru-RU" sz="2400" b="1" dirty="0" smtClean="0">
                <a:solidFill>
                  <a:schemeClr val="tx1"/>
                </a:solidFill>
              </a:rPr>
              <a:t>вносит изменения:</a:t>
            </a:r>
            <a:br>
              <a:rPr lang="ru-RU" altLang="ru-RU" sz="2400" b="1" dirty="0" smtClean="0">
                <a:solidFill>
                  <a:schemeClr val="tx1"/>
                </a:solidFill>
              </a:rPr>
            </a:br>
            <a:endParaRPr lang="ru-RU" altLang="ru-RU" sz="1800" b="1" dirty="0" smtClean="0">
              <a:solidFill>
                <a:schemeClr val="tx1"/>
              </a:solidFill>
            </a:endParaRPr>
          </a:p>
        </p:txBody>
      </p:sp>
      <p:sp>
        <p:nvSpPr>
          <p:cNvPr id="3" name="Текст 2"/>
          <p:cNvSpPr>
            <a:spLocks noGrp="1"/>
          </p:cNvSpPr>
          <p:nvPr>
            <p:ph type="body" sz="half" idx="1"/>
          </p:nvPr>
        </p:nvSpPr>
        <p:spPr>
          <a:xfrm>
            <a:off x="373733" y="1703413"/>
            <a:ext cx="8324850" cy="4097016"/>
          </a:xfrm>
        </p:spPr>
        <p:txBody>
          <a:bodyPr/>
          <a:lstStyle/>
          <a:p>
            <a:r>
              <a:rPr lang="ru-RU" sz="2000" dirty="0" smtClean="0"/>
              <a:t>Закон о приватизации государственного и муниципального имущества в части непредставления в ГИРБО промежуточной отчетности УП, АО, ООО, включенных в планы приватизации;</a:t>
            </a:r>
          </a:p>
          <a:p>
            <a:r>
              <a:rPr lang="ru-RU" sz="2000" dirty="0" smtClean="0"/>
              <a:t>Закон о Центральном банке РФ в части отчетности организаций, осуществляющих финансовую деятельность;</a:t>
            </a:r>
          </a:p>
          <a:p>
            <a:r>
              <a:rPr lang="ru-RU" sz="2000" dirty="0" smtClean="0"/>
              <a:t>Закон о государственном статистическом учете и системе государственной статистики РФ в части представления ЦБ РФ информации;</a:t>
            </a:r>
          </a:p>
          <a:p>
            <a:r>
              <a:rPr lang="ru-RU" sz="2000" dirty="0" smtClean="0"/>
              <a:t>Закон о бухучете в части представления промежуточной отчетности, ведения ГИРБО, особенностей при реорганизации</a:t>
            </a:r>
          </a:p>
          <a:p>
            <a:r>
              <a:rPr lang="ru-RU" sz="2000" dirty="0" smtClean="0"/>
              <a:t>Закон о государственном оборонном заказе в части представления промежуточной </a:t>
            </a:r>
            <a:r>
              <a:rPr lang="ru-RU" sz="2000" dirty="0" err="1" smtClean="0"/>
              <a:t>бухотчетности</a:t>
            </a:r>
            <a:r>
              <a:rPr lang="ru-RU" sz="2000" dirty="0" smtClean="0"/>
              <a:t> и т.д.</a:t>
            </a:r>
            <a:endParaRPr lang="ru-RU" sz="2000" dirty="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316631"/>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401043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063007" y="168697"/>
            <a:ext cx="5884143" cy="91169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Поправки в Закон о бухучете</a:t>
            </a:r>
            <a:br>
              <a:rPr lang="ru-RU" altLang="ru-RU" sz="2400" b="1" dirty="0" smtClean="0">
                <a:solidFill>
                  <a:schemeClr val="tx1"/>
                </a:solidFill>
              </a:rPr>
            </a:br>
            <a:r>
              <a:rPr lang="ru-RU" altLang="ru-RU" sz="2400" b="1" dirty="0" smtClean="0">
                <a:solidFill>
                  <a:schemeClr val="tx1"/>
                </a:solidFill>
              </a:rPr>
              <a:t>+ ИС-учет-61 от 17.12.2025</a:t>
            </a:r>
            <a:endParaRPr lang="ru-RU" altLang="ru-RU" sz="1800" b="1" dirty="0" smtClean="0">
              <a:solidFill>
                <a:schemeClr val="tx1"/>
              </a:solidFill>
            </a:endParaRPr>
          </a:p>
        </p:txBody>
      </p:sp>
      <p:sp>
        <p:nvSpPr>
          <p:cNvPr id="3" name="Текст 2"/>
          <p:cNvSpPr>
            <a:spLocks noGrp="1"/>
          </p:cNvSpPr>
          <p:nvPr>
            <p:ph type="body" sz="half" idx="1"/>
          </p:nvPr>
        </p:nvSpPr>
        <p:spPr>
          <a:xfrm>
            <a:off x="350838" y="1371848"/>
            <a:ext cx="8324850" cy="4648746"/>
          </a:xfrm>
        </p:spPr>
        <p:txBody>
          <a:bodyPr/>
          <a:lstStyle/>
          <a:p>
            <a:r>
              <a:rPr lang="ru-RU" sz="2000" dirty="0" smtClean="0"/>
              <a:t>От представления промежуточной </a:t>
            </a:r>
            <a:r>
              <a:rPr lang="ru-RU" sz="2000" dirty="0" err="1" smtClean="0"/>
              <a:t>бухотчетности</a:t>
            </a:r>
            <a:r>
              <a:rPr lang="ru-RU" sz="2000" dirty="0" smtClean="0"/>
              <a:t> в ГИРБО освобождены субъекты, если обязанность такой отчетности обусловлена договорами, учредительными документами, решениями собственника;</a:t>
            </a:r>
          </a:p>
          <a:p>
            <a:r>
              <a:rPr lang="ru-RU" sz="2000" dirty="0" smtClean="0"/>
              <a:t>Представлять промежуточную отчетность в ГИРБО обязаны лица, для которых такая обязанность установлена законодательством, НПА органов госрегулирования бухучета, не позднее 30 календарных дней со дня, следующего за отчетной датой для такой отчетности, если иное не предусмотрено другими ФЗ (в случае ее исправления – не позднее 31 декабря отчетного года)</a:t>
            </a:r>
          </a:p>
          <a:p>
            <a:r>
              <a:rPr lang="ru-RU" sz="2000" dirty="0" smtClean="0"/>
              <a:t>Определено, что является отчетным годом при реорганизации в форме преобразования (отчетный период не прерывается), в иных случаях реорганизации – первая отчетность составляется на дату государственной регистрации реорганизованной </a:t>
            </a:r>
            <a:r>
              <a:rPr lang="ru-RU" sz="2000" dirty="0" err="1" smtClean="0"/>
              <a:t>орг-ции</a:t>
            </a:r>
            <a:endParaRPr lang="ru-RU" sz="2000" dirty="0" smtClean="0"/>
          </a:p>
          <a:p>
            <a:r>
              <a:rPr lang="ru-RU" sz="2000" dirty="0" smtClean="0"/>
              <a:t>Уточнено определение и порядок наполнения ГИРБО (ГИРБФО)</a:t>
            </a:r>
            <a:endParaRPr lang="ru-RU" sz="2000" dirty="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316631"/>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9389683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203848" y="-47549"/>
            <a:ext cx="5884143" cy="1240161"/>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Государственные ресурсы</a:t>
            </a:r>
            <a:br>
              <a:rPr lang="ru-RU" altLang="ru-RU" sz="2400" b="1" dirty="0" smtClean="0">
                <a:solidFill>
                  <a:schemeClr val="tx1"/>
                </a:solidFill>
              </a:rPr>
            </a:br>
            <a:r>
              <a:rPr lang="ru-RU" altLang="ru-RU" sz="2400" b="1" dirty="0" smtClean="0">
                <a:solidFill>
                  <a:schemeClr val="tx1"/>
                </a:solidFill>
              </a:rPr>
              <a:t>(реестры) с включением</a:t>
            </a:r>
            <a:br>
              <a:rPr lang="ru-RU" altLang="ru-RU" sz="2400" b="1" dirty="0" smtClean="0">
                <a:solidFill>
                  <a:schemeClr val="tx1"/>
                </a:solidFill>
              </a:rPr>
            </a:br>
            <a:r>
              <a:rPr lang="ru-RU" altLang="ru-RU" sz="2400" b="1" dirty="0" smtClean="0">
                <a:solidFill>
                  <a:schemeClr val="tx1"/>
                </a:solidFill>
              </a:rPr>
              <a:t>показателей </a:t>
            </a:r>
            <a:r>
              <a:rPr lang="ru-RU" altLang="ru-RU" sz="2400" b="1" dirty="0" err="1" smtClean="0">
                <a:solidFill>
                  <a:schemeClr val="tx1"/>
                </a:solidFill>
              </a:rPr>
              <a:t>бухотчетности</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4</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16632"/>
            <a:ext cx="1944216" cy="91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4" name="Таблица 3"/>
          <p:cNvGraphicFramePr>
            <a:graphicFrameLocks noGrp="1"/>
          </p:cNvGraphicFramePr>
          <p:nvPr>
            <p:extLst>
              <p:ext uri="{D42A27DB-BD31-4B8C-83A1-F6EECF244321}">
                <p14:modId xmlns:p14="http://schemas.microsoft.com/office/powerpoint/2010/main" val="705333218"/>
              </p:ext>
            </p:extLst>
          </p:nvPr>
        </p:nvGraphicFramePr>
        <p:xfrm>
          <a:off x="179387" y="1184899"/>
          <a:ext cx="8836596" cy="5242560"/>
        </p:xfrm>
        <a:graphic>
          <a:graphicData uri="http://schemas.openxmlformats.org/drawingml/2006/table">
            <a:tbl>
              <a:tblPr firstRow="1" bandRow="1">
                <a:tableStyleId>{5C22544A-7EE6-4342-B048-85BDC9FD1C3A}</a:tableStyleId>
              </a:tblPr>
              <a:tblGrid>
                <a:gridCol w="4418298"/>
                <a:gridCol w="4418298"/>
              </a:tblGrid>
              <a:tr h="370840">
                <a:tc>
                  <a:txBody>
                    <a:bodyPr/>
                    <a:lstStyle/>
                    <a:p>
                      <a:r>
                        <a:rPr lang="ru-RU" sz="1600" dirty="0" smtClean="0"/>
                        <a:t>Государственный информационный ресурс бухгалтерской отчетности, ГИРБО</a:t>
                      </a:r>
                      <a:endParaRPr lang="ru-RU" sz="1600" dirty="0"/>
                    </a:p>
                  </a:txBody>
                  <a:tcPr/>
                </a:tc>
                <a:tc>
                  <a:txBody>
                    <a:bodyPr/>
                    <a:lstStyle/>
                    <a:p>
                      <a:r>
                        <a:rPr lang="ru-RU" sz="1600" dirty="0" smtClean="0"/>
                        <a:t>Единый федеральный реестр сведений о фактах деятельности юридических лиц, ИП и иных субъектов</a:t>
                      </a:r>
                      <a:endParaRPr lang="ru-RU" sz="1600" dirty="0"/>
                    </a:p>
                  </a:txBody>
                  <a:tcPr/>
                </a:tc>
              </a:tr>
              <a:tr h="370840">
                <a:tc>
                  <a:txBody>
                    <a:bodyPr/>
                    <a:lstStyle/>
                    <a:p>
                      <a:r>
                        <a:rPr lang="ru-RU" sz="1600" dirty="0" smtClean="0"/>
                        <a:t>БФО публикуется в открытом доступе на интернет-сервисе (</a:t>
                      </a:r>
                      <a:r>
                        <a:rPr lang="ru-RU" sz="1600" u="sng" dirty="0" smtClean="0"/>
                        <a:t>https://bo.nalog.ru</a:t>
                      </a:r>
                      <a:r>
                        <a:rPr lang="ru-RU" sz="1600" dirty="0" smtClean="0"/>
                        <a:t>) по мере ее поступления</a:t>
                      </a:r>
                      <a:endParaRPr lang="ru-RU" sz="1600" dirty="0"/>
                    </a:p>
                  </a:txBody>
                  <a:tcPr/>
                </a:tc>
                <a:tc>
                  <a:txBody>
                    <a:bodyPr/>
                    <a:lstStyle/>
                    <a:p>
                      <a:r>
                        <a:rPr lang="ru-RU" sz="1600" dirty="0" smtClean="0"/>
                        <a:t>Сведения, содержащиеся в Реестре, размещаются в сети «Интернет» по адресу: </a:t>
                      </a:r>
                      <a:r>
                        <a:rPr lang="ru-RU" sz="1600" u="sng" dirty="0" smtClean="0"/>
                        <a:t>https://fedresurs.ru</a:t>
                      </a:r>
                      <a:r>
                        <a:rPr lang="ru-RU" sz="1600" dirty="0" smtClean="0"/>
                        <a:t>/</a:t>
                      </a:r>
                      <a:endParaRPr lang="ru-RU" sz="1600" dirty="0"/>
                    </a:p>
                  </a:txBody>
                  <a:tcPr/>
                </a:tc>
              </a:tr>
              <a:tr h="370840">
                <a:tc>
                  <a:txBody>
                    <a:bodyPr/>
                    <a:lstStyle/>
                    <a:p>
                      <a:r>
                        <a:rPr lang="ru-RU" sz="1600" dirty="0" smtClean="0"/>
                        <a:t>Федеральный закон от 06.12.2011 № 402-ФЗ «О бухгалтерском учете» (далее — Закон № 402-ФЗ)</a:t>
                      </a:r>
                      <a:endParaRPr lang="ru-RU" sz="1600" dirty="0"/>
                    </a:p>
                  </a:txBody>
                  <a:tcPr/>
                </a:tc>
                <a:tc>
                  <a:txBody>
                    <a:bodyPr/>
                    <a:lstStyle/>
                    <a:p>
                      <a:r>
                        <a:rPr lang="ru-RU" sz="1600" dirty="0" smtClean="0"/>
                        <a:t>Федеральный закон от 08.08.2001 № 129-ФЗ «О государственной регистрации юридических лиц и индивидуальных предпринимателей»</a:t>
                      </a:r>
                      <a:endParaRPr lang="ru-RU" sz="1600" dirty="0"/>
                    </a:p>
                  </a:txBody>
                  <a:tcPr/>
                </a:tc>
              </a:tr>
              <a:tr h="370840">
                <a:tc>
                  <a:txBody>
                    <a:bodyPr/>
                    <a:lstStyle/>
                    <a:p>
                      <a:r>
                        <a:rPr lang="ru-RU" sz="1600" dirty="0" smtClean="0"/>
                        <a:t>Нормативные правовые акты Минфина и ФНС (как</a:t>
                      </a:r>
                      <a:r>
                        <a:rPr lang="ru-RU" sz="1600" baseline="0" dirty="0" smtClean="0"/>
                        <a:t> оператора)</a:t>
                      </a:r>
                      <a:endParaRPr lang="ru-RU" sz="1600" dirty="0"/>
                    </a:p>
                  </a:txBody>
                  <a:tcPr/>
                </a:tc>
                <a:tc>
                  <a:txBody>
                    <a:bodyPr/>
                    <a:lstStyle/>
                    <a:p>
                      <a:r>
                        <a:rPr lang="ru-RU" sz="1600" dirty="0" smtClean="0"/>
                        <a:t>Приказ Минэкономразвития России от 05.04.2013 № 178 «Об утверждении Порядка формирования и ведения Единого федерального реестра сведений о фактах деятельности юридических лиц и Единого федерального реестра сведений о банкротстве и Перечня сведений, подлежащих включению в Единый федеральный реестр сведений о банкротстве»</a:t>
                      </a:r>
                      <a:endParaRPr lang="ru-RU" sz="1600" dirty="0"/>
                    </a:p>
                  </a:txBody>
                  <a:tcPr/>
                </a:tc>
              </a:tr>
            </a:tbl>
          </a:graphicData>
        </a:graphic>
      </p:graphicFrame>
    </p:spTree>
    <p:extLst>
      <p:ext uri="{BB962C8B-B14F-4D97-AF65-F5344CB8AC3E}">
        <p14:creationId xmlns:p14="http://schemas.microsoft.com/office/powerpoint/2010/main" val="40620318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5</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316631"/>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396205" y="1549874"/>
            <a:ext cx="8424614" cy="4693763"/>
          </a:xfrm>
          <a:prstGeom prst="rect">
            <a:avLst/>
          </a:prstGeom>
        </p:spPr>
      </p:pic>
      <p:pic>
        <p:nvPicPr>
          <p:cNvPr id="6" name="Рисунок 5"/>
          <p:cNvPicPr>
            <a:picLocks noChangeAspect="1"/>
          </p:cNvPicPr>
          <p:nvPr/>
        </p:nvPicPr>
        <p:blipFill>
          <a:blip r:embed="rId4"/>
          <a:stretch>
            <a:fillRect/>
          </a:stretch>
        </p:blipFill>
        <p:spPr>
          <a:xfrm>
            <a:off x="3059832" y="326156"/>
            <a:ext cx="5722987" cy="801444"/>
          </a:xfrm>
          <a:prstGeom prst="rect">
            <a:avLst/>
          </a:prstGeom>
        </p:spPr>
      </p:pic>
    </p:spTree>
    <p:extLst>
      <p:ext uri="{BB962C8B-B14F-4D97-AF65-F5344CB8AC3E}">
        <p14:creationId xmlns:p14="http://schemas.microsoft.com/office/powerpoint/2010/main" val="36552473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063007" y="260648"/>
            <a:ext cx="5884143" cy="1123801"/>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О важности верных кодов ОКВЭД</a:t>
            </a:r>
            <a:br>
              <a:rPr lang="ru-RU" altLang="ru-RU" sz="2400" b="1" dirty="0" smtClean="0">
                <a:solidFill>
                  <a:schemeClr val="tx1"/>
                </a:solidFill>
              </a:rPr>
            </a:br>
            <a:r>
              <a:rPr lang="ru-RU" altLang="ru-RU" sz="2400" b="1" dirty="0" smtClean="0">
                <a:solidFill>
                  <a:schemeClr val="tx1"/>
                </a:solidFill>
              </a:rPr>
              <a:t>в государственных реестрах</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6</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316631"/>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229332" y="1394288"/>
            <a:ext cx="8717818" cy="4849349"/>
          </a:xfrm>
          <a:prstGeom prst="rect">
            <a:avLst/>
          </a:prstGeom>
        </p:spPr>
      </p:pic>
    </p:spTree>
    <p:extLst>
      <p:ext uri="{BB962C8B-B14F-4D97-AF65-F5344CB8AC3E}">
        <p14:creationId xmlns:p14="http://schemas.microsoft.com/office/powerpoint/2010/main" val="7502096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392586" y="200893"/>
            <a:ext cx="6751414" cy="1123801"/>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200" b="1" dirty="0" smtClean="0">
                <a:solidFill>
                  <a:schemeClr val="tx1"/>
                </a:solidFill>
              </a:rPr>
              <a:t>Изменение кодов ОКВЭД</a:t>
            </a:r>
            <a:br>
              <a:rPr lang="ru-RU" altLang="ru-RU" sz="2200" b="1" dirty="0" smtClean="0">
                <a:solidFill>
                  <a:schemeClr val="tx1"/>
                </a:solidFill>
              </a:rPr>
            </a:br>
            <a:r>
              <a:rPr lang="ru-RU" altLang="ru-RU" sz="2200" b="1" dirty="0" smtClean="0">
                <a:solidFill>
                  <a:schemeClr val="tx1"/>
                </a:solidFill>
              </a:rPr>
              <a:t>через онлайн-сервис ФНС</a:t>
            </a:r>
            <a:br>
              <a:rPr lang="ru-RU" altLang="ru-RU" sz="2200" b="1" dirty="0" smtClean="0">
                <a:solidFill>
                  <a:schemeClr val="tx1"/>
                </a:solidFill>
              </a:rPr>
            </a:br>
            <a:r>
              <a:rPr lang="ru-RU" altLang="ru-RU" sz="2200" b="1" dirty="0" smtClean="0">
                <a:solidFill>
                  <a:schemeClr val="tx1"/>
                </a:solidFill>
              </a:rPr>
              <a:t>(наилучший момент 30.12</a:t>
            </a:r>
            <a:r>
              <a:rPr lang="en-US" altLang="ru-RU" sz="2200" b="1" dirty="0" smtClean="0">
                <a:solidFill>
                  <a:schemeClr val="tx1"/>
                </a:solidFill>
              </a:rPr>
              <a:t>/</a:t>
            </a:r>
            <a:r>
              <a:rPr lang="ru-RU" altLang="ru-RU" sz="2200" b="1" dirty="0" smtClean="0">
                <a:solidFill>
                  <a:schemeClr val="tx1"/>
                </a:solidFill>
              </a:rPr>
              <a:t>01-12.01)</a:t>
            </a: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7</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316631"/>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147283" y="1393081"/>
            <a:ext cx="8734457" cy="4821622"/>
          </a:xfrm>
          <a:prstGeom prst="rect">
            <a:avLst/>
          </a:prstGeom>
        </p:spPr>
      </p:pic>
    </p:spTree>
    <p:extLst>
      <p:ext uri="{BB962C8B-B14F-4D97-AF65-F5344CB8AC3E}">
        <p14:creationId xmlns:p14="http://schemas.microsoft.com/office/powerpoint/2010/main" val="33113221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752800" y="441784"/>
            <a:ext cx="6172175"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Сравнение ПБУ 4</a:t>
            </a:r>
            <a:r>
              <a:rPr lang="en-US" altLang="ru-RU" sz="2400" b="1" dirty="0" smtClean="0">
                <a:solidFill>
                  <a:schemeClr val="tx1"/>
                </a:solidFill>
              </a:rPr>
              <a:t>/</a:t>
            </a:r>
            <a:r>
              <a:rPr lang="ru-RU" altLang="ru-RU" sz="2400" b="1" dirty="0" smtClean="0">
                <a:solidFill>
                  <a:schemeClr val="tx1"/>
                </a:solidFill>
              </a:rPr>
              <a:t>99 и ФСБУ 4</a:t>
            </a:r>
            <a:r>
              <a:rPr lang="en-US" altLang="ru-RU" sz="2400" b="1" dirty="0" smtClean="0">
                <a:solidFill>
                  <a:schemeClr val="tx1"/>
                </a:solidFill>
              </a:rPr>
              <a:t>/2023</a:t>
            </a:r>
            <a:br>
              <a:rPr lang="en-US" altLang="ru-RU" sz="2400" b="1" dirty="0" smtClean="0">
                <a:solidFill>
                  <a:schemeClr val="tx1"/>
                </a:solidFill>
              </a:rPr>
            </a:br>
            <a:r>
              <a:rPr lang="ru-RU" altLang="ru-RU" sz="2400" b="1" dirty="0" smtClean="0">
                <a:solidFill>
                  <a:schemeClr val="tx1"/>
                </a:solidFill>
              </a:rPr>
              <a:t>+ ИС-учет-60 от 26.03.2024</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8</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3" name="Рисунок 2"/>
          <p:cNvPicPr>
            <a:picLocks noChangeAspect="1"/>
          </p:cNvPicPr>
          <p:nvPr/>
        </p:nvPicPr>
        <p:blipFill>
          <a:blip r:embed="rId3"/>
          <a:stretch>
            <a:fillRect/>
          </a:stretch>
        </p:blipFill>
        <p:spPr>
          <a:xfrm>
            <a:off x="342391" y="2132856"/>
            <a:ext cx="8417222" cy="3673028"/>
          </a:xfrm>
          <a:prstGeom prst="rect">
            <a:avLst/>
          </a:prstGeom>
        </p:spPr>
      </p:pic>
    </p:spTree>
    <p:extLst>
      <p:ext uri="{BB962C8B-B14F-4D97-AF65-F5344CB8AC3E}">
        <p14:creationId xmlns:p14="http://schemas.microsoft.com/office/powerpoint/2010/main" val="31788344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752800" y="441784"/>
            <a:ext cx="6172175"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Сравнение ПБУ 4</a:t>
            </a:r>
            <a:r>
              <a:rPr lang="en-US" altLang="ru-RU" sz="2400" b="1" dirty="0" smtClean="0">
                <a:solidFill>
                  <a:schemeClr val="tx1"/>
                </a:solidFill>
              </a:rPr>
              <a:t>/</a:t>
            </a:r>
            <a:r>
              <a:rPr lang="ru-RU" altLang="ru-RU" sz="2400" b="1" dirty="0" smtClean="0">
                <a:solidFill>
                  <a:schemeClr val="tx1"/>
                </a:solidFill>
              </a:rPr>
              <a:t>99 и ФСБУ 4</a:t>
            </a:r>
            <a:r>
              <a:rPr lang="en-US" altLang="ru-RU" sz="2400" b="1" dirty="0" smtClean="0">
                <a:solidFill>
                  <a:schemeClr val="tx1"/>
                </a:solidFill>
              </a:rPr>
              <a:t>/2023</a:t>
            </a:r>
            <a:br>
              <a:rPr lang="en-US" altLang="ru-RU" sz="2400" b="1" dirty="0" smtClean="0">
                <a:solidFill>
                  <a:schemeClr val="tx1"/>
                </a:solidFill>
              </a:rPr>
            </a:br>
            <a:r>
              <a:rPr lang="ru-RU" altLang="ru-RU" sz="2400" b="1" dirty="0" smtClean="0">
                <a:solidFill>
                  <a:schemeClr val="tx1"/>
                </a:solidFill>
              </a:rPr>
              <a:t>+ ИС-учет-60 от 26.03.2024</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9</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174424" y="2276872"/>
            <a:ext cx="8750551" cy="3172568"/>
          </a:xfrm>
          <a:prstGeom prst="rect">
            <a:avLst/>
          </a:prstGeom>
        </p:spPr>
      </p:pic>
    </p:spTree>
    <p:extLst>
      <p:ext uri="{BB962C8B-B14F-4D97-AF65-F5344CB8AC3E}">
        <p14:creationId xmlns:p14="http://schemas.microsoft.com/office/powerpoint/2010/main" val="17316768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783707" y="189038"/>
            <a:ext cx="6330131" cy="91169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Сравнение ПБУ 4</a:t>
            </a:r>
            <a:r>
              <a:rPr lang="en-US" altLang="ru-RU" sz="2400" b="1" dirty="0" smtClean="0">
                <a:solidFill>
                  <a:schemeClr val="tx1"/>
                </a:solidFill>
              </a:rPr>
              <a:t>/</a:t>
            </a:r>
            <a:r>
              <a:rPr lang="ru-RU" altLang="ru-RU" sz="2400" b="1" dirty="0" smtClean="0">
                <a:solidFill>
                  <a:schemeClr val="tx1"/>
                </a:solidFill>
              </a:rPr>
              <a:t>99 и ФСБУ 4</a:t>
            </a:r>
            <a:r>
              <a:rPr lang="en-US" altLang="ru-RU" sz="2400" b="1" dirty="0" smtClean="0">
                <a:solidFill>
                  <a:schemeClr val="tx1"/>
                </a:solidFill>
              </a:rPr>
              <a:t>/2023</a:t>
            </a:r>
            <a:r>
              <a:rPr lang="ru-RU" altLang="ru-RU" sz="2400" b="1" dirty="0" smtClean="0">
                <a:solidFill>
                  <a:schemeClr val="tx1"/>
                </a:solidFill>
              </a:rPr>
              <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10</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572" y="66801"/>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7" name="Таблица 6"/>
          <p:cNvGraphicFramePr>
            <a:graphicFrameLocks noGrp="1"/>
          </p:cNvGraphicFramePr>
          <p:nvPr>
            <p:extLst>
              <p:ext uri="{D42A27DB-BD31-4B8C-83A1-F6EECF244321}">
                <p14:modId xmlns:p14="http://schemas.microsoft.com/office/powerpoint/2010/main" val="1775264658"/>
              </p:ext>
            </p:extLst>
          </p:nvPr>
        </p:nvGraphicFramePr>
        <p:xfrm>
          <a:off x="107504" y="1100734"/>
          <a:ext cx="8934450" cy="5334000"/>
        </p:xfrm>
        <a:graphic>
          <a:graphicData uri="http://schemas.openxmlformats.org/drawingml/2006/table">
            <a:tbl>
              <a:tblPr firstRow="1" bandRow="1">
                <a:tableStyleId>{5C22544A-7EE6-4342-B048-85BDC9FD1C3A}</a:tableStyleId>
              </a:tblPr>
              <a:tblGrid>
                <a:gridCol w="4467225"/>
                <a:gridCol w="4467225"/>
              </a:tblGrid>
              <a:tr h="227205">
                <a:tc>
                  <a:txBody>
                    <a:bodyPr/>
                    <a:lstStyle/>
                    <a:p>
                      <a:pPr algn="ctr"/>
                      <a:r>
                        <a:rPr lang="ru-RU" sz="1600" dirty="0" smtClean="0"/>
                        <a:t>ПБУ</a:t>
                      </a:r>
                      <a:r>
                        <a:rPr lang="ru-RU" sz="1600" baseline="0" dirty="0" smtClean="0"/>
                        <a:t> 4</a:t>
                      </a:r>
                      <a:r>
                        <a:rPr lang="en-US" sz="1600" baseline="0" dirty="0" smtClean="0"/>
                        <a:t>/99</a:t>
                      </a:r>
                      <a:endParaRPr lang="ru-RU" sz="1600" dirty="0"/>
                    </a:p>
                  </a:txBody>
                  <a:tcPr/>
                </a:tc>
                <a:tc>
                  <a:txBody>
                    <a:bodyPr/>
                    <a:lstStyle/>
                    <a:p>
                      <a:pPr algn="ctr"/>
                      <a:r>
                        <a:rPr lang="ru-RU" sz="1600" dirty="0" smtClean="0"/>
                        <a:t>ФСБУ</a:t>
                      </a:r>
                      <a:r>
                        <a:rPr lang="ru-RU" sz="1600" baseline="0" dirty="0" smtClean="0"/>
                        <a:t> 4</a:t>
                      </a:r>
                      <a:r>
                        <a:rPr lang="en-US" sz="1600" baseline="0" dirty="0" smtClean="0"/>
                        <a:t>/2023</a:t>
                      </a:r>
                      <a:endParaRPr lang="ru-RU" sz="1600" dirty="0"/>
                    </a:p>
                  </a:txBody>
                  <a:tcPr/>
                </a:tc>
              </a:tr>
              <a:tr h="177126">
                <a:tc>
                  <a:txBody>
                    <a:bodyPr/>
                    <a:lstStyle/>
                    <a:p>
                      <a:r>
                        <a:rPr lang="en-US" sz="1600" dirty="0" smtClean="0"/>
                        <a:t>I</a:t>
                      </a:r>
                      <a:r>
                        <a:rPr lang="ru-RU" sz="1600" dirty="0" smtClean="0"/>
                        <a:t>.</a:t>
                      </a:r>
                      <a:r>
                        <a:rPr lang="ru-RU" sz="1600" baseline="0" dirty="0" smtClean="0"/>
                        <a:t> Общие положения</a:t>
                      </a:r>
                      <a:endParaRPr lang="ru-RU" sz="1600" dirty="0"/>
                    </a:p>
                  </a:txBody>
                  <a:tcPr/>
                </a:tc>
                <a:tc>
                  <a:txBody>
                    <a:bodyPr/>
                    <a:lstStyle/>
                    <a:p>
                      <a:r>
                        <a:rPr lang="en-US" sz="1600" dirty="0" smtClean="0"/>
                        <a:t>I</a:t>
                      </a:r>
                      <a:r>
                        <a:rPr lang="ru-RU" sz="1600" dirty="0" smtClean="0"/>
                        <a:t>.</a:t>
                      </a:r>
                      <a:r>
                        <a:rPr lang="ru-RU" sz="1600" baseline="0" dirty="0" smtClean="0"/>
                        <a:t> Общие положения</a:t>
                      </a:r>
                      <a:endParaRPr lang="ru-RU" sz="1600" dirty="0"/>
                    </a:p>
                  </a:txBody>
                  <a:tcPr/>
                </a:tc>
              </a:tr>
              <a:tr h="201886">
                <a:tc>
                  <a:txBody>
                    <a:bodyPr/>
                    <a:lstStyle/>
                    <a:p>
                      <a:r>
                        <a:rPr lang="en-US" sz="1600" dirty="0" smtClean="0"/>
                        <a:t>II</a:t>
                      </a:r>
                      <a:r>
                        <a:rPr lang="ru-RU" sz="1600" dirty="0" smtClean="0"/>
                        <a:t>.</a:t>
                      </a:r>
                      <a:r>
                        <a:rPr lang="ru-RU" sz="1600" baseline="0" dirty="0" smtClean="0"/>
                        <a:t> Определения</a:t>
                      </a:r>
                      <a:endParaRPr lang="ru-RU" sz="1600" dirty="0"/>
                    </a:p>
                  </a:txBody>
                  <a:tcPr/>
                </a:tc>
                <a:tc>
                  <a:txBody>
                    <a:bodyPr/>
                    <a:lstStyle/>
                    <a:p>
                      <a:r>
                        <a:rPr lang="en-US" sz="1600" dirty="0" smtClean="0"/>
                        <a:t>II</a:t>
                      </a:r>
                      <a:r>
                        <a:rPr lang="ru-RU" sz="1600" dirty="0" smtClean="0"/>
                        <a:t>.</a:t>
                      </a:r>
                      <a:r>
                        <a:rPr lang="ru-RU" sz="1600" baseline="0" dirty="0" smtClean="0"/>
                        <a:t> Состав бухгалтерской отчетности</a:t>
                      </a:r>
                      <a:endParaRPr lang="ru-RU" sz="1600" dirty="0"/>
                    </a:p>
                  </a:txBody>
                  <a:tcPr/>
                </a:tc>
              </a:tr>
              <a:tr h="154638">
                <a:tc>
                  <a:txBody>
                    <a:bodyPr/>
                    <a:lstStyle/>
                    <a:p>
                      <a:r>
                        <a:rPr lang="en-US" sz="1600" dirty="0" smtClean="0"/>
                        <a:t>III</a:t>
                      </a:r>
                      <a:r>
                        <a:rPr lang="ru-RU" sz="1600" dirty="0" smtClean="0"/>
                        <a:t>.</a:t>
                      </a:r>
                      <a:r>
                        <a:rPr lang="ru-RU" sz="1600" baseline="0" dirty="0" smtClean="0"/>
                        <a:t> Состав и общие требования к БО</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III</a:t>
                      </a:r>
                      <a:r>
                        <a:rPr lang="ru-RU" sz="1600" dirty="0" smtClean="0"/>
                        <a:t>. Состав и содержание инф. в</a:t>
                      </a:r>
                      <a:r>
                        <a:rPr lang="ru-RU" sz="1600" baseline="0" dirty="0" smtClean="0"/>
                        <a:t> БО: </a:t>
                      </a:r>
                      <a:r>
                        <a:rPr lang="ru-RU" sz="1600" dirty="0" smtClean="0"/>
                        <a:t>ББ, </a:t>
                      </a:r>
                      <a:endParaRPr lang="ru-RU" sz="1600" baseline="0" dirty="0" smtClean="0"/>
                    </a:p>
                  </a:txBody>
                  <a:tcPr/>
                </a:tc>
              </a:tr>
              <a:tr h="251406">
                <a:tc>
                  <a:txBody>
                    <a:bodyPr/>
                    <a:lstStyle/>
                    <a:p>
                      <a:r>
                        <a:rPr lang="en-US" sz="1600" dirty="0" smtClean="0"/>
                        <a:t>IV</a:t>
                      </a:r>
                      <a:r>
                        <a:rPr lang="ru-RU" sz="1600" dirty="0" smtClean="0"/>
                        <a:t>. Содержание </a:t>
                      </a:r>
                      <a:r>
                        <a:rPr lang="ru-RU" sz="1600" dirty="0" err="1" smtClean="0"/>
                        <a:t>бух.баланса</a:t>
                      </a:r>
                      <a:r>
                        <a:rPr lang="ru-RU" sz="1600" dirty="0" smtClean="0"/>
                        <a:t> (ББ)</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dirty="0" smtClean="0"/>
                        <a:t>ОФР, ОЦИ, ОИК,</a:t>
                      </a:r>
                      <a:r>
                        <a:rPr lang="ru-RU" sz="1600" baseline="0" dirty="0" smtClean="0"/>
                        <a:t> ОДДС, Пояснения</a:t>
                      </a:r>
                    </a:p>
                  </a:txBody>
                  <a:tcPr/>
                </a:tc>
              </a:tr>
              <a:tr h="204158">
                <a:tc>
                  <a:txBody>
                    <a:bodyPr/>
                    <a:lstStyle/>
                    <a:p>
                      <a:r>
                        <a:rPr lang="en-US" sz="1600" dirty="0" smtClean="0"/>
                        <a:t>V</a:t>
                      </a:r>
                      <a:r>
                        <a:rPr lang="ru-RU" sz="1600" dirty="0" smtClean="0"/>
                        <a:t>. Содержание ОПУ</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baseline="0" dirty="0" smtClean="0"/>
                        <a:t>Упрощенная </a:t>
                      </a:r>
                      <a:r>
                        <a:rPr lang="ru-RU" sz="1600" baseline="0" dirty="0" err="1" smtClean="0"/>
                        <a:t>бухотчетность</a:t>
                      </a:r>
                      <a:endParaRPr lang="ru-RU" sz="1600" dirty="0" smtClean="0"/>
                    </a:p>
                  </a:txBody>
                  <a:tcPr/>
                </a:tc>
              </a:tr>
              <a:tr h="228918">
                <a:tc>
                  <a:txBody>
                    <a:bodyPr/>
                    <a:lstStyle/>
                    <a:p>
                      <a:r>
                        <a:rPr lang="en-US" sz="1600" dirty="0" smtClean="0"/>
                        <a:t>VI</a:t>
                      </a:r>
                      <a:r>
                        <a:rPr lang="ru-RU" sz="1600" dirty="0" smtClean="0"/>
                        <a:t>. Содержание пояснения к ББ и ОПУ</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baseline="0" dirty="0" smtClean="0"/>
                        <a:t>Промежуточная </a:t>
                      </a:r>
                      <a:r>
                        <a:rPr lang="ru-RU" sz="1600" baseline="0" dirty="0" err="1" smtClean="0"/>
                        <a:t>бухотчетность</a:t>
                      </a:r>
                      <a:endParaRPr lang="ru-RU" sz="1600" dirty="0" smtClean="0"/>
                    </a:p>
                  </a:txBody>
                  <a:tcPr/>
                </a:tc>
              </a:tr>
              <a:tr h="181670">
                <a:tc>
                  <a:txBody>
                    <a:bodyPr/>
                    <a:lstStyle/>
                    <a:p>
                      <a:r>
                        <a:rPr lang="en-US" sz="1600" dirty="0" smtClean="0"/>
                        <a:t>VII</a:t>
                      </a:r>
                      <a:r>
                        <a:rPr lang="ru-RU" sz="1600" dirty="0" smtClean="0"/>
                        <a:t>. Правила оценки статей БО</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baseline="0" dirty="0" smtClean="0"/>
                        <a:t>Заголовочная часть БО и составляющих</a:t>
                      </a:r>
                      <a:endParaRPr lang="ru-RU" sz="1600" dirty="0" smtClean="0"/>
                    </a:p>
                  </a:txBody>
                  <a:tcPr/>
                </a:tc>
              </a:tr>
              <a:tr h="206430">
                <a:tc>
                  <a:txBody>
                    <a:bodyPr/>
                    <a:lstStyle/>
                    <a:p>
                      <a:r>
                        <a:rPr lang="en-US" sz="1600" dirty="0" smtClean="0"/>
                        <a:t>VIII</a:t>
                      </a:r>
                      <a:r>
                        <a:rPr lang="ru-RU" sz="1600" dirty="0" smtClean="0"/>
                        <a:t>. Информация, сопутствующая БО</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IV</a:t>
                      </a:r>
                      <a:r>
                        <a:rPr lang="ru-RU" sz="1600" dirty="0" smtClean="0"/>
                        <a:t>.</a:t>
                      </a:r>
                      <a:r>
                        <a:rPr lang="ru-RU" sz="1600" baseline="0" dirty="0" smtClean="0"/>
                        <a:t> Порядок оформления БО</a:t>
                      </a:r>
                      <a:endParaRPr lang="ru-RU" sz="1600" dirty="0" smtClean="0"/>
                    </a:p>
                  </a:txBody>
                  <a:tcPr/>
                </a:tc>
              </a:tr>
              <a:tr h="231190">
                <a:tc>
                  <a:txBody>
                    <a:bodyPr/>
                    <a:lstStyle/>
                    <a:p>
                      <a:r>
                        <a:rPr lang="en-US" sz="1600" dirty="0" smtClean="0"/>
                        <a:t>IX</a:t>
                      </a:r>
                      <a:r>
                        <a:rPr lang="ru-RU" sz="1600" dirty="0" smtClean="0"/>
                        <a:t>.</a:t>
                      </a:r>
                      <a:r>
                        <a:rPr lang="ru-RU" sz="1600" baseline="0" dirty="0" smtClean="0"/>
                        <a:t> Аудит </a:t>
                      </a:r>
                      <a:r>
                        <a:rPr lang="ru-RU" sz="1600" baseline="0" dirty="0" err="1" smtClean="0"/>
                        <a:t>бухотчетности</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V</a:t>
                      </a:r>
                      <a:r>
                        <a:rPr lang="ru-RU" sz="1600" dirty="0" smtClean="0"/>
                        <a:t>. Условия достоверности БО</a:t>
                      </a:r>
                    </a:p>
                  </a:txBody>
                  <a:tcPr/>
                </a:tc>
              </a:tr>
              <a:tr h="183942">
                <a:tc>
                  <a:txBody>
                    <a:bodyPr/>
                    <a:lstStyle/>
                    <a:p>
                      <a:r>
                        <a:rPr lang="en-US" sz="1600" dirty="0" smtClean="0"/>
                        <a:t>X</a:t>
                      </a:r>
                      <a:r>
                        <a:rPr lang="ru-RU" sz="1600" dirty="0" smtClean="0"/>
                        <a:t>.</a:t>
                      </a:r>
                      <a:r>
                        <a:rPr lang="ru-RU" sz="1600" baseline="0" dirty="0" smtClean="0"/>
                        <a:t> Публичность </a:t>
                      </a:r>
                      <a:r>
                        <a:rPr lang="ru-RU" sz="1600" baseline="0" dirty="0" err="1" smtClean="0"/>
                        <a:t>бухотчетности</a:t>
                      </a:r>
                      <a:endParaRPr lang="ru-RU" sz="1600" dirty="0"/>
                    </a:p>
                  </a:txBody>
                  <a:tcPr/>
                </a:tc>
                <a:tc>
                  <a:txBody>
                    <a:bodyPr/>
                    <a:lstStyle/>
                    <a:p>
                      <a:r>
                        <a:rPr lang="ru-RU" sz="1600" dirty="0" smtClean="0"/>
                        <a:t>Прил.1.</a:t>
                      </a:r>
                      <a:r>
                        <a:rPr lang="ru-RU" sz="1600" baseline="0" dirty="0" smtClean="0"/>
                        <a:t> Образец заголовочной части</a:t>
                      </a:r>
                      <a:endParaRPr lang="ru-RU" sz="1600" dirty="0"/>
                    </a:p>
                  </a:txBody>
                  <a:tcPr/>
                </a:tc>
              </a:tr>
              <a:tr h="208702">
                <a:tc>
                  <a:txBody>
                    <a:bodyPr/>
                    <a:lstStyle/>
                    <a:p>
                      <a:r>
                        <a:rPr lang="en-US" sz="1600" dirty="0" smtClean="0"/>
                        <a:t>XII</a:t>
                      </a:r>
                      <a:r>
                        <a:rPr lang="ru-RU" sz="1600" dirty="0" smtClean="0"/>
                        <a:t>.</a:t>
                      </a:r>
                      <a:r>
                        <a:rPr lang="ru-RU" sz="1600" baseline="0" dirty="0" smtClean="0"/>
                        <a:t> Промежуточная БО</a:t>
                      </a:r>
                      <a:endParaRPr lang="ru-RU" sz="1600" dirty="0"/>
                    </a:p>
                  </a:txBody>
                  <a:tcPr/>
                </a:tc>
                <a:tc>
                  <a:txBody>
                    <a:bodyPr/>
                    <a:lstStyle/>
                    <a:p>
                      <a:r>
                        <a:rPr lang="ru-RU" sz="1600" dirty="0" smtClean="0"/>
                        <a:t>Прил.2. Заголовочная в ГИРБО и пр.</a:t>
                      </a:r>
                      <a:endParaRPr lang="ru-RU" sz="1600" dirty="0"/>
                    </a:p>
                  </a:txBody>
                  <a:tcPr/>
                </a:tc>
              </a:tr>
              <a:tr h="370840">
                <a:tc>
                  <a:txBody>
                    <a:bodyPr/>
                    <a:lstStyle/>
                    <a:p>
                      <a:r>
                        <a:rPr lang="en-US" sz="1600" dirty="0" smtClean="0"/>
                        <a:t>+ </a:t>
                      </a:r>
                      <a:r>
                        <a:rPr lang="ru-RU" sz="1600" dirty="0" smtClean="0"/>
                        <a:t>приказ</a:t>
                      </a:r>
                      <a:r>
                        <a:rPr lang="ru-RU" sz="1600" baseline="0" dirty="0" smtClean="0"/>
                        <a:t> 66н с формами отчетности</a:t>
                      </a:r>
                    </a:p>
                    <a:p>
                      <a:r>
                        <a:rPr lang="ru-RU" sz="1600" baseline="0" dirty="0" smtClean="0"/>
                        <a:t>  (формы, примеры пояснений, коды)</a:t>
                      </a:r>
                      <a:endParaRPr lang="ru-RU" sz="1600" dirty="0"/>
                    </a:p>
                  </a:txBody>
                  <a:tcPr/>
                </a:tc>
                <a:tc>
                  <a:txBody>
                    <a:bodyPr/>
                    <a:lstStyle/>
                    <a:p>
                      <a:r>
                        <a:rPr lang="ru-RU" sz="1600" dirty="0" smtClean="0"/>
                        <a:t>Прил.3-5.</a:t>
                      </a:r>
                      <a:r>
                        <a:rPr lang="ru-RU" sz="1600" baseline="0" dirty="0" smtClean="0"/>
                        <a:t> Образцы ББ, ОФР, ОЦИ</a:t>
                      </a:r>
                    </a:p>
                    <a:p>
                      <a:r>
                        <a:rPr lang="ru-RU" sz="1600" baseline="0" dirty="0" smtClean="0"/>
                        <a:t>Прил.6, 7. Образцы ОИК, ОДДС</a:t>
                      </a:r>
                    </a:p>
                    <a:p>
                      <a:r>
                        <a:rPr lang="ru-RU" sz="1600" baseline="0" dirty="0" smtClean="0"/>
                        <a:t>Прил.8. Образец пояснений к ББ и ОФР</a:t>
                      </a:r>
                    </a:p>
                    <a:p>
                      <a:r>
                        <a:rPr lang="ru-RU" sz="1600" baseline="0" dirty="0" smtClean="0"/>
                        <a:t>Прил. 9.Образцы упрощенных ББ, ОФР, ОЦИ</a:t>
                      </a:r>
                    </a:p>
                    <a:p>
                      <a:r>
                        <a:rPr lang="ru-RU" sz="1600" baseline="0" dirty="0" smtClean="0"/>
                        <a:t>Прил.10. Коды показателей всех форм</a:t>
                      </a:r>
                      <a:endParaRPr lang="ru-RU" sz="1600" dirty="0"/>
                    </a:p>
                  </a:txBody>
                  <a:tcPr/>
                </a:tc>
              </a:tr>
            </a:tbl>
          </a:graphicData>
        </a:graphic>
      </p:graphicFrame>
    </p:spTree>
    <p:extLst>
      <p:ext uri="{BB962C8B-B14F-4D97-AF65-F5344CB8AC3E}">
        <p14:creationId xmlns:p14="http://schemas.microsoft.com/office/powerpoint/2010/main" val="34444182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783707" y="189038"/>
            <a:ext cx="6330131" cy="91169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Сравнение ПБУ 4</a:t>
            </a:r>
            <a:r>
              <a:rPr lang="en-US" altLang="ru-RU" sz="2400" b="1" dirty="0" smtClean="0">
                <a:solidFill>
                  <a:schemeClr val="tx1"/>
                </a:solidFill>
              </a:rPr>
              <a:t>/</a:t>
            </a:r>
            <a:r>
              <a:rPr lang="ru-RU" altLang="ru-RU" sz="2400" b="1" dirty="0" smtClean="0">
                <a:solidFill>
                  <a:schemeClr val="tx1"/>
                </a:solidFill>
              </a:rPr>
              <a:t>99 и ФСБУ 4</a:t>
            </a:r>
            <a:r>
              <a:rPr lang="en-US" altLang="ru-RU" sz="2400" b="1" dirty="0" smtClean="0">
                <a:solidFill>
                  <a:schemeClr val="tx1"/>
                </a:solidFill>
              </a:rPr>
              <a:t>/2023</a:t>
            </a:r>
            <a:r>
              <a:rPr lang="ru-RU" altLang="ru-RU" sz="2400" b="1" dirty="0" smtClean="0">
                <a:solidFill>
                  <a:schemeClr val="tx1"/>
                </a:solidFill>
              </a:rPr>
              <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11</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572" y="66801"/>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396526" y="5309212"/>
            <a:ext cx="8423971" cy="786993"/>
          </a:xfrm>
          <a:prstGeom prst="rect">
            <a:avLst/>
          </a:prstGeom>
        </p:spPr>
      </p:pic>
      <p:pic>
        <p:nvPicPr>
          <p:cNvPr id="3" name="Рисунок 2"/>
          <p:cNvPicPr>
            <a:picLocks noChangeAspect="1"/>
          </p:cNvPicPr>
          <p:nvPr/>
        </p:nvPicPr>
        <p:blipFill>
          <a:blip r:embed="rId4"/>
          <a:stretch>
            <a:fillRect/>
          </a:stretch>
        </p:blipFill>
        <p:spPr>
          <a:xfrm>
            <a:off x="1402395" y="913922"/>
            <a:ext cx="6592255" cy="4135873"/>
          </a:xfrm>
          <a:prstGeom prst="rect">
            <a:avLst/>
          </a:prstGeom>
        </p:spPr>
      </p:pic>
    </p:spTree>
    <p:extLst>
      <p:ext uri="{BB962C8B-B14F-4D97-AF65-F5344CB8AC3E}">
        <p14:creationId xmlns:p14="http://schemas.microsoft.com/office/powerpoint/2010/main" val="18058203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783707" y="189038"/>
            <a:ext cx="6330131" cy="91169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Сравнение ПБУ 4</a:t>
            </a:r>
            <a:r>
              <a:rPr lang="en-US" altLang="ru-RU" sz="2400" b="1" dirty="0" smtClean="0">
                <a:solidFill>
                  <a:schemeClr val="tx1"/>
                </a:solidFill>
              </a:rPr>
              <a:t>/</a:t>
            </a:r>
            <a:r>
              <a:rPr lang="ru-RU" altLang="ru-RU" sz="2400" b="1" dirty="0" smtClean="0">
                <a:solidFill>
                  <a:schemeClr val="tx1"/>
                </a:solidFill>
              </a:rPr>
              <a:t>99 и ФСБУ 4</a:t>
            </a:r>
            <a:r>
              <a:rPr lang="en-US" altLang="ru-RU" sz="2400" b="1" dirty="0" smtClean="0">
                <a:solidFill>
                  <a:schemeClr val="tx1"/>
                </a:solidFill>
              </a:rPr>
              <a:t>/2023</a:t>
            </a:r>
            <a:r>
              <a:rPr lang="ru-RU" altLang="ru-RU" sz="2400" b="1" dirty="0" smtClean="0">
                <a:solidFill>
                  <a:schemeClr val="tx1"/>
                </a:solidFill>
              </a:rPr>
              <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12</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572" y="66801"/>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1835696" y="952013"/>
            <a:ext cx="6367711" cy="5171248"/>
          </a:xfrm>
          <a:prstGeom prst="rect">
            <a:avLst/>
          </a:prstGeom>
        </p:spPr>
      </p:pic>
    </p:spTree>
    <p:extLst>
      <p:ext uri="{BB962C8B-B14F-4D97-AF65-F5344CB8AC3E}">
        <p14:creationId xmlns:p14="http://schemas.microsoft.com/office/powerpoint/2010/main" val="18563027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699792" y="332656"/>
            <a:ext cx="6330131" cy="91169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Бухгалтерский баланс</a:t>
            </a:r>
            <a:br>
              <a:rPr lang="ru-RU" altLang="ru-RU" sz="2400" b="1" dirty="0" smtClean="0">
                <a:solidFill>
                  <a:schemeClr val="tx1"/>
                </a:solidFill>
              </a:rPr>
            </a:br>
            <a:r>
              <a:rPr lang="ru-RU" altLang="ru-RU" sz="2400" b="1" dirty="0" smtClean="0">
                <a:solidFill>
                  <a:schemeClr val="tx1"/>
                </a:solidFill>
              </a:rPr>
              <a:t>- удалены показатели не из ФСБУ</a:t>
            </a:r>
            <a:br>
              <a:rPr lang="ru-RU" altLang="ru-RU" sz="2400" b="1" dirty="0" smtClean="0">
                <a:solidFill>
                  <a:schemeClr val="tx1"/>
                </a:solidFill>
              </a:rPr>
            </a:br>
            <a:r>
              <a:rPr lang="ru-RU" altLang="ru-RU" sz="2400" b="1" dirty="0" smtClean="0">
                <a:solidFill>
                  <a:schemeClr val="tx1"/>
                </a:solidFill>
              </a:rPr>
              <a:t>- добавлены показатели по ФСБУ</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13</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572" y="66801"/>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251520" y="1491332"/>
            <a:ext cx="4333875" cy="4505325"/>
          </a:xfrm>
          <a:prstGeom prst="rect">
            <a:avLst/>
          </a:prstGeom>
        </p:spPr>
      </p:pic>
      <p:pic>
        <p:nvPicPr>
          <p:cNvPr id="3" name="Рисунок 2"/>
          <p:cNvPicPr>
            <a:picLocks noChangeAspect="1"/>
          </p:cNvPicPr>
          <p:nvPr/>
        </p:nvPicPr>
        <p:blipFill>
          <a:blip r:embed="rId4"/>
          <a:stretch>
            <a:fillRect/>
          </a:stretch>
        </p:blipFill>
        <p:spPr>
          <a:xfrm>
            <a:off x="5220072" y="1502296"/>
            <a:ext cx="3192403" cy="4483397"/>
          </a:xfrm>
          <a:prstGeom prst="rect">
            <a:avLst/>
          </a:prstGeom>
        </p:spPr>
      </p:pic>
    </p:spTree>
    <p:extLst>
      <p:ext uri="{BB962C8B-B14F-4D97-AF65-F5344CB8AC3E}">
        <p14:creationId xmlns:p14="http://schemas.microsoft.com/office/powerpoint/2010/main" val="34917175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813869" y="192523"/>
            <a:ext cx="6330131"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Отчет о финансовых результатах</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14</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572" y="66801"/>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74775" y="1540819"/>
            <a:ext cx="8890284" cy="4114402"/>
          </a:xfrm>
          <a:prstGeom prst="rect">
            <a:avLst/>
          </a:prstGeom>
        </p:spPr>
      </p:pic>
    </p:spTree>
    <p:extLst>
      <p:ext uri="{BB962C8B-B14F-4D97-AF65-F5344CB8AC3E}">
        <p14:creationId xmlns:p14="http://schemas.microsoft.com/office/powerpoint/2010/main" val="31523091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813869" y="192523"/>
            <a:ext cx="6330131" cy="695672"/>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Прочие отчеты</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15</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572" y="66801"/>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60895" y="978075"/>
            <a:ext cx="9063658" cy="5162583"/>
          </a:xfrm>
          <a:prstGeom prst="rect">
            <a:avLst/>
          </a:prstGeom>
        </p:spPr>
      </p:pic>
    </p:spTree>
    <p:extLst>
      <p:ext uri="{BB962C8B-B14F-4D97-AF65-F5344CB8AC3E}">
        <p14:creationId xmlns:p14="http://schemas.microsoft.com/office/powerpoint/2010/main" val="17892036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783707" y="189038"/>
            <a:ext cx="6330131" cy="91169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Сравнение структуры пояснений</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16</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572" y="66801"/>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7" name="Таблица 6"/>
          <p:cNvGraphicFramePr>
            <a:graphicFrameLocks noGrp="1"/>
          </p:cNvGraphicFramePr>
          <p:nvPr>
            <p:extLst>
              <p:ext uri="{D42A27DB-BD31-4B8C-83A1-F6EECF244321}">
                <p14:modId xmlns:p14="http://schemas.microsoft.com/office/powerpoint/2010/main" val="1767418167"/>
              </p:ext>
            </p:extLst>
          </p:nvPr>
        </p:nvGraphicFramePr>
        <p:xfrm>
          <a:off x="107504" y="1700808"/>
          <a:ext cx="8934450" cy="4023360"/>
        </p:xfrm>
        <a:graphic>
          <a:graphicData uri="http://schemas.openxmlformats.org/drawingml/2006/table">
            <a:tbl>
              <a:tblPr firstRow="1" bandRow="1">
                <a:tableStyleId>{5C22544A-7EE6-4342-B048-85BDC9FD1C3A}</a:tableStyleId>
              </a:tblPr>
              <a:tblGrid>
                <a:gridCol w="4467225"/>
                <a:gridCol w="4467225"/>
              </a:tblGrid>
              <a:tr h="227205">
                <a:tc>
                  <a:txBody>
                    <a:bodyPr/>
                    <a:lstStyle/>
                    <a:p>
                      <a:pPr algn="ctr"/>
                      <a:r>
                        <a:rPr lang="ru-RU" sz="1600" dirty="0" smtClean="0"/>
                        <a:t>Приказ 66н</a:t>
                      </a:r>
                      <a:endParaRPr lang="ru-RU" sz="1600" dirty="0"/>
                    </a:p>
                  </a:txBody>
                  <a:tcPr/>
                </a:tc>
                <a:tc>
                  <a:txBody>
                    <a:bodyPr/>
                    <a:lstStyle/>
                    <a:p>
                      <a:pPr algn="ctr"/>
                      <a:r>
                        <a:rPr lang="ru-RU" sz="1600" dirty="0" smtClean="0"/>
                        <a:t>ФСБУ</a:t>
                      </a:r>
                      <a:r>
                        <a:rPr lang="ru-RU" sz="1600" baseline="0" dirty="0" smtClean="0"/>
                        <a:t> 4</a:t>
                      </a:r>
                      <a:r>
                        <a:rPr lang="en-US" sz="1600" baseline="0" dirty="0" smtClean="0"/>
                        <a:t>/2023</a:t>
                      </a:r>
                      <a:endParaRPr lang="ru-RU" sz="1600" dirty="0"/>
                    </a:p>
                  </a:txBody>
                  <a:tcPr/>
                </a:tc>
              </a:tr>
              <a:tr h="177126">
                <a:tc>
                  <a:txBody>
                    <a:bodyPr/>
                    <a:lstStyle/>
                    <a:p>
                      <a:endParaRPr lang="ru-RU" sz="1600" dirty="0"/>
                    </a:p>
                  </a:txBody>
                  <a:tcPr/>
                </a:tc>
                <a:tc>
                  <a:txBody>
                    <a:bodyPr/>
                    <a:lstStyle/>
                    <a:p>
                      <a:r>
                        <a:rPr lang="ru-RU" sz="1600" dirty="0" smtClean="0"/>
                        <a:t>1. Виды деятельности</a:t>
                      </a:r>
                      <a:endParaRPr lang="ru-RU" sz="1600" dirty="0"/>
                    </a:p>
                  </a:txBody>
                  <a:tcPr/>
                </a:tc>
              </a:tr>
              <a:tr h="201886">
                <a:tc>
                  <a:txBody>
                    <a:bodyPr/>
                    <a:lstStyle/>
                    <a:p>
                      <a:endParaRPr lang="ru-RU" sz="1600" dirty="0"/>
                    </a:p>
                  </a:txBody>
                  <a:tcPr/>
                </a:tc>
                <a:tc>
                  <a:txBody>
                    <a:bodyPr/>
                    <a:lstStyle/>
                    <a:p>
                      <a:r>
                        <a:rPr lang="ru-RU" sz="1600" dirty="0" smtClean="0"/>
                        <a:t>2. Учетная политика</a:t>
                      </a:r>
                      <a:endParaRPr lang="ru-RU" sz="1600" dirty="0"/>
                    </a:p>
                  </a:txBody>
                  <a:tcPr/>
                </a:tc>
              </a:tr>
              <a:tr h="154638">
                <a:tc>
                  <a:txBody>
                    <a:bodyPr/>
                    <a:lstStyle/>
                    <a:p>
                      <a:r>
                        <a:rPr lang="ru-RU" sz="1600" dirty="0" smtClean="0"/>
                        <a:t>1.</a:t>
                      </a:r>
                      <a:r>
                        <a:rPr lang="ru-RU" sz="1600" baseline="0" dirty="0" smtClean="0"/>
                        <a:t> Нематериальные активы, НИОКР</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dirty="0" smtClean="0"/>
                        <a:t>3. Нематериальные активы</a:t>
                      </a:r>
                      <a:endParaRPr lang="ru-RU" sz="1600" baseline="0" dirty="0" smtClean="0"/>
                    </a:p>
                  </a:txBody>
                  <a:tcPr/>
                </a:tc>
              </a:tr>
              <a:tr h="251406">
                <a:tc>
                  <a:txBody>
                    <a:bodyPr/>
                    <a:lstStyle/>
                    <a:p>
                      <a:r>
                        <a:rPr lang="ru-RU" sz="1600" dirty="0" smtClean="0"/>
                        <a:t>2. Основные средства</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dirty="0" smtClean="0"/>
                        <a:t>4. Основные средства</a:t>
                      </a:r>
                      <a:endParaRPr lang="ru-RU" sz="1600" baseline="0" dirty="0" smtClean="0"/>
                    </a:p>
                  </a:txBody>
                  <a:tcPr/>
                </a:tc>
              </a:tr>
              <a:tr h="204158">
                <a:tc>
                  <a:txBody>
                    <a:bodyPr/>
                    <a:lstStyle/>
                    <a:p>
                      <a:r>
                        <a:rPr lang="ru-RU" sz="1600" dirty="0" smtClean="0"/>
                        <a:t>3. Финансовые вложения</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baseline="0" dirty="0" smtClean="0"/>
                        <a:t>5. Финансовые вложения</a:t>
                      </a:r>
                      <a:endParaRPr lang="ru-RU" sz="1600" dirty="0" smtClean="0"/>
                    </a:p>
                  </a:txBody>
                  <a:tcPr/>
                </a:tc>
              </a:tr>
              <a:tr h="228918">
                <a:tc>
                  <a:txBody>
                    <a:bodyPr/>
                    <a:lstStyle/>
                    <a:p>
                      <a:r>
                        <a:rPr lang="ru-RU" sz="1600" dirty="0" smtClean="0"/>
                        <a:t>4. Запасы</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baseline="0" dirty="0" smtClean="0"/>
                        <a:t>6. Запасы</a:t>
                      </a:r>
                      <a:endParaRPr lang="ru-RU" sz="1600" dirty="0" smtClean="0"/>
                    </a:p>
                  </a:txBody>
                  <a:tcPr/>
                </a:tc>
              </a:tr>
              <a:tr h="181670">
                <a:tc>
                  <a:txBody>
                    <a:bodyPr/>
                    <a:lstStyle/>
                    <a:p>
                      <a:r>
                        <a:rPr lang="ru-RU" sz="1600" dirty="0" smtClean="0"/>
                        <a:t>5. Дебиторская и кредиторская </a:t>
                      </a:r>
                      <a:r>
                        <a:rPr lang="ru-RU" sz="1600" dirty="0" err="1" smtClean="0"/>
                        <a:t>задол-ность</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baseline="0" dirty="0" smtClean="0"/>
                        <a:t>7. Дебиторская задолженность</a:t>
                      </a:r>
                      <a:endParaRPr lang="ru-RU" sz="1600" dirty="0" smtClean="0"/>
                    </a:p>
                  </a:txBody>
                  <a:tcPr/>
                </a:tc>
              </a:tr>
              <a:tr h="206430">
                <a:tc>
                  <a:txBody>
                    <a:bodyPr/>
                    <a:lstStyle/>
                    <a:p>
                      <a:r>
                        <a:rPr lang="ru-RU" sz="1600" dirty="0" smtClean="0"/>
                        <a:t>6. Затраты на производство</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1600" dirty="0" smtClean="0"/>
                    </a:p>
                  </a:txBody>
                  <a:tcPr/>
                </a:tc>
              </a:tr>
              <a:tr h="231190">
                <a:tc>
                  <a:txBody>
                    <a:bodyPr/>
                    <a:lstStyle/>
                    <a:p>
                      <a:r>
                        <a:rPr lang="ru-RU" sz="1600" dirty="0" smtClean="0"/>
                        <a:t>7. Оценочные обязательства</a:t>
                      </a:r>
                      <a:endParaRPr lang="ru-RU"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dirty="0" smtClean="0"/>
                        <a:t>8. Обязательства, в </a:t>
                      </a:r>
                      <a:r>
                        <a:rPr lang="ru-RU" sz="1600" dirty="0" err="1" smtClean="0"/>
                        <a:t>тч</a:t>
                      </a:r>
                      <a:r>
                        <a:rPr lang="ru-RU" sz="1600" dirty="0" smtClean="0"/>
                        <a:t> оценочные (+КЗ)</a:t>
                      </a:r>
                    </a:p>
                  </a:txBody>
                  <a:tcPr/>
                </a:tc>
              </a:tr>
              <a:tr h="183942">
                <a:tc>
                  <a:txBody>
                    <a:bodyPr/>
                    <a:lstStyle/>
                    <a:p>
                      <a:r>
                        <a:rPr lang="ru-RU" sz="1600" dirty="0" smtClean="0"/>
                        <a:t>8. Обеспечение обязательств</a:t>
                      </a:r>
                      <a:endParaRPr lang="ru-RU" sz="1600" dirty="0"/>
                    </a:p>
                  </a:txBody>
                  <a:tcPr/>
                </a:tc>
                <a:tc>
                  <a:txBody>
                    <a:bodyPr/>
                    <a:lstStyle/>
                    <a:p>
                      <a:r>
                        <a:rPr lang="ru-RU" sz="1600" dirty="0" smtClean="0"/>
                        <a:t>9. Расходы по обычным видам деятельности</a:t>
                      </a:r>
                      <a:endParaRPr lang="ru-RU" sz="1600" dirty="0"/>
                    </a:p>
                  </a:txBody>
                  <a:tcPr/>
                </a:tc>
              </a:tr>
              <a:tr h="208702">
                <a:tc>
                  <a:txBody>
                    <a:bodyPr/>
                    <a:lstStyle/>
                    <a:p>
                      <a:r>
                        <a:rPr lang="ru-RU" sz="1600" dirty="0" smtClean="0"/>
                        <a:t>9. Государственная помощь</a:t>
                      </a:r>
                      <a:endParaRPr lang="ru-RU" sz="1600" dirty="0"/>
                    </a:p>
                  </a:txBody>
                  <a:tcPr/>
                </a:tc>
                <a:tc>
                  <a:txBody>
                    <a:bodyPr/>
                    <a:lstStyle/>
                    <a:p>
                      <a:r>
                        <a:rPr lang="ru-RU" sz="1600" dirty="0" smtClean="0"/>
                        <a:t>11. Государственная помощь</a:t>
                      </a:r>
                      <a:endParaRPr lang="ru-RU" sz="1600" dirty="0"/>
                    </a:p>
                  </a:txBody>
                  <a:tcPr/>
                </a:tc>
              </a:tr>
            </a:tbl>
          </a:graphicData>
        </a:graphic>
      </p:graphicFrame>
    </p:spTree>
    <p:extLst>
      <p:ext uri="{BB962C8B-B14F-4D97-AF65-F5344CB8AC3E}">
        <p14:creationId xmlns:p14="http://schemas.microsoft.com/office/powerpoint/2010/main" val="24312168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783707" y="189038"/>
            <a:ext cx="6330131" cy="91169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Упрощенная отчетность</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17</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572" y="66801"/>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179512" y="2325573"/>
            <a:ext cx="8767638" cy="3018918"/>
          </a:xfrm>
          <a:prstGeom prst="rect">
            <a:avLst/>
          </a:prstGeom>
        </p:spPr>
      </p:pic>
    </p:spTree>
    <p:extLst>
      <p:ext uri="{BB962C8B-B14F-4D97-AF65-F5344CB8AC3E}">
        <p14:creationId xmlns:p14="http://schemas.microsoft.com/office/powerpoint/2010/main" val="17186182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783707" y="189038"/>
            <a:ext cx="6330131" cy="91169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Состав бухгалтерской отчетности</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18</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572" y="66801"/>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3" name="Рисунок 2"/>
          <p:cNvPicPr>
            <a:picLocks noChangeAspect="1"/>
          </p:cNvPicPr>
          <p:nvPr/>
        </p:nvPicPr>
        <p:blipFill>
          <a:blip r:embed="rId3"/>
          <a:stretch>
            <a:fillRect/>
          </a:stretch>
        </p:blipFill>
        <p:spPr>
          <a:xfrm>
            <a:off x="235547" y="2060848"/>
            <a:ext cx="8690232" cy="3773820"/>
          </a:xfrm>
          <a:prstGeom prst="rect">
            <a:avLst/>
          </a:prstGeom>
        </p:spPr>
      </p:pic>
    </p:spTree>
    <p:extLst>
      <p:ext uri="{BB962C8B-B14F-4D97-AF65-F5344CB8AC3E}">
        <p14:creationId xmlns:p14="http://schemas.microsoft.com/office/powerpoint/2010/main" val="13413850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783707" y="189038"/>
            <a:ext cx="6330131" cy="91169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Промежуточная отчетность</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19</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572" y="66801"/>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137694" y="1494929"/>
            <a:ext cx="8823545" cy="4183063"/>
          </a:xfrm>
          <a:prstGeom prst="rect">
            <a:avLst/>
          </a:prstGeom>
        </p:spPr>
      </p:pic>
    </p:spTree>
    <p:extLst>
      <p:ext uri="{BB962C8B-B14F-4D97-AF65-F5344CB8AC3E}">
        <p14:creationId xmlns:p14="http://schemas.microsoft.com/office/powerpoint/2010/main" val="26441658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783707" y="189038"/>
            <a:ext cx="6330131" cy="91169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Подписание отчетности</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20</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572" y="66801"/>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3" name="Рисунок 2"/>
          <p:cNvPicPr>
            <a:picLocks noChangeAspect="1"/>
          </p:cNvPicPr>
          <p:nvPr/>
        </p:nvPicPr>
        <p:blipFill>
          <a:blip r:embed="rId3"/>
          <a:stretch>
            <a:fillRect/>
          </a:stretch>
        </p:blipFill>
        <p:spPr>
          <a:xfrm>
            <a:off x="107504" y="2564904"/>
            <a:ext cx="8917318" cy="2735758"/>
          </a:xfrm>
          <a:prstGeom prst="rect">
            <a:avLst/>
          </a:prstGeom>
        </p:spPr>
      </p:pic>
    </p:spTree>
    <p:extLst>
      <p:ext uri="{BB962C8B-B14F-4D97-AF65-F5344CB8AC3E}">
        <p14:creationId xmlns:p14="http://schemas.microsoft.com/office/powerpoint/2010/main" val="33078685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3063007" y="425227"/>
            <a:ext cx="5884143" cy="91169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ФСБУ 4</a:t>
            </a:r>
            <a:r>
              <a:rPr lang="en-US" altLang="ru-RU" sz="2400" b="1" dirty="0" smtClean="0">
                <a:solidFill>
                  <a:schemeClr val="tx1"/>
                </a:solidFill>
              </a:rPr>
              <a:t>/2023</a:t>
            </a:r>
            <a:r>
              <a:rPr lang="ru-RU" altLang="ru-RU" sz="2400" b="1" dirty="0" smtClean="0">
                <a:solidFill>
                  <a:schemeClr val="tx1"/>
                </a:solidFill>
              </a:rPr>
              <a:t> с учетом изменений</a:t>
            </a:r>
            <a:r>
              <a:rPr lang="en-US" altLang="ru-RU" sz="2400" b="1" dirty="0" smtClean="0">
                <a:solidFill>
                  <a:schemeClr val="tx1"/>
                </a:solidFill>
              </a:rPr>
              <a:t/>
            </a:r>
            <a:br>
              <a:rPr lang="en-US" altLang="ru-RU" sz="2400" b="1" dirty="0" smtClean="0">
                <a:solidFill>
                  <a:schemeClr val="tx1"/>
                </a:solidFill>
              </a:rPr>
            </a:br>
            <a:r>
              <a:rPr lang="en-US" altLang="ru-RU" sz="2400" b="1" dirty="0" smtClean="0">
                <a:solidFill>
                  <a:schemeClr val="tx1"/>
                </a:solidFill>
              </a:rPr>
              <a:t>159</a:t>
            </a:r>
            <a:r>
              <a:rPr lang="ru-RU" altLang="ru-RU" sz="2400" b="1" dirty="0" smtClean="0">
                <a:solidFill>
                  <a:schemeClr val="tx1"/>
                </a:solidFill>
              </a:rPr>
              <a:t>н от 07.11.2025 (с 16.12.2025)</a:t>
            </a:r>
            <a:r>
              <a:rPr lang="en-US" altLang="ru-RU" sz="2400" b="1" dirty="0" smtClean="0">
                <a:solidFill>
                  <a:schemeClr val="tx1"/>
                </a:solidFill>
              </a:rPr>
              <a:t> </a:t>
            </a:r>
            <a:r>
              <a:rPr lang="ru-RU" altLang="ru-RU" sz="2400" b="1" dirty="0" smtClean="0">
                <a:solidFill>
                  <a:schemeClr val="tx1"/>
                </a:solidFill>
              </a:rPr>
              <a:t/>
            </a:r>
            <a:br>
              <a:rPr lang="ru-RU" altLang="ru-RU" sz="2400" b="1" dirty="0" smtClean="0">
                <a:solidFill>
                  <a:schemeClr val="tx1"/>
                </a:solidFill>
              </a:rPr>
            </a:br>
            <a:endParaRPr lang="ru-RU" altLang="ru-RU" sz="1800" b="1" dirty="0" smtClean="0">
              <a:solidFill>
                <a:schemeClr val="tx1"/>
              </a:solidFill>
            </a:endParaRPr>
          </a:p>
        </p:txBody>
      </p:sp>
      <p:sp>
        <p:nvSpPr>
          <p:cNvPr id="3" name="Текст 2"/>
          <p:cNvSpPr>
            <a:spLocks noGrp="1"/>
          </p:cNvSpPr>
          <p:nvPr>
            <p:ph type="body" sz="half" idx="1"/>
          </p:nvPr>
        </p:nvSpPr>
        <p:spPr>
          <a:xfrm>
            <a:off x="452711" y="1844823"/>
            <a:ext cx="8324850" cy="4011465"/>
          </a:xfrm>
        </p:spPr>
        <p:txBody>
          <a:bodyPr/>
          <a:lstStyle/>
          <a:p>
            <a:r>
              <a:rPr lang="ru-RU" sz="2000" dirty="0"/>
              <a:t>Минфин уточнил определение оборотного актива. Теперь к оборотным относят активы, предназначенные для использования или продажи в течение обычного операционного цикла или не более чем за 12 </a:t>
            </a:r>
            <a:r>
              <a:rPr lang="ru-RU" sz="2000" dirty="0" smtClean="0"/>
              <a:t>месяцев</a:t>
            </a:r>
            <a:r>
              <a:rPr lang="ru-RU" sz="2000" dirty="0"/>
              <a:t> </a:t>
            </a:r>
            <a:r>
              <a:rPr lang="ru-RU" sz="2000" dirty="0" smtClean="0"/>
              <a:t>(было – МЕНЕЕ 12 месяцев)</a:t>
            </a:r>
          </a:p>
          <a:p>
            <a:endParaRPr lang="ru-RU" sz="2000" dirty="0" smtClean="0"/>
          </a:p>
          <a:p>
            <a:r>
              <a:rPr lang="ru-RU" sz="2000" dirty="0" smtClean="0"/>
              <a:t>Скорректированы </a:t>
            </a:r>
            <a:r>
              <a:rPr lang="ru-RU" sz="2000" dirty="0"/>
              <a:t>коды показателей отчетности (приложение № 10 к приказу № 157н). </a:t>
            </a:r>
            <a:endParaRPr lang="ru-RU" sz="2000" dirty="0" smtClean="0"/>
          </a:p>
          <a:p>
            <a:endParaRPr lang="ru-RU" sz="2000" dirty="0" smtClean="0"/>
          </a:p>
          <a:p>
            <a:r>
              <a:rPr lang="ru-RU" sz="2000" dirty="0" smtClean="0"/>
              <a:t>Поменялись </a:t>
            </a:r>
            <a:r>
              <a:rPr lang="ru-RU" sz="2000" dirty="0"/>
              <a:t>названия строк 1300, 2530, 4111, 4121 и 4490. В отчете об изменении капитала строка «Величина капитала на 31 декабря предыдущего года после корректировки» получила код 3201 вместо прежнего </a:t>
            </a:r>
            <a:r>
              <a:rPr lang="ru-RU" sz="2000" dirty="0" smtClean="0"/>
              <a:t>3230</a:t>
            </a:r>
            <a:endParaRPr lang="ru-RU" sz="2000" dirty="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21</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316631"/>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959762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Документы в дополнение</a:t>
            </a:r>
            <a:br>
              <a:rPr lang="ru-RU" altLang="ru-RU" sz="2400" b="1" dirty="0" smtClean="0">
                <a:solidFill>
                  <a:schemeClr val="tx1"/>
                </a:solidFill>
              </a:rPr>
            </a:br>
            <a:r>
              <a:rPr lang="ru-RU" altLang="ru-RU" sz="2400" b="1" dirty="0" smtClean="0">
                <a:solidFill>
                  <a:schemeClr val="tx1"/>
                </a:solidFill>
              </a:rPr>
              <a:t>к ФСБУ 4</a:t>
            </a:r>
            <a:r>
              <a:rPr lang="en-US" altLang="ru-RU" sz="2400" b="1" dirty="0" smtClean="0">
                <a:solidFill>
                  <a:schemeClr val="tx1"/>
                </a:solidFill>
              </a:rPr>
              <a:t>/2023</a:t>
            </a:r>
            <a:endParaRPr lang="ru-RU" altLang="ru-RU" sz="1800" b="1" dirty="0" smtClean="0">
              <a:solidFill>
                <a:schemeClr val="tx1"/>
              </a:solidFill>
            </a:endParaRPr>
          </a:p>
        </p:txBody>
      </p:sp>
      <p:sp>
        <p:nvSpPr>
          <p:cNvPr id="4" name="Текст 3"/>
          <p:cNvSpPr>
            <a:spLocks noGrp="1"/>
          </p:cNvSpPr>
          <p:nvPr>
            <p:ph type="body" sz="half" idx="1"/>
          </p:nvPr>
        </p:nvSpPr>
        <p:spPr>
          <a:xfrm>
            <a:off x="323850" y="2017712"/>
            <a:ext cx="8631238" cy="4003575"/>
          </a:xfrm>
        </p:spPr>
        <p:txBody>
          <a:bodyPr/>
          <a:lstStyle/>
          <a:p>
            <a:r>
              <a:rPr lang="ru-RU" sz="2400" dirty="0"/>
              <a:t>И</a:t>
            </a:r>
            <a:r>
              <a:rPr lang="ru-RU" sz="2400" dirty="0" smtClean="0"/>
              <a:t>нформационное </a:t>
            </a:r>
            <a:r>
              <a:rPr lang="ru-RU" sz="2400" dirty="0"/>
              <a:t>сообщение Минфина от 26.03.2024 № ИС-учет-50;</a:t>
            </a:r>
          </a:p>
          <a:p>
            <a:r>
              <a:rPr lang="ru-RU" sz="2400" dirty="0"/>
              <a:t>Р</a:t>
            </a:r>
            <a:r>
              <a:rPr lang="ru-RU" sz="2400" dirty="0" smtClean="0"/>
              <a:t>екомендации </a:t>
            </a:r>
            <a:r>
              <a:rPr lang="ru-RU" sz="2400" dirty="0"/>
              <a:t>БМЦ:</a:t>
            </a:r>
          </a:p>
          <a:p>
            <a:pPr marL="0" indent="0">
              <a:buNone/>
            </a:pPr>
            <a:r>
              <a:rPr lang="en-US" sz="2400" dirty="0" smtClean="0"/>
              <a:t>	</a:t>
            </a:r>
            <a:r>
              <a:rPr lang="ru-RU" sz="2400" dirty="0" smtClean="0"/>
              <a:t>Р-165/2024-КпР </a:t>
            </a:r>
            <a:r>
              <a:rPr lang="ru-RU" sz="2400" dirty="0"/>
              <a:t>«Указание о соответствии </a:t>
            </a:r>
            <a:r>
              <a:rPr lang="en-US" sz="2400" dirty="0" smtClean="0"/>
              <a:t>	</a:t>
            </a:r>
            <a:r>
              <a:rPr lang="ru-RU" sz="2400" dirty="0" smtClean="0"/>
              <a:t>стандартам»;</a:t>
            </a:r>
            <a:endParaRPr lang="ru-RU" sz="2400" dirty="0"/>
          </a:p>
          <a:p>
            <a:pPr marL="0" indent="0">
              <a:buNone/>
            </a:pPr>
            <a:r>
              <a:rPr lang="en-US" sz="2400" dirty="0" smtClean="0"/>
              <a:t>	</a:t>
            </a:r>
            <a:r>
              <a:rPr lang="ru-RU" sz="2400" dirty="0" smtClean="0"/>
              <a:t>Р-168/2025-КпР </a:t>
            </a:r>
            <a:r>
              <a:rPr lang="ru-RU" sz="2400" dirty="0"/>
              <a:t>«Несущественная статья </a:t>
            </a:r>
            <a:r>
              <a:rPr lang="en-US" sz="2400" dirty="0" smtClean="0"/>
              <a:t>	</a:t>
            </a:r>
            <a:r>
              <a:rPr lang="ru-RU" sz="2400" dirty="0" smtClean="0"/>
              <a:t>минимального </a:t>
            </a:r>
            <a:r>
              <a:rPr lang="ru-RU" sz="2400" dirty="0"/>
              <a:t>перечня</a:t>
            </a:r>
            <a:r>
              <a:rPr lang="ru-RU" sz="2400" dirty="0" smtClean="0"/>
              <a:t>»;</a:t>
            </a:r>
            <a:endParaRPr lang="ru-RU" sz="2400" dirty="0"/>
          </a:p>
          <a:p>
            <a:pPr marL="0" indent="0">
              <a:buNone/>
            </a:pPr>
            <a:r>
              <a:rPr lang="en-US" sz="2400" dirty="0" smtClean="0"/>
              <a:t>	</a:t>
            </a:r>
            <a:r>
              <a:rPr lang="ru-RU" sz="2400" dirty="0" smtClean="0"/>
              <a:t>Р-173/2025-НКО </a:t>
            </a:r>
            <a:r>
              <a:rPr lang="ru-RU" sz="2400" dirty="0"/>
              <a:t>«Согласование статей отчета о </a:t>
            </a:r>
            <a:r>
              <a:rPr lang="en-US" sz="2400" dirty="0" smtClean="0"/>
              <a:t>	</a:t>
            </a:r>
            <a:r>
              <a:rPr lang="ru-RU" sz="2400" dirty="0" smtClean="0"/>
              <a:t>целевом </a:t>
            </a:r>
            <a:r>
              <a:rPr lang="ru-RU" sz="2400" dirty="0"/>
              <a:t>использовании средств»</a:t>
            </a: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22</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9884656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57339" y="497718"/>
            <a:ext cx="6172175" cy="91169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Р-165/2024-КпР </a:t>
            </a:r>
            <a:r>
              <a:rPr lang="ru-RU" altLang="ru-RU" sz="2400" b="1" dirty="0">
                <a:solidFill>
                  <a:schemeClr val="tx1"/>
                </a:solidFill>
              </a:rPr>
              <a:t>«Указание </a:t>
            </a:r>
            <a:r>
              <a:rPr lang="ru-RU" altLang="ru-RU" sz="2400" b="1" dirty="0" smtClean="0">
                <a:solidFill>
                  <a:schemeClr val="tx1"/>
                </a:solidFill>
              </a:rPr>
              <a:t/>
            </a:r>
            <a:br>
              <a:rPr lang="ru-RU" altLang="ru-RU" sz="2400" b="1" dirty="0" smtClean="0">
                <a:solidFill>
                  <a:schemeClr val="tx1"/>
                </a:solidFill>
              </a:rPr>
            </a:br>
            <a:r>
              <a:rPr lang="ru-RU" altLang="ru-RU" sz="2400" b="1" dirty="0" smtClean="0">
                <a:solidFill>
                  <a:schemeClr val="tx1"/>
                </a:solidFill>
              </a:rPr>
              <a:t>о </a:t>
            </a:r>
            <a:r>
              <a:rPr lang="ru-RU" altLang="ru-RU" sz="2400" b="1" dirty="0">
                <a:solidFill>
                  <a:schemeClr val="tx1"/>
                </a:solidFill>
              </a:rPr>
              <a:t>соответствии </a:t>
            </a:r>
            <a:r>
              <a:rPr lang="ru-RU" altLang="ru-RU" sz="2400" b="1" dirty="0" smtClean="0">
                <a:solidFill>
                  <a:schemeClr val="tx1"/>
                </a:solidFill>
              </a:rPr>
              <a:t>стандартам»</a:t>
            </a:r>
            <a:endParaRPr lang="ru-RU" altLang="ru-RU" sz="1800" b="1" dirty="0" smtClean="0">
              <a:solidFill>
                <a:schemeClr val="tx1"/>
              </a:solidFill>
            </a:endParaRPr>
          </a:p>
        </p:txBody>
      </p:sp>
      <p:sp>
        <p:nvSpPr>
          <p:cNvPr id="4" name="Текст 3"/>
          <p:cNvSpPr>
            <a:spLocks noGrp="1"/>
          </p:cNvSpPr>
          <p:nvPr>
            <p:ph type="body" sz="half" idx="1"/>
          </p:nvPr>
        </p:nvSpPr>
        <p:spPr>
          <a:xfrm>
            <a:off x="323850" y="2017712"/>
            <a:ext cx="8631238" cy="4003575"/>
          </a:xfrm>
        </p:spPr>
        <p:txBody>
          <a:bodyPr/>
          <a:lstStyle/>
          <a:p>
            <a:pPr marL="0" indent="0">
              <a:buNone/>
            </a:pPr>
            <a:r>
              <a:rPr lang="ru-RU" sz="1600" b="1" dirty="0"/>
              <a:t>Примеры от БМЦ, когда не может быть указано, что бухгалтерская отчетность составлена в соответствии с федеральными и отраслевыми стандартами следующие</a:t>
            </a:r>
            <a:r>
              <a:rPr lang="ru-RU" sz="1600" b="1" dirty="0" smtClean="0"/>
              <a:t>:</a:t>
            </a:r>
            <a:endParaRPr lang="ru-RU" sz="1600" dirty="0"/>
          </a:p>
          <a:p>
            <a:r>
              <a:rPr lang="ru-RU" sz="1600" dirty="0"/>
              <a:t>организация решила не применять установленный стандартом способ бухучета или стандарт в целом, но не относится к субъектам, которым это разрешено;</a:t>
            </a:r>
          </a:p>
          <a:p>
            <a:r>
              <a:rPr lang="ru-RU" sz="1600" dirty="0"/>
              <a:t>организация не применяет способ бухучета или стандарт в целом, не соблюдая условия, при которых их можно не применять;</a:t>
            </a:r>
          </a:p>
          <a:p>
            <a:r>
              <a:rPr lang="ru-RU" sz="1600" dirty="0"/>
              <a:t>организация не применила установленный стандартом способ бухучета, не раскрыв при этом в отчетности информацию, которую стандарты требуют раскрывать в данном случае;</a:t>
            </a:r>
          </a:p>
          <a:p>
            <a:r>
              <a:rPr lang="ru-RU" sz="1600" dirty="0"/>
              <a:t>организация применила установленный стандартом способ бухучета в обстоятельствах, для которых применение этого способа стандартами не предусмотрено, при том что эти обстоятельства также не подходят под понятие «по аналогичным и (или) связанным вопросам</a:t>
            </a:r>
            <a:r>
              <a:rPr lang="ru-RU" sz="1600" dirty="0" smtClean="0"/>
              <a:t>» и др.</a:t>
            </a:r>
            <a:endParaRPr lang="ru-RU" sz="1600" dirty="0"/>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23</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9169409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57339" y="497718"/>
            <a:ext cx="6172175" cy="911696"/>
          </a:xfrm>
        </p:spPr>
        <p:txBody>
          <a:bodyPr/>
          <a:lstStyle/>
          <a:p>
            <a:pPr algn="ctr"/>
            <a:r>
              <a:rPr lang="ru-RU" altLang="ru-RU" sz="2400" b="1" dirty="0">
                <a:solidFill>
                  <a:schemeClr val="tx1"/>
                </a:solidFill>
              </a:rPr>
              <a:t>Р-168/2025-КпР «Несущественная статья </a:t>
            </a:r>
            <a:r>
              <a:rPr lang="ru-RU" altLang="ru-RU" sz="2400" b="1" dirty="0" smtClean="0">
                <a:solidFill>
                  <a:schemeClr val="tx1"/>
                </a:solidFill>
              </a:rPr>
              <a:t>минимального </a:t>
            </a:r>
            <a:r>
              <a:rPr lang="ru-RU" altLang="ru-RU" sz="2400" b="1" dirty="0">
                <a:solidFill>
                  <a:schemeClr val="tx1"/>
                </a:solidFill>
              </a:rPr>
              <a:t>перечня</a:t>
            </a:r>
            <a:r>
              <a:rPr lang="ru-RU" altLang="ru-RU" sz="2400" b="1" dirty="0" smtClean="0">
                <a:solidFill>
                  <a:schemeClr val="tx1"/>
                </a:solidFill>
              </a:rPr>
              <a:t>»</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24</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Текст 3"/>
          <p:cNvSpPr>
            <a:spLocks noGrp="1"/>
          </p:cNvSpPr>
          <p:nvPr>
            <p:ph type="body" sz="half" idx="1"/>
          </p:nvPr>
        </p:nvSpPr>
        <p:spPr>
          <a:xfrm>
            <a:off x="323850" y="2017712"/>
            <a:ext cx="8631238" cy="4003575"/>
          </a:xfrm>
        </p:spPr>
        <p:txBody>
          <a:bodyPr/>
          <a:lstStyle/>
          <a:p>
            <a:pPr marL="0" indent="0">
              <a:buNone/>
            </a:pPr>
            <a:r>
              <a:rPr lang="ru-RU" sz="1600" b="1" dirty="0"/>
              <a:t>Стандартами бухучета предусмотрены специальные правила для информации, которую можно квалифицировать, как несущественную:</a:t>
            </a:r>
            <a:endParaRPr lang="ru-RU" sz="1600" b="1" dirty="0" smtClean="0"/>
          </a:p>
          <a:p>
            <a:pPr marL="0" indent="0">
              <a:buNone/>
            </a:pPr>
            <a:endParaRPr lang="ru-RU" sz="1600" dirty="0"/>
          </a:p>
          <a:p>
            <a:r>
              <a:rPr lang="ru-RU" sz="1600" b="1" dirty="0"/>
              <a:t>ПБУ 1/2008 «Учетная политика организации» </a:t>
            </a:r>
            <a:r>
              <a:rPr lang="ru-RU" sz="1600" dirty="0"/>
              <a:t>дает возможность рационально отходить от основных правил формирования учетной политики в той степени, в которой они могут приводить к формированию несущественной информации</a:t>
            </a:r>
            <a:r>
              <a:rPr lang="ru-RU" sz="1600" dirty="0" smtClean="0"/>
              <a:t>.</a:t>
            </a:r>
          </a:p>
          <a:p>
            <a:endParaRPr lang="ru-RU" sz="1600" dirty="0"/>
          </a:p>
          <a:p>
            <a:r>
              <a:rPr lang="ru-RU" sz="1600" b="1" dirty="0"/>
              <a:t>ФСБУ 4/2023 «Бухгалтерская (финансовая) отчетность» </a:t>
            </a:r>
            <a:r>
              <a:rPr lang="ru-RU" sz="1600" dirty="0"/>
              <a:t>дает возможность не раскрывать в бухгалтерской отчетности информацию в случае, когда она является несущественной, даже если обязанность раскрывать ее установлена федеральными и (или) отраслевыми стандартами.</a:t>
            </a:r>
          </a:p>
        </p:txBody>
      </p:sp>
    </p:spTree>
    <p:extLst>
      <p:ext uri="{BB962C8B-B14F-4D97-AF65-F5344CB8AC3E}">
        <p14:creationId xmlns:p14="http://schemas.microsoft.com/office/powerpoint/2010/main" val="129622548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57339" y="497718"/>
            <a:ext cx="6172175" cy="911696"/>
          </a:xfrm>
        </p:spPr>
        <p:txBody>
          <a:bodyPr/>
          <a:lstStyle/>
          <a:p>
            <a:pPr algn="ctr"/>
            <a:r>
              <a:rPr lang="ru-RU" altLang="ru-RU" sz="2400" b="1" dirty="0">
                <a:solidFill>
                  <a:schemeClr val="tx1"/>
                </a:solidFill>
              </a:rPr>
              <a:t>Р-168/2025-КпР «Несущественная статья </a:t>
            </a:r>
            <a:r>
              <a:rPr lang="ru-RU" altLang="ru-RU" sz="2400" b="1" dirty="0" smtClean="0">
                <a:solidFill>
                  <a:schemeClr val="tx1"/>
                </a:solidFill>
              </a:rPr>
              <a:t>минимального </a:t>
            </a:r>
            <a:r>
              <a:rPr lang="ru-RU" altLang="ru-RU" sz="2400" b="1" dirty="0">
                <a:solidFill>
                  <a:schemeClr val="tx1"/>
                </a:solidFill>
              </a:rPr>
              <a:t>перечня</a:t>
            </a:r>
            <a:r>
              <a:rPr lang="ru-RU" altLang="ru-RU" sz="2400" b="1" dirty="0" smtClean="0">
                <a:solidFill>
                  <a:schemeClr val="tx1"/>
                </a:solidFill>
              </a:rPr>
              <a:t>»</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25</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Текст 3"/>
          <p:cNvSpPr>
            <a:spLocks noGrp="1"/>
          </p:cNvSpPr>
          <p:nvPr>
            <p:ph type="body" sz="half" idx="1"/>
          </p:nvPr>
        </p:nvSpPr>
        <p:spPr>
          <a:xfrm>
            <a:off x="323850" y="2017712"/>
            <a:ext cx="8631238" cy="4003575"/>
          </a:xfrm>
        </p:spPr>
        <p:txBody>
          <a:bodyPr/>
          <a:lstStyle/>
          <a:p>
            <a:pPr marL="0" indent="0">
              <a:buNone/>
            </a:pPr>
            <a:r>
              <a:rPr lang="ru-RU" sz="1600" b="1" dirty="0" smtClean="0"/>
              <a:t>ОПРЕДЕЛЕНИЯ существенной и несущественной информации согласованы:</a:t>
            </a:r>
          </a:p>
          <a:p>
            <a:pPr marL="0" indent="0">
              <a:buNone/>
            </a:pPr>
            <a:endParaRPr lang="ru-RU" sz="1600" dirty="0"/>
          </a:p>
          <a:p>
            <a:r>
              <a:rPr lang="ru-RU" sz="1600" b="1" dirty="0"/>
              <a:t>ФСБУ 4/2023 </a:t>
            </a:r>
            <a:r>
              <a:rPr lang="ru-RU" sz="1600" dirty="0"/>
              <a:t>дает определение </a:t>
            </a:r>
            <a:r>
              <a:rPr lang="ru-RU" sz="1600" b="1" dirty="0"/>
              <a:t>существенной </a:t>
            </a:r>
            <a:r>
              <a:rPr lang="ru-RU" sz="1600" dirty="0"/>
              <a:t>информации (п. 10):</a:t>
            </a:r>
          </a:p>
          <a:p>
            <a:pPr marL="0" indent="0">
              <a:buNone/>
            </a:pPr>
            <a:r>
              <a:rPr lang="ru-RU" sz="1600" dirty="0" smtClean="0"/>
              <a:t>	«</a:t>
            </a:r>
            <a:r>
              <a:rPr lang="ru-RU" sz="1600" dirty="0"/>
              <a:t>информация считается существенной, если ее пропуск или искажение могут </a:t>
            </a:r>
            <a:r>
              <a:rPr lang="ru-RU" sz="1600" dirty="0" smtClean="0"/>
              <a:t>	оказать </a:t>
            </a:r>
            <a:r>
              <a:rPr lang="ru-RU" sz="1600" dirty="0"/>
              <a:t>влияние на экономические решения, принимаемые пользователями на </a:t>
            </a:r>
            <a:r>
              <a:rPr lang="ru-RU" sz="1600" dirty="0" smtClean="0"/>
              <a:t>	основе </a:t>
            </a:r>
            <a:r>
              <a:rPr lang="ru-RU" sz="1600" dirty="0"/>
              <a:t>бухгалтерской отчетности</a:t>
            </a:r>
            <a:r>
              <a:rPr lang="ru-RU" sz="1600" dirty="0" smtClean="0"/>
              <a:t>»</a:t>
            </a:r>
          </a:p>
          <a:p>
            <a:pPr marL="0" indent="0">
              <a:buNone/>
            </a:pPr>
            <a:endParaRPr lang="ru-RU" sz="1600" dirty="0"/>
          </a:p>
          <a:p>
            <a:r>
              <a:rPr lang="ru-RU" sz="1600" b="1" dirty="0"/>
              <a:t>ФСБУ </a:t>
            </a:r>
            <a:r>
              <a:rPr lang="ru-RU" sz="1600" b="1" dirty="0" smtClean="0"/>
              <a:t>1/2008 </a:t>
            </a:r>
            <a:r>
              <a:rPr lang="ru-RU" sz="1600" dirty="0"/>
              <a:t>- несущественной (п. 7.4 ПБУ 1/2008):</a:t>
            </a:r>
          </a:p>
          <a:p>
            <a:pPr marL="0" indent="0">
              <a:buNone/>
            </a:pPr>
            <a:r>
              <a:rPr lang="ru-RU" sz="1600" dirty="0" smtClean="0"/>
              <a:t>	«</a:t>
            </a:r>
            <a:r>
              <a:rPr lang="ru-RU" sz="1600" dirty="0"/>
              <a:t>информация, от наличия, отсутствия или способа отражения которой в </a:t>
            </a:r>
            <a:r>
              <a:rPr lang="ru-RU" sz="1600" dirty="0" smtClean="0"/>
              <a:t>	бухгалтерской </a:t>
            </a:r>
            <a:r>
              <a:rPr lang="ru-RU" sz="1600" dirty="0"/>
              <a:t>(финансовой) отчетности организации не зависят </a:t>
            </a:r>
            <a:r>
              <a:rPr lang="ru-RU" sz="1600" dirty="0" smtClean="0"/>
              <a:t>	экономические </a:t>
            </a:r>
            <a:r>
              <a:rPr lang="ru-RU" sz="1600" dirty="0"/>
              <a:t>решения пользователей этой отчетности».</a:t>
            </a:r>
          </a:p>
        </p:txBody>
      </p:sp>
    </p:spTree>
    <p:extLst>
      <p:ext uri="{BB962C8B-B14F-4D97-AF65-F5344CB8AC3E}">
        <p14:creationId xmlns:p14="http://schemas.microsoft.com/office/powerpoint/2010/main" val="21224279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57339" y="497718"/>
            <a:ext cx="6172175" cy="911696"/>
          </a:xfrm>
        </p:spPr>
        <p:txBody>
          <a:bodyPr/>
          <a:lstStyle/>
          <a:p>
            <a:pPr algn="ctr"/>
            <a:r>
              <a:rPr lang="ru-RU" altLang="ru-RU" sz="2400" b="1" dirty="0">
                <a:solidFill>
                  <a:schemeClr val="tx1"/>
                </a:solidFill>
              </a:rPr>
              <a:t>Р-168/2025-КпР «Несущественная статья </a:t>
            </a:r>
            <a:r>
              <a:rPr lang="ru-RU" altLang="ru-RU" sz="2400" b="1" dirty="0" smtClean="0">
                <a:solidFill>
                  <a:schemeClr val="tx1"/>
                </a:solidFill>
              </a:rPr>
              <a:t>минимального </a:t>
            </a:r>
            <a:r>
              <a:rPr lang="ru-RU" altLang="ru-RU" sz="2400" b="1" dirty="0">
                <a:solidFill>
                  <a:schemeClr val="tx1"/>
                </a:solidFill>
              </a:rPr>
              <a:t>перечня</a:t>
            </a:r>
            <a:r>
              <a:rPr lang="ru-RU" altLang="ru-RU" sz="2400" b="1" dirty="0" smtClean="0">
                <a:solidFill>
                  <a:schemeClr val="tx1"/>
                </a:solidFill>
              </a:rPr>
              <a:t>»</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26</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Текст 3"/>
          <p:cNvSpPr>
            <a:spLocks noGrp="1"/>
          </p:cNvSpPr>
          <p:nvPr>
            <p:ph type="body" sz="half" idx="1"/>
          </p:nvPr>
        </p:nvSpPr>
        <p:spPr>
          <a:xfrm>
            <a:off x="498276" y="1388479"/>
            <a:ext cx="8631238" cy="4432885"/>
          </a:xfrm>
        </p:spPr>
        <p:txBody>
          <a:bodyPr/>
          <a:lstStyle/>
          <a:p>
            <a:pPr marL="0" indent="0">
              <a:buNone/>
            </a:pPr>
            <a:r>
              <a:rPr lang="ru-RU" sz="1600" b="1" dirty="0" smtClean="0"/>
              <a:t>Эксперты </a:t>
            </a:r>
            <a:r>
              <a:rPr lang="ru-RU" sz="1600" b="1" dirty="0"/>
              <a:t>БМЦ увидели несогласованность данных НПА в части применения указанных выше возможностей в отношении несущественной </a:t>
            </a:r>
            <a:r>
              <a:rPr lang="ru-RU" sz="1600" b="1" dirty="0" smtClean="0"/>
              <a:t>информации:</a:t>
            </a:r>
          </a:p>
          <a:p>
            <a:r>
              <a:rPr lang="ru-RU" sz="1600" b="1" dirty="0" smtClean="0"/>
              <a:t>ПБУ </a:t>
            </a:r>
            <a:r>
              <a:rPr lang="ru-RU" sz="1600" b="1" dirty="0"/>
              <a:t>1/2008 </a:t>
            </a:r>
            <a:r>
              <a:rPr lang="ru-RU" sz="1600" dirty="0"/>
              <a:t>не содержит в этой части каких-либо </a:t>
            </a:r>
            <a:r>
              <a:rPr lang="ru-RU" sz="1600" dirty="0" smtClean="0"/>
              <a:t>исключений;</a:t>
            </a:r>
            <a:endParaRPr lang="ru-RU" sz="1600" dirty="0"/>
          </a:p>
          <a:p>
            <a:r>
              <a:rPr lang="ru-RU" sz="1600" b="1" dirty="0"/>
              <a:t>ФСБУ 4/2023 </a:t>
            </a:r>
            <a:r>
              <a:rPr lang="ru-RU" sz="1600" dirty="0"/>
              <a:t>такие исключения содержит. Он позволяет не раскрывать в отчетности несущественную информацию за исключением пунктов стандарта, которыми установлены минимальные перечни статей:</a:t>
            </a:r>
          </a:p>
          <a:p>
            <a:pPr marL="0" indent="0">
              <a:buNone/>
            </a:pPr>
            <a:r>
              <a:rPr lang="ru-RU" sz="1600" dirty="0" smtClean="0"/>
              <a:t>	бухгалтерского </a:t>
            </a:r>
            <a:r>
              <a:rPr lang="ru-RU" sz="1600" dirty="0"/>
              <a:t>баланса (п. 9);</a:t>
            </a:r>
          </a:p>
          <a:p>
            <a:pPr marL="0" indent="0">
              <a:buNone/>
            </a:pPr>
            <a:r>
              <a:rPr lang="ru-RU" sz="1600" dirty="0" smtClean="0"/>
              <a:t>	отчета </a:t>
            </a:r>
            <a:r>
              <a:rPr lang="ru-RU" sz="1600" dirty="0"/>
              <a:t>о финансовых результатах (п. 26);</a:t>
            </a:r>
          </a:p>
          <a:p>
            <a:pPr marL="0" indent="0">
              <a:buNone/>
            </a:pPr>
            <a:r>
              <a:rPr lang="ru-RU" sz="1600" dirty="0" smtClean="0"/>
              <a:t>	отчета </a:t>
            </a:r>
            <a:r>
              <a:rPr lang="ru-RU" sz="1600" dirty="0"/>
              <a:t>о целевом использовании средств (п. 34);</a:t>
            </a:r>
          </a:p>
          <a:p>
            <a:pPr marL="0" indent="0">
              <a:buNone/>
            </a:pPr>
            <a:r>
              <a:rPr lang="ru-RU" sz="1600" dirty="0" smtClean="0"/>
              <a:t>	отчета </a:t>
            </a:r>
            <a:r>
              <a:rPr lang="ru-RU" sz="1600" dirty="0"/>
              <a:t>об изменениях капитала (п. 38), —</a:t>
            </a:r>
          </a:p>
          <a:p>
            <a:pPr marL="0" indent="0">
              <a:buNone/>
            </a:pPr>
            <a:r>
              <a:rPr lang="ru-RU" sz="1600" dirty="0" smtClean="0"/>
              <a:t>раскрытие </a:t>
            </a:r>
            <a:r>
              <a:rPr lang="ru-RU" sz="1600" dirty="0"/>
              <a:t>которых обеспечивает представление соответственно о финансовом положении экономического субъекта на отчетную дату, о финансовом результате деятельности за отчетный период, о поступлении и использовании (расходовании) целевых средств, об изменении капитала (далее — обязательные статьи</a:t>
            </a:r>
            <a:r>
              <a:rPr lang="ru-RU" sz="1600" dirty="0" smtClean="0"/>
              <a:t>). Информацию </a:t>
            </a:r>
            <a:r>
              <a:rPr lang="ru-RU" sz="1600" dirty="0"/>
              <a:t>по статьям минимальных перечней организация обязана представлять в </a:t>
            </a:r>
            <a:r>
              <a:rPr lang="ru-RU" sz="1600" dirty="0" err="1"/>
              <a:t>бухотчетности</a:t>
            </a:r>
            <a:r>
              <a:rPr lang="ru-RU" sz="1600" dirty="0"/>
              <a:t> в любом случае независимо от ее существенности. При этом организация вправе не формировать такую информацию, руководствуясь ПБУ </a:t>
            </a:r>
            <a:r>
              <a:rPr lang="ru-RU" sz="1600" dirty="0" smtClean="0"/>
              <a:t>1/2008 (и тогда она не сможет представить ее в отчетности).</a:t>
            </a:r>
            <a:endParaRPr lang="ru-RU" sz="1600" dirty="0"/>
          </a:p>
        </p:txBody>
      </p:sp>
    </p:spTree>
    <p:extLst>
      <p:ext uri="{BB962C8B-B14F-4D97-AF65-F5344CB8AC3E}">
        <p14:creationId xmlns:p14="http://schemas.microsoft.com/office/powerpoint/2010/main" val="18006588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57339" y="497718"/>
            <a:ext cx="6172175" cy="911696"/>
          </a:xfrm>
        </p:spPr>
        <p:txBody>
          <a:bodyPr/>
          <a:lstStyle/>
          <a:p>
            <a:pPr algn="ctr"/>
            <a:r>
              <a:rPr lang="ru-RU" altLang="ru-RU" sz="2400" b="1" dirty="0">
                <a:solidFill>
                  <a:schemeClr val="tx1"/>
                </a:solidFill>
              </a:rPr>
              <a:t>Р-168/2025-КпР «Несущественная статья </a:t>
            </a:r>
            <a:r>
              <a:rPr lang="ru-RU" altLang="ru-RU" sz="2400" b="1" dirty="0" smtClean="0">
                <a:solidFill>
                  <a:schemeClr val="tx1"/>
                </a:solidFill>
              </a:rPr>
              <a:t>минимального </a:t>
            </a:r>
            <a:r>
              <a:rPr lang="ru-RU" altLang="ru-RU" sz="2400" b="1" dirty="0">
                <a:solidFill>
                  <a:schemeClr val="tx1"/>
                </a:solidFill>
              </a:rPr>
              <a:t>перечня</a:t>
            </a:r>
            <a:r>
              <a:rPr lang="ru-RU" altLang="ru-RU" sz="2400" b="1" dirty="0" smtClean="0">
                <a:solidFill>
                  <a:schemeClr val="tx1"/>
                </a:solidFill>
              </a:rPr>
              <a:t>»</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27</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Текст 3"/>
          <p:cNvSpPr>
            <a:spLocks noGrp="1"/>
          </p:cNvSpPr>
          <p:nvPr>
            <p:ph type="body" sz="half" idx="1"/>
          </p:nvPr>
        </p:nvSpPr>
        <p:spPr>
          <a:xfrm>
            <a:off x="498276" y="1388479"/>
            <a:ext cx="8631238" cy="4769434"/>
          </a:xfrm>
        </p:spPr>
        <p:txBody>
          <a:bodyPr/>
          <a:lstStyle/>
          <a:p>
            <a:pPr marL="0" indent="0">
              <a:buNone/>
            </a:pPr>
            <a:r>
              <a:rPr lang="ru-RU" sz="1600" b="1" dirty="0"/>
              <a:t>БМЦ решает эту коллизию исходя из того, в чем заключается рациональность учета показателей, относящихся к обязательным статьям:</a:t>
            </a:r>
          </a:p>
          <a:p>
            <a:pPr marL="0" indent="0">
              <a:buNone/>
            </a:pPr>
            <a:r>
              <a:rPr lang="ru-RU" sz="1600" dirty="0" smtClean="0"/>
              <a:t>- ограничивается </a:t>
            </a:r>
            <a:r>
              <a:rPr lang="ru-RU" sz="1600" dirty="0"/>
              <a:t>только упрощением оценки объекта бухучета;</a:t>
            </a:r>
          </a:p>
          <a:p>
            <a:pPr marL="0" indent="0">
              <a:buNone/>
            </a:pPr>
            <a:r>
              <a:rPr lang="ru-RU" sz="1600" dirty="0" smtClean="0"/>
              <a:t>- или </a:t>
            </a:r>
            <a:r>
              <a:rPr lang="ru-RU" sz="1600" dirty="0"/>
              <a:t>распространяется в том числе на вопросы его признания и классификации.</a:t>
            </a:r>
          </a:p>
          <a:p>
            <a:pPr marL="0" indent="0">
              <a:buNone/>
            </a:pPr>
            <a:r>
              <a:rPr lang="ru-RU" sz="1600" dirty="0"/>
              <a:t>В частности, организация вправе не формировать в бухучете несущественную информацию по обязательной статье либо не обособлять такую информацию от других статей.</a:t>
            </a:r>
          </a:p>
          <a:p>
            <a:pPr marL="0" indent="0">
              <a:buNone/>
            </a:pPr>
            <a:endParaRPr lang="ru-RU" sz="1600" dirty="0" smtClean="0"/>
          </a:p>
          <a:p>
            <a:pPr marL="0" indent="0">
              <a:buNone/>
            </a:pPr>
            <a:r>
              <a:rPr lang="ru-RU" sz="1600" dirty="0" smtClean="0"/>
              <a:t>Если </a:t>
            </a:r>
            <a:r>
              <a:rPr lang="ru-RU" sz="1600" dirty="0"/>
              <a:t>применяемый в отношении обязательной статьи рациональный способ заключается в упрощении правил оценки или иных аспектов учета, притом что обособленные данные по обязательной статье организация формирует, такая статья представляется в соответствующей строке баланса, ОФР, отчета о целевом использовании, отчета об изменениях капитала, несмотря на ее несущественность.</a:t>
            </a:r>
          </a:p>
          <a:p>
            <a:pPr marL="0" indent="0">
              <a:buNone/>
            </a:pPr>
            <a:endParaRPr lang="ru-RU" sz="1600" dirty="0"/>
          </a:p>
          <a:p>
            <a:pPr marL="0" indent="0">
              <a:buNone/>
            </a:pPr>
            <a:r>
              <a:rPr lang="ru-RU" sz="1600" dirty="0"/>
              <a:t>Если же рациональный способ заключается в </a:t>
            </a:r>
            <a:r>
              <a:rPr lang="ru-RU" sz="1600" dirty="0" err="1"/>
              <a:t>неформировании</a:t>
            </a:r>
            <a:r>
              <a:rPr lang="ru-RU" sz="1600" dirty="0"/>
              <a:t> или в </a:t>
            </a:r>
            <a:r>
              <a:rPr lang="ru-RU" sz="1600" dirty="0" err="1"/>
              <a:t>необособлении</a:t>
            </a:r>
            <a:r>
              <a:rPr lang="ru-RU" sz="1600" dirty="0"/>
              <a:t> данных, организация может не приводить соответствующую строку в отчетности либо (в случае технической невозможности исключения строки из формы) проставляет по этой строке прочерк или ноль.</a:t>
            </a:r>
          </a:p>
        </p:txBody>
      </p:sp>
    </p:spTree>
    <p:extLst>
      <p:ext uri="{BB962C8B-B14F-4D97-AF65-F5344CB8AC3E}">
        <p14:creationId xmlns:p14="http://schemas.microsoft.com/office/powerpoint/2010/main" val="40017285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57339" y="497718"/>
            <a:ext cx="6172175" cy="911696"/>
          </a:xfrm>
        </p:spPr>
        <p:txBody>
          <a:bodyPr/>
          <a:lstStyle/>
          <a:p>
            <a:pPr algn="ctr"/>
            <a:r>
              <a:rPr lang="ru-RU" altLang="ru-RU" sz="2400" b="1" dirty="0">
                <a:solidFill>
                  <a:schemeClr val="tx1"/>
                </a:solidFill>
              </a:rPr>
              <a:t>Р-173/2025-НКО «Согласование статей отчета о 	целевом использовании средств</a:t>
            </a:r>
            <a:r>
              <a:rPr lang="ru-RU" altLang="ru-RU" sz="2400" b="1" dirty="0" smtClean="0">
                <a:solidFill>
                  <a:schemeClr val="tx1"/>
                </a:solidFill>
              </a:rPr>
              <a:t>»</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28</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Текст 3"/>
          <p:cNvSpPr>
            <a:spLocks noGrp="1"/>
          </p:cNvSpPr>
          <p:nvPr>
            <p:ph type="body" sz="half" idx="1"/>
          </p:nvPr>
        </p:nvSpPr>
        <p:spPr>
          <a:xfrm>
            <a:off x="323850" y="2017712"/>
            <a:ext cx="8631238" cy="4003575"/>
          </a:xfrm>
        </p:spPr>
        <p:txBody>
          <a:bodyPr/>
          <a:lstStyle/>
          <a:p>
            <a:pPr marL="0" indent="0">
              <a:buNone/>
            </a:pPr>
            <a:r>
              <a:rPr lang="ru-RU" sz="1600" b="1" dirty="0" smtClean="0"/>
              <a:t>Новый стандарт ФСБУ 4</a:t>
            </a:r>
            <a:r>
              <a:rPr lang="en-US" sz="1600" b="1" dirty="0" smtClean="0"/>
              <a:t>/</a:t>
            </a:r>
            <a:r>
              <a:rPr lang="ru-RU" sz="1600" b="1" dirty="0" smtClean="0"/>
              <a:t>2023 оставил старые противоречия:</a:t>
            </a:r>
          </a:p>
          <a:p>
            <a:pPr marL="0" indent="0">
              <a:buNone/>
            </a:pPr>
            <a:endParaRPr lang="ru-RU" sz="1600" dirty="0"/>
          </a:p>
          <a:p>
            <a:r>
              <a:rPr lang="ru-RU" sz="1600" dirty="0"/>
              <a:t>он лишь перечисляет названия показателей, не уточняя </a:t>
            </a:r>
            <a:r>
              <a:rPr lang="ru-RU" sz="1600" dirty="0" smtClean="0"/>
              <a:t>по кассовому методу или методу начисления их отражать;</a:t>
            </a:r>
          </a:p>
          <a:p>
            <a:r>
              <a:rPr lang="ru-RU" sz="1600" dirty="0"/>
              <a:t>в отчете одновременно встречаются статьи, рассчитанные по разным принципам:</a:t>
            </a:r>
          </a:p>
          <a:p>
            <a:pPr marL="0" indent="0">
              <a:buNone/>
            </a:pPr>
            <a:r>
              <a:rPr lang="ru-RU" sz="1600" dirty="0" smtClean="0"/>
              <a:t>	по </a:t>
            </a:r>
            <a:r>
              <a:rPr lang="ru-RU" sz="1600" dirty="0"/>
              <a:t>движению денег, т.е. кассовым методом (например, «Приобретение </a:t>
            </a:r>
            <a:r>
              <a:rPr lang="ru-RU" sz="1600" dirty="0" smtClean="0"/>
              <a:t>	основных </a:t>
            </a:r>
            <a:r>
              <a:rPr lang="ru-RU" sz="1600" dirty="0"/>
              <a:t>средств, инвентаря и иного имущества»),</a:t>
            </a:r>
          </a:p>
          <a:p>
            <a:pPr marL="0" indent="0">
              <a:buNone/>
            </a:pPr>
            <a:r>
              <a:rPr lang="ru-RU" sz="1600" dirty="0" smtClean="0"/>
              <a:t>	по </a:t>
            </a:r>
            <a:r>
              <a:rPr lang="ru-RU" sz="1600" dirty="0"/>
              <a:t>изменению активов, т.е. методом по начислению (например, «Прибыль от </a:t>
            </a:r>
            <a:r>
              <a:rPr lang="ru-RU" sz="1600" dirty="0" smtClean="0"/>
              <a:t>	приносящей </a:t>
            </a:r>
            <a:r>
              <a:rPr lang="ru-RU" sz="1600" dirty="0"/>
              <a:t>доход деятельности</a:t>
            </a:r>
            <a:r>
              <a:rPr lang="ru-RU" sz="1600" dirty="0" smtClean="0"/>
              <a:t>»);</a:t>
            </a:r>
            <a:endParaRPr lang="ru-RU" sz="1600" dirty="0"/>
          </a:p>
          <a:p>
            <a:r>
              <a:rPr lang="ru-RU" sz="1600" dirty="0"/>
              <a:t>не определено, что такое «средства» и «целевые средства», хотя форма ОЦИС и пункты стандарта используют оба термина.</a:t>
            </a:r>
          </a:p>
        </p:txBody>
      </p:sp>
    </p:spTree>
    <p:extLst>
      <p:ext uri="{BB962C8B-B14F-4D97-AF65-F5344CB8AC3E}">
        <p14:creationId xmlns:p14="http://schemas.microsoft.com/office/powerpoint/2010/main" val="318696559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57339" y="497718"/>
            <a:ext cx="6172175" cy="911696"/>
          </a:xfrm>
        </p:spPr>
        <p:txBody>
          <a:bodyPr/>
          <a:lstStyle/>
          <a:p>
            <a:pPr algn="ctr"/>
            <a:r>
              <a:rPr lang="ru-RU" altLang="ru-RU" sz="2400" b="1" dirty="0">
                <a:solidFill>
                  <a:schemeClr val="tx1"/>
                </a:solidFill>
              </a:rPr>
              <a:t>Р-173/2025-НКО «Согласование статей отчета о 	целевом использовании средств</a:t>
            </a:r>
            <a:r>
              <a:rPr lang="ru-RU" altLang="ru-RU" sz="2400" b="1" dirty="0" smtClean="0">
                <a:solidFill>
                  <a:schemeClr val="tx1"/>
                </a:solidFill>
              </a:rPr>
              <a:t>»</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29</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106809" y="1958326"/>
            <a:ext cx="8857679" cy="3851924"/>
          </a:xfrm>
          <a:prstGeom prst="rect">
            <a:avLst/>
          </a:prstGeom>
        </p:spPr>
      </p:pic>
    </p:spTree>
    <p:extLst>
      <p:ext uri="{BB962C8B-B14F-4D97-AF65-F5344CB8AC3E}">
        <p14:creationId xmlns:p14="http://schemas.microsoft.com/office/powerpoint/2010/main" val="6705092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57339" y="497718"/>
            <a:ext cx="6172175" cy="911696"/>
          </a:xfrm>
        </p:spPr>
        <p:txBody>
          <a:bodyPr/>
          <a:lstStyle/>
          <a:p>
            <a:pPr algn="ctr"/>
            <a:r>
              <a:rPr lang="ru-RU" altLang="ru-RU" sz="2400" b="1" dirty="0">
                <a:solidFill>
                  <a:schemeClr val="tx1"/>
                </a:solidFill>
              </a:rPr>
              <a:t>Р-173/2025-НКО «Согласование статей отчета о 	целевом использовании средств</a:t>
            </a:r>
            <a:r>
              <a:rPr lang="ru-RU" altLang="ru-RU" sz="2400" b="1" dirty="0" smtClean="0">
                <a:solidFill>
                  <a:schemeClr val="tx1"/>
                </a:solidFill>
              </a:rPr>
              <a:t>»</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30</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256109" y="2420888"/>
            <a:ext cx="8697406" cy="3040871"/>
          </a:xfrm>
          <a:prstGeom prst="rect">
            <a:avLst/>
          </a:prstGeom>
        </p:spPr>
      </p:pic>
    </p:spTree>
    <p:extLst>
      <p:ext uri="{BB962C8B-B14F-4D97-AF65-F5344CB8AC3E}">
        <p14:creationId xmlns:p14="http://schemas.microsoft.com/office/powerpoint/2010/main" val="13058199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57339" y="497718"/>
            <a:ext cx="6172175" cy="911696"/>
          </a:xfrm>
        </p:spPr>
        <p:txBody>
          <a:bodyPr/>
          <a:lstStyle/>
          <a:p>
            <a:pPr algn="ctr"/>
            <a:r>
              <a:rPr lang="ru-RU" altLang="ru-RU" sz="2400" b="1" dirty="0">
                <a:solidFill>
                  <a:schemeClr val="tx1"/>
                </a:solidFill>
              </a:rPr>
              <a:t>Р-173/2025-НКО «Согласование статей отчета о 	целевом использовании средств</a:t>
            </a:r>
            <a:r>
              <a:rPr lang="ru-RU" altLang="ru-RU" sz="2400" b="1" dirty="0" smtClean="0">
                <a:solidFill>
                  <a:schemeClr val="tx1"/>
                </a:solidFill>
              </a:rPr>
              <a:t>»</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31</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178471" y="1988840"/>
            <a:ext cx="8799536" cy="3925347"/>
          </a:xfrm>
          <a:prstGeom prst="rect">
            <a:avLst/>
          </a:prstGeom>
        </p:spPr>
      </p:pic>
    </p:spTree>
    <p:extLst>
      <p:ext uri="{BB962C8B-B14F-4D97-AF65-F5344CB8AC3E}">
        <p14:creationId xmlns:p14="http://schemas.microsoft.com/office/powerpoint/2010/main" val="357453988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57339" y="497718"/>
            <a:ext cx="6172175" cy="911696"/>
          </a:xfrm>
        </p:spPr>
        <p:txBody>
          <a:bodyPr/>
          <a:lstStyle/>
          <a:p>
            <a:pPr algn="ctr"/>
            <a:r>
              <a:rPr lang="ru-RU" altLang="ru-RU" sz="2400" b="1" dirty="0" smtClean="0">
                <a:solidFill>
                  <a:schemeClr val="tx1"/>
                </a:solidFill>
              </a:rPr>
              <a:t>Изменения и дополнения в УП</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32</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79301" y="1772816"/>
            <a:ext cx="8839646" cy="2269638"/>
          </a:xfrm>
          <a:prstGeom prst="rect">
            <a:avLst/>
          </a:prstGeom>
        </p:spPr>
      </p:pic>
      <p:pic>
        <p:nvPicPr>
          <p:cNvPr id="3" name="Рисунок 2"/>
          <p:cNvPicPr>
            <a:picLocks noChangeAspect="1"/>
          </p:cNvPicPr>
          <p:nvPr/>
        </p:nvPicPr>
        <p:blipFill>
          <a:blip r:embed="rId4"/>
          <a:stretch>
            <a:fillRect/>
          </a:stretch>
        </p:blipFill>
        <p:spPr>
          <a:xfrm>
            <a:off x="91530" y="4712180"/>
            <a:ext cx="8855620" cy="950324"/>
          </a:xfrm>
          <a:prstGeom prst="rect">
            <a:avLst/>
          </a:prstGeom>
        </p:spPr>
      </p:pic>
    </p:spTree>
    <p:extLst>
      <p:ext uri="{BB962C8B-B14F-4D97-AF65-F5344CB8AC3E}">
        <p14:creationId xmlns:p14="http://schemas.microsoft.com/office/powerpoint/2010/main" val="282539523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57339" y="497718"/>
            <a:ext cx="6172175" cy="911696"/>
          </a:xfrm>
        </p:spPr>
        <p:txBody>
          <a:bodyPr/>
          <a:lstStyle/>
          <a:p>
            <a:pPr algn="ctr"/>
            <a:r>
              <a:rPr lang="ru-RU" altLang="ru-RU" sz="2400" b="1" dirty="0" smtClean="0">
                <a:solidFill>
                  <a:schemeClr val="tx1"/>
                </a:solidFill>
              </a:rPr>
              <a:t>Влияние ФСБУ 4 на УП</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33</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Рисунок 3"/>
          <p:cNvPicPr>
            <a:picLocks noChangeAspect="1"/>
          </p:cNvPicPr>
          <p:nvPr/>
        </p:nvPicPr>
        <p:blipFill>
          <a:blip r:embed="rId3"/>
          <a:stretch>
            <a:fillRect/>
          </a:stretch>
        </p:blipFill>
        <p:spPr>
          <a:xfrm>
            <a:off x="458100" y="2060848"/>
            <a:ext cx="8435075" cy="3616820"/>
          </a:xfrm>
          <a:prstGeom prst="rect">
            <a:avLst/>
          </a:prstGeom>
        </p:spPr>
      </p:pic>
    </p:spTree>
    <p:extLst>
      <p:ext uri="{BB962C8B-B14F-4D97-AF65-F5344CB8AC3E}">
        <p14:creationId xmlns:p14="http://schemas.microsoft.com/office/powerpoint/2010/main" val="18020860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71825" y="92266"/>
            <a:ext cx="6172175" cy="480779"/>
          </a:xfrm>
        </p:spPr>
        <p:txBody>
          <a:bodyPr/>
          <a:lstStyle/>
          <a:p>
            <a:pPr algn="ctr"/>
            <a:r>
              <a:rPr lang="ru-RU" altLang="ru-RU" sz="2400" b="1" dirty="0" smtClean="0">
                <a:solidFill>
                  <a:schemeClr val="tx1"/>
                </a:solidFill>
              </a:rPr>
              <a:t>Влияние ФСБУ 4 на УП</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34</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539552" y="1176791"/>
            <a:ext cx="8265664" cy="5125585"/>
          </a:xfrm>
          <a:prstGeom prst="rect">
            <a:avLst/>
          </a:prstGeom>
        </p:spPr>
      </p:pic>
    </p:spTree>
    <p:extLst>
      <p:ext uri="{BB962C8B-B14F-4D97-AF65-F5344CB8AC3E}">
        <p14:creationId xmlns:p14="http://schemas.microsoft.com/office/powerpoint/2010/main" val="69418271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71825" y="92266"/>
            <a:ext cx="6172175" cy="480779"/>
          </a:xfrm>
        </p:spPr>
        <p:txBody>
          <a:bodyPr/>
          <a:lstStyle/>
          <a:p>
            <a:pPr algn="ctr"/>
            <a:r>
              <a:rPr lang="ru-RU" altLang="ru-RU" sz="2400" b="1" dirty="0" smtClean="0">
                <a:solidFill>
                  <a:schemeClr val="tx1"/>
                </a:solidFill>
              </a:rPr>
              <a:t>Влияние ФСБУ 4 на УП</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35</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3" name="Рисунок 2"/>
          <p:cNvPicPr>
            <a:picLocks noChangeAspect="1"/>
          </p:cNvPicPr>
          <p:nvPr/>
        </p:nvPicPr>
        <p:blipFill>
          <a:blip r:embed="rId3"/>
          <a:stretch>
            <a:fillRect/>
          </a:stretch>
        </p:blipFill>
        <p:spPr>
          <a:xfrm>
            <a:off x="539552" y="1294208"/>
            <a:ext cx="8353623" cy="2482293"/>
          </a:xfrm>
          <a:prstGeom prst="rect">
            <a:avLst/>
          </a:prstGeom>
        </p:spPr>
      </p:pic>
      <p:pic>
        <p:nvPicPr>
          <p:cNvPr id="4" name="Рисунок 3"/>
          <p:cNvPicPr>
            <a:picLocks noChangeAspect="1"/>
          </p:cNvPicPr>
          <p:nvPr/>
        </p:nvPicPr>
        <p:blipFill>
          <a:blip r:embed="rId4"/>
          <a:stretch>
            <a:fillRect/>
          </a:stretch>
        </p:blipFill>
        <p:spPr>
          <a:xfrm>
            <a:off x="521481" y="3933056"/>
            <a:ext cx="8453028" cy="1888308"/>
          </a:xfrm>
          <a:prstGeom prst="rect">
            <a:avLst/>
          </a:prstGeom>
        </p:spPr>
      </p:pic>
    </p:spTree>
    <p:extLst>
      <p:ext uri="{BB962C8B-B14F-4D97-AF65-F5344CB8AC3E}">
        <p14:creationId xmlns:p14="http://schemas.microsoft.com/office/powerpoint/2010/main" val="25401032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71825" y="477275"/>
            <a:ext cx="6172175" cy="480779"/>
          </a:xfrm>
        </p:spPr>
        <p:txBody>
          <a:bodyPr/>
          <a:lstStyle/>
          <a:p>
            <a:pPr algn="ctr"/>
            <a:r>
              <a:rPr lang="ru-RU" altLang="ru-RU" sz="2400" b="1" dirty="0" smtClean="0">
                <a:solidFill>
                  <a:schemeClr val="tx1"/>
                </a:solidFill>
              </a:rPr>
              <a:t>Пояснение ФНС по кодам</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36</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Рисунок 1"/>
          <p:cNvPicPr>
            <a:picLocks noChangeAspect="1"/>
          </p:cNvPicPr>
          <p:nvPr/>
        </p:nvPicPr>
        <p:blipFill>
          <a:blip r:embed="rId3"/>
          <a:stretch>
            <a:fillRect/>
          </a:stretch>
        </p:blipFill>
        <p:spPr>
          <a:xfrm>
            <a:off x="122892" y="1988840"/>
            <a:ext cx="8824258" cy="3609924"/>
          </a:xfrm>
          <a:prstGeom prst="rect">
            <a:avLst/>
          </a:prstGeom>
        </p:spPr>
      </p:pic>
    </p:spTree>
    <p:extLst>
      <p:ext uri="{BB962C8B-B14F-4D97-AF65-F5344CB8AC3E}">
        <p14:creationId xmlns:p14="http://schemas.microsoft.com/office/powerpoint/2010/main" val="4090068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971825" y="477275"/>
            <a:ext cx="6172175" cy="480779"/>
          </a:xfrm>
        </p:spPr>
        <p:txBody>
          <a:bodyPr/>
          <a:lstStyle/>
          <a:p>
            <a:pPr algn="ctr"/>
            <a:r>
              <a:rPr lang="ru-RU" altLang="ru-RU" sz="2400" b="1" dirty="0" smtClean="0">
                <a:solidFill>
                  <a:schemeClr val="tx1"/>
                </a:solidFill>
              </a:rPr>
              <a:t>Налоги на ЕНС в отчетности:</a:t>
            </a:r>
            <a:br>
              <a:rPr lang="ru-RU" altLang="ru-RU" sz="2400" b="1" dirty="0" smtClean="0">
                <a:solidFill>
                  <a:schemeClr val="tx1"/>
                </a:solidFill>
              </a:rPr>
            </a:br>
            <a:r>
              <a:rPr lang="ru-RU" altLang="ru-RU" sz="2400" b="1" dirty="0" smtClean="0">
                <a:solidFill>
                  <a:schemeClr val="tx1"/>
                </a:solidFill>
              </a:rPr>
              <a:t>свернутое или по видам налогов?</a:t>
            </a: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37</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2656"/>
            <a:ext cx="1948753" cy="913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251520" y="6326188"/>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Балдина С.В.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3" name="Рисунок 2"/>
          <p:cNvPicPr>
            <a:picLocks noChangeAspect="1"/>
          </p:cNvPicPr>
          <p:nvPr/>
        </p:nvPicPr>
        <p:blipFill>
          <a:blip r:embed="rId3"/>
          <a:stretch>
            <a:fillRect/>
          </a:stretch>
        </p:blipFill>
        <p:spPr>
          <a:xfrm>
            <a:off x="39975" y="1442803"/>
            <a:ext cx="9116973" cy="4520926"/>
          </a:xfrm>
          <a:prstGeom prst="rect">
            <a:avLst/>
          </a:prstGeom>
        </p:spPr>
      </p:pic>
    </p:spTree>
    <p:extLst>
      <p:ext uri="{BB962C8B-B14F-4D97-AF65-F5344CB8AC3E}">
        <p14:creationId xmlns:p14="http://schemas.microsoft.com/office/powerpoint/2010/main" val="87912398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p:nvPr>
        </p:nvSpPr>
        <p:spPr>
          <a:xfrm>
            <a:off x="2562275" y="332656"/>
            <a:ext cx="6121400" cy="621904"/>
          </a:xfrm>
        </p:spPr>
        <p:txBody>
          <a:bodyPr/>
          <a:lstStyle/>
          <a:p>
            <a:pPr algn="ctr"/>
            <a:r>
              <a:rPr lang="ru-RU" altLang="ru-RU" sz="2400" b="1" dirty="0" smtClean="0">
                <a:solidFill>
                  <a:schemeClr val="tx1"/>
                </a:solidFill>
              </a:rPr>
              <a:t>Годовая инвентаризация - </a:t>
            </a:r>
            <a:r>
              <a:rPr lang="ru-RU" altLang="ru-RU" sz="2400" b="1" dirty="0" smtClean="0">
                <a:solidFill>
                  <a:schemeClr val="tx1"/>
                </a:solidFill>
              </a:rPr>
              <a:t>2025</a:t>
            </a:r>
            <a:endParaRPr lang="ru-RU" altLang="ru-RU" sz="2400" b="1" dirty="0" smtClean="0">
              <a:solidFill>
                <a:schemeClr val="tx1"/>
              </a:solidFill>
            </a:endParaRPr>
          </a:p>
        </p:txBody>
      </p:sp>
      <p:sp>
        <p:nvSpPr>
          <p:cNvPr id="16387"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348BCC6E-684C-4D7D-8CEB-D66B227B0F00}" type="slidenum">
              <a:rPr lang="ru-RU" altLang="ru-RU" sz="2000" b="1" smtClean="0"/>
              <a:pPr>
                <a:spcBef>
                  <a:spcPct val="0"/>
                </a:spcBef>
                <a:buClrTx/>
                <a:buSzTx/>
                <a:buFontTx/>
                <a:buNone/>
              </a:pPr>
              <a:t>38</a:t>
            </a:fld>
            <a:endParaRPr lang="ru-RU" altLang="ru-RU" sz="2000" b="1" smtClean="0"/>
          </a:p>
        </p:txBody>
      </p:sp>
      <p:pic>
        <p:nvPicPr>
          <p:cNvPr id="16388"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8313" y="116632"/>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9"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a:solidFill>
                  <a:schemeClr val="tx2"/>
                </a:solidFill>
              </a:rPr>
              <a:t> </a:t>
            </a:r>
            <a:r>
              <a:rPr lang="ru-RU" altLang="ru-RU" sz="2000"/>
              <a:t>Балдина </a:t>
            </a:r>
            <a:r>
              <a:rPr lang="en-US" altLang="ru-RU" sz="2000"/>
              <a:t>C</a:t>
            </a:r>
            <a:r>
              <a:rPr lang="ru-RU" altLang="ru-RU" sz="2000"/>
              <a:t>.В.  </a:t>
            </a:r>
            <a:r>
              <a:rPr lang="en-US" altLang="ru-RU" sz="2000" u="sng"/>
              <a:t>www.fineks.org</a:t>
            </a:r>
            <a:r>
              <a:rPr lang="ru-RU" altLang="ru-RU" sz="2000"/>
              <a:t>  (812) 920-12-14</a:t>
            </a:r>
            <a:r>
              <a:rPr lang="ru-RU" altLang="ru-RU" sz="2000" b="0"/>
              <a:t> </a:t>
            </a:r>
          </a:p>
        </p:txBody>
      </p:sp>
      <p:cxnSp>
        <p:nvCxnSpPr>
          <p:cNvPr id="16390"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3" name="Объект 2"/>
          <p:cNvGraphicFramePr>
            <a:graphicFrameLocks noGrp="1"/>
          </p:cNvGraphicFramePr>
          <p:nvPr>
            <p:ph sz="half" idx="2"/>
            <p:extLst/>
          </p:nvPr>
        </p:nvGraphicFramePr>
        <p:xfrm>
          <a:off x="137244" y="1097240"/>
          <a:ext cx="8900255" cy="5212080"/>
        </p:xfrm>
        <a:graphic>
          <a:graphicData uri="http://schemas.openxmlformats.org/drawingml/2006/table">
            <a:tbl>
              <a:tblPr firstRow="1" bandRow="1">
                <a:tableStyleId>{5C22544A-7EE6-4342-B048-85BDC9FD1C3A}</a:tableStyleId>
              </a:tblPr>
              <a:tblGrid>
                <a:gridCol w="2850580"/>
                <a:gridCol w="2881323"/>
                <a:gridCol w="3168352"/>
              </a:tblGrid>
              <a:tr h="420648">
                <a:tc>
                  <a:txBody>
                    <a:bodyPr/>
                    <a:lstStyle/>
                    <a:p>
                      <a:pPr algn="ctr"/>
                      <a:r>
                        <a:rPr lang="ru-RU" dirty="0" smtClean="0"/>
                        <a:t>Методические указ.</a:t>
                      </a:r>
                      <a:r>
                        <a:rPr lang="ru-RU" baseline="0" dirty="0" smtClean="0"/>
                        <a:t> </a:t>
                      </a:r>
                      <a:r>
                        <a:rPr lang="ru-RU" dirty="0" smtClean="0"/>
                        <a:t> № 49н 13.06.95</a:t>
                      </a:r>
                      <a:endParaRPr lang="ru-RU" dirty="0"/>
                    </a:p>
                  </a:txBody>
                  <a:tcPr/>
                </a:tc>
                <a:tc>
                  <a:txBody>
                    <a:bodyPr/>
                    <a:lstStyle/>
                    <a:p>
                      <a:pPr algn="ctr"/>
                      <a:r>
                        <a:rPr lang="ru-RU" dirty="0" smtClean="0"/>
                        <a:t>ФСБУ</a:t>
                      </a:r>
                      <a:r>
                        <a:rPr lang="ru-RU" baseline="0" dirty="0" smtClean="0"/>
                        <a:t> 28</a:t>
                      </a:r>
                      <a:r>
                        <a:rPr lang="en-US" baseline="0" dirty="0" smtClean="0"/>
                        <a:t>/2023</a:t>
                      </a:r>
                      <a:endParaRPr lang="ru-RU" baseline="0" dirty="0" smtClean="0"/>
                    </a:p>
                    <a:p>
                      <a:pPr algn="ctr"/>
                      <a:r>
                        <a:rPr lang="ru-RU" baseline="0" dirty="0" smtClean="0"/>
                        <a:t>(бизнес и НКО)</a:t>
                      </a:r>
                      <a:endParaRPr lang="ru-RU" dirty="0"/>
                    </a:p>
                  </a:txBody>
                  <a:tcPr/>
                </a:tc>
                <a:tc>
                  <a:txBody>
                    <a:bodyPr/>
                    <a:lstStyle/>
                    <a:p>
                      <a:pPr algn="ctr"/>
                      <a:r>
                        <a:rPr lang="ru-RU" dirty="0" smtClean="0"/>
                        <a:t>ФСБУ ГФ УП</a:t>
                      </a:r>
                      <a:r>
                        <a:rPr lang="ru-RU" baseline="0" dirty="0" smtClean="0"/>
                        <a:t> – </a:t>
                      </a:r>
                      <a:r>
                        <a:rPr lang="ru-RU" dirty="0" smtClean="0"/>
                        <a:t>прил.</a:t>
                      </a:r>
                    </a:p>
                    <a:p>
                      <a:pPr algn="ctr"/>
                      <a:r>
                        <a:rPr lang="ru-RU" dirty="0" smtClean="0"/>
                        <a:t>(бюджетная сфера)</a:t>
                      </a:r>
                      <a:endParaRPr lang="ru-RU" dirty="0"/>
                    </a:p>
                  </a:txBody>
                  <a:tcPr/>
                </a:tc>
              </a:tr>
              <a:tr h="320040">
                <a:tc gridSpan="3">
                  <a:txBody>
                    <a:bodyPr/>
                    <a:lstStyle/>
                    <a:p>
                      <a:r>
                        <a:rPr lang="ru-RU" b="1" dirty="0" smtClean="0"/>
                        <a:t>Структура</a:t>
                      </a:r>
                      <a:r>
                        <a:rPr lang="ru-RU" b="1" baseline="0" dirty="0" smtClean="0"/>
                        <a:t> документа</a:t>
                      </a:r>
                      <a:endParaRPr lang="ru-RU" b="1" dirty="0"/>
                    </a:p>
                  </a:txBody>
                  <a:tcPr/>
                </a:tc>
                <a:tc hMerge="1">
                  <a:txBody>
                    <a:bodyPr/>
                    <a:lstStyle/>
                    <a:p>
                      <a:endParaRPr lang="ru-RU"/>
                    </a:p>
                  </a:txBody>
                  <a:tcPr/>
                </a:tc>
                <a:tc hMerge="1">
                  <a:txBody>
                    <a:bodyPr/>
                    <a:lstStyle/>
                    <a:p>
                      <a:endParaRPr lang="ru-RU"/>
                    </a:p>
                  </a:txBody>
                  <a:tcPr/>
                </a:tc>
              </a:tr>
              <a:tr h="1663387">
                <a:tc>
                  <a:txBody>
                    <a:bodyPr/>
                    <a:lstStyle/>
                    <a:p>
                      <a:pPr marL="342900" indent="-342900">
                        <a:buAutoNum type="arabicPeriod"/>
                      </a:pPr>
                      <a:r>
                        <a:rPr lang="ru-RU" dirty="0" smtClean="0"/>
                        <a:t>Общие положения</a:t>
                      </a:r>
                    </a:p>
                    <a:p>
                      <a:pPr marL="342900" indent="-342900">
                        <a:buAutoNum type="arabicPeriod"/>
                      </a:pPr>
                      <a:r>
                        <a:rPr lang="ru-RU" dirty="0" smtClean="0"/>
                        <a:t>Общие правила проведения инвентаризации</a:t>
                      </a:r>
                    </a:p>
                    <a:p>
                      <a:pPr marL="342900" indent="-342900">
                        <a:buAutoNum type="arabicPeriod"/>
                      </a:pPr>
                      <a:r>
                        <a:rPr lang="ru-RU" dirty="0" smtClean="0"/>
                        <a:t>Правила в отношении отдельных видов имущества и обязательств</a:t>
                      </a:r>
                    </a:p>
                    <a:p>
                      <a:pPr marL="342900" indent="-342900">
                        <a:buAutoNum type="arabicPeriod"/>
                      </a:pPr>
                      <a:r>
                        <a:rPr lang="ru-RU" dirty="0" err="1" smtClean="0"/>
                        <a:t>Слставление</a:t>
                      </a:r>
                      <a:r>
                        <a:rPr lang="ru-RU" baseline="0" dirty="0" smtClean="0"/>
                        <a:t> сличительных ведомостей</a:t>
                      </a:r>
                    </a:p>
                    <a:p>
                      <a:pPr marL="342900" indent="-342900">
                        <a:buAutoNum type="arabicPeriod"/>
                      </a:pPr>
                      <a:r>
                        <a:rPr lang="ru-RU" baseline="0" dirty="0" smtClean="0"/>
                        <a:t>Регулирование разниц</a:t>
                      </a:r>
                    </a:p>
                    <a:p>
                      <a:pPr marL="0" indent="0">
                        <a:buNone/>
                      </a:pPr>
                      <a:r>
                        <a:rPr lang="ru-RU" baseline="0" dirty="0" smtClean="0"/>
                        <a:t>Приложения (18 форм)</a:t>
                      </a:r>
                      <a:endParaRPr lang="ru-RU" dirty="0"/>
                    </a:p>
                  </a:txBody>
                  <a:tcPr/>
                </a:tc>
                <a:tc>
                  <a:txBody>
                    <a:bodyPr/>
                    <a:lstStyle/>
                    <a:p>
                      <a:pPr marL="342900" indent="-342900">
                        <a:buAutoNum type="arabicPeriod"/>
                      </a:pPr>
                      <a:r>
                        <a:rPr lang="ru-RU" dirty="0" smtClean="0"/>
                        <a:t>Общие положения</a:t>
                      </a:r>
                    </a:p>
                    <a:p>
                      <a:pPr marL="342900" indent="-342900">
                        <a:buAutoNum type="arabicPeriod"/>
                      </a:pPr>
                      <a:r>
                        <a:rPr lang="ru-RU" dirty="0" smtClean="0"/>
                        <a:t>Требования к инвентаризации</a:t>
                      </a:r>
                    </a:p>
                    <a:p>
                      <a:pPr marL="342900" indent="-342900">
                        <a:buAutoNum type="arabicPeriod"/>
                      </a:pPr>
                      <a:r>
                        <a:rPr lang="ru-RU" dirty="0" smtClean="0"/>
                        <a:t>Обязательное проведение инвентаризации</a:t>
                      </a:r>
                      <a:endParaRPr lang="ru-RU" dirty="0"/>
                    </a:p>
                  </a:txBody>
                  <a:tcPr/>
                </a:tc>
                <a:tc>
                  <a:txBody>
                    <a:bodyPr/>
                    <a:lstStyle/>
                    <a:p>
                      <a:pPr marL="342900" indent="-342900" algn="l">
                        <a:buAutoNum type="arabicPeriod"/>
                      </a:pPr>
                      <a:r>
                        <a:rPr lang="ru-RU" dirty="0" smtClean="0"/>
                        <a:t>Общие положения</a:t>
                      </a:r>
                    </a:p>
                    <a:p>
                      <a:pPr marL="342900" indent="-342900" algn="l">
                        <a:buAutoNum type="arabicPeriod"/>
                      </a:pPr>
                      <a:r>
                        <a:rPr lang="ru-RU" dirty="0" smtClean="0"/>
                        <a:t>Инвентаризационная комиссия</a:t>
                      </a:r>
                    </a:p>
                    <a:p>
                      <a:pPr marL="342900" indent="-342900" algn="l">
                        <a:buAutoNum type="arabicPeriod"/>
                      </a:pPr>
                      <a:r>
                        <a:rPr lang="ru-RU" dirty="0" smtClean="0"/>
                        <a:t>Организация проведения инвентаризации</a:t>
                      </a:r>
                    </a:p>
                    <a:p>
                      <a:pPr marL="342900" indent="-342900" algn="l">
                        <a:buAutoNum type="arabicPeriod"/>
                      </a:pPr>
                      <a:r>
                        <a:rPr lang="ru-RU" dirty="0" smtClean="0"/>
                        <a:t>Оформление итогов проведения инвентаризации</a:t>
                      </a:r>
                    </a:p>
                    <a:p>
                      <a:pPr marL="342900" indent="-342900" algn="l">
                        <a:buAutoNum type="arabicPeriod"/>
                      </a:pPr>
                      <a:r>
                        <a:rPr lang="ru-RU" dirty="0" smtClean="0"/>
                        <a:t>Обязательное проведение инвентаризации</a:t>
                      </a:r>
                      <a:endParaRPr lang="ru-RU" dirty="0"/>
                    </a:p>
                  </a:txBody>
                  <a:tcPr/>
                </a:tc>
              </a:tr>
            </a:tbl>
          </a:graphicData>
        </a:graphic>
      </p:graphicFrame>
    </p:spTree>
    <p:extLst>
      <p:ext uri="{BB962C8B-B14F-4D97-AF65-F5344CB8AC3E}">
        <p14:creationId xmlns:p14="http://schemas.microsoft.com/office/powerpoint/2010/main" val="421202136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p:nvPr>
        </p:nvSpPr>
        <p:spPr>
          <a:xfrm>
            <a:off x="2562275" y="332656"/>
            <a:ext cx="6121400" cy="621904"/>
          </a:xfrm>
        </p:spPr>
        <p:txBody>
          <a:bodyPr/>
          <a:lstStyle/>
          <a:p>
            <a:pPr algn="ctr"/>
            <a:r>
              <a:rPr lang="ru-RU" altLang="ru-RU" sz="2400" b="1" dirty="0" smtClean="0">
                <a:solidFill>
                  <a:schemeClr val="tx1"/>
                </a:solidFill>
              </a:rPr>
              <a:t>Годовая инвентаризация - </a:t>
            </a:r>
            <a:r>
              <a:rPr lang="ru-RU" altLang="ru-RU" sz="2400" b="1" dirty="0" smtClean="0">
                <a:solidFill>
                  <a:schemeClr val="tx1"/>
                </a:solidFill>
              </a:rPr>
              <a:t>2025</a:t>
            </a:r>
            <a:endParaRPr lang="ru-RU" altLang="ru-RU" sz="2400" b="1" dirty="0" smtClean="0">
              <a:solidFill>
                <a:schemeClr val="tx1"/>
              </a:solidFill>
            </a:endParaRPr>
          </a:p>
        </p:txBody>
      </p:sp>
      <p:sp>
        <p:nvSpPr>
          <p:cNvPr id="16387"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348BCC6E-684C-4D7D-8CEB-D66B227B0F00}" type="slidenum">
              <a:rPr lang="ru-RU" altLang="ru-RU" sz="2000" b="1" smtClean="0"/>
              <a:pPr>
                <a:spcBef>
                  <a:spcPct val="0"/>
                </a:spcBef>
                <a:buClrTx/>
                <a:buSzTx/>
                <a:buFontTx/>
                <a:buNone/>
              </a:pPr>
              <a:t>39</a:t>
            </a:fld>
            <a:endParaRPr lang="ru-RU" altLang="ru-RU" sz="2000" b="1" smtClean="0"/>
          </a:p>
        </p:txBody>
      </p:sp>
      <p:pic>
        <p:nvPicPr>
          <p:cNvPr id="16388"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8313" y="116632"/>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9"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a:solidFill>
                  <a:schemeClr val="tx2"/>
                </a:solidFill>
              </a:rPr>
              <a:t> </a:t>
            </a:r>
            <a:r>
              <a:rPr lang="ru-RU" altLang="ru-RU" sz="2000"/>
              <a:t>Балдина </a:t>
            </a:r>
            <a:r>
              <a:rPr lang="en-US" altLang="ru-RU" sz="2000"/>
              <a:t>C</a:t>
            </a:r>
            <a:r>
              <a:rPr lang="ru-RU" altLang="ru-RU" sz="2000"/>
              <a:t>.В.  </a:t>
            </a:r>
            <a:r>
              <a:rPr lang="en-US" altLang="ru-RU" sz="2000" u="sng"/>
              <a:t>www.fineks.org</a:t>
            </a:r>
            <a:r>
              <a:rPr lang="ru-RU" altLang="ru-RU" sz="2000"/>
              <a:t>  (812) 920-12-14</a:t>
            </a:r>
            <a:r>
              <a:rPr lang="ru-RU" altLang="ru-RU" sz="2000" b="0"/>
              <a:t> </a:t>
            </a:r>
          </a:p>
        </p:txBody>
      </p:sp>
      <p:cxnSp>
        <p:nvCxnSpPr>
          <p:cNvPr id="16390"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3" name="Объект 2"/>
          <p:cNvGraphicFramePr>
            <a:graphicFrameLocks noGrp="1"/>
          </p:cNvGraphicFramePr>
          <p:nvPr>
            <p:ph sz="half" idx="2"/>
            <p:extLst/>
          </p:nvPr>
        </p:nvGraphicFramePr>
        <p:xfrm>
          <a:off x="137244" y="1232957"/>
          <a:ext cx="8899252" cy="5503867"/>
        </p:xfrm>
        <a:graphic>
          <a:graphicData uri="http://schemas.openxmlformats.org/drawingml/2006/table">
            <a:tbl>
              <a:tblPr firstRow="1" bandRow="1">
                <a:tableStyleId>{5C22544A-7EE6-4342-B048-85BDC9FD1C3A}</a:tableStyleId>
              </a:tblPr>
              <a:tblGrid>
                <a:gridCol w="2850580"/>
                <a:gridCol w="2880320"/>
                <a:gridCol w="3168352"/>
              </a:tblGrid>
              <a:tr h="420648">
                <a:tc>
                  <a:txBody>
                    <a:bodyPr/>
                    <a:lstStyle/>
                    <a:p>
                      <a:pPr algn="ctr"/>
                      <a:r>
                        <a:rPr lang="ru-RU" dirty="0" smtClean="0"/>
                        <a:t>Методические указ.</a:t>
                      </a:r>
                      <a:r>
                        <a:rPr lang="ru-RU" baseline="0" dirty="0" smtClean="0"/>
                        <a:t> </a:t>
                      </a:r>
                      <a:r>
                        <a:rPr lang="ru-RU" dirty="0" smtClean="0"/>
                        <a:t> № 49н 13.06.95</a:t>
                      </a:r>
                      <a:endParaRPr lang="ru-RU" dirty="0"/>
                    </a:p>
                  </a:txBody>
                  <a:tcPr/>
                </a:tc>
                <a:tc>
                  <a:txBody>
                    <a:bodyPr/>
                    <a:lstStyle/>
                    <a:p>
                      <a:pPr algn="ctr"/>
                      <a:r>
                        <a:rPr lang="ru-RU" dirty="0" smtClean="0"/>
                        <a:t>ФСБУ</a:t>
                      </a:r>
                      <a:r>
                        <a:rPr lang="ru-RU" baseline="0" dirty="0" smtClean="0"/>
                        <a:t> 28</a:t>
                      </a:r>
                      <a:r>
                        <a:rPr lang="en-US" baseline="0" dirty="0" smtClean="0"/>
                        <a:t>/2023</a:t>
                      </a:r>
                      <a:endParaRPr lang="ru-RU" baseline="0" dirty="0" smtClean="0"/>
                    </a:p>
                    <a:p>
                      <a:pPr algn="ctr"/>
                      <a:r>
                        <a:rPr lang="ru-RU" baseline="0" dirty="0" smtClean="0"/>
                        <a:t>(бизнес и НКО)</a:t>
                      </a:r>
                      <a:endParaRPr lang="ru-RU" dirty="0"/>
                    </a:p>
                  </a:txBody>
                  <a:tcPr/>
                </a:tc>
                <a:tc>
                  <a:txBody>
                    <a:bodyPr/>
                    <a:lstStyle/>
                    <a:p>
                      <a:pPr algn="ctr"/>
                      <a:r>
                        <a:rPr lang="ru-RU" dirty="0" smtClean="0"/>
                        <a:t>ФСБУ ГФ УП</a:t>
                      </a:r>
                      <a:r>
                        <a:rPr lang="ru-RU" baseline="0" dirty="0" smtClean="0"/>
                        <a:t> – </a:t>
                      </a:r>
                      <a:r>
                        <a:rPr lang="ru-RU" dirty="0" smtClean="0"/>
                        <a:t>прил.</a:t>
                      </a:r>
                    </a:p>
                    <a:p>
                      <a:pPr algn="ctr"/>
                      <a:r>
                        <a:rPr lang="ru-RU" dirty="0" smtClean="0"/>
                        <a:t>(бюджетная сфера)</a:t>
                      </a:r>
                      <a:endParaRPr lang="ru-RU" dirty="0"/>
                    </a:p>
                  </a:txBody>
                  <a:tcPr/>
                </a:tc>
              </a:tr>
              <a:tr h="320040">
                <a:tc gridSpan="3">
                  <a:txBody>
                    <a:bodyPr/>
                    <a:lstStyle/>
                    <a:p>
                      <a:r>
                        <a:rPr lang="en-US" b="1" dirty="0" smtClean="0"/>
                        <a:t>1</a:t>
                      </a:r>
                      <a:r>
                        <a:rPr lang="ru-RU" b="1" dirty="0" smtClean="0"/>
                        <a:t>.</a:t>
                      </a:r>
                      <a:r>
                        <a:rPr lang="ru-RU" b="1" baseline="0" dirty="0" smtClean="0"/>
                        <a:t> Объекты инвентаризации</a:t>
                      </a:r>
                      <a:endParaRPr lang="ru-RU" b="1" dirty="0"/>
                    </a:p>
                  </a:txBody>
                  <a:tcPr/>
                </a:tc>
                <a:tc hMerge="1">
                  <a:txBody>
                    <a:bodyPr/>
                    <a:lstStyle/>
                    <a:p>
                      <a:endParaRPr lang="ru-RU"/>
                    </a:p>
                  </a:txBody>
                  <a:tcPr/>
                </a:tc>
                <a:tc hMerge="1">
                  <a:txBody>
                    <a:bodyPr/>
                    <a:lstStyle/>
                    <a:p>
                      <a:endParaRPr lang="ru-RU"/>
                    </a:p>
                  </a:txBody>
                  <a:tcPr/>
                </a:tc>
              </a:tr>
              <a:tr h="320040">
                <a:tc>
                  <a:txBody>
                    <a:bodyPr/>
                    <a:lstStyle/>
                    <a:p>
                      <a:r>
                        <a:rPr lang="ru-RU" dirty="0" smtClean="0"/>
                        <a:t>Имущество,</a:t>
                      </a:r>
                      <a:r>
                        <a:rPr lang="ru-RU" baseline="0" dirty="0" smtClean="0"/>
                        <a:t> </a:t>
                      </a:r>
                      <a:r>
                        <a:rPr lang="ru-RU" dirty="0" smtClean="0"/>
                        <a:t>финансовые обязательства</a:t>
                      </a:r>
                      <a:endParaRPr lang="ru-RU" dirty="0"/>
                    </a:p>
                  </a:txBody>
                  <a:tcPr/>
                </a:tc>
                <a:tc>
                  <a:txBody>
                    <a:bodyPr/>
                    <a:lstStyle/>
                    <a:p>
                      <a:r>
                        <a:rPr lang="ru-RU" dirty="0" smtClean="0"/>
                        <a:t>Активы и обязательства</a:t>
                      </a:r>
                      <a:endParaRPr lang="ru-RU" dirty="0"/>
                    </a:p>
                  </a:txBody>
                  <a:tcPr/>
                </a:tc>
                <a:tc>
                  <a:txBody>
                    <a:bodyPr/>
                    <a:lstStyle/>
                    <a:p>
                      <a:pPr algn="l"/>
                      <a:r>
                        <a:rPr lang="ru-RU" dirty="0" smtClean="0"/>
                        <a:t>Активы и обязательства (включая </a:t>
                      </a:r>
                      <a:r>
                        <a:rPr lang="ru-RU" dirty="0" err="1" smtClean="0"/>
                        <a:t>за</a:t>
                      </a:r>
                      <a:r>
                        <a:rPr lang="ru-RU" baseline="0" dirty="0" err="1" smtClean="0"/>
                        <a:t>балансовые</a:t>
                      </a:r>
                      <a:r>
                        <a:rPr lang="ru-RU" baseline="0" dirty="0" smtClean="0"/>
                        <a:t>)</a:t>
                      </a:r>
                      <a:endParaRPr lang="ru-RU" dirty="0"/>
                    </a:p>
                  </a:txBody>
                  <a:tcPr/>
                </a:tc>
              </a:tr>
              <a:tr h="594360">
                <a:tc>
                  <a:txBody>
                    <a:bodyPr/>
                    <a:lstStyle/>
                    <a:p>
                      <a:r>
                        <a:rPr lang="ru-RU" dirty="0" smtClean="0"/>
                        <a:t>Кроме инвентаризации драгметаллов и камней</a:t>
                      </a:r>
                    </a:p>
                    <a:p>
                      <a:r>
                        <a:rPr lang="ru-RU" dirty="0" smtClean="0"/>
                        <a:t>(ссылка на Инструкцию</a:t>
                      </a:r>
                    </a:p>
                    <a:p>
                      <a:r>
                        <a:rPr lang="ru-RU" dirty="0" smtClean="0"/>
                        <a:t>№ 67 от 04.08.1992 и </a:t>
                      </a:r>
                    </a:p>
                    <a:p>
                      <a:r>
                        <a:rPr lang="ru-RU" dirty="0" smtClean="0"/>
                        <a:t>№ 326 от 13.04.1992)</a:t>
                      </a:r>
                      <a:endParaRPr lang="ru-RU"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Кроме инвентаризации драгметаллов и камней</a:t>
                      </a:r>
                    </a:p>
                    <a:p>
                      <a:r>
                        <a:rPr lang="ru-RU" dirty="0" smtClean="0"/>
                        <a:t>(ссылка</a:t>
                      </a:r>
                      <a:r>
                        <a:rPr lang="ru-RU" baseline="0" dirty="0" smtClean="0"/>
                        <a:t> на Инструкцию Минфина 231н 09.12.16)</a:t>
                      </a:r>
                      <a:endParaRPr lang="ru-RU"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Кроме инвентаризации драгметаллов и камней</a:t>
                      </a:r>
                    </a:p>
                    <a:p>
                      <a:r>
                        <a:rPr lang="ru-RU" dirty="0" smtClean="0"/>
                        <a:t>(ссылка на Правила,</a:t>
                      </a:r>
                      <a:r>
                        <a:rPr lang="ru-RU" baseline="0" dirty="0" smtClean="0"/>
                        <a:t> утв.</a:t>
                      </a:r>
                    </a:p>
                    <a:p>
                      <a:r>
                        <a:rPr lang="ru-RU" baseline="0" dirty="0" smtClean="0"/>
                        <a:t>Пост. Прав. 28.09.2000 731)</a:t>
                      </a:r>
                      <a:endParaRPr lang="ru-RU" dirty="0" smtClean="0"/>
                    </a:p>
                  </a:txBody>
                  <a:tcPr/>
                </a:tc>
              </a:tr>
              <a:tr h="383227">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b="1" dirty="0" smtClean="0"/>
                        <a:t>2. Цели инвентаризации</a:t>
                      </a:r>
                    </a:p>
                  </a:txBody>
                  <a:tcPr/>
                </a:tc>
                <a:tc hMerge="1">
                  <a:txBody>
                    <a:bodyPr/>
                    <a:lstStyle/>
                    <a:p>
                      <a:endParaRPr lang="ru-RU" dirty="0"/>
                    </a:p>
                  </a:txBody>
                  <a:tcPr/>
                </a:tc>
                <a:tc hMerge="1">
                  <a:txBody>
                    <a:bodyPr/>
                    <a:lstStyle/>
                    <a:p>
                      <a:endParaRPr lang="ru-RU" dirty="0"/>
                    </a:p>
                  </a:txBody>
                  <a:tcPr/>
                </a:tc>
              </a:tr>
              <a:tr h="3657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Выявление факт. наличия имущества; сопоставление факт. наличия с данными бухучета; проверка полноты отражения в учете обязательств</a:t>
                      </a:r>
                    </a:p>
                  </a:txBody>
                  <a:tcPr/>
                </a:tc>
                <a:tc>
                  <a:txBody>
                    <a:bodyPr/>
                    <a:lstStyle/>
                    <a:p>
                      <a:r>
                        <a:rPr lang="ru-RU" dirty="0" smtClean="0"/>
                        <a:t>Фактическое наличие активов и обязательств:</a:t>
                      </a:r>
                    </a:p>
                    <a:p>
                      <a:pPr marL="285750" indent="-285750">
                        <a:buFontTx/>
                        <a:buChar char="-"/>
                      </a:pPr>
                      <a:r>
                        <a:rPr lang="ru-RU" baseline="0" dirty="0" smtClean="0"/>
                        <a:t>существование;</a:t>
                      </a:r>
                    </a:p>
                    <a:p>
                      <a:pPr marL="285750" indent="-285750">
                        <a:buFontTx/>
                        <a:buChar char="-"/>
                      </a:pPr>
                      <a:r>
                        <a:rPr lang="ru-RU" baseline="0" dirty="0" smtClean="0"/>
                        <a:t>оценка состояния;</a:t>
                      </a:r>
                    </a:p>
                    <a:p>
                      <a:pPr marL="285750" indent="-285750">
                        <a:buFontTx/>
                        <a:buChar char="-"/>
                      </a:pPr>
                      <a:r>
                        <a:rPr lang="ru-RU" baseline="0" dirty="0" smtClean="0"/>
                        <a:t>обоснов. нахождения.</a:t>
                      </a:r>
                    </a:p>
                    <a:p>
                      <a:pPr marL="0" indent="0">
                        <a:buFontTx/>
                        <a:buNone/>
                      </a:pPr>
                      <a:r>
                        <a:rPr lang="ru-RU" baseline="0" dirty="0" smtClean="0"/>
                        <a:t>Далее - сопоставление </a:t>
                      </a:r>
                      <a:br>
                        <a:rPr lang="ru-RU" baseline="0" dirty="0" smtClean="0"/>
                      </a:br>
                      <a:r>
                        <a:rPr lang="ru-RU" baseline="0" dirty="0" smtClean="0"/>
                        <a:t>с регистрами бухучета.</a:t>
                      </a:r>
                      <a:endParaRPr lang="ru-RU" dirty="0"/>
                    </a:p>
                  </a:txBody>
                  <a:tcPr/>
                </a:tc>
                <a:tc>
                  <a:txBody>
                    <a:bodyPr/>
                    <a:lstStyle/>
                    <a:p>
                      <a:r>
                        <a:rPr lang="ru-RU" dirty="0" smtClean="0"/>
                        <a:t>Подтверждение соответствия данных из регистров бухучета фактическому наличию объектов инвентаризации</a:t>
                      </a:r>
                      <a:endParaRPr lang="ru-RU" dirty="0"/>
                    </a:p>
                  </a:txBody>
                  <a:tcPr/>
                </a:tc>
              </a:tr>
            </a:tbl>
          </a:graphicData>
        </a:graphic>
      </p:graphicFrame>
    </p:spTree>
    <p:extLst>
      <p:ext uri="{BB962C8B-B14F-4D97-AF65-F5344CB8AC3E}">
        <p14:creationId xmlns:p14="http://schemas.microsoft.com/office/powerpoint/2010/main" val="99292225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p:nvPr>
        </p:nvSpPr>
        <p:spPr>
          <a:xfrm>
            <a:off x="2562275" y="332656"/>
            <a:ext cx="6121400" cy="621904"/>
          </a:xfrm>
        </p:spPr>
        <p:txBody>
          <a:bodyPr/>
          <a:lstStyle/>
          <a:p>
            <a:pPr algn="ctr"/>
            <a:r>
              <a:rPr lang="ru-RU" altLang="ru-RU" sz="2400" b="1" dirty="0" smtClean="0">
                <a:solidFill>
                  <a:schemeClr val="tx1"/>
                </a:solidFill>
              </a:rPr>
              <a:t>Годовая инвентаризация - </a:t>
            </a:r>
            <a:r>
              <a:rPr lang="ru-RU" altLang="ru-RU" sz="2400" b="1" dirty="0" smtClean="0">
                <a:solidFill>
                  <a:schemeClr val="tx1"/>
                </a:solidFill>
              </a:rPr>
              <a:t>2025</a:t>
            </a:r>
            <a:endParaRPr lang="ru-RU" altLang="ru-RU" sz="2400" b="1" dirty="0" smtClean="0">
              <a:solidFill>
                <a:schemeClr val="tx1"/>
              </a:solidFill>
            </a:endParaRPr>
          </a:p>
        </p:txBody>
      </p:sp>
      <p:sp>
        <p:nvSpPr>
          <p:cNvPr id="16387"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348BCC6E-684C-4D7D-8CEB-D66B227B0F00}" type="slidenum">
              <a:rPr lang="ru-RU" altLang="ru-RU" sz="2000" b="1" smtClean="0"/>
              <a:pPr>
                <a:spcBef>
                  <a:spcPct val="0"/>
                </a:spcBef>
                <a:buClrTx/>
                <a:buSzTx/>
                <a:buFontTx/>
                <a:buNone/>
              </a:pPr>
              <a:t>40</a:t>
            </a:fld>
            <a:endParaRPr lang="ru-RU" altLang="ru-RU" sz="2000" b="1" smtClean="0"/>
          </a:p>
        </p:txBody>
      </p:sp>
      <p:pic>
        <p:nvPicPr>
          <p:cNvPr id="16388"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5898" y="116632"/>
            <a:ext cx="1943447" cy="911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9"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a:solidFill>
                  <a:schemeClr val="tx2"/>
                </a:solidFill>
              </a:rPr>
              <a:t> </a:t>
            </a:r>
            <a:r>
              <a:rPr lang="ru-RU" altLang="ru-RU" sz="2000"/>
              <a:t>Балдина </a:t>
            </a:r>
            <a:r>
              <a:rPr lang="en-US" altLang="ru-RU" sz="2000"/>
              <a:t>C</a:t>
            </a:r>
            <a:r>
              <a:rPr lang="ru-RU" altLang="ru-RU" sz="2000"/>
              <a:t>.В.  </a:t>
            </a:r>
            <a:r>
              <a:rPr lang="en-US" altLang="ru-RU" sz="2000" u="sng"/>
              <a:t>www.fineks.org</a:t>
            </a:r>
            <a:r>
              <a:rPr lang="ru-RU" altLang="ru-RU" sz="2000"/>
              <a:t>  (812) 920-12-14</a:t>
            </a:r>
            <a:r>
              <a:rPr lang="ru-RU" altLang="ru-RU" sz="2000" b="0"/>
              <a:t> </a:t>
            </a:r>
          </a:p>
        </p:txBody>
      </p:sp>
      <p:cxnSp>
        <p:nvCxnSpPr>
          <p:cNvPr id="16390"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3" name="Объект 2"/>
          <p:cNvGraphicFramePr>
            <a:graphicFrameLocks noGrp="1"/>
          </p:cNvGraphicFramePr>
          <p:nvPr>
            <p:ph sz="half" idx="2"/>
            <p:extLst/>
          </p:nvPr>
        </p:nvGraphicFramePr>
        <p:xfrm>
          <a:off x="130176" y="1124695"/>
          <a:ext cx="8900255" cy="5212080"/>
        </p:xfrm>
        <a:graphic>
          <a:graphicData uri="http://schemas.openxmlformats.org/drawingml/2006/table">
            <a:tbl>
              <a:tblPr firstRow="1" bandRow="1">
                <a:tableStyleId>{5C22544A-7EE6-4342-B048-85BDC9FD1C3A}</a:tableStyleId>
              </a:tblPr>
              <a:tblGrid>
                <a:gridCol w="2850580"/>
                <a:gridCol w="2881323"/>
                <a:gridCol w="3168352"/>
              </a:tblGrid>
              <a:tr h="420648">
                <a:tc>
                  <a:txBody>
                    <a:bodyPr/>
                    <a:lstStyle/>
                    <a:p>
                      <a:pPr algn="ctr"/>
                      <a:r>
                        <a:rPr lang="ru-RU" dirty="0" smtClean="0"/>
                        <a:t>Методические указ.</a:t>
                      </a:r>
                      <a:r>
                        <a:rPr lang="ru-RU" baseline="0" dirty="0" smtClean="0"/>
                        <a:t> </a:t>
                      </a:r>
                      <a:r>
                        <a:rPr lang="ru-RU" dirty="0" smtClean="0"/>
                        <a:t> № 49н 13.06.95</a:t>
                      </a:r>
                      <a:endParaRPr lang="ru-RU" dirty="0"/>
                    </a:p>
                  </a:txBody>
                  <a:tcPr/>
                </a:tc>
                <a:tc>
                  <a:txBody>
                    <a:bodyPr/>
                    <a:lstStyle/>
                    <a:p>
                      <a:pPr algn="ctr"/>
                      <a:r>
                        <a:rPr lang="ru-RU" dirty="0" smtClean="0"/>
                        <a:t>ФСБУ</a:t>
                      </a:r>
                      <a:r>
                        <a:rPr lang="ru-RU" baseline="0" dirty="0" smtClean="0"/>
                        <a:t> 28</a:t>
                      </a:r>
                      <a:r>
                        <a:rPr lang="en-US" baseline="0" dirty="0" smtClean="0"/>
                        <a:t>/2023</a:t>
                      </a:r>
                      <a:endParaRPr lang="ru-RU" baseline="0" dirty="0" smtClean="0"/>
                    </a:p>
                    <a:p>
                      <a:pPr algn="ctr"/>
                      <a:r>
                        <a:rPr lang="ru-RU" baseline="0" dirty="0" smtClean="0"/>
                        <a:t>(бизнес и НКО)</a:t>
                      </a:r>
                      <a:endParaRPr lang="ru-RU" dirty="0"/>
                    </a:p>
                  </a:txBody>
                  <a:tcPr/>
                </a:tc>
                <a:tc>
                  <a:txBody>
                    <a:bodyPr/>
                    <a:lstStyle/>
                    <a:p>
                      <a:pPr algn="ctr"/>
                      <a:r>
                        <a:rPr lang="ru-RU" dirty="0" smtClean="0"/>
                        <a:t>ФСБУ ГФ УП</a:t>
                      </a:r>
                      <a:r>
                        <a:rPr lang="ru-RU" baseline="0" dirty="0" smtClean="0"/>
                        <a:t> – </a:t>
                      </a:r>
                      <a:r>
                        <a:rPr lang="ru-RU" dirty="0" smtClean="0"/>
                        <a:t>прил. 1</a:t>
                      </a:r>
                    </a:p>
                    <a:p>
                      <a:pPr algn="ctr"/>
                      <a:r>
                        <a:rPr lang="ru-RU" dirty="0" smtClean="0"/>
                        <a:t>(бюджетная сфера)</a:t>
                      </a:r>
                      <a:endParaRPr lang="ru-RU" dirty="0"/>
                    </a:p>
                  </a:txBody>
                  <a:tcPr/>
                </a:tc>
              </a:tr>
              <a:tr h="320040">
                <a:tc gridSpan="3">
                  <a:txBody>
                    <a:bodyPr/>
                    <a:lstStyle/>
                    <a:p>
                      <a:r>
                        <a:rPr lang="ru-RU" b="1" baseline="0" dirty="0" smtClean="0"/>
                        <a:t>3. Случаи обязательной инвентаризации</a:t>
                      </a:r>
                      <a:endParaRPr lang="ru-RU" b="1" dirty="0"/>
                    </a:p>
                  </a:txBody>
                  <a:tcPr/>
                </a:tc>
                <a:tc hMerge="1">
                  <a:txBody>
                    <a:bodyPr/>
                    <a:lstStyle/>
                    <a:p>
                      <a:endParaRPr lang="ru-RU"/>
                    </a:p>
                  </a:txBody>
                  <a:tcPr/>
                </a:tc>
                <a:tc hMerge="1">
                  <a:txBody>
                    <a:bodyPr/>
                    <a:lstStyle/>
                    <a:p>
                      <a:endParaRPr lang="ru-RU"/>
                    </a:p>
                  </a:txBody>
                  <a:tcPr/>
                </a:tc>
              </a:tr>
              <a:tr h="1663387">
                <a:tc>
                  <a:txBody>
                    <a:bodyPr/>
                    <a:lstStyle/>
                    <a:p>
                      <a:r>
                        <a:rPr lang="ru-RU" b="1" dirty="0" smtClean="0"/>
                        <a:t>Перед составлением годовой</a:t>
                      </a:r>
                      <a:r>
                        <a:rPr lang="ru-RU" b="1" baseline="0" dirty="0" smtClean="0"/>
                        <a:t> отчетности </a:t>
                      </a:r>
                      <a:r>
                        <a:rPr lang="ru-RU" baseline="0" dirty="0" smtClean="0"/>
                        <a:t>(кроме имущества, инвентаризация которого проводилась не ранее 1 октября) с правом:</a:t>
                      </a:r>
                    </a:p>
                    <a:p>
                      <a:pPr marL="285750" indent="-285750">
                        <a:buFontTx/>
                        <a:buChar char="-"/>
                      </a:pPr>
                      <a:r>
                        <a:rPr lang="ru-RU" baseline="0" dirty="0" smtClean="0"/>
                        <a:t>ОС 1 раз в 3 года</a:t>
                      </a:r>
                    </a:p>
                    <a:p>
                      <a:pPr marL="285750" indent="-285750">
                        <a:buFontTx/>
                        <a:buChar char="-"/>
                      </a:pPr>
                      <a:r>
                        <a:rPr lang="ru-RU" baseline="0" dirty="0" smtClean="0"/>
                        <a:t>БФ 1 раз в 5 лет</a:t>
                      </a:r>
                    </a:p>
                    <a:p>
                      <a:pPr marL="285750" indent="-285750">
                        <a:buFontTx/>
                        <a:buChar char="-"/>
                      </a:pPr>
                      <a:r>
                        <a:rPr lang="ru-RU" baseline="0" dirty="0" smtClean="0"/>
                        <a:t>Крайний Север - в период наименьших остатков</a:t>
                      </a:r>
                    </a:p>
                    <a:p>
                      <a:pPr marL="0" indent="0">
                        <a:buFontTx/>
                        <a:buNone/>
                      </a:pPr>
                      <a:r>
                        <a:rPr lang="ru-RU" b="1" baseline="0" dirty="0" smtClean="0"/>
                        <a:t>    (пункт 1.5)</a:t>
                      </a:r>
                      <a:endParaRPr lang="ru-RU" b="1" dirty="0"/>
                    </a:p>
                  </a:txBody>
                  <a:tcPr/>
                </a:tc>
                <a:tc>
                  <a:txBody>
                    <a:bodyPr/>
                    <a:lstStyle/>
                    <a:p>
                      <a:r>
                        <a:rPr lang="ru-RU" b="1" dirty="0" smtClean="0"/>
                        <a:t>При составлении годовой</a:t>
                      </a:r>
                      <a:r>
                        <a:rPr lang="ru-RU" b="1" baseline="0" dirty="0" smtClean="0"/>
                        <a:t> отчетности </a:t>
                      </a:r>
                      <a:r>
                        <a:rPr lang="ru-RU" baseline="0" dirty="0" smtClean="0"/>
                        <a:t/>
                      </a:r>
                      <a:br>
                        <a:rPr lang="ru-RU" baseline="0" dirty="0" smtClean="0"/>
                      </a:br>
                      <a:r>
                        <a:rPr lang="ru-RU" baseline="0" dirty="0" smtClean="0"/>
                        <a:t>с правом:</a:t>
                      </a:r>
                    </a:p>
                    <a:p>
                      <a:pPr marL="285750" indent="-285750">
                        <a:buFontTx/>
                        <a:buChar char="-"/>
                      </a:pPr>
                      <a:r>
                        <a:rPr lang="ru-RU" dirty="0" smtClean="0"/>
                        <a:t>БФ</a:t>
                      </a:r>
                      <a:r>
                        <a:rPr lang="ru-RU" baseline="0" dirty="0" smtClean="0"/>
                        <a:t> 1 раз в 5 лет;</a:t>
                      </a:r>
                      <a:endParaRPr lang="en-US" baseline="0" dirty="0" smtClean="0"/>
                    </a:p>
                    <a:p>
                      <a:pPr marL="285750" indent="-285750">
                        <a:buFontTx/>
                        <a:buChar char="-"/>
                      </a:pPr>
                      <a:r>
                        <a:rPr lang="ru-RU" baseline="0" dirty="0" smtClean="0"/>
                        <a:t>иные ОС 1 раз в 3 г.</a:t>
                      </a:r>
                    </a:p>
                    <a:p>
                      <a:pPr marL="0" indent="0">
                        <a:buFontTx/>
                        <a:buNone/>
                      </a:pPr>
                      <a:r>
                        <a:rPr lang="ru-RU" dirty="0" smtClean="0"/>
                        <a:t>(не ранее 1 октября только ОС, НМА, капвложения</a:t>
                      </a:r>
                      <a:r>
                        <a:rPr lang="ru-RU" baseline="0" dirty="0" smtClean="0"/>
                        <a:t> и запасы, Крайний Север – в период наименьших остатков).</a:t>
                      </a:r>
                    </a:p>
                    <a:p>
                      <a:pPr marL="0" indent="0">
                        <a:buFontTx/>
                        <a:buNone/>
                      </a:pPr>
                      <a:r>
                        <a:rPr lang="ru-RU" baseline="0" dirty="0" smtClean="0"/>
                        <a:t>Остальные объекты - </a:t>
                      </a:r>
                      <a:r>
                        <a:rPr lang="ru-RU" b="1" baseline="0" dirty="0" smtClean="0"/>
                        <a:t>инвентаризация </a:t>
                      </a:r>
                      <a:br>
                        <a:rPr lang="ru-RU" b="1" baseline="0" dirty="0" smtClean="0"/>
                      </a:br>
                      <a:r>
                        <a:rPr lang="ru-RU" b="1" baseline="0" dirty="0" smtClean="0"/>
                        <a:t>на отчетную дату!</a:t>
                      </a:r>
                    </a:p>
                    <a:p>
                      <a:pPr marL="0" indent="0">
                        <a:buFontTx/>
                        <a:buNone/>
                      </a:pPr>
                      <a:r>
                        <a:rPr lang="ru-RU" baseline="0" dirty="0" smtClean="0"/>
                        <a:t>(пункты 15, 16)</a:t>
                      </a:r>
                      <a:endParaRPr lang="ru-RU" dirty="0"/>
                    </a:p>
                  </a:txBody>
                  <a:tcPr/>
                </a:tc>
                <a:tc>
                  <a:txBody>
                    <a:bodyPr/>
                    <a:lstStyle/>
                    <a:p>
                      <a:pPr algn="l"/>
                      <a:r>
                        <a:rPr lang="ru-RU" b="1" dirty="0" smtClean="0"/>
                        <a:t>В</a:t>
                      </a:r>
                      <a:r>
                        <a:rPr lang="ru-RU" b="1" baseline="0" dirty="0" smtClean="0"/>
                        <a:t> целях составления годовой отчетности:</a:t>
                      </a:r>
                    </a:p>
                    <a:p>
                      <a:pPr marL="285750" indent="-285750" algn="l">
                        <a:buFontTx/>
                        <a:buChar char="-"/>
                      </a:pPr>
                      <a:r>
                        <a:rPr lang="ru-RU" dirty="0" smtClean="0"/>
                        <a:t>просроченная ДЗ и КЗ,</a:t>
                      </a:r>
                      <a:r>
                        <a:rPr lang="ru-RU" baseline="0" dirty="0" smtClean="0"/>
                        <a:t> </a:t>
                      </a:r>
                      <a:r>
                        <a:rPr lang="ru-RU" dirty="0" smtClean="0"/>
                        <a:t>ДЗ и КЗ,</a:t>
                      </a:r>
                      <a:r>
                        <a:rPr lang="ru-RU" baseline="0" dirty="0" smtClean="0"/>
                        <a:t> капвложения, готовая продукция - </a:t>
                      </a:r>
                      <a:r>
                        <a:rPr lang="ru-RU" b="1" baseline="0" dirty="0" smtClean="0"/>
                        <a:t>не было операций в году</a:t>
                      </a:r>
                    </a:p>
                    <a:p>
                      <a:pPr marL="0" indent="0" algn="l">
                        <a:buFontTx/>
                        <a:buNone/>
                      </a:pPr>
                      <a:r>
                        <a:rPr lang="ru-RU" baseline="0" dirty="0" smtClean="0"/>
                        <a:t>    (не ранее 1 октября, </a:t>
                      </a:r>
                      <a:br>
                        <a:rPr lang="ru-RU" baseline="0" dirty="0" smtClean="0"/>
                      </a:br>
                      <a:r>
                        <a:rPr lang="ru-RU" baseline="0" dirty="0" smtClean="0"/>
                        <a:t>     но с отражением </a:t>
                      </a:r>
                      <a:br>
                        <a:rPr lang="ru-RU" baseline="0" dirty="0" smtClean="0"/>
                      </a:br>
                      <a:r>
                        <a:rPr lang="ru-RU" baseline="0" dirty="0" smtClean="0"/>
                        <a:t>     на отчетную дату);</a:t>
                      </a:r>
                    </a:p>
                    <a:p>
                      <a:pPr marL="285750" indent="-285750" algn="l">
                        <a:buFontTx/>
                        <a:buChar char="-"/>
                      </a:pPr>
                      <a:r>
                        <a:rPr lang="ru-RU" sz="1800" b="1" baseline="0" dirty="0" smtClean="0"/>
                        <a:t>объекты для налогов;</a:t>
                      </a:r>
                    </a:p>
                    <a:p>
                      <a:pPr marL="285750" indent="-285750" algn="l">
                        <a:buFontTx/>
                        <a:buChar char="-"/>
                      </a:pPr>
                      <a:r>
                        <a:rPr lang="ru-RU" sz="1800" b="0" baseline="0" dirty="0" smtClean="0"/>
                        <a:t>БФ не реже раз в 5 лет;</a:t>
                      </a:r>
                    </a:p>
                    <a:p>
                      <a:pPr marL="285750" indent="-285750" algn="l">
                        <a:buFontTx/>
                        <a:buChar char="-"/>
                      </a:pPr>
                      <a:r>
                        <a:rPr lang="ru-RU" sz="1800" b="0" baseline="0" dirty="0" smtClean="0"/>
                        <a:t>музейные ценности;</a:t>
                      </a:r>
                    </a:p>
                    <a:p>
                      <a:pPr marL="285750" indent="-285750" algn="l">
                        <a:buFontTx/>
                        <a:buChar char="-"/>
                      </a:pPr>
                      <a:r>
                        <a:rPr lang="ru-RU" sz="1700" b="0" baseline="0" dirty="0" smtClean="0"/>
                        <a:t>иные объекты НФА (не реже раз в 3 года);</a:t>
                      </a:r>
                    </a:p>
                    <a:p>
                      <a:pPr marL="285750" indent="-285750" algn="l">
                        <a:buFontTx/>
                        <a:buChar char="-"/>
                      </a:pPr>
                      <a:r>
                        <a:rPr lang="ru-RU" sz="1800" b="0" baseline="0" dirty="0" smtClean="0"/>
                        <a:t>«подозрительные».</a:t>
                      </a:r>
                    </a:p>
                  </a:txBody>
                  <a:tcPr/>
                </a:tc>
              </a:tr>
            </a:tbl>
          </a:graphicData>
        </a:graphic>
      </p:graphicFrame>
    </p:spTree>
    <p:extLst>
      <p:ext uri="{BB962C8B-B14F-4D97-AF65-F5344CB8AC3E}">
        <p14:creationId xmlns:p14="http://schemas.microsoft.com/office/powerpoint/2010/main" val="212648951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p:nvPr>
        </p:nvSpPr>
        <p:spPr>
          <a:xfrm>
            <a:off x="2562275" y="332656"/>
            <a:ext cx="6121400" cy="621904"/>
          </a:xfrm>
        </p:spPr>
        <p:txBody>
          <a:bodyPr/>
          <a:lstStyle/>
          <a:p>
            <a:pPr algn="ctr"/>
            <a:r>
              <a:rPr lang="ru-RU" altLang="ru-RU" sz="2400" b="1" dirty="0" smtClean="0">
                <a:solidFill>
                  <a:schemeClr val="tx1"/>
                </a:solidFill>
              </a:rPr>
              <a:t>Годовая инвентаризация - </a:t>
            </a:r>
            <a:r>
              <a:rPr lang="ru-RU" altLang="ru-RU" sz="2400" b="1" dirty="0" smtClean="0">
                <a:solidFill>
                  <a:schemeClr val="tx1"/>
                </a:solidFill>
              </a:rPr>
              <a:t>2025</a:t>
            </a:r>
            <a:endParaRPr lang="ru-RU" altLang="ru-RU" sz="2400" b="1" dirty="0" smtClean="0">
              <a:solidFill>
                <a:schemeClr val="tx1"/>
              </a:solidFill>
            </a:endParaRPr>
          </a:p>
        </p:txBody>
      </p:sp>
      <p:sp>
        <p:nvSpPr>
          <p:cNvPr id="16387"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348BCC6E-684C-4D7D-8CEB-D66B227B0F00}" type="slidenum">
              <a:rPr lang="ru-RU" altLang="ru-RU" sz="2000" b="1" smtClean="0"/>
              <a:pPr>
                <a:spcBef>
                  <a:spcPct val="0"/>
                </a:spcBef>
                <a:buClrTx/>
                <a:buSzTx/>
                <a:buFontTx/>
                <a:buNone/>
              </a:pPr>
              <a:t>41</a:t>
            </a:fld>
            <a:endParaRPr lang="ru-RU" altLang="ru-RU" sz="2000" b="1" smtClean="0"/>
          </a:p>
        </p:txBody>
      </p:sp>
      <p:pic>
        <p:nvPicPr>
          <p:cNvPr id="16388"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5898" y="116632"/>
            <a:ext cx="1943447" cy="911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9"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a:solidFill>
                  <a:schemeClr val="tx2"/>
                </a:solidFill>
              </a:rPr>
              <a:t> </a:t>
            </a:r>
            <a:r>
              <a:rPr lang="ru-RU" altLang="ru-RU" sz="2000"/>
              <a:t>Балдина </a:t>
            </a:r>
            <a:r>
              <a:rPr lang="en-US" altLang="ru-RU" sz="2000"/>
              <a:t>C</a:t>
            </a:r>
            <a:r>
              <a:rPr lang="ru-RU" altLang="ru-RU" sz="2000"/>
              <a:t>.В.  </a:t>
            </a:r>
            <a:r>
              <a:rPr lang="en-US" altLang="ru-RU" sz="2000" u="sng"/>
              <a:t>www.fineks.org</a:t>
            </a:r>
            <a:r>
              <a:rPr lang="ru-RU" altLang="ru-RU" sz="2000"/>
              <a:t>  (812) 920-12-14</a:t>
            </a:r>
            <a:r>
              <a:rPr lang="ru-RU" altLang="ru-RU" sz="2000" b="0"/>
              <a:t> </a:t>
            </a:r>
          </a:p>
        </p:txBody>
      </p:sp>
      <p:cxnSp>
        <p:nvCxnSpPr>
          <p:cNvPr id="16390"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3" name="Объект 2"/>
          <p:cNvGraphicFramePr>
            <a:graphicFrameLocks noGrp="1"/>
          </p:cNvGraphicFramePr>
          <p:nvPr>
            <p:ph sz="half" idx="2"/>
            <p:extLst/>
          </p:nvPr>
        </p:nvGraphicFramePr>
        <p:xfrm>
          <a:off x="169913" y="1124744"/>
          <a:ext cx="8900255" cy="5212080"/>
        </p:xfrm>
        <a:graphic>
          <a:graphicData uri="http://schemas.openxmlformats.org/drawingml/2006/table">
            <a:tbl>
              <a:tblPr firstRow="1" bandRow="1">
                <a:tableStyleId>{5C22544A-7EE6-4342-B048-85BDC9FD1C3A}</a:tableStyleId>
              </a:tblPr>
              <a:tblGrid>
                <a:gridCol w="2850580"/>
                <a:gridCol w="2881323"/>
                <a:gridCol w="3168352"/>
              </a:tblGrid>
              <a:tr h="420648">
                <a:tc>
                  <a:txBody>
                    <a:bodyPr/>
                    <a:lstStyle/>
                    <a:p>
                      <a:pPr algn="ctr"/>
                      <a:r>
                        <a:rPr lang="ru-RU" dirty="0" smtClean="0"/>
                        <a:t>Методические указ.</a:t>
                      </a:r>
                      <a:r>
                        <a:rPr lang="ru-RU" baseline="0" dirty="0" smtClean="0"/>
                        <a:t> </a:t>
                      </a:r>
                      <a:r>
                        <a:rPr lang="ru-RU" dirty="0" smtClean="0"/>
                        <a:t> № 49н 13.06.95</a:t>
                      </a:r>
                      <a:endParaRPr lang="ru-RU" dirty="0"/>
                    </a:p>
                  </a:txBody>
                  <a:tcPr/>
                </a:tc>
                <a:tc>
                  <a:txBody>
                    <a:bodyPr/>
                    <a:lstStyle/>
                    <a:p>
                      <a:pPr algn="ctr"/>
                      <a:r>
                        <a:rPr lang="ru-RU" dirty="0" smtClean="0"/>
                        <a:t>ФСБУ</a:t>
                      </a:r>
                      <a:r>
                        <a:rPr lang="ru-RU" baseline="0" dirty="0" smtClean="0"/>
                        <a:t> 28</a:t>
                      </a:r>
                      <a:r>
                        <a:rPr lang="en-US" baseline="0" dirty="0" smtClean="0"/>
                        <a:t>/2023</a:t>
                      </a:r>
                      <a:endParaRPr lang="ru-RU" baseline="0" dirty="0" smtClean="0"/>
                    </a:p>
                    <a:p>
                      <a:pPr algn="ctr"/>
                      <a:r>
                        <a:rPr lang="ru-RU" baseline="0" dirty="0" smtClean="0"/>
                        <a:t>(бизнес и НКО)</a:t>
                      </a:r>
                      <a:endParaRPr lang="ru-RU" dirty="0"/>
                    </a:p>
                  </a:txBody>
                  <a:tcPr/>
                </a:tc>
                <a:tc>
                  <a:txBody>
                    <a:bodyPr/>
                    <a:lstStyle/>
                    <a:p>
                      <a:pPr algn="ctr"/>
                      <a:r>
                        <a:rPr lang="ru-RU" dirty="0" smtClean="0"/>
                        <a:t>ФСБУ ГФ УП</a:t>
                      </a:r>
                      <a:r>
                        <a:rPr lang="ru-RU" baseline="0" dirty="0" smtClean="0"/>
                        <a:t> – </a:t>
                      </a:r>
                      <a:r>
                        <a:rPr lang="ru-RU" dirty="0" smtClean="0"/>
                        <a:t>прил. 1</a:t>
                      </a:r>
                    </a:p>
                    <a:p>
                      <a:pPr algn="ctr"/>
                      <a:r>
                        <a:rPr lang="ru-RU" dirty="0" smtClean="0"/>
                        <a:t>(бюджетная сфера)</a:t>
                      </a:r>
                      <a:endParaRPr lang="ru-RU" dirty="0"/>
                    </a:p>
                  </a:txBody>
                  <a:tcPr/>
                </a:tc>
              </a:tr>
              <a:tr h="320040">
                <a:tc gridSpan="3">
                  <a:txBody>
                    <a:bodyPr/>
                    <a:lstStyle/>
                    <a:p>
                      <a:r>
                        <a:rPr lang="ru-RU" b="1" baseline="0" dirty="0" smtClean="0"/>
                        <a:t>3. Иные случаи обязательной инвентаризации</a:t>
                      </a:r>
                      <a:endParaRPr lang="ru-RU" b="1" dirty="0"/>
                    </a:p>
                  </a:txBody>
                  <a:tcPr/>
                </a:tc>
                <a:tc hMerge="1">
                  <a:txBody>
                    <a:bodyPr/>
                    <a:lstStyle/>
                    <a:p>
                      <a:endParaRPr lang="ru-RU"/>
                    </a:p>
                  </a:txBody>
                  <a:tcPr/>
                </a:tc>
                <a:tc hMerge="1">
                  <a:txBody>
                    <a:bodyPr/>
                    <a:lstStyle/>
                    <a:p>
                      <a:endParaRPr lang="ru-RU"/>
                    </a:p>
                  </a:txBody>
                  <a:tcPr/>
                </a:tc>
              </a:tr>
              <a:tr h="1663387">
                <a:tc>
                  <a:txBody>
                    <a:bodyPr/>
                    <a:lstStyle/>
                    <a:p>
                      <a:pPr marL="285750" indent="-285750">
                        <a:buFontTx/>
                        <a:buChar char="-"/>
                      </a:pPr>
                      <a:r>
                        <a:rPr lang="ru-RU" dirty="0" smtClean="0"/>
                        <a:t>при</a:t>
                      </a:r>
                      <a:r>
                        <a:rPr lang="ru-RU" baseline="0" dirty="0" smtClean="0"/>
                        <a:t> выкупе, продаже, передаче в</a:t>
                      </a:r>
                      <a:r>
                        <a:rPr lang="ru-RU" dirty="0" smtClean="0"/>
                        <a:t> аренду</a:t>
                      </a:r>
                    </a:p>
                    <a:p>
                      <a:pPr marL="285750" indent="-285750">
                        <a:buFontTx/>
                        <a:buChar char="-"/>
                      </a:pPr>
                      <a:r>
                        <a:rPr lang="ru-RU" dirty="0" smtClean="0"/>
                        <a:t>при смене</a:t>
                      </a:r>
                      <a:r>
                        <a:rPr lang="ru-RU" baseline="0" dirty="0" smtClean="0"/>
                        <a:t> м</a:t>
                      </a:r>
                      <a:r>
                        <a:rPr lang="en-US" baseline="0" dirty="0" smtClean="0"/>
                        <a:t>/</a:t>
                      </a:r>
                      <a:r>
                        <a:rPr lang="ru-RU" baseline="0" dirty="0" smtClean="0"/>
                        <a:t>о лиц</a:t>
                      </a:r>
                    </a:p>
                    <a:p>
                      <a:pPr marL="285750" indent="-285750">
                        <a:buFontTx/>
                        <a:buChar char="-"/>
                      </a:pPr>
                      <a:r>
                        <a:rPr lang="ru-RU" baseline="0" dirty="0" smtClean="0"/>
                        <a:t>при фактах хищений, злоупотреблений, порчи ценностей;</a:t>
                      </a:r>
                    </a:p>
                    <a:p>
                      <a:pPr marL="285750" indent="-285750">
                        <a:buFontTx/>
                        <a:buChar char="-"/>
                      </a:pPr>
                      <a:r>
                        <a:rPr lang="ru-RU" baseline="0" dirty="0" smtClean="0"/>
                        <a:t>в случае стихийных бедствий, </a:t>
                      </a:r>
                      <a:r>
                        <a:rPr lang="ru-RU" baseline="0" dirty="0" err="1" smtClean="0"/>
                        <a:t>чрезвы</a:t>
                      </a:r>
                      <a:r>
                        <a:rPr lang="ru-RU" baseline="0" dirty="0" smtClean="0"/>
                        <a:t>-чайных ситуаций;</a:t>
                      </a:r>
                    </a:p>
                    <a:p>
                      <a:pPr marL="285750" indent="-285750">
                        <a:buFontTx/>
                        <a:buChar char="-"/>
                      </a:pPr>
                      <a:r>
                        <a:rPr lang="ru-RU" baseline="0" dirty="0" smtClean="0"/>
                        <a:t>при реорганизации (ликвидации)</a:t>
                      </a:r>
                    </a:p>
                    <a:p>
                      <a:pPr marL="285750" indent="-285750">
                        <a:buFontTx/>
                        <a:buChar char="-"/>
                      </a:pPr>
                      <a:r>
                        <a:rPr lang="ru-RU" baseline="0" dirty="0" smtClean="0"/>
                        <a:t>п. 1.6. При КБО –выбытие бригадира, 50% членов бригады, по требованию чл.</a:t>
                      </a:r>
                      <a:endParaRPr lang="ru-RU" dirty="0"/>
                    </a:p>
                  </a:txBody>
                  <a:tcPr/>
                </a:tc>
                <a:tc>
                  <a:txBody>
                    <a:bodyPr/>
                    <a:lstStyle/>
                    <a:p>
                      <a:pPr marL="285750" indent="-285750">
                        <a:buFontTx/>
                        <a:buChar char="-"/>
                      </a:pPr>
                      <a:r>
                        <a:rPr lang="ru-RU" baseline="0" dirty="0" smtClean="0"/>
                        <a:t>при передаче (возврате) в аренду,  управление, пользование </a:t>
                      </a:r>
                      <a:r>
                        <a:rPr lang="ru-RU" u="sng" baseline="0" dirty="0" smtClean="0"/>
                        <a:t>(если не обычная </a:t>
                      </a:r>
                      <a:r>
                        <a:rPr lang="ru-RU" u="sng" baseline="0" dirty="0" err="1" smtClean="0"/>
                        <a:t>деят-ть</a:t>
                      </a:r>
                      <a:r>
                        <a:rPr lang="ru-RU" u="sng" baseline="0" dirty="0" smtClean="0"/>
                        <a:t>), </a:t>
                      </a:r>
                      <a:r>
                        <a:rPr lang="ru-RU" baseline="0" dirty="0" smtClean="0"/>
                        <a:t>при отчуждении активов;</a:t>
                      </a:r>
                    </a:p>
                    <a:p>
                      <a:pPr marL="285750" indent="-285750">
                        <a:buFontTx/>
                        <a:buChar char="-"/>
                      </a:pPr>
                      <a:r>
                        <a:rPr lang="ru-RU" baseline="0" dirty="0" smtClean="0"/>
                        <a:t>при смене м</a:t>
                      </a:r>
                      <a:r>
                        <a:rPr lang="en-US" baseline="0" dirty="0" smtClean="0"/>
                        <a:t>/</a:t>
                      </a:r>
                      <a:r>
                        <a:rPr lang="ru-RU" baseline="0" dirty="0" smtClean="0"/>
                        <a:t>о лиц;</a:t>
                      </a:r>
                    </a:p>
                    <a:p>
                      <a:pPr marL="285750" indent="-285750">
                        <a:buFontTx/>
                        <a:buChar char="-"/>
                      </a:pPr>
                      <a:r>
                        <a:rPr lang="ru-RU" baseline="0" dirty="0" smtClean="0"/>
                        <a:t>утрата или порча;</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kumimoji="0" lang="ru-RU" sz="1800" b="0" i="0" u="none" strike="noStrike" kern="1200" cap="none" spc="0" normalizeH="0" baseline="0" noProof="0" dirty="0" smtClean="0">
                          <a:ln>
                            <a:noFill/>
                          </a:ln>
                          <a:solidFill>
                            <a:srgbClr val="000094"/>
                          </a:solidFill>
                          <a:effectLst/>
                          <a:uLnTx/>
                          <a:uFillTx/>
                          <a:latin typeface="+mn-lt"/>
                          <a:ea typeface="+mn-ea"/>
                          <a:cs typeface="+mn-cs"/>
                        </a:rPr>
                        <a:t>в случае стихийных бедствий или ЧС;</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kumimoji="0" lang="ru-RU" sz="1800" b="0" i="0" u="none" strike="noStrike" kern="1200" cap="none" spc="0" normalizeH="0" baseline="0" noProof="0" dirty="0" smtClean="0">
                          <a:ln>
                            <a:noFill/>
                          </a:ln>
                          <a:solidFill>
                            <a:srgbClr val="000094"/>
                          </a:solidFill>
                          <a:effectLst/>
                          <a:uLnTx/>
                          <a:uFillTx/>
                          <a:latin typeface="+mn-lt"/>
                          <a:ea typeface="+mn-ea"/>
                          <a:cs typeface="+mn-cs"/>
                        </a:rPr>
                        <a:t>при реорганизации (ликвидации)</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kumimoji="0" lang="ru-RU" sz="1800" b="0" i="0" u="none" strike="noStrike" kern="1200" cap="none" spc="0" normalizeH="0" baseline="0" noProof="0" dirty="0" smtClean="0">
                          <a:ln>
                            <a:noFill/>
                          </a:ln>
                          <a:solidFill>
                            <a:srgbClr val="000094"/>
                          </a:solidFill>
                          <a:effectLst/>
                          <a:uLnTx/>
                          <a:uFillTx/>
                          <a:latin typeface="+mn-lt"/>
                          <a:ea typeface="+mn-ea"/>
                          <a:cs typeface="+mn-cs"/>
                        </a:rPr>
                        <a:t>при КБО – выбытие бригадира, 50</a:t>
                      </a:r>
                      <a:r>
                        <a:rPr kumimoji="0" lang="en-US" sz="1800" b="0" i="0" u="none" strike="noStrike" kern="1200" cap="none" spc="0" normalizeH="0" baseline="0" noProof="0" dirty="0" smtClean="0">
                          <a:ln>
                            <a:noFill/>
                          </a:ln>
                          <a:solidFill>
                            <a:srgbClr val="000094"/>
                          </a:solidFill>
                          <a:effectLst/>
                          <a:uLnTx/>
                          <a:uFillTx/>
                          <a:latin typeface="+mn-lt"/>
                          <a:ea typeface="+mn-ea"/>
                          <a:cs typeface="+mn-cs"/>
                        </a:rPr>
                        <a:t>% </a:t>
                      </a:r>
                      <a:r>
                        <a:rPr kumimoji="0" lang="ru-RU" sz="1800" b="0" i="0" u="none" strike="noStrike" kern="1200" cap="none" spc="0" normalizeH="0" baseline="0" noProof="0" dirty="0" smtClean="0">
                          <a:ln>
                            <a:noFill/>
                          </a:ln>
                          <a:solidFill>
                            <a:srgbClr val="000094"/>
                          </a:solidFill>
                          <a:effectLst/>
                          <a:uLnTx/>
                          <a:uFillTx/>
                          <a:latin typeface="+mn-lt"/>
                          <a:ea typeface="+mn-ea"/>
                          <a:cs typeface="+mn-cs"/>
                        </a:rPr>
                        <a:t>членов бригады и пр.</a:t>
                      </a:r>
                    </a:p>
                  </a:txBody>
                  <a:tcPr/>
                </a:tc>
                <a:tc>
                  <a:txBody>
                    <a:bodyPr/>
                    <a:lstStyle/>
                    <a:p>
                      <a:pPr marL="285750" indent="-285750">
                        <a:buFontTx/>
                        <a:buChar char="-"/>
                      </a:pPr>
                      <a:r>
                        <a:rPr lang="ru-RU" baseline="0" dirty="0" smtClean="0"/>
                        <a:t>при передаче (возврате) в аренду,  управление, пользование </a:t>
                      </a:r>
                      <a:r>
                        <a:rPr lang="ru-RU" u="sng" baseline="0" dirty="0" smtClean="0"/>
                        <a:t>(если не обычная </a:t>
                      </a:r>
                      <a:r>
                        <a:rPr lang="ru-RU" u="sng" baseline="0" dirty="0" err="1" smtClean="0"/>
                        <a:t>деят-ть</a:t>
                      </a:r>
                      <a:r>
                        <a:rPr lang="ru-RU" u="sng" baseline="0" dirty="0" smtClean="0"/>
                        <a:t>), </a:t>
                      </a:r>
                      <a:r>
                        <a:rPr lang="ru-RU" baseline="0" dirty="0" smtClean="0"/>
                        <a:t>при отчуждении активов;</a:t>
                      </a:r>
                    </a:p>
                    <a:p>
                      <a:pPr marL="285750" indent="-285750">
                        <a:buFontTx/>
                        <a:buChar char="-"/>
                      </a:pPr>
                      <a:r>
                        <a:rPr lang="ru-RU" baseline="0" dirty="0" smtClean="0"/>
                        <a:t>при смене м</a:t>
                      </a:r>
                      <a:r>
                        <a:rPr lang="en-US" baseline="0" dirty="0" smtClean="0"/>
                        <a:t>/</a:t>
                      </a:r>
                      <a:r>
                        <a:rPr lang="ru-RU" baseline="0" dirty="0" smtClean="0"/>
                        <a:t>о лиц;</a:t>
                      </a:r>
                    </a:p>
                    <a:p>
                      <a:pPr marL="285750" indent="-285750">
                        <a:buFontTx/>
                        <a:buChar char="-"/>
                      </a:pPr>
                      <a:r>
                        <a:rPr lang="ru-RU" baseline="0" dirty="0" smtClean="0"/>
                        <a:t>утрата или порча;</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kumimoji="0" lang="ru-RU" sz="1800" b="0" i="0" u="none" strike="noStrike" kern="1200" cap="none" spc="0" normalizeH="0" baseline="0" noProof="0" dirty="0" smtClean="0">
                          <a:ln>
                            <a:noFill/>
                          </a:ln>
                          <a:solidFill>
                            <a:srgbClr val="000094"/>
                          </a:solidFill>
                          <a:effectLst/>
                          <a:uLnTx/>
                          <a:uFillTx/>
                          <a:latin typeface="+mn-lt"/>
                          <a:ea typeface="+mn-ea"/>
                          <a:cs typeface="+mn-cs"/>
                        </a:rPr>
                        <a:t>в случае стихийных бедствий или ЧС;</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kumimoji="0" lang="ru-RU" sz="1800" b="0" i="0" u="none" strike="noStrike" kern="1200" cap="none" spc="0" normalizeH="0" baseline="0" noProof="0" dirty="0" smtClean="0">
                          <a:ln>
                            <a:noFill/>
                          </a:ln>
                          <a:solidFill>
                            <a:srgbClr val="000094"/>
                          </a:solidFill>
                          <a:effectLst/>
                          <a:uLnTx/>
                          <a:uFillTx/>
                          <a:latin typeface="+mn-lt"/>
                          <a:ea typeface="+mn-ea"/>
                          <a:cs typeface="+mn-cs"/>
                        </a:rPr>
                        <a:t>при реорганизации (ликвидации)</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kumimoji="0" lang="ru-RU" sz="1800" b="0" i="0" u="none" strike="noStrike" kern="1200" cap="none" spc="0" normalizeH="0" baseline="0" noProof="0" dirty="0" smtClean="0">
                          <a:ln>
                            <a:noFill/>
                          </a:ln>
                          <a:solidFill>
                            <a:srgbClr val="000094"/>
                          </a:solidFill>
                          <a:effectLst/>
                          <a:uLnTx/>
                          <a:uFillTx/>
                          <a:latin typeface="+mn-lt"/>
                          <a:ea typeface="+mn-ea"/>
                          <a:cs typeface="+mn-cs"/>
                        </a:rPr>
                        <a:t>при КБО – выбытие бригадира, 50</a:t>
                      </a:r>
                      <a:r>
                        <a:rPr kumimoji="0" lang="en-US" sz="1800" b="0" i="0" u="none" strike="noStrike" kern="1200" cap="none" spc="0" normalizeH="0" baseline="0" noProof="0" dirty="0" smtClean="0">
                          <a:ln>
                            <a:noFill/>
                          </a:ln>
                          <a:solidFill>
                            <a:srgbClr val="000094"/>
                          </a:solidFill>
                          <a:effectLst/>
                          <a:uLnTx/>
                          <a:uFillTx/>
                          <a:latin typeface="+mn-lt"/>
                          <a:ea typeface="+mn-ea"/>
                          <a:cs typeface="+mn-cs"/>
                        </a:rPr>
                        <a:t>% </a:t>
                      </a:r>
                      <a:r>
                        <a:rPr kumimoji="0" lang="ru-RU" sz="1800" b="0" i="0" u="none" strike="noStrike" kern="1200" cap="none" spc="0" normalizeH="0" baseline="0" noProof="0" dirty="0" smtClean="0">
                          <a:ln>
                            <a:noFill/>
                          </a:ln>
                          <a:solidFill>
                            <a:srgbClr val="000094"/>
                          </a:solidFill>
                          <a:effectLst/>
                          <a:uLnTx/>
                          <a:uFillTx/>
                          <a:latin typeface="+mn-lt"/>
                          <a:ea typeface="+mn-ea"/>
                          <a:cs typeface="+mn-cs"/>
                        </a:rPr>
                        <a:t>членов бригады и пр.</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kumimoji="0" lang="ru-RU" sz="1800" b="0" i="0" u="none" strike="noStrike" kern="1200" cap="none" spc="0" normalizeH="0" baseline="0" noProof="0" dirty="0" smtClean="0">
                          <a:ln>
                            <a:noFill/>
                          </a:ln>
                          <a:solidFill>
                            <a:schemeClr val="dk1"/>
                          </a:solidFill>
                          <a:effectLst/>
                          <a:uLnTx/>
                          <a:uFillTx/>
                          <a:latin typeface="+mn-lt"/>
                          <a:ea typeface="+mn-ea"/>
                          <a:cs typeface="+mn-cs"/>
                        </a:rPr>
                        <a:t>в других случаях по НПА</a:t>
                      </a:r>
                      <a:endParaRPr kumimoji="0" lang="ru-RU" sz="1800" b="0" i="0" u="none" strike="noStrike" kern="1200" cap="none" spc="0" normalizeH="0" baseline="0" noProof="0" dirty="0" smtClean="0">
                        <a:ln>
                          <a:noFill/>
                        </a:ln>
                        <a:solidFill>
                          <a:srgbClr val="000094"/>
                        </a:solidFill>
                        <a:effectLst/>
                        <a:uLnTx/>
                        <a:uFillTx/>
                        <a:latin typeface="+mn-lt"/>
                        <a:ea typeface="+mn-ea"/>
                        <a:cs typeface="+mn-cs"/>
                      </a:endParaRPr>
                    </a:p>
                  </a:txBody>
                  <a:tcPr/>
                </a:tc>
              </a:tr>
            </a:tbl>
          </a:graphicData>
        </a:graphic>
      </p:graphicFrame>
    </p:spTree>
    <p:extLst>
      <p:ext uri="{BB962C8B-B14F-4D97-AF65-F5344CB8AC3E}">
        <p14:creationId xmlns:p14="http://schemas.microsoft.com/office/powerpoint/2010/main" val="264745225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p:nvPr>
        </p:nvSpPr>
        <p:spPr>
          <a:xfrm>
            <a:off x="2562275" y="332656"/>
            <a:ext cx="6121400" cy="621904"/>
          </a:xfrm>
        </p:spPr>
        <p:txBody>
          <a:bodyPr/>
          <a:lstStyle/>
          <a:p>
            <a:pPr algn="ctr"/>
            <a:r>
              <a:rPr lang="ru-RU" altLang="ru-RU" sz="2400" b="1" dirty="0" smtClean="0">
                <a:solidFill>
                  <a:schemeClr val="tx1"/>
                </a:solidFill>
              </a:rPr>
              <a:t>Годовая инвентаризация - </a:t>
            </a:r>
            <a:r>
              <a:rPr lang="ru-RU" altLang="ru-RU" sz="2400" b="1" dirty="0" smtClean="0">
                <a:solidFill>
                  <a:schemeClr val="tx1"/>
                </a:solidFill>
              </a:rPr>
              <a:t>2025</a:t>
            </a:r>
            <a:endParaRPr lang="ru-RU" altLang="ru-RU" sz="2400" b="1" dirty="0" smtClean="0">
              <a:solidFill>
                <a:schemeClr val="tx1"/>
              </a:solidFill>
            </a:endParaRPr>
          </a:p>
        </p:txBody>
      </p:sp>
      <p:sp>
        <p:nvSpPr>
          <p:cNvPr id="16387"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348BCC6E-684C-4D7D-8CEB-D66B227B0F00}" type="slidenum">
              <a:rPr lang="ru-RU" altLang="ru-RU" sz="2000" b="1" smtClean="0"/>
              <a:pPr>
                <a:spcBef>
                  <a:spcPct val="0"/>
                </a:spcBef>
                <a:buClrTx/>
                <a:buSzTx/>
                <a:buFontTx/>
                <a:buNone/>
              </a:pPr>
              <a:t>42</a:t>
            </a:fld>
            <a:endParaRPr lang="ru-RU" altLang="ru-RU" sz="2000" b="1" smtClean="0"/>
          </a:p>
        </p:txBody>
      </p:sp>
      <p:pic>
        <p:nvPicPr>
          <p:cNvPr id="16388"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5898" y="116632"/>
            <a:ext cx="1943447" cy="911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9"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a:solidFill>
                  <a:schemeClr val="tx2"/>
                </a:solidFill>
              </a:rPr>
              <a:t> </a:t>
            </a:r>
            <a:r>
              <a:rPr lang="ru-RU" altLang="ru-RU" sz="2000"/>
              <a:t>Балдина </a:t>
            </a:r>
            <a:r>
              <a:rPr lang="en-US" altLang="ru-RU" sz="2000"/>
              <a:t>C</a:t>
            </a:r>
            <a:r>
              <a:rPr lang="ru-RU" altLang="ru-RU" sz="2000"/>
              <a:t>.В.  </a:t>
            </a:r>
            <a:r>
              <a:rPr lang="en-US" altLang="ru-RU" sz="2000" u="sng"/>
              <a:t>www.fineks.org</a:t>
            </a:r>
            <a:r>
              <a:rPr lang="ru-RU" altLang="ru-RU" sz="2000"/>
              <a:t>  (812) 920-12-14</a:t>
            </a:r>
            <a:r>
              <a:rPr lang="ru-RU" altLang="ru-RU" sz="2000" b="0"/>
              <a:t> </a:t>
            </a:r>
          </a:p>
        </p:txBody>
      </p:sp>
      <p:cxnSp>
        <p:nvCxnSpPr>
          <p:cNvPr id="16390"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3" name="Объект 2"/>
          <p:cNvGraphicFramePr>
            <a:graphicFrameLocks noGrp="1"/>
          </p:cNvGraphicFramePr>
          <p:nvPr>
            <p:ph sz="half" idx="2"/>
            <p:extLst/>
          </p:nvPr>
        </p:nvGraphicFramePr>
        <p:xfrm>
          <a:off x="130176" y="1124695"/>
          <a:ext cx="8900255" cy="4937760"/>
        </p:xfrm>
        <a:graphic>
          <a:graphicData uri="http://schemas.openxmlformats.org/drawingml/2006/table">
            <a:tbl>
              <a:tblPr firstRow="1" bandRow="1">
                <a:tableStyleId>{5C22544A-7EE6-4342-B048-85BDC9FD1C3A}</a:tableStyleId>
              </a:tblPr>
              <a:tblGrid>
                <a:gridCol w="2850580"/>
                <a:gridCol w="2881323"/>
                <a:gridCol w="3168352"/>
              </a:tblGrid>
              <a:tr h="420648">
                <a:tc>
                  <a:txBody>
                    <a:bodyPr/>
                    <a:lstStyle/>
                    <a:p>
                      <a:pPr algn="ctr"/>
                      <a:r>
                        <a:rPr lang="ru-RU" dirty="0" smtClean="0"/>
                        <a:t>Методические указ.</a:t>
                      </a:r>
                      <a:r>
                        <a:rPr lang="ru-RU" baseline="0" dirty="0" smtClean="0"/>
                        <a:t> </a:t>
                      </a:r>
                      <a:r>
                        <a:rPr lang="ru-RU" dirty="0" smtClean="0"/>
                        <a:t> № 49н 13.06.95</a:t>
                      </a:r>
                      <a:endParaRPr lang="ru-RU" dirty="0"/>
                    </a:p>
                  </a:txBody>
                  <a:tcPr/>
                </a:tc>
                <a:tc>
                  <a:txBody>
                    <a:bodyPr/>
                    <a:lstStyle/>
                    <a:p>
                      <a:pPr algn="ctr"/>
                      <a:r>
                        <a:rPr lang="ru-RU" dirty="0" smtClean="0"/>
                        <a:t>ФСБУ</a:t>
                      </a:r>
                      <a:r>
                        <a:rPr lang="ru-RU" baseline="0" dirty="0" smtClean="0"/>
                        <a:t> 28</a:t>
                      </a:r>
                      <a:r>
                        <a:rPr lang="en-US" baseline="0" dirty="0" smtClean="0"/>
                        <a:t>/2023</a:t>
                      </a:r>
                      <a:endParaRPr lang="ru-RU" baseline="0" dirty="0" smtClean="0"/>
                    </a:p>
                    <a:p>
                      <a:pPr algn="ctr"/>
                      <a:r>
                        <a:rPr lang="ru-RU" baseline="0" dirty="0" smtClean="0"/>
                        <a:t>(бизнес и НКО)</a:t>
                      </a:r>
                      <a:endParaRPr lang="ru-RU" dirty="0"/>
                    </a:p>
                  </a:txBody>
                  <a:tcPr/>
                </a:tc>
                <a:tc>
                  <a:txBody>
                    <a:bodyPr/>
                    <a:lstStyle/>
                    <a:p>
                      <a:pPr algn="ctr"/>
                      <a:r>
                        <a:rPr lang="ru-RU" dirty="0" smtClean="0"/>
                        <a:t>ФСБУ ГФ УП</a:t>
                      </a:r>
                      <a:r>
                        <a:rPr lang="ru-RU" baseline="0" dirty="0" smtClean="0"/>
                        <a:t> – </a:t>
                      </a:r>
                      <a:r>
                        <a:rPr lang="ru-RU" dirty="0" smtClean="0"/>
                        <a:t>прил. 1</a:t>
                      </a:r>
                    </a:p>
                    <a:p>
                      <a:pPr algn="ctr"/>
                      <a:r>
                        <a:rPr lang="ru-RU" dirty="0" smtClean="0"/>
                        <a:t>(бюджетная сфера)</a:t>
                      </a:r>
                      <a:endParaRPr lang="ru-RU" dirty="0"/>
                    </a:p>
                  </a:txBody>
                  <a:tcPr/>
                </a:tc>
              </a:tr>
              <a:tr h="320040">
                <a:tc gridSpan="3">
                  <a:txBody>
                    <a:bodyPr/>
                    <a:lstStyle/>
                    <a:p>
                      <a:r>
                        <a:rPr lang="ru-RU" b="1" baseline="0" dirty="0" smtClean="0"/>
                        <a:t>4. Новшества в инвентаризации</a:t>
                      </a:r>
                      <a:endParaRPr lang="ru-RU" b="1" dirty="0"/>
                    </a:p>
                  </a:txBody>
                  <a:tcPr/>
                </a:tc>
                <a:tc hMerge="1">
                  <a:txBody>
                    <a:bodyPr/>
                    <a:lstStyle/>
                    <a:p>
                      <a:endParaRPr lang="ru-RU"/>
                    </a:p>
                  </a:txBody>
                  <a:tcPr/>
                </a:tc>
                <a:tc hMerge="1">
                  <a:txBody>
                    <a:bodyPr/>
                    <a:lstStyle/>
                    <a:p>
                      <a:endParaRPr lang="ru-RU"/>
                    </a:p>
                  </a:txBody>
                  <a:tcPr/>
                </a:tc>
              </a:tr>
              <a:tr h="1663387">
                <a:tc>
                  <a:txBody>
                    <a:bodyPr/>
                    <a:lstStyle/>
                    <a:p>
                      <a:r>
                        <a:rPr lang="ru-RU" dirty="0" smtClean="0"/>
                        <a:t>Не</a:t>
                      </a:r>
                      <a:r>
                        <a:rPr lang="ru-RU" baseline="0" dirty="0" smtClean="0"/>
                        <a:t> было</a:t>
                      </a:r>
                      <a:endParaRPr lang="ru-RU" dirty="0"/>
                    </a:p>
                  </a:txBody>
                  <a:tcPr/>
                </a:tc>
                <a:tc>
                  <a:txBody>
                    <a:bodyPr/>
                    <a:lstStyle/>
                    <a:p>
                      <a:r>
                        <a:rPr lang="ru-RU" dirty="0" smtClean="0"/>
                        <a:t>- При проверке не менее 4</a:t>
                      </a:r>
                      <a:r>
                        <a:rPr lang="en-US" dirty="0" smtClean="0"/>
                        <a:t>/5 </a:t>
                      </a:r>
                      <a:r>
                        <a:rPr lang="ru-RU" dirty="0" smtClean="0"/>
                        <a:t>членов</a:t>
                      </a:r>
                      <a:r>
                        <a:rPr lang="ru-RU" baseline="0" dirty="0" smtClean="0"/>
                        <a:t> комиссии</a:t>
                      </a:r>
                    </a:p>
                    <a:p>
                      <a:r>
                        <a:rPr lang="ru-RU" baseline="0" dirty="0" smtClean="0"/>
                        <a:t>- Комиссию не создавать, если руководитель, бухгалтер</a:t>
                      </a:r>
                    </a:p>
                    <a:p>
                      <a:r>
                        <a:rPr lang="ru-RU" baseline="0" dirty="0" smtClean="0"/>
                        <a:t>- Оценка излишков по справедливой, балансовой либо балансовой аналогичных активов</a:t>
                      </a:r>
                    </a:p>
                    <a:p>
                      <a:r>
                        <a:rPr lang="ru-RU" baseline="0" dirty="0" smtClean="0"/>
                        <a:t>- </a:t>
                      </a:r>
                      <a:r>
                        <a:rPr lang="ru-RU" baseline="0" dirty="0" err="1" smtClean="0"/>
                        <a:t>Видеофиксация</a:t>
                      </a:r>
                      <a:r>
                        <a:rPr lang="ru-RU" baseline="0" dirty="0" smtClean="0"/>
                        <a:t> и </a:t>
                      </a:r>
                      <a:r>
                        <a:rPr lang="ru-RU" baseline="0" dirty="0" err="1" smtClean="0"/>
                        <a:t>фотофиксация</a:t>
                      </a:r>
                      <a:endParaRPr lang="ru-RU" baseline="0" dirty="0" smtClean="0"/>
                    </a:p>
                    <a:p>
                      <a:r>
                        <a:rPr lang="ru-RU" baseline="0" dirty="0" smtClean="0"/>
                        <a:t>- Квалификация отклонений</a:t>
                      </a:r>
                    </a:p>
                  </a:txBody>
                  <a:tcPr/>
                </a:tc>
                <a:tc>
                  <a:txBody>
                    <a:bodyPr/>
                    <a:lstStyle/>
                    <a:p>
                      <a:pPr algn="l"/>
                      <a:r>
                        <a:rPr lang="ru-RU" sz="1800" b="0" baseline="0" dirty="0" smtClean="0"/>
                        <a:t>- Комиссия не менее 3х чел</a:t>
                      </a:r>
                    </a:p>
                    <a:p>
                      <a:pPr algn="l"/>
                      <a:r>
                        <a:rPr lang="ru-RU" sz="1800" b="0" baseline="0" dirty="0" smtClean="0"/>
                        <a:t>- Если менее 3х работников, включается представитель </a:t>
                      </a:r>
                      <a:r>
                        <a:rPr lang="ru-RU" sz="1800" b="0" baseline="0" dirty="0" err="1" smtClean="0"/>
                        <a:t>вышестоящ</a:t>
                      </a:r>
                      <a:r>
                        <a:rPr lang="ru-RU" sz="1800" b="0" baseline="0" dirty="0" smtClean="0"/>
                        <a:t>.</a:t>
                      </a:r>
                    </a:p>
                    <a:p>
                      <a:pPr algn="l"/>
                      <a:r>
                        <a:rPr lang="ru-RU" sz="1800" b="0" baseline="0" dirty="0" smtClean="0"/>
                        <a:t>- Бухгалтера включать в инвентаризацию того, что он учитывает (ДС, расчеты)</a:t>
                      </a:r>
                    </a:p>
                    <a:p>
                      <a:pPr algn="l"/>
                      <a:r>
                        <a:rPr lang="ru-RU" sz="1800" b="0" baseline="0" dirty="0" smtClean="0"/>
                        <a:t>- 2</a:t>
                      </a:r>
                      <a:r>
                        <a:rPr lang="en-US" sz="1800" b="0" baseline="0" dirty="0" smtClean="0"/>
                        <a:t>/3 </a:t>
                      </a:r>
                      <a:r>
                        <a:rPr lang="ru-RU" sz="1800" b="0" baseline="0" dirty="0" smtClean="0"/>
                        <a:t>комиссии кворум</a:t>
                      </a:r>
                    </a:p>
                    <a:p>
                      <a:pPr algn="l"/>
                      <a:r>
                        <a:rPr lang="ru-RU" sz="1800" b="0" baseline="0" dirty="0" smtClean="0"/>
                        <a:t>- </a:t>
                      </a:r>
                      <a:r>
                        <a:rPr lang="ru-RU" sz="1800" b="0" baseline="0" dirty="0" err="1" smtClean="0"/>
                        <a:t>Видеофиксация</a:t>
                      </a:r>
                      <a:r>
                        <a:rPr lang="ru-RU" sz="1800" b="0" baseline="0" dirty="0" smtClean="0"/>
                        <a:t> и </a:t>
                      </a:r>
                      <a:r>
                        <a:rPr lang="ru-RU" sz="1800" b="0" baseline="0" dirty="0" err="1" smtClean="0"/>
                        <a:t>фотофиксация</a:t>
                      </a:r>
                      <a:endParaRPr lang="ru-RU" sz="1800" b="0" baseline="0" dirty="0" smtClean="0"/>
                    </a:p>
                    <a:p>
                      <a:pPr algn="l"/>
                      <a:r>
                        <a:rPr lang="ru-RU" sz="1800" b="0" baseline="0" dirty="0" smtClean="0"/>
                        <a:t>- Квалификация отклонений</a:t>
                      </a:r>
                    </a:p>
                    <a:p>
                      <a:pPr algn="l"/>
                      <a:endParaRPr lang="ru-RU" sz="1800" b="0" baseline="0" dirty="0" smtClean="0"/>
                    </a:p>
                  </a:txBody>
                  <a:tcPr/>
                </a:tc>
              </a:tr>
            </a:tbl>
          </a:graphicData>
        </a:graphic>
      </p:graphicFrame>
    </p:spTree>
    <p:extLst>
      <p:ext uri="{BB962C8B-B14F-4D97-AF65-F5344CB8AC3E}">
        <p14:creationId xmlns:p14="http://schemas.microsoft.com/office/powerpoint/2010/main" val="422060385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a:xfrm>
            <a:off x="2771775" y="269221"/>
            <a:ext cx="6121400" cy="1241276"/>
          </a:xfrm>
        </p:spPr>
        <p:txBody>
          <a:bodyPr/>
          <a:lstStyle/>
          <a:p>
            <a:pPr algn="ct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
            </a:r>
            <a:br>
              <a:rPr lang="ru-RU" altLang="ru-RU" sz="2400" b="1" dirty="0" smtClean="0">
                <a:solidFill>
                  <a:schemeClr val="tx1"/>
                </a:solidFill>
              </a:rPr>
            </a:br>
            <a:r>
              <a:rPr lang="ru-RU" altLang="ru-RU" sz="2400" b="1" dirty="0">
                <a:solidFill>
                  <a:schemeClr val="tx1"/>
                </a:solidFill>
              </a:rPr>
              <a:t/>
            </a:r>
            <a:br>
              <a:rPr lang="ru-RU" altLang="ru-RU" sz="2400" b="1" dirty="0">
                <a:solidFill>
                  <a:schemeClr val="tx1"/>
                </a:solidFill>
              </a:rPr>
            </a:br>
            <a:r>
              <a:rPr lang="ru-RU" altLang="ru-RU" sz="2400" b="1" dirty="0" smtClean="0">
                <a:solidFill>
                  <a:schemeClr val="tx1"/>
                </a:solidFill>
              </a:rPr>
              <a:t>Благодарим за внимание!</a:t>
            </a:r>
            <a:br>
              <a:rPr lang="ru-RU" altLang="ru-RU" sz="2400" b="1" dirty="0" smtClean="0">
                <a:solidFill>
                  <a:schemeClr val="tx1"/>
                </a:solidFill>
              </a:rPr>
            </a:br>
            <a:endParaRPr lang="ru-RU" altLang="ru-RU" sz="1800" b="1" dirty="0" smtClean="0">
              <a:solidFill>
                <a:schemeClr val="tx1"/>
              </a:solidFill>
            </a:endParaRPr>
          </a:p>
        </p:txBody>
      </p:sp>
      <p:sp>
        <p:nvSpPr>
          <p:cNvPr id="5123" name="Номер слайда 4"/>
          <p:cNvSpPr>
            <a:spLocks noGrp="1"/>
          </p:cNvSpPr>
          <p:nvPr>
            <p:ph type="sldNum" sz="quarter" idx="12"/>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spcBef>
                <a:spcPct val="0"/>
              </a:spcBef>
              <a:buClrTx/>
              <a:buSzTx/>
              <a:buFontTx/>
              <a:buNone/>
            </a:pPr>
            <a:fld id="{0FA619A1-4A02-467C-8EBE-5219353C3790}" type="slidenum">
              <a:rPr lang="ru-RU" altLang="ru-RU" sz="2000" b="1" smtClean="0"/>
              <a:pPr>
                <a:spcBef>
                  <a:spcPct val="0"/>
                </a:spcBef>
                <a:buClrTx/>
                <a:buSzTx/>
                <a:buFontTx/>
                <a:buNone/>
              </a:pPr>
              <a:t>43</a:t>
            </a:fld>
            <a:endParaRPr lang="ru-RU" altLang="ru-RU" sz="2000" b="1" smtClean="0"/>
          </a:p>
        </p:txBody>
      </p:sp>
      <p:pic>
        <p:nvPicPr>
          <p:cNvPr id="5124"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8313" y="79375"/>
            <a:ext cx="21494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8"/>
          <p:cNvSpPr>
            <a:spLocks noChangeArrowheads="1"/>
          </p:cNvSpPr>
          <p:nvPr/>
        </p:nvSpPr>
        <p:spPr bwMode="auto">
          <a:xfrm>
            <a:off x="179388" y="6278563"/>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000" b="0" dirty="0">
                <a:solidFill>
                  <a:schemeClr val="tx2"/>
                </a:solidFill>
              </a:rPr>
              <a:t> </a:t>
            </a:r>
            <a:r>
              <a:rPr lang="ru-RU" altLang="ru-RU" sz="2000" dirty="0" smtClean="0"/>
              <a:t>Мухин М.С.  </a:t>
            </a:r>
            <a:r>
              <a:rPr lang="en-US" altLang="ru-RU" sz="2000" u="sng" dirty="0"/>
              <a:t>www.fineks.org</a:t>
            </a:r>
            <a:r>
              <a:rPr lang="ru-RU" altLang="ru-RU" sz="2000" dirty="0"/>
              <a:t>  (812) 920-12-14</a:t>
            </a:r>
            <a:r>
              <a:rPr lang="ru-RU" altLang="ru-RU" sz="2000" b="0" dirty="0"/>
              <a:t> </a:t>
            </a:r>
          </a:p>
        </p:txBody>
      </p:sp>
      <p:cxnSp>
        <p:nvCxnSpPr>
          <p:cNvPr id="5126" name="Прямая соединительная линия 2"/>
          <p:cNvCxnSpPr>
            <a:cxnSpLocks noChangeShapeType="1"/>
          </p:cNvCxnSpPr>
          <p:nvPr/>
        </p:nvCxnSpPr>
        <p:spPr bwMode="auto">
          <a:xfrm>
            <a:off x="323850" y="6278563"/>
            <a:ext cx="8569325"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Rectangle 6"/>
          <p:cNvSpPr>
            <a:spLocks noChangeArrowheads="1"/>
          </p:cNvSpPr>
          <p:nvPr/>
        </p:nvSpPr>
        <p:spPr bwMode="auto">
          <a:xfrm>
            <a:off x="-6846" y="2815824"/>
            <a:ext cx="9144000" cy="2087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algn="ctr" eaLnBrk="1" hangingPunct="1">
              <a:spcBef>
                <a:spcPct val="0"/>
              </a:spcBef>
              <a:buClrTx/>
              <a:buSzTx/>
              <a:buFontTx/>
              <a:buNone/>
            </a:pPr>
            <a:r>
              <a:rPr lang="ru-RU" altLang="ru-RU" sz="2800" dirty="0" smtClean="0"/>
              <a:t>Годовой отчет и учетная политика - 20</a:t>
            </a:r>
            <a:r>
              <a:rPr lang="en-US" altLang="ru-RU" sz="2800" dirty="0" smtClean="0"/>
              <a:t>26</a:t>
            </a:r>
            <a:endParaRPr lang="ru-RU" altLang="ru-RU" sz="2800" dirty="0"/>
          </a:p>
          <a:p>
            <a:pPr algn="ctr" eaLnBrk="1" hangingPunct="1">
              <a:spcBef>
                <a:spcPct val="0"/>
              </a:spcBef>
              <a:buClrTx/>
              <a:buSzTx/>
              <a:buFontTx/>
              <a:buNone/>
            </a:pPr>
            <a:endParaRPr lang="en-US" altLang="ru-RU" sz="2800" dirty="0"/>
          </a:p>
          <a:p>
            <a:pPr algn="ctr" eaLnBrk="1" hangingPunct="1">
              <a:spcBef>
                <a:spcPct val="0"/>
              </a:spcBef>
              <a:buClrTx/>
              <a:buSzTx/>
              <a:buFontTx/>
              <a:buNone/>
            </a:pPr>
            <a:r>
              <a:rPr lang="ru-RU" altLang="ru-RU" sz="2800" dirty="0" smtClean="0"/>
              <a:t>Декабрь 2025</a:t>
            </a:r>
            <a:endParaRPr lang="ru-RU" altLang="ru-RU" sz="2800" dirty="0"/>
          </a:p>
        </p:txBody>
      </p:sp>
    </p:spTree>
    <p:extLst>
      <p:ext uri="{BB962C8B-B14F-4D97-AF65-F5344CB8AC3E}">
        <p14:creationId xmlns:p14="http://schemas.microsoft.com/office/powerpoint/2010/main" val="2670122048"/>
      </p:ext>
    </p:extLst>
  </p:cSld>
  <p:clrMapOvr>
    <a:masterClrMapping/>
  </p:clrMapOvr>
  <p:timing>
    <p:tnLst>
      <p:par>
        <p:cTn id="1" dur="indefinite" restart="never" nodeType="tmRoot"/>
      </p:par>
    </p:tnLst>
  </p:timing>
</p:sld>
</file>

<file path=ppt/theme/theme1.xml><?xml version="1.0" encoding="utf-8"?>
<a:theme xmlns:a="http://schemas.openxmlformats.org/drawingml/2006/main" name="Палитра">
  <a:themeElements>
    <a:clrScheme name="Палитра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fontScheme name="Палитра">
      <a:majorFont>
        <a:latin typeface="Tahoma"/>
        <a:ea typeface=""/>
        <a:cs typeface="Arial"/>
      </a:majorFont>
      <a:minorFont>
        <a:latin typeface="Tahoma"/>
        <a:ea typeface=""/>
        <a:cs typeface="Arial"/>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1" i="0" u="none" strike="noStrike" cap="none" normalizeH="0" baseline="0" smtClean="0">
            <a:ln>
              <a:noFill/>
            </a:ln>
            <a:solidFill>
              <a:schemeClr val="tx1"/>
            </a:solidFill>
            <a:effectLst/>
            <a:latin typeface="Tahoma" pitchFamily="34"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1" i="0" u="none" strike="noStrike" cap="none" normalizeH="0" baseline="0" smtClean="0">
            <a:ln>
              <a:noFill/>
            </a:ln>
            <a:solidFill>
              <a:schemeClr val="tx1"/>
            </a:solidFill>
            <a:effectLst/>
            <a:latin typeface="Tahoma" pitchFamily="34" charset="0"/>
            <a:cs typeface="Arial" charset="0"/>
          </a:defRPr>
        </a:defPPr>
      </a:lstStyle>
    </a:lnDef>
  </a:objectDefaults>
  <a:extraClrSchemeLst>
    <a:extraClrScheme>
      <a:clrScheme name="Палитра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Палитра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Палитра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Палитра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Палитра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Палитра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38672</TotalTime>
  <Words>2391</Words>
  <Application>Microsoft Office PowerPoint</Application>
  <PresentationFormat>Экран (4:3)</PresentationFormat>
  <Paragraphs>370</Paragraphs>
  <Slides>43</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43</vt:i4>
      </vt:variant>
    </vt:vector>
  </HeadingPairs>
  <TitlesOfParts>
    <vt:vector size="47" baseType="lpstr">
      <vt:lpstr>Arial</vt:lpstr>
      <vt:lpstr>Tahoma</vt:lpstr>
      <vt:lpstr>Wingdings</vt:lpstr>
      <vt:lpstr>Палитра</vt:lpstr>
      <vt:lpstr>Презентация PowerPoint</vt:lpstr>
      <vt:lpstr>  471-ФЗ от 15.12.2025 вносит изменения: </vt:lpstr>
      <vt:lpstr>  Поправки в Закон о бухучете + ИС-учет-61 от 17.12.2025</vt:lpstr>
      <vt:lpstr>  Государственные ресурсы (реестры) с включением показателей бухотчетности</vt:lpstr>
      <vt:lpstr>Презентация PowerPoint</vt:lpstr>
      <vt:lpstr>  О важности верных кодов ОКВЭД в государственных реестрах </vt:lpstr>
      <vt:lpstr>  Изменение кодов ОКВЭД через онлайн-сервис ФНС (наилучший момент 30.12/01-12.01)</vt:lpstr>
      <vt:lpstr>  Сравнение ПБУ 4/99 и ФСБУ 4/2023 + ИС-учет-60 от 26.03.2024</vt:lpstr>
      <vt:lpstr>  Сравнение ПБУ 4/99 и ФСБУ 4/2023 + ИС-учет-60 от 26.03.2024</vt:lpstr>
      <vt:lpstr>  Сравнение ПБУ 4/99 и ФСБУ 4/2023 </vt:lpstr>
      <vt:lpstr>  Сравнение ПБУ 4/99 и ФСБУ 4/2023 </vt:lpstr>
      <vt:lpstr>  Сравнение ПБУ 4/99 и ФСБУ 4/2023 </vt:lpstr>
      <vt:lpstr>  Бухгалтерский баланс - удалены показатели не из ФСБУ - добавлены показатели по ФСБУ</vt:lpstr>
      <vt:lpstr>  Отчет о финансовых результатах</vt:lpstr>
      <vt:lpstr>  Прочие отчеты</vt:lpstr>
      <vt:lpstr>  Сравнение структуры пояснений </vt:lpstr>
      <vt:lpstr>  Упрощенная отчетность </vt:lpstr>
      <vt:lpstr>  Состав бухгалтерской отчетности </vt:lpstr>
      <vt:lpstr>  Промежуточная отчетность </vt:lpstr>
      <vt:lpstr>  Подписание отчетности </vt:lpstr>
      <vt:lpstr>  ФСБУ 4/2023 с учетом изменений 159н от 07.11.2025 (с 16.12.2025)  </vt:lpstr>
      <vt:lpstr>  Документы в дополнение к ФСБУ 4/2023</vt:lpstr>
      <vt:lpstr> Р-165/2024-КпР «Указание  о соответствии стандартам»</vt:lpstr>
      <vt:lpstr>Р-168/2025-КпР «Несущественная статья минимального перечня» </vt:lpstr>
      <vt:lpstr>Р-168/2025-КпР «Несущественная статья минимального перечня» </vt:lpstr>
      <vt:lpstr>Р-168/2025-КпР «Несущественная статья минимального перечня» </vt:lpstr>
      <vt:lpstr>Р-168/2025-КпР «Несущественная статья минимального перечня» </vt:lpstr>
      <vt:lpstr>Р-173/2025-НКО «Согласование статей отчета о  целевом использовании средств»</vt:lpstr>
      <vt:lpstr>Р-173/2025-НКО «Согласование статей отчета о  целевом использовании средств»</vt:lpstr>
      <vt:lpstr>Р-173/2025-НКО «Согласование статей отчета о  целевом использовании средств»</vt:lpstr>
      <vt:lpstr>Р-173/2025-НКО «Согласование статей отчета о  целевом использовании средств»</vt:lpstr>
      <vt:lpstr>Изменения и дополнения в УП</vt:lpstr>
      <vt:lpstr>Влияние ФСБУ 4 на УП</vt:lpstr>
      <vt:lpstr>Влияние ФСБУ 4 на УП</vt:lpstr>
      <vt:lpstr>Влияние ФСБУ 4 на УП</vt:lpstr>
      <vt:lpstr>Пояснение ФНС по кодам</vt:lpstr>
      <vt:lpstr>Налоги на ЕНС в отчетности: свернутое или по видам налогов?</vt:lpstr>
      <vt:lpstr>Годовая инвентаризация - 2025</vt:lpstr>
      <vt:lpstr>Годовая инвентаризация - 2025</vt:lpstr>
      <vt:lpstr>Годовая инвентаризация - 2025</vt:lpstr>
      <vt:lpstr>Годовая инвентаризация - 2025</vt:lpstr>
      <vt:lpstr>Годовая инвентаризация - 2025</vt:lpstr>
      <vt:lpstr>    Благодарим за внимание!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91464</dc:creator>
  <cp:lastModifiedBy>Балдина</cp:lastModifiedBy>
  <cp:revision>953</cp:revision>
  <cp:lastPrinted>2016-11-17T08:43:47Z</cp:lastPrinted>
  <dcterms:created xsi:type="dcterms:W3CDTF">2009-09-26T16:25:05Z</dcterms:created>
  <dcterms:modified xsi:type="dcterms:W3CDTF">2025-12-24T17:49:59Z</dcterms:modified>
</cp:coreProperties>
</file>