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Lst>
  <p:notesMasterIdLst>
    <p:notesMasterId r:id="rId46"/>
  </p:notesMasterIdLst>
  <p:sldIdLst>
    <p:sldId id="263" r:id="rId2"/>
    <p:sldId id="1105" r:id="rId3"/>
    <p:sldId id="1181" r:id="rId4"/>
    <p:sldId id="1182" r:id="rId5"/>
    <p:sldId id="1161" r:id="rId6"/>
    <p:sldId id="1164" r:id="rId7"/>
    <p:sldId id="1162" r:id="rId8"/>
    <p:sldId id="1163" r:id="rId9"/>
    <p:sldId id="1165" r:id="rId10"/>
    <p:sldId id="1166" r:id="rId11"/>
    <p:sldId id="1167" r:id="rId12"/>
    <p:sldId id="1168" r:id="rId13"/>
    <p:sldId id="1169" r:id="rId14"/>
    <p:sldId id="1170" r:id="rId15"/>
    <p:sldId id="1171" r:id="rId16"/>
    <p:sldId id="1172" r:id="rId17"/>
    <p:sldId id="1173" r:id="rId18"/>
    <p:sldId id="1175" r:id="rId19"/>
    <p:sldId id="1176" r:id="rId20"/>
    <p:sldId id="1177" r:id="rId21"/>
    <p:sldId id="1178" r:id="rId22"/>
    <p:sldId id="1179" r:id="rId23"/>
    <p:sldId id="1180" r:id="rId24"/>
    <p:sldId id="1183" r:id="rId25"/>
    <p:sldId id="1185" r:id="rId26"/>
    <p:sldId id="1186" r:id="rId27"/>
    <p:sldId id="1174" r:id="rId28"/>
    <p:sldId id="1188" r:id="rId29"/>
    <p:sldId id="1189" r:id="rId30"/>
    <p:sldId id="1190" r:id="rId31"/>
    <p:sldId id="1191" r:id="rId32"/>
    <p:sldId id="1192" r:id="rId33"/>
    <p:sldId id="1187" r:id="rId34"/>
    <p:sldId id="1193" r:id="rId35"/>
    <p:sldId id="1194" r:id="rId36"/>
    <p:sldId id="1195" r:id="rId37"/>
    <p:sldId id="1196" r:id="rId38"/>
    <p:sldId id="1197" r:id="rId39"/>
    <p:sldId id="1198" r:id="rId40"/>
    <p:sldId id="1199" r:id="rId41"/>
    <p:sldId id="1200" r:id="rId42"/>
    <p:sldId id="1201" r:id="rId43"/>
    <p:sldId id="1202" r:id="rId44"/>
    <p:sldId id="1203" r:id="rId45"/>
  </p:sldIdLst>
  <p:sldSz cx="9144000" cy="6858000" type="screen4x3"/>
  <p:notesSz cx="10234613" cy="7102475"/>
  <p:defaultTextStyle>
    <a:defPPr>
      <a:defRPr lang="ru-RU"/>
    </a:defPPr>
    <a:lvl1pPr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Tahoma" panose="020B060403050404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Tahoma" panose="020B060403050404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Tahoma" panose="020B060403050404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E9639D4-E3E2-4D34-9284-5A2195B3D0D7}" styleName="Светлый стиль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autoAdjust="0"/>
    <p:restoredTop sz="94660"/>
  </p:normalViewPr>
  <p:slideViewPr>
    <p:cSldViewPr>
      <p:cViewPr varScale="1">
        <p:scale>
          <a:sx n="67" d="100"/>
          <a:sy n="67" d="100"/>
        </p:scale>
        <p:origin x="1256"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4435475"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t" anchorCtr="0" compatLnSpc="1">
            <a:prstTxWarp prst="textNoShape">
              <a:avLst/>
            </a:prstTxWarp>
          </a:bodyPr>
          <a:lstStyle>
            <a:lvl1pPr eaLnBrk="1" hangingPunct="1">
              <a:defRPr sz="1300" b="0">
                <a:latin typeface="Arial" charset="0"/>
                <a:cs typeface="Arial" charset="0"/>
              </a:defRPr>
            </a:lvl1pPr>
          </a:lstStyle>
          <a:p>
            <a:pPr>
              <a:defRPr/>
            </a:pPr>
            <a:endParaRPr lang="ru-RU"/>
          </a:p>
        </p:txBody>
      </p:sp>
      <p:sp>
        <p:nvSpPr>
          <p:cNvPr id="24579" name="Rectangle 3"/>
          <p:cNvSpPr>
            <a:spLocks noGrp="1" noChangeArrowheads="1"/>
          </p:cNvSpPr>
          <p:nvPr>
            <p:ph type="dt" idx="1"/>
          </p:nvPr>
        </p:nvSpPr>
        <p:spPr bwMode="auto">
          <a:xfrm>
            <a:off x="5797550" y="0"/>
            <a:ext cx="4435475"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t" anchorCtr="0" compatLnSpc="1">
            <a:prstTxWarp prst="textNoShape">
              <a:avLst/>
            </a:prstTxWarp>
          </a:bodyPr>
          <a:lstStyle>
            <a:lvl1pPr algn="r" eaLnBrk="1" hangingPunct="1">
              <a:defRPr sz="1300" b="0">
                <a:latin typeface="Arial" charset="0"/>
                <a:cs typeface="Arial" charset="0"/>
              </a:defRPr>
            </a:lvl1pPr>
          </a:lstStyle>
          <a:p>
            <a:pPr>
              <a:defRPr/>
            </a:pPr>
            <a:endParaRPr lang="ru-RU"/>
          </a:p>
        </p:txBody>
      </p:sp>
      <p:sp>
        <p:nvSpPr>
          <p:cNvPr id="3076" name="Rectangle 4"/>
          <p:cNvSpPr>
            <a:spLocks noGrp="1" noRot="1" noChangeAspect="1" noChangeArrowheads="1" noTextEdit="1"/>
          </p:cNvSpPr>
          <p:nvPr>
            <p:ph type="sldImg" idx="2"/>
          </p:nvPr>
        </p:nvSpPr>
        <p:spPr bwMode="auto">
          <a:xfrm>
            <a:off x="3341688" y="533400"/>
            <a:ext cx="3551237" cy="266223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4581" name="Rectangle 5"/>
          <p:cNvSpPr>
            <a:spLocks noGrp="1" noChangeArrowheads="1"/>
          </p:cNvSpPr>
          <p:nvPr>
            <p:ph type="body" sz="quarter" idx="3"/>
          </p:nvPr>
        </p:nvSpPr>
        <p:spPr bwMode="auto">
          <a:xfrm>
            <a:off x="1023938" y="3373438"/>
            <a:ext cx="8186737" cy="3195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24582" name="Rectangle 6"/>
          <p:cNvSpPr>
            <a:spLocks noGrp="1" noChangeArrowheads="1"/>
          </p:cNvSpPr>
          <p:nvPr>
            <p:ph type="ftr" sz="quarter" idx="4"/>
          </p:nvPr>
        </p:nvSpPr>
        <p:spPr bwMode="auto">
          <a:xfrm>
            <a:off x="0" y="6746875"/>
            <a:ext cx="4435475" cy="35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b" anchorCtr="0" compatLnSpc="1">
            <a:prstTxWarp prst="textNoShape">
              <a:avLst/>
            </a:prstTxWarp>
          </a:bodyPr>
          <a:lstStyle>
            <a:lvl1pPr eaLnBrk="1" hangingPunct="1">
              <a:defRPr sz="1300" b="0">
                <a:latin typeface="Arial" charset="0"/>
                <a:cs typeface="Arial" charset="0"/>
              </a:defRPr>
            </a:lvl1pPr>
          </a:lstStyle>
          <a:p>
            <a:pPr>
              <a:defRPr/>
            </a:pPr>
            <a:endParaRPr lang="ru-RU"/>
          </a:p>
        </p:txBody>
      </p:sp>
      <p:sp>
        <p:nvSpPr>
          <p:cNvPr id="24583" name="Rectangle 7"/>
          <p:cNvSpPr>
            <a:spLocks noGrp="1" noChangeArrowheads="1"/>
          </p:cNvSpPr>
          <p:nvPr>
            <p:ph type="sldNum" sz="quarter" idx="5"/>
          </p:nvPr>
        </p:nvSpPr>
        <p:spPr bwMode="auto">
          <a:xfrm>
            <a:off x="5797550" y="6746875"/>
            <a:ext cx="4435475" cy="35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b" anchorCtr="0" compatLnSpc="1">
            <a:prstTxWarp prst="textNoShape">
              <a:avLst/>
            </a:prstTxWarp>
          </a:bodyPr>
          <a:lstStyle>
            <a:lvl1pPr algn="r" eaLnBrk="1" hangingPunct="1">
              <a:defRPr sz="1300" b="0">
                <a:latin typeface="Arial" panose="020B0604020202020204" pitchFamily="34" charset="0"/>
              </a:defRPr>
            </a:lvl1pPr>
          </a:lstStyle>
          <a:p>
            <a:pPr>
              <a:defRPr/>
            </a:pPr>
            <a:fld id="{768D4A84-EDFA-4B54-B9BB-14215EEC05B8}" type="slidenum">
              <a:rPr lang="ru-RU" altLang="ru-RU"/>
              <a:pPr>
                <a:defRPr/>
              </a:pPr>
              <a:t>‹#›</a:t>
            </a:fld>
            <a:endParaRPr lang="ru-RU" altLang="ru-RU"/>
          </a:p>
        </p:txBody>
      </p:sp>
    </p:spTree>
    <p:extLst>
      <p:ext uri="{BB962C8B-B14F-4D97-AF65-F5344CB8AC3E}">
        <p14:creationId xmlns:p14="http://schemas.microsoft.com/office/powerpoint/2010/main" val="22958046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grpSp>
      <p:sp>
        <p:nvSpPr>
          <p:cNvPr id="7180" name="Rectangle 12"/>
          <p:cNvSpPr>
            <a:spLocks noGrp="1" noChangeArrowheads="1"/>
          </p:cNvSpPr>
          <p:nvPr>
            <p:ph type="ctrTitle"/>
          </p:nvPr>
        </p:nvSpPr>
        <p:spPr>
          <a:xfrm>
            <a:off x="990600" y="1676400"/>
            <a:ext cx="7772400" cy="1462088"/>
          </a:xfrm>
        </p:spPr>
        <p:txBody>
          <a:bodyPr/>
          <a:lstStyle>
            <a:lvl1pPr>
              <a:defRPr/>
            </a:lvl1pPr>
          </a:lstStyle>
          <a:p>
            <a:pPr lvl="0"/>
            <a:r>
              <a:rPr lang="ru-RU" noProof="0" smtClean="0"/>
              <a:t>Образец заголовка</a:t>
            </a:r>
          </a:p>
        </p:txBody>
      </p:sp>
      <p:sp>
        <p:nvSpPr>
          <p:cNvPr id="7181"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ru-RU" noProof="0" smtClean="0"/>
              <a:t>Образец подзаголовка</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endParaRPr lang="ru-RU"/>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ru-RU"/>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4C7F1A37-CEB7-4888-8EBB-FAB7C4F0B838}" type="slidenum">
              <a:rPr lang="ru-RU" altLang="ru-RU"/>
              <a:pPr>
                <a:defRPr/>
              </a:pPr>
              <a:t>‹#›</a:t>
            </a:fld>
            <a:endParaRPr lang="ru-RU" altLang="ru-RU"/>
          </a:p>
        </p:txBody>
      </p:sp>
    </p:spTree>
    <p:extLst>
      <p:ext uri="{BB962C8B-B14F-4D97-AF65-F5344CB8AC3E}">
        <p14:creationId xmlns:p14="http://schemas.microsoft.com/office/powerpoint/2010/main" val="1429183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7ED32ADA-4A5E-4372-B8FC-F80E844573D9}" type="slidenum">
              <a:rPr lang="ru-RU" altLang="ru-RU"/>
              <a:pPr>
                <a:defRPr/>
              </a:pPr>
              <a:t>‹#›</a:t>
            </a:fld>
            <a:endParaRPr lang="ru-RU" altLang="ru-RU"/>
          </a:p>
        </p:txBody>
      </p:sp>
    </p:spTree>
    <p:extLst>
      <p:ext uri="{BB962C8B-B14F-4D97-AF65-F5344CB8AC3E}">
        <p14:creationId xmlns:p14="http://schemas.microsoft.com/office/powerpoint/2010/main" val="1106553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11"/>
          <p:cNvSpPr>
            <a:spLocks noGrp="1" noChangeArrowheads="1"/>
          </p:cNvSpPr>
          <p:nvPr>
            <p:ph type="dt" sz="half" idx="10"/>
          </p:nvPr>
        </p:nvSpPr>
        <p:spPr>
          <a:ln/>
        </p:spPr>
        <p:txBody>
          <a:bodyPr/>
          <a:lstStyle>
            <a:lvl1pPr>
              <a:defRPr/>
            </a:lvl1pPr>
          </a:lstStyle>
          <a:p>
            <a:pPr>
              <a:defRPr/>
            </a:pPr>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7959A47D-EE8F-472C-BFD7-40F7D941E321}" type="slidenum">
              <a:rPr lang="ru-RU" altLang="ru-RU"/>
              <a:pPr>
                <a:defRPr/>
              </a:pPr>
              <a:t>‹#›</a:t>
            </a:fld>
            <a:endParaRPr lang="ru-RU" altLang="ru-RU"/>
          </a:p>
        </p:txBody>
      </p:sp>
    </p:spTree>
    <p:extLst>
      <p:ext uri="{BB962C8B-B14F-4D97-AF65-F5344CB8AC3E}">
        <p14:creationId xmlns:p14="http://schemas.microsoft.com/office/powerpoint/2010/main" val="4058864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7C78C853-FEE3-4576-AEBF-8E599E860EFB}" type="slidenum">
              <a:rPr lang="ru-RU" altLang="ru-RU"/>
              <a:pPr>
                <a:defRPr/>
              </a:pPr>
              <a:t>‹#›</a:t>
            </a:fld>
            <a:endParaRPr lang="ru-RU" altLang="ru-RU"/>
          </a:p>
        </p:txBody>
      </p:sp>
    </p:spTree>
    <p:extLst>
      <p:ext uri="{BB962C8B-B14F-4D97-AF65-F5344CB8AC3E}">
        <p14:creationId xmlns:p14="http://schemas.microsoft.com/office/powerpoint/2010/main" val="2021118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11"/>
          <p:cNvSpPr>
            <a:spLocks noGrp="1" noChangeArrowheads="1"/>
          </p:cNvSpPr>
          <p:nvPr>
            <p:ph type="dt" sz="half" idx="10"/>
          </p:nvPr>
        </p:nvSpPr>
        <p:spPr>
          <a:ln/>
        </p:spPr>
        <p:txBody>
          <a:bodyPr/>
          <a:lstStyle>
            <a:lvl1pPr>
              <a:defRPr/>
            </a:lvl1pPr>
          </a:lstStyle>
          <a:p>
            <a:pPr>
              <a:defRPr/>
            </a:pPr>
            <a:endParaRPr lang="ru-RU"/>
          </a:p>
        </p:txBody>
      </p:sp>
      <p:sp>
        <p:nvSpPr>
          <p:cNvPr id="8" name="Rectangle 12"/>
          <p:cNvSpPr>
            <a:spLocks noGrp="1" noChangeArrowheads="1"/>
          </p:cNvSpPr>
          <p:nvPr>
            <p:ph type="ftr" sz="quarter" idx="11"/>
          </p:nvPr>
        </p:nvSpPr>
        <p:spPr>
          <a:ln/>
        </p:spPr>
        <p:txBody>
          <a:bodyPr/>
          <a:lstStyle>
            <a:lvl1pPr>
              <a:defRPr/>
            </a:lvl1pPr>
          </a:lstStyle>
          <a:p>
            <a:pPr>
              <a:defRPr/>
            </a:pPr>
            <a:endParaRPr lang="ru-RU"/>
          </a:p>
        </p:txBody>
      </p:sp>
      <p:sp>
        <p:nvSpPr>
          <p:cNvPr id="9" name="Rectangle 13"/>
          <p:cNvSpPr>
            <a:spLocks noGrp="1" noChangeArrowheads="1"/>
          </p:cNvSpPr>
          <p:nvPr>
            <p:ph type="sldNum" sz="quarter" idx="12"/>
          </p:nvPr>
        </p:nvSpPr>
        <p:spPr>
          <a:ln/>
        </p:spPr>
        <p:txBody>
          <a:bodyPr/>
          <a:lstStyle>
            <a:lvl1pPr>
              <a:defRPr/>
            </a:lvl1pPr>
          </a:lstStyle>
          <a:p>
            <a:pPr>
              <a:defRPr/>
            </a:pPr>
            <a:fld id="{0B395FB6-320C-42EF-8636-C18C48DADB15}" type="slidenum">
              <a:rPr lang="ru-RU" altLang="ru-RU"/>
              <a:pPr>
                <a:defRPr/>
              </a:pPr>
              <a:t>‹#›</a:t>
            </a:fld>
            <a:endParaRPr lang="ru-RU" altLang="ru-RU"/>
          </a:p>
        </p:txBody>
      </p:sp>
    </p:spTree>
    <p:extLst>
      <p:ext uri="{BB962C8B-B14F-4D97-AF65-F5344CB8AC3E}">
        <p14:creationId xmlns:p14="http://schemas.microsoft.com/office/powerpoint/2010/main" val="3947955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11"/>
          <p:cNvSpPr>
            <a:spLocks noGrp="1" noChangeArrowheads="1"/>
          </p:cNvSpPr>
          <p:nvPr>
            <p:ph type="dt" sz="half" idx="10"/>
          </p:nvPr>
        </p:nvSpPr>
        <p:spPr>
          <a:ln/>
        </p:spPr>
        <p:txBody>
          <a:bodyPr/>
          <a:lstStyle>
            <a:lvl1pPr>
              <a:defRPr/>
            </a:lvl1pPr>
          </a:lstStyle>
          <a:p>
            <a:pPr>
              <a:defRPr/>
            </a:pPr>
            <a:endParaRPr lang="ru-RU"/>
          </a:p>
        </p:txBody>
      </p:sp>
      <p:sp>
        <p:nvSpPr>
          <p:cNvPr id="4" name="Rectangle 12"/>
          <p:cNvSpPr>
            <a:spLocks noGrp="1" noChangeArrowheads="1"/>
          </p:cNvSpPr>
          <p:nvPr>
            <p:ph type="ftr" sz="quarter" idx="11"/>
          </p:nvPr>
        </p:nvSpPr>
        <p:spPr>
          <a:ln/>
        </p:spPr>
        <p:txBody>
          <a:bodyPr/>
          <a:lstStyle>
            <a:lvl1pPr>
              <a:defRPr/>
            </a:lvl1pPr>
          </a:lstStyle>
          <a:p>
            <a:pPr>
              <a:defRPr/>
            </a:pPr>
            <a:endParaRPr lang="ru-RU"/>
          </a:p>
        </p:txBody>
      </p:sp>
      <p:sp>
        <p:nvSpPr>
          <p:cNvPr id="5" name="Rectangle 13"/>
          <p:cNvSpPr>
            <a:spLocks noGrp="1" noChangeArrowheads="1"/>
          </p:cNvSpPr>
          <p:nvPr>
            <p:ph type="sldNum" sz="quarter" idx="12"/>
          </p:nvPr>
        </p:nvSpPr>
        <p:spPr>
          <a:ln/>
        </p:spPr>
        <p:txBody>
          <a:bodyPr/>
          <a:lstStyle>
            <a:lvl1pPr>
              <a:defRPr/>
            </a:lvl1pPr>
          </a:lstStyle>
          <a:p>
            <a:pPr>
              <a:defRPr/>
            </a:pPr>
            <a:fld id="{84828D9B-A74F-4F74-89EF-511490392748}" type="slidenum">
              <a:rPr lang="ru-RU" altLang="ru-RU"/>
              <a:pPr>
                <a:defRPr/>
              </a:pPr>
              <a:t>‹#›</a:t>
            </a:fld>
            <a:endParaRPr lang="ru-RU" altLang="ru-RU"/>
          </a:p>
        </p:txBody>
      </p:sp>
    </p:spTree>
    <p:extLst>
      <p:ext uri="{BB962C8B-B14F-4D97-AF65-F5344CB8AC3E}">
        <p14:creationId xmlns:p14="http://schemas.microsoft.com/office/powerpoint/2010/main" val="2515844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ru-RU"/>
          </a:p>
        </p:txBody>
      </p:sp>
      <p:sp>
        <p:nvSpPr>
          <p:cNvPr id="3" name="Rectangle 12"/>
          <p:cNvSpPr>
            <a:spLocks noGrp="1" noChangeArrowheads="1"/>
          </p:cNvSpPr>
          <p:nvPr>
            <p:ph type="ftr" sz="quarter" idx="11"/>
          </p:nvPr>
        </p:nvSpPr>
        <p:spPr>
          <a:ln/>
        </p:spPr>
        <p:txBody>
          <a:bodyPr/>
          <a:lstStyle>
            <a:lvl1pPr>
              <a:defRPr/>
            </a:lvl1pPr>
          </a:lstStyle>
          <a:p>
            <a:pPr>
              <a:defRPr/>
            </a:pPr>
            <a:endParaRPr lang="ru-RU"/>
          </a:p>
        </p:txBody>
      </p:sp>
      <p:sp>
        <p:nvSpPr>
          <p:cNvPr id="4" name="Rectangle 13"/>
          <p:cNvSpPr>
            <a:spLocks noGrp="1" noChangeArrowheads="1"/>
          </p:cNvSpPr>
          <p:nvPr>
            <p:ph type="sldNum" sz="quarter" idx="12"/>
          </p:nvPr>
        </p:nvSpPr>
        <p:spPr>
          <a:ln/>
        </p:spPr>
        <p:txBody>
          <a:bodyPr/>
          <a:lstStyle>
            <a:lvl1pPr>
              <a:defRPr/>
            </a:lvl1pPr>
          </a:lstStyle>
          <a:p>
            <a:pPr>
              <a:defRPr/>
            </a:pPr>
            <a:fld id="{17944283-0389-41A6-8CD2-B9D840AB7E8A}" type="slidenum">
              <a:rPr lang="ru-RU" altLang="ru-RU"/>
              <a:pPr>
                <a:defRPr/>
              </a:pPr>
              <a:t>‹#›</a:t>
            </a:fld>
            <a:endParaRPr lang="ru-RU" altLang="ru-RU"/>
          </a:p>
        </p:txBody>
      </p:sp>
    </p:spTree>
    <p:extLst>
      <p:ext uri="{BB962C8B-B14F-4D97-AF65-F5344CB8AC3E}">
        <p14:creationId xmlns:p14="http://schemas.microsoft.com/office/powerpoint/2010/main" val="3918835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CBC5C52B-5F80-4BDC-A2FE-92D319EDC02C}" type="slidenum">
              <a:rPr lang="ru-RU" altLang="ru-RU"/>
              <a:pPr>
                <a:defRPr/>
              </a:pPr>
              <a:t>‹#›</a:t>
            </a:fld>
            <a:endParaRPr lang="ru-RU" altLang="ru-RU"/>
          </a:p>
        </p:txBody>
      </p:sp>
    </p:spTree>
    <p:extLst>
      <p:ext uri="{BB962C8B-B14F-4D97-AF65-F5344CB8AC3E}">
        <p14:creationId xmlns:p14="http://schemas.microsoft.com/office/powerpoint/2010/main" val="2306375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F5D87277-EB55-49E8-86C4-C715254D42B8}" type="slidenum">
              <a:rPr lang="ru-RU" altLang="ru-RU"/>
              <a:pPr>
                <a:defRPr/>
              </a:pPr>
              <a:t>‹#›</a:t>
            </a:fld>
            <a:endParaRPr lang="ru-RU" altLang="ru-RU"/>
          </a:p>
        </p:txBody>
      </p:sp>
    </p:spTree>
    <p:extLst>
      <p:ext uri="{BB962C8B-B14F-4D97-AF65-F5344CB8AC3E}">
        <p14:creationId xmlns:p14="http://schemas.microsoft.com/office/powerpoint/2010/main" val="1693074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86EDCCB0-9E80-4615-AD99-D6CCFC90F5CC}" type="slidenum">
              <a:rPr lang="ru-RU" altLang="ru-RU"/>
              <a:pPr>
                <a:defRPr/>
              </a:pPr>
              <a:t>‹#›</a:t>
            </a:fld>
            <a:endParaRPr lang="ru-RU" altLang="ru-RU"/>
          </a:p>
        </p:txBody>
      </p:sp>
    </p:spTree>
    <p:extLst>
      <p:ext uri="{BB962C8B-B14F-4D97-AF65-F5344CB8AC3E}">
        <p14:creationId xmlns:p14="http://schemas.microsoft.com/office/powerpoint/2010/main" val="2704079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04050" y="214313"/>
            <a:ext cx="1951038" cy="5918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150938" y="214313"/>
            <a:ext cx="5700712" cy="5918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5D3FF842-7FF1-463F-B379-018CDAC72F0C}" type="slidenum">
              <a:rPr lang="ru-RU" altLang="ru-RU"/>
              <a:pPr>
                <a:defRPr/>
              </a:pPr>
              <a:t>‹#›</a:t>
            </a:fld>
            <a:endParaRPr lang="ru-RU" altLang="ru-RU"/>
          </a:p>
        </p:txBody>
      </p:sp>
    </p:spTree>
    <p:extLst>
      <p:ext uri="{BB962C8B-B14F-4D97-AF65-F5344CB8AC3E}">
        <p14:creationId xmlns:p14="http://schemas.microsoft.com/office/powerpoint/2010/main" val="9505584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Заголовок и текст над объек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7772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1182688" y="4151313"/>
            <a:ext cx="7772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BF1F7E55-B283-421B-AB0F-D42D213C9242}" type="slidenum">
              <a:rPr lang="ru-RU" altLang="ru-RU"/>
              <a:pPr>
                <a:defRPr/>
              </a:pPr>
              <a:t>‹#›</a:t>
            </a:fld>
            <a:endParaRPr lang="ru-RU" altLang="ru-RU"/>
          </a:p>
        </p:txBody>
      </p:sp>
    </p:spTree>
    <p:extLst>
      <p:ext uri="{BB962C8B-B14F-4D97-AF65-F5344CB8AC3E}">
        <p14:creationId xmlns:p14="http://schemas.microsoft.com/office/powerpoint/2010/main" val="1195299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33"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ru-RU" altLang="ru-RU" smtClean="0"/>
              <a:t>Образец заголовка</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6155"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b="0">
                <a:cs typeface="Arial" charset="0"/>
              </a:defRPr>
            </a:lvl1pPr>
          </a:lstStyle>
          <a:p>
            <a:pPr>
              <a:defRPr/>
            </a:pPr>
            <a:endParaRPr lang="ru-RU"/>
          </a:p>
        </p:txBody>
      </p:sp>
      <p:sp>
        <p:nvSpPr>
          <p:cNvPr id="6156"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b="0">
                <a:cs typeface="Arial" charset="0"/>
              </a:defRPr>
            </a:lvl1pPr>
          </a:lstStyle>
          <a:p>
            <a:pPr>
              <a:defRPr/>
            </a:pPr>
            <a:endParaRPr lang="ru-RU"/>
          </a:p>
        </p:txBody>
      </p:sp>
      <p:sp>
        <p:nvSpPr>
          <p:cNvPr id="6157"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b="0"/>
            </a:lvl1pPr>
          </a:lstStyle>
          <a:p>
            <a:pPr>
              <a:defRPr/>
            </a:pPr>
            <a:fld id="{E760DEC2-5B65-4BFE-8A72-253CBAB04C20}" type="slidenum">
              <a:rPr lang="ru-RU" altLang="ru-RU"/>
              <a:pPr>
                <a:defRPr/>
              </a:pPr>
              <a:t>‹#›</a:t>
            </a:fld>
            <a:endParaRPr lang="ru-RU" altLang="ru-RU"/>
          </a:p>
        </p:txBody>
      </p:sp>
    </p:spTree>
  </p:cSld>
  <p:clrMap bg1="dk2" tx1="lt1" bg2="dk1" tx2="lt2" accent1="accent1" accent2="accent2" accent3="accent3" accent4="accent4" accent5="accent5" accent6="accent6" hlink="hlink" folHlink="folHlink"/>
  <p:sldLayoutIdLst>
    <p:sldLayoutId id="2147484474" r:id="rId1"/>
    <p:sldLayoutId id="2147484463" r:id="rId2"/>
    <p:sldLayoutId id="2147484464" r:id="rId3"/>
    <p:sldLayoutId id="2147484465" r:id="rId4"/>
    <p:sldLayoutId id="2147484466" r:id="rId5"/>
    <p:sldLayoutId id="2147484467" r:id="rId6"/>
    <p:sldLayoutId id="2147484468" r:id="rId7"/>
    <p:sldLayoutId id="2147484469" r:id="rId8"/>
    <p:sldLayoutId id="2147484470" r:id="rId9"/>
    <p:sldLayoutId id="2147484471" r:id="rId10"/>
    <p:sldLayoutId id="2147484472" r:id="rId11"/>
    <p:sldLayoutId id="2147484473" r:id="rId12"/>
  </p:sldLayoutIdLst>
  <p:hf hdr="0" ft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cs typeface="Arial" charset="0"/>
        </a:defRPr>
      </a:lvl2pPr>
      <a:lvl3pPr algn="l" rtl="0" eaLnBrk="0" fontAlgn="base" hangingPunct="0">
        <a:spcBef>
          <a:spcPct val="0"/>
        </a:spcBef>
        <a:spcAft>
          <a:spcPct val="0"/>
        </a:spcAft>
        <a:defRPr sz="4400">
          <a:solidFill>
            <a:schemeClr val="tx2"/>
          </a:solidFill>
          <a:latin typeface="Tahoma" pitchFamily="34" charset="0"/>
          <a:cs typeface="Arial" charset="0"/>
        </a:defRPr>
      </a:lvl3pPr>
      <a:lvl4pPr algn="l" rtl="0" eaLnBrk="0" fontAlgn="base" hangingPunct="0">
        <a:spcBef>
          <a:spcPct val="0"/>
        </a:spcBef>
        <a:spcAft>
          <a:spcPct val="0"/>
        </a:spcAft>
        <a:defRPr sz="4400">
          <a:solidFill>
            <a:schemeClr val="tx2"/>
          </a:solidFill>
          <a:latin typeface="Tahoma" pitchFamily="34" charset="0"/>
          <a:cs typeface="Arial" charset="0"/>
        </a:defRPr>
      </a:lvl4pPr>
      <a:lvl5pPr algn="l" rtl="0" eaLnBrk="0" fontAlgn="base" hangingPunct="0">
        <a:spcBef>
          <a:spcPct val="0"/>
        </a:spcBef>
        <a:spcAft>
          <a:spcPct val="0"/>
        </a:spcAft>
        <a:defRPr sz="4400">
          <a:solidFill>
            <a:schemeClr val="tx2"/>
          </a:solidFill>
          <a:latin typeface="Tahoma" pitchFamily="34" charset="0"/>
          <a:cs typeface="Arial" charset="0"/>
        </a:defRPr>
      </a:lvl5pPr>
      <a:lvl6pPr marL="457200" algn="l" rtl="0" fontAlgn="base">
        <a:spcBef>
          <a:spcPct val="0"/>
        </a:spcBef>
        <a:spcAft>
          <a:spcPct val="0"/>
        </a:spcAft>
        <a:defRPr sz="4400">
          <a:solidFill>
            <a:schemeClr val="tx2"/>
          </a:solidFill>
          <a:latin typeface="Tahoma" pitchFamily="34" charset="0"/>
          <a:cs typeface="Arial" charset="0"/>
        </a:defRPr>
      </a:lvl6pPr>
      <a:lvl7pPr marL="914400" algn="l" rtl="0" fontAlgn="base">
        <a:spcBef>
          <a:spcPct val="0"/>
        </a:spcBef>
        <a:spcAft>
          <a:spcPct val="0"/>
        </a:spcAft>
        <a:defRPr sz="4400">
          <a:solidFill>
            <a:schemeClr val="tx2"/>
          </a:solidFill>
          <a:latin typeface="Tahoma" pitchFamily="34" charset="0"/>
          <a:cs typeface="Arial" charset="0"/>
        </a:defRPr>
      </a:lvl7pPr>
      <a:lvl8pPr marL="1371600" algn="l" rtl="0" fontAlgn="base">
        <a:spcBef>
          <a:spcPct val="0"/>
        </a:spcBef>
        <a:spcAft>
          <a:spcPct val="0"/>
        </a:spcAft>
        <a:defRPr sz="4400">
          <a:solidFill>
            <a:schemeClr val="tx2"/>
          </a:solidFill>
          <a:latin typeface="Tahoma" pitchFamily="34" charset="0"/>
          <a:cs typeface="Arial" charset="0"/>
        </a:defRPr>
      </a:lvl8pPr>
      <a:lvl9pPr marL="1828800" algn="l" rtl="0" fontAlgn="base">
        <a:spcBef>
          <a:spcPct val="0"/>
        </a:spcBef>
        <a:spcAft>
          <a:spcPct val="0"/>
        </a:spcAft>
        <a:defRPr sz="4400">
          <a:solidFill>
            <a:schemeClr val="tx2"/>
          </a:solidFill>
          <a:latin typeface="Tahoma" pitchFamily="34" charset="0"/>
          <a:cs typeface="Arial"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mn-lt"/>
          <a:cs typeface="+mn-cs"/>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emf"/><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em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ChangeArrowheads="1"/>
          </p:cNvSpPr>
          <p:nvPr/>
        </p:nvSpPr>
        <p:spPr bwMode="auto">
          <a:xfrm>
            <a:off x="0" y="3789363"/>
            <a:ext cx="9144000" cy="2087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800" dirty="0" smtClean="0"/>
              <a:t>Реформа налоговой системы 2027</a:t>
            </a:r>
            <a:r>
              <a:rPr lang="en-US" altLang="ru-RU" sz="2800" dirty="0" smtClean="0"/>
              <a:t>/27</a:t>
            </a:r>
          </a:p>
          <a:p>
            <a:pPr algn="ctr" eaLnBrk="1" hangingPunct="1">
              <a:spcBef>
                <a:spcPct val="0"/>
              </a:spcBef>
              <a:buClrTx/>
              <a:buSzTx/>
              <a:buFontTx/>
              <a:buNone/>
            </a:pPr>
            <a:r>
              <a:rPr lang="ru-RU" altLang="ru-RU" sz="2800" dirty="0"/>
              <a:t>в</a:t>
            </a:r>
            <a:r>
              <a:rPr lang="ru-RU" altLang="ru-RU" sz="2800" dirty="0" smtClean="0"/>
              <a:t>ажные новости и сложные вопросы</a:t>
            </a:r>
            <a:endParaRPr lang="ru-RU" altLang="ru-RU" sz="2800" dirty="0" smtClean="0"/>
          </a:p>
          <a:p>
            <a:pPr algn="ctr" eaLnBrk="1" hangingPunct="1">
              <a:spcBef>
                <a:spcPct val="0"/>
              </a:spcBef>
              <a:buClrTx/>
              <a:buSzTx/>
              <a:buFontTx/>
              <a:buNone/>
            </a:pPr>
            <a:r>
              <a:rPr lang="ru-RU" altLang="ru-RU" sz="2800" dirty="0" smtClean="0"/>
              <a:t>Октябрь </a:t>
            </a:r>
            <a:r>
              <a:rPr lang="ru-RU" altLang="ru-RU" sz="2800" dirty="0" smtClean="0"/>
              <a:t>2026</a:t>
            </a:r>
            <a:endParaRPr lang="ru-RU" altLang="ru-RU" sz="2800" dirty="0"/>
          </a:p>
        </p:txBody>
      </p:sp>
      <p:sp>
        <p:nvSpPr>
          <p:cNvPr id="4099" name="Rectangle 7"/>
          <p:cNvSpPr>
            <a:spLocks noChangeArrowheads="1"/>
          </p:cNvSpPr>
          <p:nvPr/>
        </p:nvSpPr>
        <p:spPr bwMode="auto">
          <a:xfrm>
            <a:off x="234950" y="425450"/>
            <a:ext cx="8601075" cy="280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r" eaLnBrk="1" hangingPunct="1">
              <a:spcBef>
                <a:spcPct val="5000"/>
              </a:spcBef>
              <a:buClrTx/>
              <a:buSzTx/>
              <a:buFontTx/>
              <a:buNone/>
            </a:pPr>
            <a:r>
              <a:rPr lang="ru-RU" altLang="ru-RU" sz="2800" b="0">
                <a:solidFill>
                  <a:schemeClr val="tx2"/>
                </a:solidFill>
              </a:rPr>
              <a:t/>
            </a:r>
            <a:br>
              <a:rPr lang="ru-RU" altLang="ru-RU" sz="2800" b="0">
                <a:solidFill>
                  <a:schemeClr val="tx2"/>
                </a:solidFill>
              </a:rPr>
            </a:br>
            <a:r>
              <a:rPr lang="ru-RU" altLang="ru-RU" sz="2800"/>
              <a:t>ОТКРЫТЫЙ УНИВЕРСИТЕТ</a:t>
            </a:r>
          </a:p>
          <a:p>
            <a:pPr algn="r" eaLnBrk="1" hangingPunct="1">
              <a:spcBef>
                <a:spcPct val="5000"/>
              </a:spcBef>
              <a:buClrTx/>
              <a:buSzTx/>
              <a:buFontTx/>
              <a:buNone/>
            </a:pPr>
            <a:r>
              <a:rPr lang="ru-RU" altLang="ru-RU" sz="2200"/>
              <a:t>«Центра финансовых экспертиз»</a:t>
            </a:r>
          </a:p>
          <a:p>
            <a:pPr algn="r" eaLnBrk="1" hangingPunct="1">
              <a:spcBef>
                <a:spcPct val="5000"/>
              </a:spcBef>
              <a:buClrTx/>
              <a:buSzTx/>
              <a:buFontTx/>
              <a:buNone/>
            </a:pPr>
            <a:endParaRPr lang="ru-RU" altLang="ru-RU" sz="2000" b="0"/>
          </a:p>
          <a:p>
            <a:pPr algn="r" eaLnBrk="1" hangingPunct="1">
              <a:spcBef>
                <a:spcPct val="5000"/>
              </a:spcBef>
              <a:buClrTx/>
              <a:buSzTx/>
              <a:buFontTx/>
              <a:buNone/>
            </a:pPr>
            <a:r>
              <a:rPr lang="ru-RU" altLang="ru-RU" sz="2000" b="0"/>
              <a:t>Лицензия на образовательную деятельность</a:t>
            </a:r>
          </a:p>
          <a:p>
            <a:pPr algn="r" eaLnBrk="1" hangingPunct="1">
              <a:spcBef>
                <a:spcPct val="5000"/>
              </a:spcBef>
              <a:buClrTx/>
              <a:buSzTx/>
              <a:buFontTx/>
              <a:buNone/>
            </a:pPr>
            <a:r>
              <a:rPr lang="ru-RU" altLang="ru-RU" sz="2000" b="0"/>
              <a:t>№ 1129 от 02.09.2014 серия 78Л02 № 0000025</a:t>
            </a:r>
            <a:r>
              <a:rPr lang="ru-RU" altLang="ru-RU" sz="2000" b="0">
                <a:solidFill>
                  <a:schemeClr val="tx2"/>
                </a:solidFill>
              </a:rPr>
              <a:t> </a:t>
            </a:r>
            <a:r>
              <a:rPr lang="ru-RU" altLang="ru-RU" sz="2000">
                <a:solidFill>
                  <a:schemeClr val="tx2"/>
                </a:solidFill>
              </a:rPr>
              <a:t/>
            </a:r>
            <a:br>
              <a:rPr lang="ru-RU" altLang="ru-RU" sz="2000">
                <a:solidFill>
                  <a:schemeClr val="tx2"/>
                </a:solidFill>
              </a:rPr>
            </a:br>
            <a:r>
              <a:rPr lang="ru-RU" altLang="ru-RU" sz="1400">
                <a:solidFill>
                  <a:schemeClr val="tx2"/>
                </a:solidFill>
              </a:rPr>
              <a:t/>
            </a:r>
            <a:br>
              <a:rPr lang="ru-RU" altLang="ru-RU" sz="1400">
                <a:solidFill>
                  <a:schemeClr val="tx2"/>
                </a:solidFill>
              </a:rPr>
            </a:br>
            <a:endParaRPr lang="ru-RU" altLang="ru-RU" sz="2800" u="sng">
              <a:solidFill>
                <a:schemeClr val="tx2"/>
              </a:solidFill>
            </a:endParaRPr>
          </a:p>
        </p:txBody>
      </p:sp>
      <p:pic>
        <p:nvPicPr>
          <p:cNvPr id="410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763" y="723900"/>
            <a:ext cx="2698750" cy="1265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01" name="Rectangle 8"/>
          <p:cNvSpPr>
            <a:spLocks noChangeArrowheads="1"/>
          </p:cNvSpPr>
          <p:nvPr/>
        </p:nvSpPr>
        <p:spPr bwMode="auto">
          <a:xfrm>
            <a:off x="250825" y="6237288"/>
            <a:ext cx="8497888"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a:t>© </a:t>
            </a:r>
            <a:r>
              <a:rPr lang="ru-RU" altLang="ru-RU" sz="2000"/>
              <a:t>Балдина </a:t>
            </a:r>
            <a:r>
              <a:rPr lang="en-US" altLang="ru-RU" sz="2000"/>
              <a:t>C</a:t>
            </a:r>
            <a:r>
              <a:rPr lang="ru-RU" altLang="ru-RU" sz="2000"/>
              <a:t>.В.  </a:t>
            </a:r>
            <a:r>
              <a:rPr lang="en-US" altLang="ru-RU" sz="2000" u="sng"/>
              <a:t>www.fineks.org</a:t>
            </a:r>
            <a:r>
              <a:rPr lang="ru-RU" altLang="ru-RU" sz="2000"/>
              <a:t>  (812) 920-12-14</a:t>
            </a:r>
            <a:endParaRPr lang="ru-RU" altLang="ru-RU" sz="2000" b="0"/>
          </a:p>
        </p:txBody>
      </p:sp>
      <p:cxnSp>
        <p:nvCxnSpPr>
          <p:cNvPr id="4102" name="Прямая соединительная линия 11"/>
          <p:cNvCxnSpPr>
            <a:cxnSpLocks noChangeShapeType="1"/>
          </p:cNvCxnSpPr>
          <p:nvPr/>
        </p:nvCxnSpPr>
        <p:spPr bwMode="auto">
          <a:xfrm>
            <a:off x="323850" y="6165850"/>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541337" y="1709329"/>
            <a:ext cx="8134350" cy="1981200"/>
          </a:xfrm>
        </p:spPr>
        <p:txBody>
          <a:bodyPr/>
          <a:lstStyle/>
          <a:p>
            <a:r>
              <a:rPr lang="ru-RU" sz="2600" dirty="0" smtClean="0"/>
              <a:t>Приказ Минфина 16.05.2025 № 56н ФСБУ «Доходы»</a:t>
            </a:r>
          </a:p>
          <a:p>
            <a:r>
              <a:rPr lang="ru-RU" sz="2600" dirty="0" smtClean="0"/>
              <a:t>Информационное сообщение от 11.09.2025 ИС-Учет-59</a:t>
            </a:r>
            <a:endParaRPr lang="ru-RU" sz="2600" dirty="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Текст 2"/>
          <p:cNvSpPr txBox="1">
            <a:spLocks/>
          </p:cNvSpPr>
          <p:nvPr/>
        </p:nvSpPr>
        <p:spPr bwMode="auto">
          <a:xfrm>
            <a:off x="541337" y="3907504"/>
            <a:ext cx="813435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mn-lt"/>
                <a:cs typeface="+mn-cs"/>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9pPr>
          </a:lstStyle>
          <a:p>
            <a:r>
              <a:rPr lang="ru-RU" sz="2600" b="0" kern="0" dirty="0" smtClean="0"/>
              <a:t>Приказ Минфина 24.04.2026 № 53н ФСБУ «Расходы»</a:t>
            </a:r>
          </a:p>
          <a:p>
            <a:r>
              <a:rPr lang="ru-RU" sz="2600" b="0" kern="0" dirty="0" smtClean="0"/>
              <a:t>Информационное сообщение от 06.07.2026 ИС-Учет-66</a:t>
            </a:r>
            <a:endParaRPr lang="ru-RU" sz="2600" b="0" kern="0" dirty="0"/>
          </a:p>
        </p:txBody>
      </p:sp>
    </p:spTree>
    <p:extLst>
      <p:ext uri="{BB962C8B-B14F-4D97-AF65-F5344CB8AC3E}">
        <p14:creationId xmlns:p14="http://schemas.microsoft.com/office/powerpoint/2010/main" val="15053831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189310" y="1916832"/>
            <a:ext cx="8450276" cy="3683868"/>
          </a:xfrm>
          <a:prstGeom prst="rect">
            <a:avLst/>
          </a:prstGeom>
        </p:spPr>
      </p:pic>
    </p:spTree>
    <p:extLst>
      <p:ext uri="{BB962C8B-B14F-4D97-AF65-F5344CB8AC3E}">
        <p14:creationId xmlns:p14="http://schemas.microsoft.com/office/powerpoint/2010/main" val="12023432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4</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188963" y="2102375"/>
            <a:ext cx="8486725" cy="3680889"/>
          </a:xfrm>
          <a:prstGeom prst="rect">
            <a:avLst/>
          </a:prstGeom>
        </p:spPr>
      </p:pic>
    </p:spTree>
    <p:extLst>
      <p:ext uri="{BB962C8B-B14F-4D97-AF65-F5344CB8AC3E}">
        <p14:creationId xmlns:p14="http://schemas.microsoft.com/office/powerpoint/2010/main" val="22912507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541337" y="1709328"/>
            <a:ext cx="8134350" cy="4534309"/>
          </a:xfrm>
        </p:spPr>
        <p:txBody>
          <a:bodyPr/>
          <a:lstStyle/>
          <a:p>
            <a:pPr marL="0" indent="0">
              <a:buNone/>
            </a:pPr>
            <a:r>
              <a:rPr lang="ru-RU" sz="1600" b="1" dirty="0" smtClean="0"/>
              <a:t>1. Новая </a:t>
            </a:r>
            <a:r>
              <a:rPr lang="ru-RU" sz="1600" b="1" dirty="0"/>
              <a:t>классификация доходов</a:t>
            </a:r>
            <a:r>
              <a:rPr lang="ru-RU" sz="1600" dirty="0"/>
              <a:t/>
            </a:r>
            <a:br>
              <a:rPr lang="ru-RU" sz="1600" dirty="0"/>
            </a:br>
            <a:endParaRPr lang="ru-RU" sz="1600" dirty="0" smtClean="0"/>
          </a:p>
          <a:p>
            <a:pPr marL="0" indent="0">
              <a:buNone/>
            </a:pPr>
            <a:r>
              <a:rPr lang="ru-RU" sz="1600" dirty="0" smtClean="0"/>
              <a:t>ФСБУ </a:t>
            </a:r>
            <a:r>
              <a:rPr lang="ru-RU" sz="1600" dirty="0"/>
              <a:t>9/2025 делит доходы сначала на «включаемые в чистую прибыль (убыток)» и «не включаемые», а включаемые — на «выручку» и «доходы, отличные от выручки». Это принципиально иная логика по сравнению с прежним делением на «доходы от обычных видов деятельности / прочие доходы» по ПБУ 9/99</a:t>
            </a:r>
            <a:r>
              <a:rPr lang="ru-RU" sz="1600" dirty="0" smtClean="0"/>
              <a:t>.</a:t>
            </a:r>
            <a:endParaRPr lang="ru-RU" sz="1600" dirty="0"/>
          </a:p>
          <a:p>
            <a:pPr marL="0" indent="0">
              <a:buNone/>
            </a:pPr>
            <a:endParaRPr lang="ru-RU" sz="1600" dirty="0" smtClean="0"/>
          </a:p>
          <a:p>
            <a:pPr marL="0" indent="0">
              <a:buNone/>
            </a:pPr>
            <a:r>
              <a:rPr lang="ru-RU" sz="1600" dirty="0" smtClean="0"/>
              <a:t>В главе 25 НК РФ доходы разделены на доходы от реализации и внереализационные доходы (п.1 ст. 248 НК РФ), что заронило мысли о синхронизации </a:t>
            </a:r>
            <a:r>
              <a:rPr lang="ru-RU" sz="1600" dirty="0"/>
              <a:t>учетов. </a:t>
            </a:r>
            <a:r>
              <a:rPr lang="ru-RU" sz="1600" dirty="0" smtClean="0"/>
              <a:t>Доходы </a:t>
            </a:r>
            <a:r>
              <a:rPr lang="ru-RU" sz="1600" dirty="0"/>
              <a:t>от реализации раскрываются в ст. 249 НК РФ, а внереализационные — в ст. 250 НК РФ.</a:t>
            </a:r>
            <a:endParaRPr lang="ru-RU" sz="1600" dirty="0" smtClean="0"/>
          </a:p>
          <a:p>
            <a:pPr marL="0" indent="0">
              <a:buNone/>
            </a:pPr>
            <a:endParaRPr lang="ru-RU" sz="1600" dirty="0"/>
          </a:p>
          <a:p>
            <a:pPr marL="0" indent="0">
              <a:buNone/>
            </a:pPr>
            <a:r>
              <a:rPr lang="ru-RU" sz="1600" dirty="0" smtClean="0"/>
              <a:t>Однако перечень доходов, не учитываемых при определении налоговой базы, определен ст. 251 НК РФ и НЕ СВЯЗАН с понятием «Доходы, не включаемые в чистую прибыль (убыток)» по ФСБУ. Поэтому синхронизации по факту не будет.</a:t>
            </a:r>
            <a:endParaRPr lang="ru-RU" sz="1600" dirty="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5</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2253438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541337" y="1709328"/>
            <a:ext cx="8134350" cy="4534309"/>
          </a:xfrm>
        </p:spPr>
        <p:txBody>
          <a:bodyPr/>
          <a:lstStyle/>
          <a:p>
            <a:pPr marL="0" indent="0">
              <a:buNone/>
            </a:pPr>
            <a:r>
              <a:rPr lang="ru-RU" sz="1600" dirty="0"/>
              <a:t/>
            </a:r>
            <a:br>
              <a:rPr lang="ru-RU" sz="1600" dirty="0"/>
            </a:br>
            <a:r>
              <a:rPr lang="ru-RU" sz="1600" b="1" dirty="0"/>
              <a:t>2. Симметричная классификация расходов</a:t>
            </a:r>
          </a:p>
          <a:p>
            <a:pPr marL="0" indent="0">
              <a:buNone/>
            </a:pPr>
            <a:endParaRPr lang="ru-RU" sz="1600" dirty="0" smtClean="0"/>
          </a:p>
          <a:p>
            <a:pPr marL="0" indent="0">
              <a:buNone/>
            </a:pPr>
            <a:r>
              <a:rPr lang="ru-RU" sz="1600" dirty="0" smtClean="0"/>
              <a:t>ФСБУ </a:t>
            </a:r>
            <a:r>
              <a:rPr lang="ru-RU" sz="1600" dirty="0"/>
              <a:t>10/2026 использует зеркальную логику: расходы делятся на включаемые и не включаемые в чистую прибыль, а включаемые — на «расходы по обычным видам деятельности» и «расходы, отличные от расходов по обычным видам деятельности». </a:t>
            </a:r>
            <a:endParaRPr lang="ru-RU" sz="1600" dirty="0" smtClean="0"/>
          </a:p>
          <a:p>
            <a:pPr marL="0" indent="0">
              <a:buNone/>
            </a:pPr>
            <a:endParaRPr lang="ru-RU" sz="1600" dirty="0"/>
          </a:p>
          <a:p>
            <a:pPr marL="0" indent="0">
              <a:buNone/>
            </a:pPr>
            <a:r>
              <a:rPr lang="ru-RU" sz="1600" dirty="0"/>
              <a:t>Это изменяет порядок классификации и представления расходов в бухгалтерском учете, но не влияет </a:t>
            </a:r>
            <a:r>
              <a:rPr lang="ru-RU" sz="1600" dirty="0" smtClean="0"/>
              <a:t>на </a:t>
            </a:r>
            <a:r>
              <a:rPr lang="ru-RU" sz="1600" dirty="0"/>
              <a:t>порядок определения налоговой базы по налогу на прибыль, регулируемый главой 25 НК РФ.</a:t>
            </a:r>
          </a:p>
          <a:p>
            <a:pPr marL="0" indent="0">
              <a:buNone/>
            </a:pPr>
            <a:endParaRPr lang="ru-RU" sz="1600" dirty="0"/>
          </a:p>
          <a:p>
            <a:pPr marL="0" indent="0">
              <a:buNone/>
            </a:pPr>
            <a:endParaRPr lang="ru-RU" sz="1600" dirty="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6</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7233952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541337" y="1709328"/>
            <a:ext cx="8134350" cy="4146961"/>
          </a:xfrm>
        </p:spPr>
        <p:txBody>
          <a:bodyPr/>
          <a:lstStyle/>
          <a:p>
            <a:pPr marL="0" indent="0">
              <a:buNone/>
            </a:pPr>
            <a:r>
              <a:rPr lang="ru-RU" sz="1600" b="1" dirty="0"/>
              <a:t>4</a:t>
            </a:r>
            <a:r>
              <a:rPr lang="ru-RU" sz="1600" b="1" dirty="0" smtClean="0"/>
              <a:t>. Способы перехода на новые ФСБУ</a:t>
            </a:r>
            <a:r>
              <a:rPr lang="ru-RU" sz="1600" dirty="0"/>
              <a:t/>
            </a:r>
            <a:br>
              <a:rPr lang="ru-RU" sz="1600" dirty="0"/>
            </a:br>
            <a:endParaRPr lang="ru-RU" sz="1600" dirty="0" smtClean="0"/>
          </a:p>
          <a:p>
            <a:pPr marL="0" indent="0">
              <a:buNone/>
            </a:pPr>
            <a:r>
              <a:rPr lang="ru-RU" sz="1600" dirty="0"/>
              <a:t>Переход на ФСБУ 9/2025 по общему правилу осуществляется ретроспективно. Стандарт допускает альтернативный вариант, при котором сравнительные показатели за предшествующие периоды не пересчитываются, а совокупный эффект отражается на начало года первого применения посредством корректировки нераспределенной прибыли и соответствующих статей бухгалтерского баланса. Субъекты, имеющие право применять упрощенные способы бухгалтерского учета, вправе перейти на ФСБУ 9/2025 перспективно.</a:t>
            </a:r>
          </a:p>
          <a:p>
            <a:pPr marL="0" indent="0">
              <a:buNone/>
            </a:pPr>
            <a:endParaRPr lang="ru-RU" sz="1600" dirty="0"/>
          </a:p>
          <a:p>
            <a:pPr marL="0" indent="0">
              <a:buNone/>
            </a:pPr>
            <a:r>
              <a:rPr lang="ru-RU" sz="1600" dirty="0"/>
              <a:t>ФСБУ 10/2026 специального переходного порядка не устанавливает. Поэтому последствия изменения учетной политики в связи с началом его применения отражаются по правилам ПБУ 1/2008: по общему правилу — ретроспективно, а при наличии оснований, предусмотренных ПБУ 1/2008, — перспективно. Специальный альтернативный порядок, аналогичный п. 45 ФСБУ 9/2025, для ФСБУ 10/2026 не предусмотрен.</a:t>
            </a:r>
          </a:p>
          <a:p>
            <a:pPr marL="0" indent="0">
              <a:buNone/>
            </a:pPr>
            <a:endParaRPr lang="ru-RU" sz="1600" b="1" dirty="0"/>
          </a:p>
          <a:p>
            <a:pPr marL="0" indent="0">
              <a:buNone/>
            </a:pPr>
            <a:endParaRPr lang="ru-RU" sz="1600" b="1" dirty="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7</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6412062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8</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6" name="Рисунок 5"/>
          <p:cNvPicPr>
            <a:picLocks noChangeAspect="1"/>
          </p:cNvPicPr>
          <p:nvPr/>
        </p:nvPicPr>
        <p:blipFill>
          <a:blip r:embed="rId3"/>
          <a:stretch>
            <a:fillRect/>
          </a:stretch>
        </p:blipFill>
        <p:spPr>
          <a:xfrm>
            <a:off x="161475" y="1628800"/>
            <a:ext cx="8785675" cy="4348137"/>
          </a:xfrm>
          <a:prstGeom prst="rect">
            <a:avLst/>
          </a:prstGeom>
        </p:spPr>
      </p:pic>
    </p:spTree>
    <p:extLst>
      <p:ext uri="{BB962C8B-B14F-4D97-AF65-F5344CB8AC3E}">
        <p14:creationId xmlns:p14="http://schemas.microsoft.com/office/powerpoint/2010/main" val="20093414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9</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147018" y="1599748"/>
            <a:ext cx="8800132" cy="4256541"/>
          </a:xfrm>
          <a:prstGeom prst="rect">
            <a:avLst/>
          </a:prstGeom>
        </p:spPr>
      </p:pic>
    </p:spTree>
    <p:extLst>
      <p:ext uri="{BB962C8B-B14F-4D97-AF65-F5344CB8AC3E}">
        <p14:creationId xmlns:p14="http://schemas.microsoft.com/office/powerpoint/2010/main" val="8329145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10</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 name="Рисунок 2"/>
          <p:cNvPicPr>
            <a:picLocks noChangeAspect="1"/>
          </p:cNvPicPr>
          <p:nvPr/>
        </p:nvPicPr>
        <p:blipFill>
          <a:blip r:embed="rId3"/>
          <a:stretch>
            <a:fillRect/>
          </a:stretch>
        </p:blipFill>
        <p:spPr>
          <a:xfrm>
            <a:off x="323850" y="2357706"/>
            <a:ext cx="8569325" cy="3268712"/>
          </a:xfrm>
          <a:prstGeom prst="rect">
            <a:avLst/>
          </a:prstGeom>
        </p:spPr>
      </p:pic>
    </p:spTree>
    <p:extLst>
      <p:ext uri="{BB962C8B-B14F-4D97-AF65-F5344CB8AC3E}">
        <p14:creationId xmlns:p14="http://schemas.microsoft.com/office/powerpoint/2010/main" val="32187327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48" y="4766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532979" y="1979253"/>
            <a:ext cx="8134350" cy="4146961"/>
          </a:xfrm>
        </p:spPr>
        <p:txBody>
          <a:bodyPr/>
          <a:lstStyle/>
          <a:p>
            <a:pPr marL="0" indent="0">
              <a:buNone/>
            </a:pPr>
            <a:r>
              <a:rPr lang="ru-RU" sz="1600" b="1" dirty="0" smtClean="0"/>
              <a:t>5. Признание </a:t>
            </a:r>
            <a:r>
              <a:rPr lang="ru-RU" sz="1600" b="1" dirty="0"/>
              <a:t>выручки по «переходу контроля»</a:t>
            </a:r>
            <a:r>
              <a:rPr lang="ru-RU" sz="1600" dirty="0"/>
              <a:t/>
            </a:r>
            <a:br>
              <a:rPr lang="ru-RU" sz="1600" dirty="0"/>
            </a:br>
            <a:r>
              <a:rPr lang="ru-RU" sz="1600" dirty="0"/>
              <a:t>ФСБУ 9/2025 заменяет условие «переход права собственности / приемка работ» на «переход контроля» к контрагенту. Это может создавать новые </a:t>
            </a:r>
            <a:r>
              <a:rPr lang="ru-RU" sz="1600" dirty="0" err="1"/>
              <a:t>временны́е</a:t>
            </a:r>
            <a:r>
              <a:rPr lang="ru-RU" sz="1600" dirty="0"/>
              <a:t> разницы с налоговым </a:t>
            </a:r>
            <a:r>
              <a:rPr lang="ru-RU" sz="1600" dirty="0" smtClean="0"/>
              <a:t>учетом налога на прибыль, </a:t>
            </a:r>
            <a:r>
              <a:rPr lang="ru-RU" sz="1600" dirty="0"/>
              <a:t>который традиционно опирается на момент реализации по документам (акт, накладная, счет-фактура), особенно если товар отгружен, но еще не принят покупателем</a:t>
            </a:r>
            <a:r>
              <a:rPr lang="ru-RU" sz="1600" dirty="0" smtClean="0"/>
              <a:t>.</a:t>
            </a:r>
          </a:p>
          <a:p>
            <a:pPr marL="0" indent="0">
              <a:buNone/>
            </a:pPr>
            <a:endParaRPr lang="ru-RU" sz="1600" b="1" dirty="0"/>
          </a:p>
          <a:p>
            <a:pPr marL="0" indent="0">
              <a:buNone/>
            </a:pPr>
            <a:r>
              <a:rPr lang="ru-RU" sz="1600" b="1" dirty="0" smtClean="0"/>
              <a:t>6. </a:t>
            </a:r>
            <a:r>
              <a:rPr lang="ru-RU" sz="1600" b="1" dirty="0"/>
              <a:t>Оценка скидок</a:t>
            </a:r>
          </a:p>
          <a:p>
            <a:pPr marL="0" indent="0">
              <a:buNone/>
            </a:pPr>
            <a:r>
              <a:rPr lang="ru-RU" sz="1600" dirty="0"/>
              <a:t>Стандарт требует учитывать </a:t>
            </a:r>
            <a:r>
              <a:rPr lang="ru-RU" sz="1600" dirty="0" smtClean="0"/>
              <a:t>скидки</a:t>
            </a:r>
            <a:r>
              <a:rPr lang="ru-RU" sz="1600" dirty="0"/>
              <a:t>, которые уменьшают цену сделки и могут быть определены либо вероятны по условиям </a:t>
            </a:r>
            <a:r>
              <a:rPr lang="ru-RU" sz="1600" dirty="0" smtClean="0"/>
              <a:t>договора, а </a:t>
            </a:r>
            <a:r>
              <a:rPr lang="ru-RU" sz="1600" dirty="0"/>
              <a:t>при невозможности определить сумму — оценивать ее одним из двух способов: средневзвешенным значением или наиболее вероятной величиной. Налоговый </a:t>
            </a:r>
            <a:r>
              <a:rPr lang="ru-RU" sz="1600" dirty="0" smtClean="0"/>
              <a:t>учет признает </a:t>
            </a:r>
            <a:r>
              <a:rPr lang="ru-RU" sz="1600" dirty="0"/>
              <a:t>только фактически предоставленные и документально подтвержденные скидки. При наличии бухгалтерской оценки ожидаемой скидки до возникновения подтвержденного налогового основания возможна временная разница.</a:t>
            </a: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11</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9278290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467544" y="1905917"/>
            <a:ext cx="8425631" cy="4388297"/>
          </a:xfrm>
        </p:spPr>
        <p:txBody>
          <a:bodyPr/>
          <a:lstStyle/>
          <a:p>
            <a:pPr marL="0" indent="0">
              <a:buNone/>
            </a:pPr>
            <a:r>
              <a:rPr lang="ru-RU" sz="1600" b="1" dirty="0" smtClean="0"/>
              <a:t>7. </a:t>
            </a:r>
            <a:r>
              <a:rPr lang="ru-RU" sz="1600" b="1" dirty="0"/>
              <a:t>Долгосрочные договоры и «степень готовности»</a:t>
            </a:r>
          </a:p>
          <a:p>
            <a:pPr marL="0" indent="0">
              <a:buNone/>
            </a:pPr>
            <a:r>
              <a:rPr lang="ru-RU" sz="1600" dirty="0"/>
              <a:t>Для обязанностей, исполняемых в течение периода, превышающего один отчетный период, ФСБУ 9/2025 требует признавать выручку по мере готовности — либо по доле объема, либо по доле расходов. Налоговый учет по длительным договорам чаще ориентирован на акты сдачи-приемки этапов или на расчетную выручку по договору, что создает расхождения по времени признания.</a:t>
            </a:r>
          </a:p>
          <a:p>
            <a:pPr marL="0" indent="0">
              <a:buNone/>
            </a:pPr>
            <a:endParaRPr lang="ru-RU" sz="1600" dirty="0"/>
          </a:p>
          <a:p>
            <a:pPr marL="0" indent="0">
              <a:buNone/>
            </a:pPr>
            <a:r>
              <a:rPr lang="ru-RU" sz="1600" b="1" dirty="0" smtClean="0"/>
              <a:t>8. </a:t>
            </a:r>
            <a:r>
              <a:rPr lang="ru-RU" sz="1600" b="1" dirty="0" err="1"/>
              <a:t>Неде­нежная</a:t>
            </a:r>
            <a:r>
              <a:rPr lang="ru-RU" sz="1600" b="1" dirty="0"/>
              <a:t> оплата и справедливая стоимость</a:t>
            </a:r>
          </a:p>
          <a:p>
            <a:pPr marL="0" indent="0">
              <a:buNone/>
            </a:pPr>
            <a:r>
              <a:rPr lang="ru-RU" sz="1600" dirty="0"/>
              <a:t>Оба стандарта предписывают оценивать </a:t>
            </a:r>
            <a:r>
              <a:rPr lang="ru-RU" sz="1600" dirty="0" err="1"/>
              <a:t>неденежное</a:t>
            </a:r>
            <a:r>
              <a:rPr lang="ru-RU" sz="1600" dirty="0"/>
              <a:t> встречное предоставление приоритетно по справедливой стоимости (МСФО (IFRS) 13), а при невозможности — по цене аналогичных операций. Налоговый учет при товарообменных операциях обычно исходит из договорных цен или рыночных цен по правилам ст. 105.3 НК РФ, что может давать иную оценку</a:t>
            </a:r>
            <a:r>
              <a:rPr lang="ru-RU" sz="1600" dirty="0" smtClean="0"/>
              <a:t>.</a:t>
            </a: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12</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1514239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269875" y="1200943"/>
            <a:ext cx="8618761" cy="5036369"/>
          </a:xfrm>
        </p:spPr>
        <p:txBody>
          <a:bodyPr/>
          <a:lstStyle/>
          <a:p>
            <a:pPr marL="0" indent="0">
              <a:buNone/>
            </a:pPr>
            <a:endParaRPr lang="ru-RU" sz="1600" b="1" dirty="0"/>
          </a:p>
          <a:p>
            <a:pPr marL="0" lvl="0" indent="0">
              <a:buClr>
                <a:srgbClr val="FFCC00"/>
              </a:buClr>
              <a:buNone/>
            </a:pPr>
            <a:r>
              <a:rPr lang="ru-RU" sz="1600" b="1" dirty="0">
                <a:solidFill>
                  <a:srgbClr val="FFFFFF"/>
                </a:solidFill>
              </a:rPr>
              <a:t>9. Отсрочка и рассрочка платежа</a:t>
            </a:r>
          </a:p>
          <a:p>
            <a:pPr marL="0" lvl="0" indent="0">
              <a:buClr>
                <a:srgbClr val="FFCC00"/>
              </a:buClr>
              <a:buNone/>
            </a:pPr>
            <a:r>
              <a:rPr lang="ru-RU" sz="1600" dirty="0">
                <a:solidFill>
                  <a:srgbClr val="FFFFFF"/>
                </a:solidFill>
              </a:rPr>
              <a:t>ФСБУ 9/2025 и ФСБУ 10/2026 допускают (а в ряде случаев требуют) дисконтирование, если отсрочка превышает 12 месяцев или имеет коммерческое содержание. Налоговый учет, как правило, не признает дисконтирование: доход и расход отражаются в номинальной сумме договора. Это одна из наиболее существенных </a:t>
            </a:r>
            <a:r>
              <a:rPr lang="ru-RU" sz="1600" dirty="0" err="1">
                <a:solidFill>
                  <a:srgbClr val="FFFFFF"/>
                </a:solidFill>
              </a:rPr>
              <a:t>временны́х</a:t>
            </a:r>
            <a:r>
              <a:rPr lang="ru-RU" sz="1600" dirty="0">
                <a:solidFill>
                  <a:srgbClr val="FFFFFF"/>
                </a:solidFill>
              </a:rPr>
              <a:t> разниц</a:t>
            </a:r>
            <a:r>
              <a:rPr lang="ru-RU" sz="1600" dirty="0" smtClean="0">
                <a:solidFill>
                  <a:srgbClr val="FFFFFF"/>
                </a:solidFill>
              </a:rPr>
              <a:t>.</a:t>
            </a:r>
            <a:endParaRPr lang="ru-RU" sz="1600" b="1" dirty="0" smtClean="0"/>
          </a:p>
          <a:p>
            <a:pPr marL="0" indent="0">
              <a:buNone/>
            </a:pPr>
            <a:endParaRPr lang="ru-RU" sz="1600" b="1" dirty="0" smtClean="0"/>
          </a:p>
          <a:p>
            <a:pPr marL="0" indent="0">
              <a:buNone/>
            </a:pPr>
            <a:endParaRPr lang="ru-RU" sz="1600" b="1" dirty="0"/>
          </a:p>
          <a:p>
            <a:pPr marL="0" indent="0">
              <a:buNone/>
            </a:pPr>
            <a:r>
              <a:rPr lang="ru-RU" sz="1600" b="1" dirty="0" smtClean="0"/>
              <a:t>10</a:t>
            </a:r>
            <a:r>
              <a:rPr lang="ru-RU" sz="1600" b="1" dirty="0"/>
              <a:t>. Практическая рекомендация: реестр разниц</a:t>
            </a:r>
          </a:p>
          <a:p>
            <a:pPr marL="0" indent="0">
              <a:buNone/>
            </a:pPr>
            <a:r>
              <a:rPr lang="ru-RU" sz="1600" dirty="0" smtClean="0"/>
              <a:t>Поскольку </a:t>
            </a:r>
            <a:r>
              <a:rPr lang="ru-RU" sz="1600" dirty="0"/>
              <a:t>стандарты прямо указывают, что расходы признаются независимо от порядка налогового учета (п. 9 ФСБУ 10/2026), а информация о доходах и расходах формируется по правилам ФСБУ, целесообразно с 2027 года вести реестр бухгалтерско-налоговых разниц в разрезе договоров и видов доходов/расходов. Это позволит системно отслеживать </a:t>
            </a:r>
            <a:r>
              <a:rPr lang="ru-RU" sz="1600" dirty="0" err="1"/>
              <a:t>временны́е</a:t>
            </a:r>
            <a:r>
              <a:rPr lang="ru-RU" sz="1600" dirty="0"/>
              <a:t> и постоянные разницы, возникающие из-за перехода контроля, оценки скидок, справедливой стоимости, дисконтирования и «степени готовности».</a:t>
            </a: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13</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191606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r>
              <a:rPr lang="ru-RU" sz="1600" b="1" dirty="0" smtClean="0">
                <a:solidFill>
                  <a:srgbClr val="FFFFFF"/>
                </a:solidFill>
              </a:rPr>
              <a:t>Выбор способа определения выручки по длительным договорам, как альтернатива передачи контроля</a:t>
            </a:r>
            <a:r>
              <a:rPr lang="ru-RU" sz="1600" b="1" dirty="0">
                <a:solidFill>
                  <a:srgbClr val="FFFFFF"/>
                </a:solidFill>
              </a:rPr>
              <a:t> </a:t>
            </a:r>
            <a:r>
              <a:rPr lang="ru-RU" sz="1600" b="1" dirty="0" smtClean="0">
                <a:solidFill>
                  <a:srgbClr val="FFFFFF"/>
                </a:solidFill>
              </a:rPr>
              <a:t>- может быть разным по разным договорам, и даже по разным видам продукции (работ, услуг) в рамках одного договора</a:t>
            </a:r>
          </a:p>
          <a:p>
            <a:pPr marL="0" lvl="0" indent="0">
              <a:buClr>
                <a:srgbClr val="FFCC00"/>
              </a:buClr>
              <a:buNone/>
            </a:pPr>
            <a:endParaRPr lang="ru-RU" sz="1600" dirty="0" smtClean="0"/>
          </a:p>
          <a:p>
            <a:pPr marL="0" lvl="0" indent="0">
              <a:buClr>
                <a:srgbClr val="FFCC00"/>
              </a:buClr>
              <a:buNone/>
            </a:pPr>
            <a:r>
              <a:rPr lang="ru-RU" sz="1600" dirty="0" smtClean="0"/>
              <a:t>Степень </a:t>
            </a:r>
            <a:r>
              <a:rPr lang="ru-RU" sz="1600" dirty="0"/>
              <a:t>готовности определяется одним из следующих способов (пункт 20 ФСБУ 9/2025):</a:t>
            </a:r>
          </a:p>
          <a:p>
            <a:pPr marL="0" lvl="0" indent="0">
              <a:buClr>
                <a:srgbClr val="FFCC00"/>
              </a:buClr>
              <a:buNone/>
            </a:pPr>
            <a:endParaRPr lang="ru-RU" sz="1600" dirty="0"/>
          </a:p>
          <a:p>
            <a:pPr marL="0" lvl="0" indent="0">
              <a:buClr>
                <a:srgbClr val="FFCC00"/>
              </a:buClr>
              <a:buNone/>
            </a:pPr>
            <a:r>
              <a:rPr lang="ru-RU" sz="1600" b="1" dirty="0"/>
              <a:t>Вариант А (по доле объёма): </a:t>
            </a:r>
            <a:r>
              <a:rPr lang="ru-RU" sz="1600" dirty="0"/>
              <a:t>по доле объёма продукции (в натуральном или денежном измерении), контроль над которой перешёл к контрагенту на отчётную дату, в общем объёме продукции, подлежащем передаче контрагенту по договору.</a:t>
            </a:r>
          </a:p>
          <a:p>
            <a:pPr marL="0" lvl="0" indent="0">
              <a:buClr>
                <a:srgbClr val="FFCC00"/>
              </a:buClr>
              <a:buNone/>
            </a:pPr>
            <a:endParaRPr lang="ru-RU" sz="1600" dirty="0"/>
          </a:p>
          <a:p>
            <a:pPr marL="0" lvl="0" indent="0">
              <a:buClr>
                <a:srgbClr val="FFCC00"/>
              </a:buClr>
              <a:buNone/>
            </a:pPr>
            <a:r>
              <a:rPr lang="ru-RU" sz="1600" b="1" dirty="0"/>
              <a:t>Вариант Б (по доле расходов): </a:t>
            </a:r>
            <a:r>
              <a:rPr lang="ru-RU" sz="1600" dirty="0"/>
              <a:t>по доле расходов, понесённых в связи с исполнением обязанности передать продукцию, контроль над которой перешёл к контрагенту на отчётную дату, в расчётной величине общих расходов на исполнение обязанности по договору</a:t>
            </a:r>
            <a:r>
              <a:rPr lang="ru-RU" sz="1600" dirty="0" smtClean="0"/>
              <a:t>.</a:t>
            </a: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14</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3704793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467544" y="1844824"/>
            <a:ext cx="8421092" cy="4176464"/>
          </a:xfrm>
        </p:spPr>
        <p:txBody>
          <a:bodyPr/>
          <a:lstStyle/>
          <a:p>
            <a:pPr marL="0" lvl="0" indent="0">
              <a:buClr>
                <a:srgbClr val="FFCC00"/>
              </a:buClr>
              <a:buNone/>
            </a:pPr>
            <a:endParaRPr lang="ru-RU" sz="1600" b="1" dirty="0"/>
          </a:p>
          <a:p>
            <a:pPr marL="0" lvl="0" indent="0">
              <a:buClr>
                <a:srgbClr val="FFCC00"/>
              </a:buClr>
              <a:buNone/>
            </a:pPr>
            <a:r>
              <a:rPr lang="ru-RU" sz="1600" b="1" dirty="0" smtClean="0"/>
              <a:t>11. Для </a:t>
            </a:r>
            <a:r>
              <a:rPr lang="ru-RU" sz="1600" b="1" dirty="0"/>
              <a:t>организаций, подлежащих обязательному аудиту, </a:t>
            </a:r>
            <a:r>
              <a:rPr lang="ru-RU" sz="1600" dirty="0"/>
              <a:t>ФСБУ 9/2025 предоставляет право выбора между ведением учета выручки по национальному стандарту (ФСБУ 9/2025) или по МСФО (IFRS) 15. Этот выбор закрепляется в учетной политике и имеет существенные последствия для методологии учета, объема раскрытий и трудозатрат.</a:t>
            </a:r>
          </a:p>
          <a:p>
            <a:pPr marL="0" lvl="0" indent="0">
              <a:buClr>
                <a:srgbClr val="FFCC00"/>
              </a:buClr>
              <a:buNone/>
            </a:pPr>
            <a:endParaRPr lang="ru-RU" sz="1600" dirty="0"/>
          </a:p>
          <a:p>
            <a:pPr marL="0" lvl="0" indent="0">
              <a:buClr>
                <a:srgbClr val="FFCC00"/>
              </a:buClr>
              <a:buNone/>
            </a:pPr>
            <a:r>
              <a:rPr lang="ru-RU" sz="1600" b="1" dirty="0"/>
              <a:t>Обоснование выбора</a:t>
            </a:r>
          </a:p>
          <a:p>
            <a:pPr marL="0" lvl="0" indent="0">
              <a:buClr>
                <a:srgbClr val="FFCC00"/>
              </a:buClr>
              <a:buNone/>
            </a:pPr>
            <a:endParaRPr lang="ru-RU" sz="1600" dirty="0"/>
          </a:p>
          <a:p>
            <a:pPr marL="0" lvl="0" indent="0">
              <a:buClr>
                <a:srgbClr val="FFCC00"/>
              </a:buClr>
              <a:buNone/>
            </a:pPr>
            <a:r>
              <a:rPr lang="ru-RU" sz="1600" dirty="0"/>
              <a:t>Пункт 11 ФСБУ 9/2025 разделяет организации на три группы. Организации, подлежащие обязательному аудиту (за исключением тех, кто обязан составлять консолидированную отчетность по МСФО), могут по решению самой организации вести учет выручки либо по ФСБУ 9/2025, либо по МСФО (IFRS) 15.</a:t>
            </a: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15</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5630067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472083" y="1287947"/>
            <a:ext cx="8421092" cy="4176464"/>
          </a:xfrm>
        </p:spPr>
        <p:txBody>
          <a:bodyPr/>
          <a:lstStyle/>
          <a:p>
            <a:pPr marL="0" lvl="0" indent="0">
              <a:buClr>
                <a:srgbClr val="FFCC00"/>
              </a:buClr>
              <a:buNone/>
            </a:pPr>
            <a:r>
              <a:rPr lang="ru-RU" sz="1600" b="1" dirty="0"/>
              <a:t>Ключевые различия между двумя </a:t>
            </a:r>
            <a:r>
              <a:rPr lang="ru-RU" sz="1600" b="1" dirty="0" smtClean="0"/>
              <a:t>подходами</a:t>
            </a:r>
            <a:endParaRPr lang="ru-RU" sz="1600" b="1" dirty="0"/>
          </a:p>
          <a:p>
            <a:pPr marL="0" lvl="0" indent="0">
              <a:buClr>
                <a:srgbClr val="FFCC00"/>
              </a:buClr>
              <a:buNone/>
            </a:pPr>
            <a:r>
              <a:rPr lang="ru-RU" sz="1600" dirty="0"/>
              <a:t>ФСБУ 9/2025 разработан на основе МСФО (IFRS) 15, однако не является его полной копией. Основные методологические различия касаются:</a:t>
            </a:r>
          </a:p>
          <a:p>
            <a:pPr marL="0" lvl="0" indent="0">
              <a:buClr>
                <a:srgbClr val="FFCC00"/>
              </a:buClr>
              <a:buNone/>
            </a:pPr>
            <a:endParaRPr lang="ru-RU" sz="1600" dirty="0"/>
          </a:p>
          <a:p>
            <a:pPr marL="0" lvl="0" indent="0">
              <a:buClr>
                <a:srgbClr val="FFCC00"/>
              </a:buClr>
              <a:buNone/>
            </a:pPr>
            <a:r>
              <a:rPr lang="ru-RU" sz="1600" b="1" dirty="0"/>
              <a:t>Объема регулирования. </a:t>
            </a:r>
            <a:r>
              <a:rPr lang="ru-RU" sz="1600" dirty="0"/>
              <a:t>МСФО (IFRS) 15 содержит детализированные требования к идентификации обязанностей к исполнению, распределению цены сделки, оценке переменного возмещения и модификациям договоров. ФСБУ 9/2025 во многом воспроизводит эти подходы, но в более сжатом виде и с отдельными упрощениями.</a:t>
            </a:r>
          </a:p>
          <a:p>
            <a:pPr marL="0" lvl="0" indent="0">
              <a:buClr>
                <a:srgbClr val="FFCC00"/>
              </a:buClr>
              <a:buNone/>
            </a:pPr>
            <a:endParaRPr lang="ru-RU" sz="1600" dirty="0"/>
          </a:p>
          <a:p>
            <a:pPr marL="0" lvl="0" indent="0">
              <a:buClr>
                <a:srgbClr val="FFCC00"/>
              </a:buClr>
              <a:buNone/>
            </a:pPr>
            <a:r>
              <a:rPr lang="ru-RU" sz="1600" b="1" dirty="0"/>
              <a:t>Упрощенных способов. </a:t>
            </a:r>
            <a:r>
              <a:rPr lang="ru-RU" sz="1600" dirty="0"/>
              <a:t>ФСБУ 9/2025 предусматривает ряд упрощений для организаций, применяющих упрощенный учет (п. 15, 32). МСФО (IFRS) 15 таких упрощений не содержит — его требования едины для всех организаций</a:t>
            </a:r>
            <a:r>
              <a:rPr lang="ru-RU" sz="1600" dirty="0" smtClean="0"/>
              <a:t>.</a:t>
            </a:r>
          </a:p>
          <a:p>
            <a:pPr marL="0" lvl="0" indent="0">
              <a:buClr>
                <a:srgbClr val="FFCC00"/>
              </a:buClr>
              <a:buNone/>
            </a:pPr>
            <a:endParaRPr lang="ru-RU" sz="1600" dirty="0"/>
          </a:p>
          <a:p>
            <a:pPr marL="0" lvl="0" indent="0">
              <a:buClr>
                <a:srgbClr val="FFCC00"/>
              </a:buClr>
              <a:buNone/>
            </a:pPr>
            <a:r>
              <a:rPr lang="ru-RU" sz="1600" b="1" dirty="0"/>
              <a:t>Раскрытия информации. </a:t>
            </a:r>
            <a:r>
              <a:rPr lang="ru-RU" sz="1600" dirty="0"/>
              <a:t>При выборе МСФО (IFRS) 15 раскрытия формируются по правилам этого стандарта (п. 39 ФСБУ 9/2025). При выборе ФСБУ 9/2025 — по пунктам 41–42, которые требуют, в частности, сверки остатков дебиторской задолженности, не предъявленной к оплате выручки и кредиторской задолженности по договорам с контрагентами.</a:t>
            </a:r>
            <a:endParaRPr lang="ru-RU" sz="1600" dirty="0" smtClean="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16</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7092678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472083" y="1287947"/>
            <a:ext cx="8421092" cy="4176464"/>
          </a:xfrm>
        </p:spPr>
        <p:txBody>
          <a:bodyPr/>
          <a:lstStyle/>
          <a:p>
            <a:pPr marL="0" lvl="0" indent="0">
              <a:buClr>
                <a:srgbClr val="FFCC00"/>
              </a:buClr>
              <a:buNone/>
            </a:pPr>
            <a:endParaRPr lang="ru-RU" sz="1600" b="1" dirty="0"/>
          </a:p>
          <a:p>
            <a:pPr marL="0" lvl="0" indent="0">
              <a:buClr>
                <a:srgbClr val="FFCC00"/>
              </a:buClr>
              <a:buNone/>
            </a:pPr>
            <a:endParaRPr lang="ru-RU" sz="1600" b="1" dirty="0" smtClean="0"/>
          </a:p>
          <a:p>
            <a:pPr marL="0" lvl="0" indent="0">
              <a:buClr>
                <a:srgbClr val="FFCC00"/>
              </a:buClr>
              <a:buNone/>
            </a:pPr>
            <a:endParaRPr lang="ru-RU" sz="1600" b="1" dirty="0"/>
          </a:p>
          <a:p>
            <a:r>
              <a:rPr lang="ru-RU" sz="1600" b="1" dirty="0"/>
              <a:t>Связь с ФСБУ </a:t>
            </a:r>
            <a:r>
              <a:rPr lang="ru-RU" sz="1600" b="1" dirty="0" smtClean="0"/>
              <a:t>10/2026</a:t>
            </a:r>
          </a:p>
          <a:p>
            <a:endParaRPr lang="ru-RU" sz="1600" dirty="0"/>
          </a:p>
          <a:p>
            <a:r>
              <a:rPr lang="ru-RU" sz="1600" dirty="0"/>
              <a:t>Выбор в пользу МСФО (IFRS) 15 автоматически распространяется и на учет соответствующих затрат. Пункт 25 ФСБУ 10/2026 устанавливает: организация, которая формирует информацию о выручке по МСФО (IFRS) 15, формирует информацию о затратах на заключение и выполнение договора с покупателем в соответствии с МСФО (IFRS) 15</a:t>
            </a:r>
            <a:r>
              <a:rPr lang="ru-RU" sz="1600" dirty="0" smtClean="0"/>
              <a:t>.</a:t>
            </a:r>
          </a:p>
          <a:p>
            <a:endParaRPr lang="ru-RU" sz="1600" dirty="0"/>
          </a:p>
          <a:p>
            <a:r>
              <a:rPr lang="ru-RU" sz="1600" dirty="0"/>
              <a:t>Таким образом, решение о выборе стандарта для выручки определяет методологию учета и для связанных расходов.</a:t>
            </a:r>
          </a:p>
          <a:p>
            <a:pPr marL="0" lvl="0" indent="0">
              <a:buClr>
                <a:srgbClr val="FFCC00"/>
              </a:buClr>
              <a:buNone/>
            </a:pPr>
            <a:endParaRPr lang="ru-RU" sz="1600" dirty="0" smtClean="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17</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4005647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472083" y="1287947"/>
            <a:ext cx="8421092" cy="4176464"/>
          </a:xfrm>
        </p:spPr>
        <p:txBody>
          <a:bodyPr/>
          <a:lstStyle/>
          <a:p>
            <a:pPr marL="0" lvl="0" indent="0">
              <a:buClr>
                <a:srgbClr val="FFCC00"/>
              </a:buClr>
              <a:buNone/>
            </a:pPr>
            <a:endParaRPr lang="ru-RU" sz="1600" b="1" dirty="0"/>
          </a:p>
          <a:p>
            <a:pPr marL="0" lvl="0" indent="0">
              <a:buClr>
                <a:srgbClr val="FFCC00"/>
              </a:buClr>
              <a:buNone/>
            </a:pPr>
            <a:endParaRPr lang="ru-RU" sz="1600" b="1" dirty="0" smtClean="0"/>
          </a:p>
          <a:p>
            <a:pPr marL="0" lvl="0" indent="0">
              <a:buClr>
                <a:srgbClr val="FFCC00"/>
              </a:buClr>
              <a:buNone/>
            </a:pPr>
            <a:r>
              <a:rPr lang="ru-RU" sz="1600" b="1" dirty="0" smtClean="0"/>
              <a:t>12. </a:t>
            </a:r>
            <a:r>
              <a:rPr lang="ru-RU" sz="1600" b="1" dirty="0"/>
              <a:t>ФСБУ 9/2025 устанавливает дифференцированные условия признания выручки в зависимости от вида объекта финансовых вложений</a:t>
            </a:r>
            <a:r>
              <a:rPr lang="ru-RU" sz="1600" dirty="0"/>
              <a:t>: для операций по выбытию активов (продажа ценных бумаг, долей) требуется переход контроля, тогда как для доходов от владения (дивиденды, проценты) достаточно наличия права и уверенности в поступлении выгод.</a:t>
            </a:r>
          </a:p>
          <a:p>
            <a:pPr marL="0" lvl="0" indent="0">
              <a:buClr>
                <a:srgbClr val="FFCC00"/>
              </a:buClr>
              <a:buNone/>
            </a:pPr>
            <a:endParaRPr lang="ru-RU" sz="1600" b="1" dirty="0"/>
          </a:p>
          <a:p>
            <a:pPr marL="0" lvl="0" indent="0">
              <a:buClr>
                <a:srgbClr val="FFCC00"/>
              </a:buClr>
              <a:buNone/>
            </a:pPr>
            <a:r>
              <a:rPr lang="ru-RU" sz="1600" b="1" dirty="0"/>
              <a:t>Обоснование</a:t>
            </a:r>
          </a:p>
          <a:p>
            <a:pPr marL="0" lvl="0" indent="0">
              <a:buClr>
                <a:srgbClr val="FFCC00"/>
              </a:buClr>
              <a:buNone/>
            </a:pPr>
            <a:endParaRPr lang="ru-RU" sz="1600" b="1" dirty="0"/>
          </a:p>
          <a:p>
            <a:pPr marL="0" lvl="0" indent="0">
              <a:buClr>
                <a:srgbClr val="FFCC00"/>
              </a:buClr>
              <a:buNone/>
            </a:pPr>
            <a:r>
              <a:rPr lang="ru-RU" sz="1600" dirty="0"/>
              <a:t>Пункт 14 ФСБУ 9/2025 предусматривает два варианта условий признания выручки от осуществления финансовых </a:t>
            </a:r>
            <a:r>
              <a:rPr lang="ru-RU" sz="1600" dirty="0" smtClean="0"/>
              <a:t>вложений.</a:t>
            </a:r>
            <a:endParaRPr lang="ru-RU" sz="1600" dirty="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18</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4762895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472083" y="1287947"/>
            <a:ext cx="8421092" cy="4176464"/>
          </a:xfrm>
        </p:spPr>
        <p:txBody>
          <a:bodyPr/>
          <a:lstStyle/>
          <a:p>
            <a:pPr marL="0" lvl="0" indent="0">
              <a:buClr>
                <a:srgbClr val="FFCC00"/>
              </a:buClr>
              <a:buNone/>
            </a:pPr>
            <a:endParaRPr lang="ru-RU" sz="1600" b="1" dirty="0"/>
          </a:p>
          <a:p>
            <a:r>
              <a:rPr lang="ru-RU" sz="1600" b="1" dirty="0"/>
              <a:t>Формулировка в учётной </a:t>
            </a:r>
            <a:r>
              <a:rPr lang="ru-RU" sz="1600" b="1" dirty="0" smtClean="0"/>
              <a:t>политике</a:t>
            </a:r>
          </a:p>
          <a:p>
            <a:endParaRPr lang="ru-RU" sz="1600" dirty="0"/>
          </a:p>
          <a:p>
            <a:r>
              <a:rPr lang="ru-RU" sz="1600" dirty="0"/>
              <a:t>«Выручка от осуществления финансовых вложений признаётся:</a:t>
            </a:r>
            <a:br>
              <a:rPr lang="ru-RU" sz="1600" dirty="0"/>
            </a:br>
            <a:r>
              <a:rPr lang="ru-RU" sz="1600" dirty="0"/>
              <a:t>— при продаже ценных бумаг и долей — при одновременном выполнении условий, предусмотренных подпунктами «а»–«г» пункта 12 ФСБУ 9/2025, включая переход контроля над объектом к контрагенту;</a:t>
            </a:r>
            <a:br>
              <a:rPr lang="ru-RU" sz="1600" dirty="0"/>
            </a:br>
            <a:r>
              <a:rPr lang="ru-RU" sz="1600" dirty="0"/>
              <a:t>— при получении дивидендов и процентов — при одновременном выполнении условий, предусмотренных подпунктами «а», «в» и «г» пункта 12 ФСБУ 9/2025, без требования о переходе контроля.»</a:t>
            </a:r>
          </a:p>
          <a:p>
            <a:pPr marL="0" indent="0">
              <a:buNone/>
            </a:pPr>
            <a:endParaRPr lang="ru-RU" sz="1600" dirty="0" smtClean="0"/>
          </a:p>
          <a:p>
            <a:pPr marL="0" indent="0">
              <a:buNone/>
            </a:pPr>
            <a:endParaRPr lang="ru-RU" sz="1600" dirty="0"/>
          </a:p>
          <a:p>
            <a:pPr marL="0" indent="0">
              <a:buNone/>
            </a:pPr>
            <a:r>
              <a:rPr lang="ru-RU" sz="1600" dirty="0" smtClean="0"/>
              <a:t>(только если финансовые вложения – вид деятельности, в ином случае – это доходы, отличные от выручки)</a:t>
            </a:r>
            <a:r>
              <a:rPr lang="ru-RU" sz="1600" dirty="0"/>
              <a:t/>
            </a:r>
            <a:br>
              <a:rPr lang="ru-RU" sz="1600" dirty="0"/>
            </a:br>
            <a:endParaRPr lang="ru-RU" sz="1600" b="1" dirty="0" smtClean="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19</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7893989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3" name="Текст 2"/>
          <p:cNvSpPr>
            <a:spLocks noGrp="1"/>
          </p:cNvSpPr>
          <p:nvPr>
            <p:ph type="body" sz="half" idx="1"/>
          </p:nvPr>
        </p:nvSpPr>
        <p:spPr>
          <a:xfrm>
            <a:off x="472083" y="1287947"/>
            <a:ext cx="8421092" cy="4176464"/>
          </a:xfrm>
        </p:spPr>
        <p:txBody>
          <a:bodyPr/>
          <a:lstStyle/>
          <a:p>
            <a:pPr marL="0" lvl="0" indent="0">
              <a:buClr>
                <a:srgbClr val="FFCC00"/>
              </a:buClr>
              <a:buNone/>
            </a:pPr>
            <a:endParaRPr lang="ru-RU" sz="1600" b="1" dirty="0"/>
          </a:p>
          <a:p>
            <a:r>
              <a:rPr lang="ru-RU" sz="1600" dirty="0"/>
              <a:t/>
            </a:r>
            <a:br>
              <a:rPr lang="ru-RU" sz="1600" dirty="0"/>
            </a:br>
            <a:endParaRPr lang="ru-RU" sz="1600" b="1" dirty="0" smtClean="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20</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Прямоугольник 1"/>
          <p:cNvSpPr/>
          <p:nvPr/>
        </p:nvSpPr>
        <p:spPr>
          <a:xfrm>
            <a:off x="157684" y="2389243"/>
            <a:ext cx="9145016" cy="2308324"/>
          </a:xfrm>
          <a:prstGeom prst="rect">
            <a:avLst/>
          </a:prstGeom>
        </p:spPr>
        <p:txBody>
          <a:bodyPr wrap="square">
            <a:spAutoFit/>
          </a:bodyPr>
          <a:lstStyle/>
          <a:p>
            <a:r>
              <a:rPr lang="ru-RU" dirty="0" smtClean="0"/>
              <a:t>13. </a:t>
            </a:r>
            <a:r>
              <a:rPr lang="ru-RU" b="0" dirty="0" smtClean="0"/>
              <a:t>ФСБУ </a:t>
            </a:r>
            <a:r>
              <a:rPr lang="ru-RU" b="0" dirty="0"/>
              <a:t>9/2025 закрепляет императивное требование о признании кредиторской задолженности с истёкшим сроком исковой давности в составе доходов, отличных от выручки, в том отчётном периоде, когда этот срок истёк.</a:t>
            </a:r>
          </a:p>
          <a:p>
            <a:endParaRPr lang="ru-RU" dirty="0"/>
          </a:p>
          <a:p>
            <a:r>
              <a:rPr lang="ru-RU" dirty="0"/>
              <a:t>Обоснование</a:t>
            </a:r>
          </a:p>
          <a:p>
            <a:r>
              <a:rPr lang="ru-RU" b="0" dirty="0"/>
              <a:t>Суммы кредиторской задолженности, по которой истёк срок исковой давности, прямо названы в подпункте «з» пункта 36 ФСБУ 9/2025 в составе доходов, отличных от выручки .</a:t>
            </a:r>
          </a:p>
        </p:txBody>
      </p:sp>
    </p:spTree>
    <p:extLst>
      <p:ext uri="{BB962C8B-B14F-4D97-AF65-F5344CB8AC3E}">
        <p14:creationId xmlns:p14="http://schemas.microsoft.com/office/powerpoint/2010/main" val="2867493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21</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Прямоугольник 4"/>
          <p:cNvSpPr/>
          <p:nvPr/>
        </p:nvSpPr>
        <p:spPr>
          <a:xfrm>
            <a:off x="268461" y="1603744"/>
            <a:ext cx="8675688" cy="4524315"/>
          </a:xfrm>
          <a:prstGeom prst="rect">
            <a:avLst/>
          </a:prstGeom>
        </p:spPr>
        <p:txBody>
          <a:bodyPr wrap="square">
            <a:spAutoFit/>
          </a:bodyPr>
          <a:lstStyle/>
          <a:p>
            <a:r>
              <a:rPr lang="ru-RU" dirty="0" smtClean="0"/>
              <a:t>14. </a:t>
            </a:r>
            <a:r>
              <a:rPr lang="ru-RU" b="0" dirty="0" smtClean="0"/>
              <a:t>ФСБУ </a:t>
            </a:r>
            <a:r>
              <a:rPr lang="ru-RU" b="0" dirty="0"/>
              <a:t>10/2026 отменяет право выбора способа признания коммерческих и управленческих расходов в себестоимости продукции, работ, услуг. Теперь такие расходы по общему правилу признаются в отчёте о финансовых результатах полностью в том отчётном периоде, в котором они имели место.</a:t>
            </a:r>
          </a:p>
          <a:p>
            <a:endParaRPr lang="ru-RU" dirty="0"/>
          </a:p>
          <a:p>
            <a:r>
              <a:rPr lang="ru-RU" dirty="0"/>
              <a:t>Обоснование</a:t>
            </a:r>
          </a:p>
          <a:p>
            <a:r>
              <a:rPr lang="ru-RU" b="0" dirty="0"/>
              <a:t>Пункт 24 ФСБУ 10/2026 устанавливает императивное правило: коммерческие и управленческие расходы признаются в отчёте о финансовых результатах полностью в том отчётном периоде, в котором они имели </a:t>
            </a:r>
            <a:r>
              <a:rPr lang="ru-RU" b="0" dirty="0" smtClean="0"/>
              <a:t>место.</a:t>
            </a:r>
          </a:p>
          <a:p>
            <a:endParaRPr lang="ru-RU" b="0" dirty="0"/>
          </a:p>
          <a:p>
            <a:r>
              <a:rPr lang="ru-RU" b="0" dirty="0" smtClean="0"/>
              <a:t>Это </a:t>
            </a:r>
            <a:r>
              <a:rPr lang="ru-RU" b="0" dirty="0"/>
              <a:t>означает отказ от прежней альтернативы, предусмотренной ПБУ 10/99, когда организация могла самостоятельно определять способ признания таких расходов — включать их в себестоимость проданной продукции или признавать полностью в периоде возникновения </a:t>
            </a:r>
            <a:endParaRPr lang="ru-RU" b="0" dirty="0" smtClean="0"/>
          </a:p>
          <a:p>
            <a:endParaRPr lang="ru-RU" b="0" dirty="0"/>
          </a:p>
          <a:p>
            <a:endParaRPr lang="ru-RU" b="0" dirty="0"/>
          </a:p>
        </p:txBody>
      </p:sp>
    </p:spTree>
    <p:extLst>
      <p:ext uri="{BB962C8B-B14F-4D97-AF65-F5344CB8AC3E}">
        <p14:creationId xmlns:p14="http://schemas.microsoft.com/office/powerpoint/2010/main" val="17659859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923928" y="-92435"/>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22</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Прямоугольник 1"/>
          <p:cNvSpPr/>
          <p:nvPr/>
        </p:nvSpPr>
        <p:spPr>
          <a:xfrm>
            <a:off x="323850" y="1582341"/>
            <a:ext cx="8496622" cy="1754326"/>
          </a:xfrm>
          <a:prstGeom prst="rect">
            <a:avLst/>
          </a:prstGeom>
        </p:spPr>
        <p:txBody>
          <a:bodyPr wrap="square">
            <a:spAutoFit/>
          </a:bodyPr>
          <a:lstStyle/>
          <a:p>
            <a:r>
              <a:rPr lang="ru-RU" dirty="0"/>
              <a:t> </a:t>
            </a:r>
            <a:r>
              <a:rPr lang="ru-RU" dirty="0" smtClean="0"/>
              <a:t>Исключение</a:t>
            </a:r>
            <a:r>
              <a:rPr lang="ru-RU" b="0" dirty="0"/>
              <a:t>: если в соответствии с другими федеральными стандартами коммерческие и управленческие расходы непосредственно связаны с производством продукции, выполнением работ, оказанием услуг, приобретением, созданием или улучшением объектов основных средств и нематериальных активов, они включаются в стоимость соответствующих активов </a:t>
            </a:r>
          </a:p>
        </p:txBody>
      </p:sp>
      <p:sp>
        <p:nvSpPr>
          <p:cNvPr id="3" name="Прямоугольник 2"/>
          <p:cNvSpPr/>
          <p:nvPr/>
        </p:nvSpPr>
        <p:spPr>
          <a:xfrm>
            <a:off x="232693" y="3414865"/>
            <a:ext cx="8947150" cy="2308324"/>
          </a:xfrm>
          <a:prstGeom prst="rect">
            <a:avLst/>
          </a:prstGeom>
        </p:spPr>
        <p:txBody>
          <a:bodyPr wrap="square">
            <a:spAutoFit/>
          </a:bodyPr>
          <a:lstStyle/>
          <a:p>
            <a:r>
              <a:rPr lang="ru-RU" dirty="0"/>
              <a:t>Формулировка в учётной политике</a:t>
            </a:r>
          </a:p>
          <a:p>
            <a:r>
              <a:rPr lang="ru-RU" b="0" dirty="0"/>
              <a:t>«Коммерческие и управленческие расходы признаются в отчёте о финансовых результатах полностью в том отчётном периоде, в котором они имели место, за исключением случаев, когда в соответствии с другими федеральными стандартами бухгалтерского учёта они подлежат включению в стоимость активов (в частности, при непосредственной связи с производством продукции, выполнением работ, оказанием услуг, приобретением, созданием или улучшением объектов основных средств и нематериальных активов).»</a:t>
            </a:r>
          </a:p>
        </p:txBody>
      </p:sp>
    </p:spTree>
    <p:extLst>
      <p:ext uri="{BB962C8B-B14F-4D97-AF65-F5344CB8AC3E}">
        <p14:creationId xmlns:p14="http://schemas.microsoft.com/office/powerpoint/2010/main" val="7619744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923928" y="-92435"/>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ФСБУ Доходы и Расходы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23</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Прямоугольник 3"/>
          <p:cNvSpPr/>
          <p:nvPr/>
        </p:nvSpPr>
        <p:spPr>
          <a:xfrm>
            <a:off x="617613" y="1352400"/>
            <a:ext cx="8226250" cy="1754326"/>
          </a:xfrm>
          <a:prstGeom prst="rect">
            <a:avLst/>
          </a:prstGeom>
        </p:spPr>
        <p:txBody>
          <a:bodyPr wrap="square">
            <a:spAutoFit/>
          </a:bodyPr>
          <a:lstStyle/>
          <a:p>
            <a:r>
              <a:rPr lang="ru-RU" dirty="0" smtClean="0"/>
              <a:t>Группировка </a:t>
            </a:r>
            <a:r>
              <a:rPr lang="ru-RU" dirty="0"/>
              <a:t>расходов по экономическим элементам и группировка по статьям — </a:t>
            </a:r>
            <a:r>
              <a:rPr lang="ru-RU" b="0" dirty="0"/>
              <a:t>это две параллельные классификации с разными целями и функциями. Экономические элементы — это «обязательный минимум» (5 фиксированных элементов для раскрытия в отчётности), статьи расходов — «настраиваемая рамка» (организация определяет самостоятельно для целей управления). </a:t>
            </a:r>
          </a:p>
        </p:txBody>
      </p:sp>
      <p:sp>
        <p:nvSpPr>
          <p:cNvPr id="5" name="Прямоугольник 4"/>
          <p:cNvSpPr/>
          <p:nvPr/>
        </p:nvSpPr>
        <p:spPr>
          <a:xfrm>
            <a:off x="590439" y="3238353"/>
            <a:ext cx="8280598" cy="2308324"/>
          </a:xfrm>
          <a:prstGeom prst="rect">
            <a:avLst/>
          </a:prstGeom>
        </p:spPr>
        <p:txBody>
          <a:bodyPr wrap="square">
            <a:spAutoFit/>
          </a:bodyPr>
          <a:lstStyle/>
          <a:p>
            <a:r>
              <a:rPr lang="ru-RU" dirty="0"/>
              <a:t>Пункт 30 ФСБУ 4/2023 </a:t>
            </a:r>
            <a:r>
              <a:rPr lang="ru-RU" dirty="0" smtClean="0"/>
              <a:t>(вместо ПБУ 10</a:t>
            </a:r>
            <a:r>
              <a:rPr lang="en-US" dirty="0" smtClean="0"/>
              <a:t>/99) </a:t>
            </a:r>
            <a:r>
              <a:rPr lang="ru-RU" b="0" dirty="0" smtClean="0"/>
              <a:t>устанавливает </a:t>
            </a:r>
            <a:r>
              <a:rPr lang="ru-RU" b="0" dirty="0"/>
              <a:t>закрытый перечень из 5 элементов, который не подлежит изменению или дополнению организациями</a:t>
            </a:r>
            <a:r>
              <a:rPr lang="ru-RU" b="0" dirty="0" smtClean="0"/>
              <a:t>:</a:t>
            </a:r>
            <a:endParaRPr lang="ru-RU" b="0" dirty="0"/>
          </a:p>
          <a:p>
            <a:r>
              <a:rPr lang="ru-RU" b="0" dirty="0"/>
              <a:t>материальные затраты</a:t>
            </a:r>
            <a:r>
              <a:rPr lang="ru-RU" b="0" dirty="0" smtClean="0"/>
              <a:t>;</a:t>
            </a:r>
            <a:endParaRPr lang="ru-RU" b="0" dirty="0"/>
          </a:p>
          <a:p>
            <a:r>
              <a:rPr lang="ru-RU" b="0" dirty="0"/>
              <a:t>затраты на оплату труда</a:t>
            </a:r>
            <a:r>
              <a:rPr lang="ru-RU" b="0" dirty="0" smtClean="0"/>
              <a:t>;</a:t>
            </a:r>
            <a:endParaRPr lang="ru-RU" b="0" dirty="0"/>
          </a:p>
          <a:p>
            <a:r>
              <a:rPr lang="ru-RU" b="0" dirty="0"/>
              <a:t>отчисления на социальные нужды</a:t>
            </a:r>
            <a:r>
              <a:rPr lang="ru-RU" b="0" dirty="0" smtClean="0"/>
              <a:t>;</a:t>
            </a:r>
            <a:endParaRPr lang="ru-RU" b="0" dirty="0"/>
          </a:p>
          <a:p>
            <a:r>
              <a:rPr lang="ru-RU" b="0" dirty="0"/>
              <a:t>амортизация</a:t>
            </a:r>
            <a:r>
              <a:rPr lang="ru-RU" b="0" dirty="0" smtClean="0"/>
              <a:t>;</a:t>
            </a:r>
            <a:endParaRPr lang="ru-RU" b="0" dirty="0"/>
          </a:p>
          <a:p>
            <a:r>
              <a:rPr lang="ru-RU" b="0" dirty="0"/>
              <a:t>прочие затраты.</a:t>
            </a:r>
          </a:p>
        </p:txBody>
      </p:sp>
    </p:spTree>
    <p:extLst>
      <p:ext uri="{BB962C8B-B14F-4D97-AF65-F5344CB8AC3E}">
        <p14:creationId xmlns:p14="http://schemas.microsoft.com/office/powerpoint/2010/main" val="22529638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Упрощенные способы ФСБУ 9 и 10</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24</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7" name="Рисунок 6"/>
          <p:cNvPicPr>
            <a:picLocks noChangeAspect="1"/>
          </p:cNvPicPr>
          <p:nvPr/>
        </p:nvPicPr>
        <p:blipFill>
          <a:blip r:embed="rId3"/>
          <a:stretch>
            <a:fillRect/>
          </a:stretch>
        </p:blipFill>
        <p:spPr>
          <a:xfrm>
            <a:off x="460356" y="1243631"/>
            <a:ext cx="8476128" cy="5034931"/>
          </a:xfrm>
          <a:prstGeom prst="rect">
            <a:avLst/>
          </a:prstGeom>
        </p:spPr>
      </p:pic>
    </p:spTree>
    <p:extLst>
      <p:ext uri="{BB962C8B-B14F-4D97-AF65-F5344CB8AC3E}">
        <p14:creationId xmlns:p14="http://schemas.microsoft.com/office/powerpoint/2010/main" val="5964333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Упрощенные способы ФСБУ 9 и 10</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25</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265635" y="1796330"/>
            <a:ext cx="8681516" cy="4056783"/>
          </a:xfrm>
          <a:prstGeom prst="rect">
            <a:avLst/>
          </a:prstGeom>
        </p:spPr>
      </p:pic>
    </p:spTree>
    <p:extLst>
      <p:ext uri="{BB962C8B-B14F-4D97-AF65-F5344CB8AC3E}">
        <p14:creationId xmlns:p14="http://schemas.microsoft.com/office/powerpoint/2010/main" val="36142760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Упрощенные способы ФСБУ 9 и 10</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26</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39441" y="2924944"/>
            <a:ext cx="8648079" cy="1987047"/>
          </a:xfrm>
          <a:prstGeom prst="rect">
            <a:avLst/>
          </a:prstGeom>
        </p:spPr>
      </p:pic>
    </p:spTree>
    <p:extLst>
      <p:ext uri="{BB962C8B-B14F-4D97-AF65-F5344CB8AC3E}">
        <p14:creationId xmlns:p14="http://schemas.microsoft.com/office/powerpoint/2010/main" val="29094046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Переход на новые стандарты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27</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Прямоугольник 3"/>
          <p:cNvSpPr/>
          <p:nvPr/>
        </p:nvSpPr>
        <p:spPr>
          <a:xfrm>
            <a:off x="323850" y="2492896"/>
            <a:ext cx="8767762" cy="2308324"/>
          </a:xfrm>
          <a:prstGeom prst="rect">
            <a:avLst/>
          </a:prstGeom>
        </p:spPr>
        <p:txBody>
          <a:bodyPr wrap="square">
            <a:spAutoFit/>
          </a:bodyPr>
          <a:lstStyle/>
          <a:p>
            <a:r>
              <a:rPr lang="ru-RU" b="0" dirty="0"/>
              <a:t>Для перехода на ФСБУ 9/2025 и ФСБУ 10/2026 необходимо провести </a:t>
            </a:r>
            <a:r>
              <a:rPr lang="ru-RU" dirty="0"/>
              <a:t>инвентаризацию действующих договоров и учетных оценок</a:t>
            </a:r>
            <a:r>
              <a:rPr lang="ru-RU" b="0" dirty="0"/>
              <a:t>, </a:t>
            </a:r>
            <a:r>
              <a:rPr lang="ru-RU" dirty="0"/>
              <a:t>выбрать способ перехода, документировать выводы и рассчитать входящие корректировки на 1 января 2027 года. </a:t>
            </a:r>
            <a:endParaRPr lang="ru-RU" dirty="0" smtClean="0"/>
          </a:p>
          <a:p>
            <a:endParaRPr lang="ru-RU" b="0" dirty="0"/>
          </a:p>
          <a:p>
            <a:r>
              <a:rPr lang="ru-RU" b="0" dirty="0" smtClean="0"/>
              <a:t>Конкретные </a:t>
            </a:r>
            <a:r>
              <a:rPr lang="ru-RU" b="0" dirty="0"/>
              <a:t>проводки не устанавливаются самими ФСБУ: они зависят от выявленной разницы между учетом по прежним правилам и учетом по новым стандартам, рабочего плана счетов и выбранного способа перехода.</a:t>
            </a:r>
          </a:p>
        </p:txBody>
      </p:sp>
    </p:spTree>
    <p:extLst>
      <p:ext uri="{BB962C8B-B14F-4D97-AF65-F5344CB8AC3E}">
        <p14:creationId xmlns:p14="http://schemas.microsoft.com/office/powerpoint/2010/main" val="6048843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Переход на новые стандарты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28</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5" name="Рисунок 4"/>
          <p:cNvPicPr>
            <a:picLocks noChangeAspect="1"/>
          </p:cNvPicPr>
          <p:nvPr/>
        </p:nvPicPr>
        <p:blipFill>
          <a:blip r:embed="rId3"/>
          <a:stretch>
            <a:fillRect/>
          </a:stretch>
        </p:blipFill>
        <p:spPr>
          <a:xfrm>
            <a:off x="398736" y="1284867"/>
            <a:ext cx="8479606" cy="4963672"/>
          </a:xfrm>
          <a:prstGeom prst="rect">
            <a:avLst/>
          </a:prstGeom>
        </p:spPr>
      </p:pic>
    </p:spTree>
    <p:extLst>
      <p:ext uri="{BB962C8B-B14F-4D97-AF65-F5344CB8AC3E}">
        <p14:creationId xmlns:p14="http://schemas.microsoft.com/office/powerpoint/2010/main" val="41791473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Переход на новые стандарты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29</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107504" y="2420888"/>
            <a:ext cx="8965257" cy="2935154"/>
          </a:xfrm>
          <a:prstGeom prst="rect">
            <a:avLst/>
          </a:prstGeom>
        </p:spPr>
      </p:pic>
    </p:spTree>
    <p:extLst>
      <p:ext uri="{BB962C8B-B14F-4D97-AF65-F5344CB8AC3E}">
        <p14:creationId xmlns:p14="http://schemas.microsoft.com/office/powerpoint/2010/main" val="16576329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Переход на новые стандарты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30</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161776" y="1309463"/>
            <a:ext cx="8753376" cy="4027338"/>
          </a:xfrm>
          <a:prstGeom prst="rect">
            <a:avLst/>
          </a:prstGeom>
        </p:spPr>
      </p:pic>
      <p:pic>
        <p:nvPicPr>
          <p:cNvPr id="5" name="Рисунок 4"/>
          <p:cNvPicPr>
            <a:picLocks noChangeAspect="1"/>
          </p:cNvPicPr>
          <p:nvPr/>
        </p:nvPicPr>
        <p:blipFill>
          <a:blip r:embed="rId4"/>
          <a:stretch>
            <a:fillRect/>
          </a:stretch>
        </p:blipFill>
        <p:spPr>
          <a:xfrm>
            <a:off x="147390" y="5283400"/>
            <a:ext cx="8799760" cy="1437629"/>
          </a:xfrm>
          <a:prstGeom prst="rect">
            <a:avLst/>
          </a:prstGeom>
        </p:spPr>
      </p:pic>
    </p:spTree>
    <p:extLst>
      <p:ext uri="{BB962C8B-B14F-4D97-AF65-F5344CB8AC3E}">
        <p14:creationId xmlns:p14="http://schemas.microsoft.com/office/powerpoint/2010/main" val="15234827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Переход на новые стандарты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31</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263525" y="1194005"/>
            <a:ext cx="8484939" cy="5044696"/>
          </a:xfrm>
          <a:prstGeom prst="rect">
            <a:avLst/>
          </a:prstGeom>
        </p:spPr>
      </p:pic>
    </p:spTree>
    <p:extLst>
      <p:ext uri="{BB962C8B-B14F-4D97-AF65-F5344CB8AC3E}">
        <p14:creationId xmlns:p14="http://schemas.microsoft.com/office/powerpoint/2010/main" val="33812437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Переход на новые стандарты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32</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 name="Рисунок 2"/>
          <p:cNvPicPr>
            <a:picLocks noChangeAspect="1"/>
          </p:cNvPicPr>
          <p:nvPr/>
        </p:nvPicPr>
        <p:blipFill>
          <a:blip r:embed="rId3"/>
          <a:stretch>
            <a:fillRect/>
          </a:stretch>
        </p:blipFill>
        <p:spPr>
          <a:xfrm>
            <a:off x="323850" y="1772816"/>
            <a:ext cx="8432055" cy="3788542"/>
          </a:xfrm>
          <a:prstGeom prst="rect">
            <a:avLst/>
          </a:prstGeom>
        </p:spPr>
      </p:pic>
    </p:spTree>
    <p:extLst>
      <p:ext uri="{BB962C8B-B14F-4D97-AF65-F5344CB8AC3E}">
        <p14:creationId xmlns:p14="http://schemas.microsoft.com/office/powerpoint/2010/main" val="370859415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Внедрение ИИ в </a:t>
            </a:r>
            <a:r>
              <a:rPr lang="ru-RU" altLang="ru-RU" sz="2400" b="1" dirty="0" err="1" smtClean="0">
                <a:solidFill>
                  <a:schemeClr val="tx1"/>
                </a:solidFill>
              </a:rPr>
              <a:t>бухпрактику</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33</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2051720" y="1511696"/>
            <a:ext cx="5730031" cy="4426818"/>
          </a:xfrm>
          <a:prstGeom prst="rect">
            <a:avLst/>
          </a:prstGeom>
        </p:spPr>
      </p:pic>
    </p:spTree>
    <p:extLst>
      <p:ext uri="{BB962C8B-B14F-4D97-AF65-F5344CB8AC3E}">
        <p14:creationId xmlns:p14="http://schemas.microsoft.com/office/powerpoint/2010/main" val="173839271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Закон об ИИ</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34</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153277" y="1200036"/>
            <a:ext cx="8793873" cy="5026140"/>
          </a:xfrm>
          <a:prstGeom prst="rect">
            <a:avLst/>
          </a:prstGeom>
        </p:spPr>
      </p:pic>
    </p:spTree>
    <p:extLst>
      <p:ext uri="{BB962C8B-B14F-4D97-AF65-F5344CB8AC3E}">
        <p14:creationId xmlns:p14="http://schemas.microsoft.com/office/powerpoint/2010/main" val="15841147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Закон об ИИ</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35</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179388" y="1679649"/>
            <a:ext cx="8804026" cy="4370514"/>
          </a:xfrm>
          <a:prstGeom prst="rect">
            <a:avLst/>
          </a:prstGeom>
        </p:spPr>
      </p:pic>
    </p:spTree>
    <p:extLst>
      <p:ext uri="{BB962C8B-B14F-4D97-AF65-F5344CB8AC3E}">
        <p14:creationId xmlns:p14="http://schemas.microsoft.com/office/powerpoint/2010/main" val="28055417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err="1" smtClean="0">
                <a:solidFill>
                  <a:schemeClr val="tx1"/>
                </a:solidFill>
              </a:rPr>
              <a:t>Промты</a:t>
            </a:r>
            <a:r>
              <a:rPr lang="ru-RU" altLang="ru-RU" sz="2400" b="1" dirty="0" smtClean="0">
                <a:solidFill>
                  <a:schemeClr val="tx1"/>
                </a:solidFill>
              </a:rPr>
              <a:t> от галлюцинаций</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36</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805260" y="1359618"/>
            <a:ext cx="7892529" cy="4746452"/>
          </a:xfrm>
          <a:prstGeom prst="rect">
            <a:avLst/>
          </a:prstGeom>
        </p:spPr>
      </p:pic>
    </p:spTree>
    <p:extLst>
      <p:ext uri="{BB962C8B-B14F-4D97-AF65-F5344CB8AC3E}">
        <p14:creationId xmlns:p14="http://schemas.microsoft.com/office/powerpoint/2010/main" val="37127696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err="1" smtClean="0">
                <a:solidFill>
                  <a:schemeClr val="tx1"/>
                </a:solidFill>
              </a:rPr>
              <a:t>Промты</a:t>
            </a:r>
            <a:r>
              <a:rPr lang="ru-RU" altLang="ru-RU" sz="2400" b="1" dirty="0" smtClean="0">
                <a:solidFill>
                  <a:schemeClr val="tx1"/>
                </a:solidFill>
              </a:rPr>
              <a:t> от галлюцинаций</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37</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72529" y="1752985"/>
            <a:ext cx="8874621" cy="4100129"/>
          </a:xfrm>
          <a:prstGeom prst="rect">
            <a:avLst/>
          </a:prstGeom>
        </p:spPr>
      </p:pic>
    </p:spTree>
    <p:extLst>
      <p:ext uri="{BB962C8B-B14F-4D97-AF65-F5344CB8AC3E}">
        <p14:creationId xmlns:p14="http://schemas.microsoft.com/office/powerpoint/2010/main" val="16015303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Кто внедрил ИИ</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38</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323850" y="1531094"/>
            <a:ext cx="8675688" cy="4712542"/>
          </a:xfrm>
          <a:prstGeom prst="rect">
            <a:avLst/>
          </a:prstGeom>
        </p:spPr>
      </p:pic>
    </p:spTree>
    <p:extLst>
      <p:ext uri="{BB962C8B-B14F-4D97-AF65-F5344CB8AC3E}">
        <p14:creationId xmlns:p14="http://schemas.microsoft.com/office/powerpoint/2010/main" val="34532482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Кто внедрил ИИ</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39</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303908" y="1480844"/>
            <a:ext cx="8571755" cy="4641567"/>
          </a:xfrm>
          <a:prstGeom prst="rect">
            <a:avLst/>
          </a:prstGeom>
        </p:spPr>
      </p:pic>
    </p:spTree>
    <p:extLst>
      <p:ext uri="{BB962C8B-B14F-4D97-AF65-F5344CB8AC3E}">
        <p14:creationId xmlns:p14="http://schemas.microsoft.com/office/powerpoint/2010/main" val="35996846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153073" y="203572"/>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Кто внедрил ИИ</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40</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148680" y="1496466"/>
            <a:ext cx="8819058" cy="4783341"/>
          </a:xfrm>
          <a:prstGeom prst="rect">
            <a:avLst/>
          </a:prstGeom>
        </p:spPr>
      </p:pic>
    </p:spTree>
    <p:extLst>
      <p:ext uri="{BB962C8B-B14F-4D97-AF65-F5344CB8AC3E}">
        <p14:creationId xmlns:p14="http://schemas.microsoft.com/office/powerpoint/2010/main" val="11417270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35561" y="629021"/>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Законопроект 617-9</a:t>
            </a:r>
            <a:br>
              <a:rPr lang="ru-RU" altLang="ru-RU" sz="2400" b="1" dirty="0" smtClean="0">
                <a:solidFill>
                  <a:schemeClr val="tx1"/>
                </a:solidFill>
              </a:rPr>
            </a:br>
            <a:r>
              <a:rPr lang="ru-RU" altLang="ru-RU" sz="2400" b="1" dirty="0" smtClean="0">
                <a:solidFill>
                  <a:schemeClr val="tx1"/>
                </a:solidFill>
              </a:rPr>
              <a:t>ДЗ: проанализировать ИИ</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41</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447385" y="1916832"/>
            <a:ext cx="8209625" cy="4036866"/>
          </a:xfrm>
          <a:prstGeom prst="rect">
            <a:avLst/>
          </a:prstGeom>
        </p:spPr>
      </p:pic>
    </p:spTree>
    <p:extLst>
      <p:ext uri="{BB962C8B-B14F-4D97-AF65-F5344CB8AC3E}">
        <p14:creationId xmlns:p14="http://schemas.microsoft.com/office/powerpoint/2010/main" val="688705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35561" y="629021"/>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Законопроект 617-9</a:t>
            </a:r>
            <a:br>
              <a:rPr lang="ru-RU" altLang="ru-RU" sz="2400" b="1" dirty="0" smtClean="0">
                <a:solidFill>
                  <a:schemeClr val="tx1"/>
                </a:solidFill>
              </a:rPr>
            </a:br>
            <a:r>
              <a:rPr lang="ru-RU" altLang="ru-RU" sz="2400" b="1" dirty="0" smtClean="0">
                <a:solidFill>
                  <a:schemeClr val="tx1"/>
                </a:solidFill>
              </a:rPr>
              <a:t>ДЗ: проанализировать ИИ</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42</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1043608" y="1753316"/>
            <a:ext cx="7316591" cy="4310163"/>
          </a:xfrm>
          <a:prstGeom prst="rect">
            <a:avLst/>
          </a:prstGeom>
        </p:spPr>
      </p:pic>
    </p:spTree>
    <p:extLst>
      <p:ext uri="{BB962C8B-B14F-4D97-AF65-F5344CB8AC3E}">
        <p14:creationId xmlns:p14="http://schemas.microsoft.com/office/powerpoint/2010/main" val="18049987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35561" y="629021"/>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Законопроект 617-9</a:t>
            </a:r>
            <a:br>
              <a:rPr lang="ru-RU" altLang="ru-RU" sz="2400" b="1" dirty="0" smtClean="0">
                <a:solidFill>
                  <a:schemeClr val="tx1"/>
                </a:solidFill>
              </a:rPr>
            </a:br>
            <a:r>
              <a:rPr lang="ru-RU" altLang="ru-RU" sz="2400" b="1" dirty="0" smtClean="0">
                <a:solidFill>
                  <a:schemeClr val="tx1"/>
                </a:solidFill>
              </a:rPr>
              <a:t>ДЗ: проанализировать ИИ</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43</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659724" y="2106376"/>
            <a:ext cx="7897576" cy="3551982"/>
          </a:xfrm>
          <a:prstGeom prst="rect">
            <a:avLst/>
          </a:prstGeom>
        </p:spPr>
      </p:pic>
    </p:spTree>
    <p:extLst>
      <p:ext uri="{BB962C8B-B14F-4D97-AF65-F5344CB8AC3E}">
        <p14:creationId xmlns:p14="http://schemas.microsoft.com/office/powerpoint/2010/main" val="77277255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35561" y="629021"/>
            <a:ext cx="5740127"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Законопроект 617-9</a:t>
            </a:r>
            <a:br>
              <a:rPr lang="ru-RU" altLang="ru-RU" sz="2400" b="1" dirty="0" smtClean="0">
                <a:solidFill>
                  <a:schemeClr val="tx1"/>
                </a:solidFill>
              </a:rPr>
            </a:br>
            <a:r>
              <a:rPr lang="ru-RU" altLang="ru-RU" sz="2400" b="1" dirty="0" smtClean="0">
                <a:solidFill>
                  <a:schemeClr val="tx1"/>
                </a:solidFill>
              </a:rPr>
              <a:t>ДЗ: проанализировать ИИ</a:t>
            </a:r>
            <a:endParaRPr lang="ru-RU" altLang="ru-RU" sz="1800" b="1" dirty="0" smtClean="0">
              <a:solidFill>
                <a:schemeClr val="tx1"/>
              </a:solidFill>
            </a:endParaRPr>
          </a:p>
        </p:txBody>
      </p:sp>
      <p:sp>
        <p:nvSpPr>
          <p:cNvPr id="3" name="Текст 2"/>
          <p:cNvSpPr>
            <a:spLocks noGrp="1"/>
          </p:cNvSpPr>
          <p:nvPr>
            <p:ph type="body" sz="half" idx="1"/>
          </p:nvPr>
        </p:nvSpPr>
        <p:spPr>
          <a:xfrm>
            <a:off x="397966" y="1486174"/>
            <a:ext cx="8421092" cy="4792387"/>
          </a:xfrm>
        </p:spPr>
        <p:txBody>
          <a:bodyPr/>
          <a:lstStyle/>
          <a:p>
            <a:pPr marL="0" lvl="0" indent="0">
              <a:buClr>
                <a:srgbClr val="FFCC00"/>
              </a:buClr>
              <a:buNone/>
            </a:pPr>
            <a:endParaRPr lang="en-US" sz="1600" b="1" dirty="0" smtClean="0">
              <a:solidFill>
                <a:srgbClr val="FFFFFF"/>
              </a:solidFill>
            </a:endParaRPr>
          </a:p>
          <a:p>
            <a:pPr marL="0" lvl="0" indent="0">
              <a:buClr>
                <a:srgbClr val="FFCC00"/>
              </a:buClr>
              <a:buNone/>
            </a:pPr>
            <a:endParaRPr lang="en-US" sz="1600" b="1" dirty="0">
              <a:solidFill>
                <a:srgbClr val="FFFFFF"/>
              </a:solidFill>
            </a:endParaRPr>
          </a:p>
          <a:p>
            <a:pPr marL="0" lvl="0" indent="0">
              <a:buClr>
                <a:srgbClr val="FFCC00"/>
              </a:buClr>
              <a:buNone/>
            </a:pPr>
            <a:endParaRPr lang="en-US" sz="1600" b="1" dirty="0" smtClean="0">
              <a:solidFill>
                <a:srgbClr val="FFFFFF"/>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44</a:t>
            </a:fld>
            <a:endParaRPr lang="ru-RU" altLang="ru-RU" sz="2000" b="1" dirty="0"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316630"/>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a:t>Балдина </a:t>
            </a:r>
            <a:r>
              <a:rPr lang="en-US" altLang="ru-RU" sz="2000" dirty="0"/>
              <a:t>C</a:t>
            </a:r>
            <a:r>
              <a:rPr lang="ru-RU" altLang="ru-RU" sz="2000" dirty="0"/>
              <a:t>.В.  </a:t>
            </a:r>
            <a:r>
              <a:rPr lang="en-US" altLang="ru-RU" sz="2000" u="sng" dirty="0"/>
              <a:t>www.fineks.org</a:t>
            </a:r>
            <a:r>
              <a:rPr lang="ru-RU" altLang="ru-RU" sz="2000" dirty="0"/>
              <a:t>  </a:t>
            </a:r>
            <a:r>
              <a:rPr lang="ru-RU" altLang="ru-RU" sz="2000" dirty="0" smtClean="0"/>
              <a:t>(911) 992-65-69</a:t>
            </a:r>
            <a:r>
              <a:rPr lang="ru-RU" altLang="ru-RU" sz="2000" b="0" dirty="0" smtClean="0"/>
              <a:t> </a:t>
            </a:r>
            <a:endParaRPr lang="ru-RU" altLang="ru-RU" sz="2000" b="0" dirty="0"/>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597440" y="2132856"/>
            <a:ext cx="8221618" cy="3852642"/>
          </a:xfrm>
          <a:prstGeom prst="rect">
            <a:avLst/>
          </a:prstGeom>
        </p:spPr>
      </p:pic>
    </p:spTree>
    <p:extLst>
      <p:ext uri="{BB962C8B-B14F-4D97-AF65-F5344CB8AC3E}">
        <p14:creationId xmlns:p14="http://schemas.microsoft.com/office/powerpoint/2010/main" val="287470056"/>
      </p:ext>
    </p:extLst>
  </p:cSld>
  <p:clrMapOvr>
    <a:masterClrMapping/>
  </p:clrMapOvr>
  <p:timing>
    <p:tnLst>
      <p:par>
        <p:cTn id="1" dur="indefinite" restart="never" nodeType="tmRoot"/>
      </p:par>
    </p:tnLst>
  </p:timing>
</p:sld>
</file>

<file path=ppt/theme/theme1.xml><?xml version="1.0" encoding="utf-8"?>
<a:theme xmlns:a="http://schemas.openxmlformats.org/drawingml/2006/main" name="Палитра">
  <a:themeElements>
    <a:clrScheme name="Палитра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fontScheme name="Палитра">
      <a:majorFont>
        <a:latin typeface="Tahoma"/>
        <a:ea typeface=""/>
        <a:cs typeface="Arial"/>
      </a:majorFont>
      <a:minorFont>
        <a:latin typeface="Tahoma"/>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Палитра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Палитра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Палитра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Палитра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Палитра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Палитра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41262</TotalTime>
  <Words>1817</Words>
  <Application>Microsoft Office PowerPoint</Application>
  <PresentationFormat>Экран (4:3)</PresentationFormat>
  <Paragraphs>253</Paragraphs>
  <Slides>44</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44</vt:i4>
      </vt:variant>
    </vt:vector>
  </HeadingPairs>
  <TitlesOfParts>
    <vt:vector size="48" baseType="lpstr">
      <vt:lpstr>Arial</vt:lpstr>
      <vt:lpstr>Tahoma</vt:lpstr>
      <vt:lpstr>Wingdings</vt:lpstr>
      <vt:lpstr>Палитра</vt:lpstr>
      <vt:lpstr>Презентация PowerPoint</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ФСБУ Доходы и Расходы</vt:lpstr>
      <vt:lpstr> Упрощенные способы ФСБУ 9 и 10</vt:lpstr>
      <vt:lpstr> Упрощенные способы ФСБУ 9 и 10</vt:lpstr>
      <vt:lpstr> Упрощенные способы ФСБУ 9 и 10</vt:lpstr>
      <vt:lpstr> Переход на новые стандарты</vt:lpstr>
      <vt:lpstr> Переход на новые стандарты</vt:lpstr>
      <vt:lpstr> Переход на новые стандарты</vt:lpstr>
      <vt:lpstr> Переход на новые стандарты</vt:lpstr>
      <vt:lpstr> Переход на новые стандарты</vt:lpstr>
      <vt:lpstr> Переход на новые стандарты</vt:lpstr>
      <vt:lpstr> Внедрение ИИ в бухпрактику</vt:lpstr>
      <vt:lpstr> Закон об ИИ</vt:lpstr>
      <vt:lpstr> Закон об ИИ</vt:lpstr>
      <vt:lpstr> Промты от галлюцинаций</vt:lpstr>
      <vt:lpstr> Промты от галлюцинаций</vt:lpstr>
      <vt:lpstr> Кто внедрил ИИ</vt:lpstr>
      <vt:lpstr> Кто внедрил ИИ</vt:lpstr>
      <vt:lpstr> Кто внедрил ИИ</vt:lpstr>
      <vt:lpstr> Законопроект 617-9 ДЗ: проанализировать ИИ</vt:lpstr>
      <vt:lpstr> Законопроект 617-9 ДЗ: проанализировать ИИ</vt:lpstr>
      <vt:lpstr> Законопроект 617-9 ДЗ: проанализировать ИИ</vt:lpstr>
      <vt:lpstr> Законопроект 617-9 ДЗ: проанализировать ИИ</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91464</dc:creator>
  <cp:lastModifiedBy>Балдина</cp:lastModifiedBy>
  <cp:revision>970</cp:revision>
  <cp:lastPrinted>2016-11-17T08:43:47Z</cp:lastPrinted>
  <dcterms:created xsi:type="dcterms:W3CDTF">2009-09-26T16:25:05Z</dcterms:created>
  <dcterms:modified xsi:type="dcterms:W3CDTF">2026-10-08T18:54:23Z</dcterms:modified>
</cp:coreProperties>
</file>