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Татьяна Фетисова" initials="ТФ [2]" lastIdx="3" clrIdx="0">
    <p:extLst>
      <p:ext uri="{19B8F6BF-5375-455C-9EA6-DF929625EA0E}">
        <p15:presenceInfo xmlns:p15="http://schemas.microsoft.com/office/powerpoint/2012/main" userId="Татьяна Фетисов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ADA65-CD66-4F9C-B84E-766659B5CF17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D23CD8-9FE6-4C9A-8AE8-87620633A5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502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731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78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780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778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563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28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61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16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477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423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0922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  <p:extLst>
      <p:ext uri="{BB962C8B-B14F-4D97-AF65-F5344CB8AC3E}">
        <p14:creationId xmlns:p14="http://schemas.microsoft.com/office/powerpoint/2010/main" val="292772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9B8FE-541B-44E4-8DF2-14EE3E8E9B5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5EF33-572E-47BD-87A0-1ABC4F5D4E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18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7D3944D-F27F-485C-846D-90A5638040A5}"/>
              </a:ext>
            </a:extLst>
          </p:cNvPr>
          <p:cNvSpPr txBox="1"/>
          <p:nvPr/>
        </p:nvSpPr>
        <p:spPr>
          <a:xfrm>
            <a:off x="490153" y="2668885"/>
            <a:ext cx="11391296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на применение СГС «Единый план счетов бухгалтерского учета государственных финансов</a:t>
            </a:r>
            <a:r>
              <a:rPr lang="ru-RU" sz="36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br>
              <a:rPr lang="ru-RU" sz="36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принятые в его развитие нормативные акты.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58662" y="5874504"/>
            <a:ext cx="683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Сивец Светлана Викторовна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0831" y="879893"/>
            <a:ext cx="100756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с 2026 года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СГС «Единый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счетов бухгалтерского учета государственных финансов» 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принятые в его развитие нормативные акты.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Учет в режиме реального времени  - новые требования к достоверности учетных данных.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44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61619" y="974012"/>
            <a:ext cx="11542294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ИНСТРУКЦИЙ</a:t>
            </a:r>
            <a:r>
              <a:rPr sz="240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</a:t>
            </a:r>
            <a:r>
              <a:rPr sz="24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 </a:t>
            </a:r>
            <a:r>
              <a:rPr sz="24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</a:t>
            </a:r>
            <a:r>
              <a:rPr sz="240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</a:t>
            </a:r>
          </a:p>
        </p:txBody>
      </p:sp>
      <p:sp>
        <p:nvSpPr>
          <p:cNvPr id="5" name="object 5"/>
          <p:cNvSpPr/>
          <p:nvPr/>
        </p:nvSpPr>
        <p:spPr>
          <a:xfrm>
            <a:off x="504825" y="4404740"/>
            <a:ext cx="11243310" cy="1873885"/>
          </a:xfrm>
          <a:custGeom>
            <a:avLst/>
            <a:gdLst/>
            <a:ahLst/>
            <a:cxnLst/>
            <a:rect l="l" t="t" r="r" b="b"/>
            <a:pathLst>
              <a:path w="11243310" h="1873885">
                <a:moveTo>
                  <a:pt x="0" y="312165"/>
                </a:moveTo>
                <a:lnTo>
                  <a:pt x="3385" y="266051"/>
                </a:lnTo>
                <a:lnTo>
                  <a:pt x="13220" y="222032"/>
                </a:lnTo>
                <a:lnTo>
                  <a:pt x="29021" y="180593"/>
                </a:lnTo>
                <a:lnTo>
                  <a:pt x="50305" y="142217"/>
                </a:lnTo>
                <a:lnTo>
                  <a:pt x="76589" y="107388"/>
                </a:lnTo>
                <a:lnTo>
                  <a:pt x="107390" y="76591"/>
                </a:lnTo>
                <a:lnTo>
                  <a:pt x="142225" y="50308"/>
                </a:lnTo>
                <a:lnTo>
                  <a:pt x="180611" y="29024"/>
                </a:lnTo>
                <a:lnTo>
                  <a:pt x="222064" y="13222"/>
                </a:lnTo>
                <a:lnTo>
                  <a:pt x="266102" y="3386"/>
                </a:lnTo>
                <a:lnTo>
                  <a:pt x="312242" y="0"/>
                </a:lnTo>
                <a:lnTo>
                  <a:pt x="10931017" y="0"/>
                </a:lnTo>
                <a:lnTo>
                  <a:pt x="10977163" y="3386"/>
                </a:lnTo>
                <a:lnTo>
                  <a:pt x="11021208" y="13222"/>
                </a:lnTo>
                <a:lnTo>
                  <a:pt x="11062668" y="29024"/>
                </a:lnTo>
                <a:lnTo>
                  <a:pt x="11101059" y="50308"/>
                </a:lnTo>
                <a:lnTo>
                  <a:pt x="11135900" y="76591"/>
                </a:lnTo>
                <a:lnTo>
                  <a:pt x="11166706" y="107388"/>
                </a:lnTo>
                <a:lnTo>
                  <a:pt x="11192995" y="142217"/>
                </a:lnTo>
                <a:lnTo>
                  <a:pt x="11214283" y="180593"/>
                </a:lnTo>
                <a:lnTo>
                  <a:pt x="11230087" y="222032"/>
                </a:lnTo>
                <a:lnTo>
                  <a:pt x="11239923" y="266051"/>
                </a:lnTo>
                <a:lnTo>
                  <a:pt x="11243310" y="312165"/>
                </a:lnTo>
                <a:lnTo>
                  <a:pt x="11243310" y="1561147"/>
                </a:lnTo>
                <a:lnTo>
                  <a:pt x="11239923" y="1607289"/>
                </a:lnTo>
                <a:lnTo>
                  <a:pt x="11230087" y="1651329"/>
                </a:lnTo>
                <a:lnTo>
                  <a:pt x="11214283" y="1692783"/>
                </a:lnTo>
                <a:lnTo>
                  <a:pt x="11192995" y="1731169"/>
                </a:lnTo>
                <a:lnTo>
                  <a:pt x="11166706" y="1766004"/>
                </a:lnTo>
                <a:lnTo>
                  <a:pt x="11135900" y="1796804"/>
                </a:lnTo>
                <a:lnTo>
                  <a:pt x="11101059" y="1823087"/>
                </a:lnTo>
                <a:lnTo>
                  <a:pt x="11062668" y="1844370"/>
                </a:lnTo>
                <a:lnTo>
                  <a:pt x="11021208" y="1860170"/>
                </a:lnTo>
                <a:lnTo>
                  <a:pt x="10977163" y="1870004"/>
                </a:lnTo>
                <a:lnTo>
                  <a:pt x="10931017" y="1873389"/>
                </a:lnTo>
                <a:lnTo>
                  <a:pt x="312242" y="1873389"/>
                </a:lnTo>
                <a:lnTo>
                  <a:pt x="266102" y="1870004"/>
                </a:lnTo>
                <a:lnTo>
                  <a:pt x="222064" y="1860170"/>
                </a:lnTo>
                <a:lnTo>
                  <a:pt x="180611" y="1844370"/>
                </a:lnTo>
                <a:lnTo>
                  <a:pt x="142225" y="1823087"/>
                </a:lnTo>
                <a:lnTo>
                  <a:pt x="107390" y="1796804"/>
                </a:lnTo>
                <a:lnTo>
                  <a:pt x="76589" y="1766004"/>
                </a:lnTo>
                <a:lnTo>
                  <a:pt x="50305" y="1731169"/>
                </a:lnTo>
                <a:lnTo>
                  <a:pt x="29021" y="1692783"/>
                </a:lnTo>
                <a:lnTo>
                  <a:pt x="13220" y="1651329"/>
                </a:lnTo>
                <a:lnTo>
                  <a:pt x="3385" y="1607289"/>
                </a:lnTo>
                <a:lnTo>
                  <a:pt x="0" y="1561147"/>
                </a:lnTo>
                <a:lnTo>
                  <a:pt x="0" y="312165"/>
                </a:lnTo>
                <a:close/>
              </a:path>
            </a:pathLst>
          </a:custGeom>
          <a:ln w="50800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63781" y="2027682"/>
            <a:ext cx="9925396" cy="923336"/>
          </a:xfrm>
          <a:custGeom>
            <a:avLst/>
            <a:gdLst/>
            <a:ahLst/>
            <a:cxnLst/>
            <a:rect l="l" t="t" r="r" b="b"/>
            <a:pathLst>
              <a:path w="11243310" h="1101089">
                <a:moveTo>
                  <a:pt x="11133201" y="0"/>
                </a:moveTo>
                <a:lnTo>
                  <a:pt x="110070" y="0"/>
                </a:lnTo>
                <a:lnTo>
                  <a:pt x="67224" y="8647"/>
                </a:lnTo>
                <a:lnTo>
                  <a:pt x="32237" y="32226"/>
                </a:lnTo>
                <a:lnTo>
                  <a:pt x="8649" y="67186"/>
                </a:lnTo>
                <a:lnTo>
                  <a:pt x="0" y="109982"/>
                </a:lnTo>
                <a:lnTo>
                  <a:pt x="0" y="990600"/>
                </a:lnTo>
                <a:lnTo>
                  <a:pt x="8649" y="1033468"/>
                </a:lnTo>
                <a:lnTo>
                  <a:pt x="32237" y="1068466"/>
                </a:lnTo>
                <a:lnTo>
                  <a:pt x="67224" y="1092059"/>
                </a:lnTo>
                <a:lnTo>
                  <a:pt x="110070" y="1100709"/>
                </a:lnTo>
                <a:lnTo>
                  <a:pt x="11133201" y="1100709"/>
                </a:lnTo>
                <a:lnTo>
                  <a:pt x="11176069" y="1092059"/>
                </a:lnTo>
                <a:lnTo>
                  <a:pt x="11211067" y="1068466"/>
                </a:lnTo>
                <a:lnTo>
                  <a:pt x="11234660" y="1033468"/>
                </a:lnTo>
                <a:lnTo>
                  <a:pt x="11243310" y="990600"/>
                </a:lnTo>
                <a:lnTo>
                  <a:pt x="11243310" y="109982"/>
                </a:lnTo>
                <a:lnTo>
                  <a:pt x="11234660" y="67186"/>
                </a:lnTo>
                <a:lnTo>
                  <a:pt x="11211067" y="32226"/>
                </a:lnTo>
                <a:lnTo>
                  <a:pt x="11176069" y="8647"/>
                </a:lnTo>
                <a:lnTo>
                  <a:pt x="11133201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63781" y="3128772"/>
            <a:ext cx="9925396" cy="567055"/>
          </a:xfrm>
          <a:custGeom>
            <a:avLst/>
            <a:gdLst/>
            <a:ahLst/>
            <a:cxnLst/>
            <a:rect l="l" t="t" r="r" b="b"/>
            <a:pathLst>
              <a:path w="11243310" h="567054">
                <a:moveTo>
                  <a:pt x="0" y="94487"/>
                </a:moveTo>
                <a:lnTo>
                  <a:pt x="7427" y="57703"/>
                </a:lnTo>
                <a:lnTo>
                  <a:pt x="27681" y="27670"/>
                </a:lnTo>
                <a:lnTo>
                  <a:pt x="57719" y="7423"/>
                </a:lnTo>
                <a:lnTo>
                  <a:pt x="94500" y="0"/>
                </a:lnTo>
                <a:lnTo>
                  <a:pt x="11148822" y="0"/>
                </a:lnTo>
                <a:lnTo>
                  <a:pt x="11185606" y="7423"/>
                </a:lnTo>
                <a:lnTo>
                  <a:pt x="11215639" y="27670"/>
                </a:lnTo>
                <a:lnTo>
                  <a:pt x="11235886" y="57703"/>
                </a:lnTo>
                <a:lnTo>
                  <a:pt x="11243310" y="94487"/>
                </a:lnTo>
                <a:lnTo>
                  <a:pt x="11243310" y="472566"/>
                </a:lnTo>
                <a:lnTo>
                  <a:pt x="11235886" y="509351"/>
                </a:lnTo>
                <a:lnTo>
                  <a:pt x="11215639" y="539384"/>
                </a:lnTo>
                <a:lnTo>
                  <a:pt x="11185606" y="559631"/>
                </a:lnTo>
                <a:lnTo>
                  <a:pt x="11148822" y="567054"/>
                </a:lnTo>
                <a:lnTo>
                  <a:pt x="94500" y="567054"/>
                </a:lnTo>
                <a:lnTo>
                  <a:pt x="57719" y="559631"/>
                </a:lnTo>
                <a:lnTo>
                  <a:pt x="27681" y="539384"/>
                </a:lnTo>
                <a:lnTo>
                  <a:pt x="7427" y="509351"/>
                </a:lnTo>
                <a:lnTo>
                  <a:pt x="0" y="472566"/>
                </a:lnTo>
                <a:lnTo>
                  <a:pt x="0" y="94487"/>
                </a:lnTo>
                <a:close/>
              </a:path>
            </a:pathLst>
          </a:custGeom>
          <a:ln w="41274">
            <a:solidFill>
              <a:srgbClr val="007A86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xfrm>
            <a:off x="674687" y="2027682"/>
            <a:ext cx="10903585" cy="409535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71165" marR="1683385" indent="-885825" algn="ctr">
              <a:lnSpc>
                <a:spcPct val="100000"/>
              </a:lnSpc>
              <a:spcBef>
                <a:spcPts val="95"/>
              </a:spcBef>
            </a:pP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</a:t>
            </a:r>
            <a:r>
              <a:rPr sz="240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бухгалтерском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учете» </a:t>
            </a:r>
            <a:r>
              <a:rPr lang="en-US" sz="24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2400" b="0" spc="-6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06.12.2010</a:t>
            </a:r>
            <a:r>
              <a:rPr sz="2400" b="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402-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ФЗ</a:t>
            </a:r>
            <a:r>
              <a:rPr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(статья</a:t>
            </a:r>
            <a:r>
              <a:rPr sz="2400" b="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21)</a:t>
            </a:r>
          </a:p>
          <a:p>
            <a:pPr marL="1024890" algn="just">
              <a:lnSpc>
                <a:spcPct val="100000"/>
              </a:lnSpc>
              <a:spcBef>
                <a:spcPts val="3259"/>
              </a:spcBef>
            </a:pP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</a:t>
            </a:r>
            <a:r>
              <a:rPr sz="2400" b="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b="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r>
              <a:rPr sz="2400" b="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регулирования</a:t>
            </a:r>
            <a:r>
              <a:rPr sz="2400" b="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sz="2400" b="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</a:p>
          <a:p>
            <a:pPr marL="2530475" algn="just">
              <a:lnSpc>
                <a:spcPct val="100000"/>
              </a:lnSpc>
              <a:spcBef>
                <a:spcPts val="1515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ФСБУ</a:t>
            </a:r>
            <a:r>
              <a:rPr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</a:t>
            </a:r>
            <a:r>
              <a:rPr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</a:t>
            </a:r>
            <a:r>
              <a:rPr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(СГС)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just">
              <a:lnSpc>
                <a:spcPct val="100000"/>
              </a:lnSpc>
              <a:spcBef>
                <a:spcPts val="1675"/>
              </a:spcBef>
            </a:pPr>
            <a:endParaRPr lang="en-US" sz="1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just">
              <a:lnSpc>
                <a:spcPct val="100000"/>
              </a:lnSpc>
              <a:spcBef>
                <a:spcPts val="1675"/>
              </a:spcBef>
            </a:pPr>
            <a:r>
              <a:rPr sz="2400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</a:t>
            </a:r>
            <a:r>
              <a:rPr sz="2400" b="0" spc="3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</a:t>
            </a:r>
            <a:r>
              <a:rPr sz="2400" b="0" spc="3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sz="2400" b="0" spc="3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sz="2400" b="0" spc="3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</a:t>
            </a:r>
            <a:r>
              <a:rPr sz="2400" b="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устанавливают</a:t>
            </a:r>
            <a:r>
              <a:rPr sz="2400" b="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</a:t>
            </a:r>
            <a:r>
              <a:rPr sz="2400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</a:t>
            </a:r>
            <a:r>
              <a:rPr sz="2400" spc="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бухгалтерскому</a:t>
            </a:r>
            <a:r>
              <a:rPr sz="2400" b="0" spc="6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учету,</a:t>
            </a:r>
            <a:r>
              <a:rPr sz="2400" b="0" spc="6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sz="2400" b="0" spc="6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sz="2400" b="0" spc="6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допустимые</a:t>
            </a:r>
            <a:r>
              <a:rPr sz="2400" spc="6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</a:t>
            </a:r>
            <a:r>
              <a:rPr sz="2400" spc="6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ведения бухгалтерского</a:t>
            </a:r>
            <a:r>
              <a:rPr sz="2400" b="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sz="2400" b="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sz="2400" b="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</a:t>
            </a:r>
            <a:r>
              <a:rPr sz="2400" b="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</a:t>
            </a:r>
            <a:r>
              <a:rPr sz="2400" b="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сферы.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922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0922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3485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60887" y="926267"/>
            <a:ext cx="9761855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ИНСТРУКЦИЙ</a:t>
            </a:r>
            <a:r>
              <a:rPr sz="240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</a:t>
            </a:r>
            <a:r>
              <a:rPr sz="24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 </a:t>
            </a:r>
            <a:r>
              <a:rPr sz="24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</a:t>
            </a:r>
            <a:r>
              <a:rPr sz="240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493748" y="2400277"/>
            <a:ext cx="3018155" cy="1928495"/>
            <a:chOff x="493748" y="2400277"/>
            <a:chExt cx="3018155" cy="192849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3748" y="2400277"/>
              <a:ext cx="3017574" cy="182427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1980" y="2449067"/>
              <a:ext cx="2799587" cy="187909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3407" y="2430906"/>
              <a:ext cx="2922422" cy="172821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153769" y="2689047"/>
            <a:ext cx="1701800" cy="10172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5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kumimoji="0" sz="6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89342" y="2910786"/>
            <a:ext cx="3433445" cy="2853055"/>
            <a:chOff x="989342" y="2910786"/>
            <a:chExt cx="3433445" cy="2853055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07798" y="2910786"/>
              <a:ext cx="714956" cy="80174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58057" y="2932683"/>
              <a:ext cx="619505" cy="72478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009980" y="3701922"/>
              <a:ext cx="2703830" cy="2041525"/>
            </a:xfrm>
            <a:custGeom>
              <a:avLst/>
              <a:gdLst/>
              <a:ahLst/>
              <a:cxnLst/>
              <a:rect l="l" t="t" r="r" b="b"/>
              <a:pathLst>
                <a:path w="2703829" h="2041525">
                  <a:moveTo>
                    <a:pt x="2363266" y="0"/>
                  </a:moveTo>
                  <a:lnTo>
                    <a:pt x="340156" y="0"/>
                  </a:lnTo>
                  <a:lnTo>
                    <a:pt x="294000" y="3104"/>
                  </a:lnTo>
                  <a:lnTo>
                    <a:pt x="249731" y="12149"/>
                  </a:lnTo>
                  <a:lnTo>
                    <a:pt x="207754" y="26727"/>
                  </a:lnTo>
                  <a:lnTo>
                    <a:pt x="168475" y="46434"/>
                  </a:lnTo>
                  <a:lnTo>
                    <a:pt x="132299" y="70866"/>
                  </a:lnTo>
                  <a:lnTo>
                    <a:pt x="99631" y="99615"/>
                  </a:lnTo>
                  <a:lnTo>
                    <a:pt x="70877" y="132278"/>
                  </a:lnTo>
                  <a:lnTo>
                    <a:pt x="46442" y="168449"/>
                  </a:lnTo>
                  <a:lnTo>
                    <a:pt x="26731" y="207722"/>
                  </a:lnTo>
                  <a:lnTo>
                    <a:pt x="12151" y="249693"/>
                  </a:lnTo>
                  <a:lnTo>
                    <a:pt x="3105" y="293956"/>
                  </a:lnTo>
                  <a:lnTo>
                    <a:pt x="0" y="340106"/>
                  </a:lnTo>
                  <a:lnTo>
                    <a:pt x="0" y="1700783"/>
                  </a:lnTo>
                  <a:lnTo>
                    <a:pt x="3105" y="1746943"/>
                  </a:lnTo>
                  <a:lnTo>
                    <a:pt x="12151" y="1791214"/>
                  </a:lnTo>
                  <a:lnTo>
                    <a:pt x="26731" y="1833193"/>
                  </a:lnTo>
                  <a:lnTo>
                    <a:pt x="46442" y="1872474"/>
                  </a:lnTo>
                  <a:lnTo>
                    <a:pt x="70877" y="1908651"/>
                  </a:lnTo>
                  <a:lnTo>
                    <a:pt x="99631" y="1941320"/>
                  </a:lnTo>
                  <a:lnTo>
                    <a:pt x="132299" y="1970075"/>
                  </a:lnTo>
                  <a:lnTo>
                    <a:pt x="168475" y="1994510"/>
                  </a:lnTo>
                  <a:lnTo>
                    <a:pt x="207754" y="2014221"/>
                  </a:lnTo>
                  <a:lnTo>
                    <a:pt x="249731" y="2028802"/>
                  </a:lnTo>
                  <a:lnTo>
                    <a:pt x="294000" y="2037848"/>
                  </a:lnTo>
                  <a:lnTo>
                    <a:pt x="340156" y="2040953"/>
                  </a:lnTo>
                  <a:lnTo>
                    <a:pt x="2363266" y="2040953"/>
                  </a:lnTo>
                  <a:lnTo>
                    <a:pt x="2409416" y="2037848"/>
                  </a:lnTo>
                  <a:lnTo>
                    <a:pt x="2453679" y="2028802"/>
                  </a:lnTo>
                  <a:lnTo>
                    <a:pt x="2495650" y="2014221"/>
                  </a:lnTo>
                  <a:lnTo>
                    <a:pt x="2534923" y="1994510"/>
                  </a:lnTo>
                  <a:lnTo>
                    <a:pt x="2571094" y="1970075"/>
                  </a:lnTo>
                  <a:lnTo>
                    <a:pt x="2603757" y="1941320"/>
                  </a:lnTo>
                  <a:lnTo>
                    <a:pt x="2632506" y="1908651"/>
                  </a:lnTo>
                  <a:lnTo>
                    <a:pt x="2656937" y="1872474"/>
                  </a:lnTo>
                  <a:lnTo>
                    <a:pt x="2676645" y="1833193"/>
                  </a:lnTo>
                  <a:lnTo>
                    <a:pt x="2691223" y="1791214"/>
                  </a:lnTo>
                  <a:lnTo>
                    <a:pt x="2700267" y="1746943"/>
                  </a:lnTo>
                  <a:lnTo>
                    <a:pt x="2703372" y="1700783"/>
                  </a:lnTo>
                  <a:lnTo>
                    <a:pt x="2703372" y="340106"/>
                  </a:lnTo>
                  <a:lnTo>
                    <a:pt x="2700267" y="293956"/>
                  </a:lnTo>
                  <a:lnTo>
                    <a:pt x="2691223" y="249693"/>
                  </a:lnTo>
                  <a:lnTo>
                    <a:pt x="2676645" y="207722"/>
                  </a:lnTo>
                  <a:lnTo>
                    <a:pt x="2656937" y="168449"/>
                  </a:lnTo>
                  <a:lnTo>
                    <a:pt x="2632506" y="132278"/>
                  </a:lnTo>
                  <a:lnTo>
                    <a:pt x="2603757" y="99615"/>
                  </a:lnTo>
                  <a:lnTo>
                    <a:pt x="2571094" y="70866"/>
                  </a:lnTo>
                  <a:lnTo>
                    <a:pt x="2534923" y="46434"/>
                  </a:lnTo>
                  <a:lnTo>
                    <a:pt x="2495650" y="26727"/>
                  </a:lnTo>
                  <a:lnTo>
                    <a:pt x="2453679" y="12149"/>
                  </a:lnTo>
                  <a:lnTo>
                    <a:pt x="2409416" y="3104"/>
                  </a:lnTo>
                  <a:lnTo>
                    <a:pt x="23632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09980" y="3701922"/>
              <a:ext cx="2703830" cy="2041525"/>
            </a:xfrm>
            <a:custGeom>
              <a:avLst/>
              <a:gdLst/>
              <a:ahLst/>
              <a:cxnLst/>
              <a:rect l="l" t="t" r="r" b="b"/>
              <a:pathLst>
                <a:path w="2703829" h="2041525">
                  <a:moveTo>
                    <a:pt x="0" y="340106"/>
                  </a:moveTo>
                  <a:lnTo>
                    <a:pt x="3105" y="293956"/>
                  </a:lnTo>
                  <a:lnTo>
                    <a:pt x="12151" y="249693"/>
                  </a:lnTo>
                  <a:lnTo>
                    <a:pt x="26731" y="207722"/>
                  </a:lnTo>
                  <a:lnTo>
                    <a:pt x="46442" y="168449"/>
                  </a:lnTo>
                  <a:lnTo>
                    <a:pt x="70877" y="132278"/>
                  </a:lnTo>
                  <a:lnTo>
                    <a:pt x="99631" y="99615"/>
                  </a:lnTo>
                  <a:lnTo>
                    <a:pt x="132299" y="70866"/>
                  </a:lnTo>
                  <a:lnTo>
                    <a:pt x="168475" y="46434"/>
                  </a:lnTo>
                  <a:lnTo>
                    <a:pt x="207754" y="26727"/>
                  </a:lnTo>
                  <a:lnTo>
                    <a:pt x="249731" y="12149"/>
                  </a:lnTo>
                  <a:lnTo>
                    <a:pt x="294000" y="3104"/>
                  </a:lnTo>
                  <a:lnTo>
                    <a:pt x="340156" y="0"/>
                  </a:lnTo>
                  <a:lnTo>
                    <a:pt x="2363266" y="0"/>
                  </a:lnTo>
                  <a:lnTo>
                    <a:pt x="2409416" y="3104"/>
                  </a:lnTo>
                  <a:lnTo>
                    <a:pt x="2453679" y="12149"/>
                  </a:lnTo>
                  <a:lnTo>
                    <a:pt x="2495650" y="26727"/>
                  </a:lnTo>
                  <a:lnTo>
                    <a:pt x="2534923" y="46434"/>
                  </a:lnTo>
                  <a:lnTo>
                    <a:pt x="2571094" y="70866"/>
                  </a:lnTo>
                  <a:lnTo>
                    <a:pt x="2603757" y="99615"/>
                  </a:lnTo>
                  <a:lnTo>
                    <a:pt x="2632506" y="132278"/>
                  </a:lnTo>
                  <a:lnTo>
                    <a:pt x="2656937" y="168449"/>
                  </a:lnTo>
                  <a:lnTo>
                    <a:pt x="2676645" y="207722"/>
                  </a:lnTo>
                  <a:lnTo>
                    <a:pt x="2691223" y="249693"/>
                  </a:lnTo>
                  <a:lnTo>
                    <a:pt x="2700267" y="293956"/>
                  </a:lnTo>
                  <a:lnTo>
                    <a:pt x="2703372" y="340106"/>
                  </a:lnTo>
                  <a:lnTo>
                    <a:pt x="2703372" y="1700783"/>
                  </a:lnTo>
                  <a:lnTo>
                    <a:pt x="2700267" y="1746943"/>
                  </a:lnTo>
                  <a:lnTo>
                    <a:pt x="2691223" y="1791214"/>
                  </a:lnTo>
                  <a:lnTo>
                    <a:pt x="2676645" y="1833193"/>
                  </a:lnTo>
                  <a:lnTo>
                    <a:pt x="2656937" y="1872474"/>
                  </a:lnTo>
                  <a:lnTo>
                    <a:pt x="2632506" y="1908651"/>
                  </a:lnTo>
                  <a:lnTo>
                    <a:pt x="2603757" y="1941320"/>
                  </a:lnTo>
                  <a:lnTo>
                    <a:pt x="2571094" y="1970075"/>
                  </a:lnTo>
                  <a:lnTo>
                    <a:pt x="2534923" y="1994510"/>
                  </a:lnTo>
                  <a:lnTo>
                    <a:pt x="2495650" y="2014221"/>
                  </a:lnTo>
                  <a:lnTo>
                    <a:pt x="2453679" y="2028802"/>
                  </a:lnTo>
                  <a:lnTo>
                    <a:pt x="2409416" y="2037848"/>
                  </a:lnTo>
                  <a:lnTo>
                    <a:pt x="2363266" y="2040953"/>
                  </a:lnTo>
                  <a:lnTo>
                    <a:pt x="340156" y="2040953"/>
                  </a:lnTo>
                  <a:lnTo>
                    <a:pt x="294000" y="2037848"/>
                  </a:lnTo>
                  <a:lnTo>
                    <a:pt x="249731" y="2028802"/>
                  </a:lnTo>
                  <a:lnTo>
                    <a:pt x="207754" y="2014221"/>
                  </a:lnTo>
                  <a:lnTo>
                    <a:pt x="168475" y="1994510"/>
                  </a:lnTo>
                  <a:lnTo>
                    <a:pt x="132299" y="1970075"/>
                  </a:lnTo>
                  <a:lnTo>
                    <a:pt x="99631" y="1941320"/>
                  </a:lnTo>
                  <a:lnTo>
                    <a:pt x="70877" y="1908651"/>
                  </a:lnTo>
                  <a:lnTo>
                    <a:pt x="46442" y="1872474"/>
                  </a:lnTo>
                  <a:lnTo>
                    <a:pt x="26731" y="1833193"/>
                  </a:lnTo>
                  <a:lnTo>
                    <a:pt x="12151" y="1791214"/>
                  </a:lnTo>
                  <a:lnTo>
                    <a:pt x="3105" y="1746943"/>
                  </a:lnTo>
                  <a:lnTo>
                    <a:pt x="0" y="1700783"/>
                  </a:lnTo>
                  <a:lnTo>
                    <a:pt x="0" y="340106"/>
                  </a:lnTo>
                  <a:close/>
                </a:path>
              </a:pathLst>
            </a:custGeom>
            <a:ln w="41275">
              <a:solidFill>
                <a:srgbClr val="007A86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584169" y="2400277"/>
            <a:ext cx="3921760" cy="3363595"/>
            <a:chOff x="4584169" y="2400277"/>
            <a:chExt cx="3921760" cy="3363595"/>
          </a:xfrm>
        </p:grpSpPr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84169" y="2400277"/>
              <a:ext cx="3019089" cy="182427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93919" y="2449067"/>
              <a:ext cx="2799587" cy="187909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34737" y="2430906"/>
              <a:ext cx="2922523" cy="172821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99738" y="2910786"/>
              <a:ext cx="705906" cy="80174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49489" y="2932683"/>
              <a:ext cx="619505" cy="724788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154548" y="3701922"/>
              <a:ext cx="2703830" cy="2041525"/>
            </a:xfrm>
            <a:custGeom>
              <a:avLst/>
              <a:gdLst/>
              <a:ahLst/>
              <a:cxnLst/>
              <a:rect l="l" t="t" r="r" b="b"/>
              <a:pathLst>
                <a:path w="2703829" h="2041525">
                  <a:moveTo>
                    <a:pt x="2363216" y="0"/>
                  </a:moveTo>
                  <a:lnTo>
                    <a:pt x="340105" y="0"/>
                  </a:lnTo>
                  <a:lnTo>
                    <a:pt x="293956" y="3104"/>
                  </a:lnTo>
                  <a:lnTo>
                    <a:pt x="249693" y="12149"/>
                  </a:lnTo>
                  <a:lnTo>
                    <a:pt x="207722" y="26727"/>
                  </a:lnTo>
                  <a:lnTo>
                    <a:pt x="168449" y="46434"/>
                  </a:lnTo>
                  <a:lnTo>
                    <a:pt x="132278" y="70866"/>
                  </a:lnTo>
                  <a:lnTo>
                    <a:pt x="99615" y="99615"/>
                  </a:lnTo>
                  <a:lnTo>
                    <a:pt x="70866" y="132278"/>
                  </a:lnTo>
                  <a:lnTo>
                    <a:pt x="46434" y="168449"/>
                  </a:lnTo>
                  <a:lnTo>
                    <a:pt x="26727" y="207722"/>
                  </a:lnTo>
                  <a:lnTo>
                    <a:pt x="12149" y="249693"/>
                  </a:lnTo>
                  <a:lnTo>
                    <a:pt x="3104" y="293956"/>
                  </a:lnTo>
                  <a:lnTo>
                    <a:pt x="0" y="340106"/>
                  </a:lnTo>
                  <a:lnTo>
                    <a:pt x="0" y="1700783"/>
                  </a:lnTo>
                  <a:lnTo>
                    <a:pt x="3104" y="1746943"/>
                  </a:lnTo>
                  <a:lnTo>
                    <a:pt x="12149" y="1791214"/>
                  </a:lnTo>
                  <a:lnTo>
                    <a:pt x="26727" y="1833193"/>
                  </a:lnTo>
                  <a:lnTo>
                    <a:pt x="46434" y="1872474"/>
                  </a:lnTo>
                  <a:lnTo>
                    <a:pt x="70866" y="1908651"/>
                  </a:lnTo>
                  <a:lnTo>
                    <a:pt x="99615" y="1941320"/>
                  </a:lnTo>
                  <a:lnTo>
                    <a:pt x="132278" y="1970075"/>
                  </a:lnTo>
                  <a:lnTo>
                    <a:pt x="168449" y="1994510"/>
                  </a:lnTo>
                  <a:lnTo>
                    <a:pt x="207722" y="2014221"/>
                  </a:lnTo>
                  <a:lnTo>
                    <a:pt x="249693" y="2028802"/>
                  </a:lnTo>
                  <a:lnTo>
                    <a:pt x="293956" y="2037848"/>
                  </a:lnTo>
                  <a:lnTo>
                    <a:pt x="340105" y="2040953"/>
                  </a:lnTo>
                  <a:lnTo>
                    <a:pt x="2363216" y="2040953"/>
                  </a:lnTo>
                  <a:lnTo>
                    <a:pt x="2409365" y="2037848"/>
                  </a:lnTo>
                  <a:lnTo>
                    <a:pt x="2453628" y="2028802"/>
                  </a:lnTo>
                  <a:lnTo>
                    <a:pt x="2495599" y="2014221"/>
                  </a:lnTo>
                  <a:lnTo>
                    <a:pt x="2534872" y="1994510"/>
                  </a:lnTo>
                  <a:lnTo>
                    <a:pt x="2571043" y="1970075"/>
                  </a:lnTo>
                  <a:lnTo>
                    <a:pt x="2603706" y="1941320"/>
                  </a:lnTo>
                  <a:lnTo>
                    <a:pt x="2632455" y="1908651"/>
                  </a:lnTo>
                  <a:lnTo>
                    <a:pt x="2656887" y="1872474"/>
                  </a:lnTo>
                  <a:lnTo>
                    <a:pt x="2676594" y="1833193"/>
                  </a:lnTo>
                  <a:lnTo>
                    <a:pt x="2691172" y="1791214"/>
                  </a:lnTo>
                  <a:lnTo>
                    <a:pt x="2700217" y="1746943"/>
                  </a:lnTo>
                  <a:lnTo>
                    <a:pt x="2703322" y="1700783"/>
                  </a:lnTo>
                  <a:lnTo>
                    <a:pt x="2703322" y="340106"/>
                  </a:lnTo>
                  <a:lnTo>
                    <a:pt x="2700217" y="293956"/>
                  </a:lnTo>
                  <a:lnTo>
                    <a:pt x="2691172" y="249693"/>
                  </a:lnTo>
                  <a:lnTo>
                    <a:pt x="2676594" y="207722"/>
                  </a:lnTo>
                  <a:lnTo>
                    <a:pt x="2656887" y="168449"/>
                  </a:lnTo>
                  <a:lnTo>
                    <a:pt x="2632455" y="132278"/>
                  </a:lnTo>
                  <a:lnTo>
                    <a:pt x="2603706" y="99615"/>
                  </a:lnTo>
                  <a:lnTo>
                    <a:pt x="2571043" y="70866"/>
                  </a:lnTo>
                  <a:lnTo>
                    <a:pt x="2534872" y="46434"/>
                  </a:lnTo>
                  <a:lnTo>
                    <a:pt x="2495599" y="26727"/>
                  </a:lnTo>
                  <a:lnTo>
                    <a:pt x="2453628" y="12149"/>
                  </a:lnTo>
                  <a:lnTo>
                    <a:pt x="2409365" y="3104"/>
                  </a:lnTo>
                  <a:lnTo>
                    <a:pt x="23632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5154548" y="3701922"/>
              <a:ext cx="2703830" cy="2041525"/>
            </a:xfrm>
            <a:custGeom>
              <a:avLst/>
              <a:gdLst/>
              <a:ahLst/>
              <a:cxnLst/>
              <a:rect l="l" t="t" r="r" b="b"/>
              <a:pathLst>
                <a:path w="2703829" h="2041525">
                  <a:moveTo>
                    <a:pt x="0" y="340106"/>
                  </a:moveTo>
                  <a:lnTo>
                    <a:pt x="3104" y="293956"/>
                  </a:lnTo>
                  <a:lnTo>
                    <a:pt x="12149" y="249693"/>
                  </a:lnTo>
                  <a:lnTo>
                    <a:pt x="26727" y="207722"/>
                  </a:lnTo>
                  <a:lnTo>
                    <a:pt x="46434" y="168449"/>
                  </a:lnTo>
                  <a:lnTo>
                    <a:pt x="70866" y="132278"/>
                  </a:lnTo>
                  <a:lnTo>
                    <a:pt x="99615" y="99615"/>
                  </a:lnTo>
                  <a:lnTo>
                    <a:pt x="132278" y="70866"/>
                  </a:lnTo>
                  <a:lnTo>
                    <a:pt x="168449" y="46434"/>
                  </a:lnTo>
                  <a:lnTo>
                    <a:pt x="207722" y="26727"/>
                  </a:lnTo>
                  <a:lnTo>
                    <a:pt x="249693" y="12149"/>
                  </a:lnTo>
                  <a:lnTo>
                    <a:pt x="293956" y="3104"/>
                  </a:lnTo>
                  <a:lnTo>
                    <a:pt x="340105" y="0"/>
                  </a:lnTo>
                  <a:lnTo>
                    <a:pt x="2363216" y="0"/>
                  </a:lnTo>
                  <a:lnTo>
                    <a:pt x="2409365" y="3104"/>
                  </a:lnTo>
                  <a:lnTo>
                    <a:pt x="2453628" y="12149"/>
                  </a:lnTo>
                  <a:lnTo>
                    <a:pt x="2495599" y="26727"/>
                  </a:lnTo>
                  <a:lnTo>
                    <a:pt x="2534872" y="46434"/>
                  </a:lnTo>
                  <a:lnTo>
                    <a:pt x="2571043" y="70866"/>
                  </a:lnTo>
                  <a:lnTo>
                    <a:pt x="2603706" y="99615"/>
                  </a:lnTo>
                  <a:lnTo>
                    <a:pt x="2632455" y="132278"/>
                  </a:lnTo>
                  <a:lnTo>
                    <a:pt x="2656887" y="168449"/>
                  </a:lnTo>
                  <a:lnTo>
                    <a:pt x="2676594" y="207722"/>
                  </a:lnTo>
                  <a:lnTo>
                    <a:pt x="2691172" y="249693"/>
                  </a:lnTo>
                  <a:lnTo>
                    <a:pt x="2700217" y="293956"/>
                  </a:lnTo>
                  <a:lnTo>
                    <a:pt x="2703322" y="340106"/>
                  </a:lnTo>
                  <a:lnTo>
                    <a:pt x="2703322" y="1700783"/>
                  </a:lnTo>
                  <a:lnTo>
                    <a:pt x="2700217" y="1746943"/>
                  </a:lnTo>
                  <a:lnTo>
                    <a:pt x="2691172" y="1791214"/>
                  </a:lnTo>
                  <a:lnTo>
                    <a:pt x="2676594" y="1833193"/>
                  </a:lnTo>
                  <a:lnTo>
                    <a:pt x="2656887" y="1872474"/>
                  </a:lnTo>
                  <a:lnTo>
                    <a:pt x="2632455" y="1908651"/>
                  </a:lnTo>
                  <a:lnTo>
                    <a:pt x="2603706" y="1941320"/>
                  </a:lnTo>
                  <a:lnTo>
                    <a:pt x="2571043" y="1970075"/>
                  </a:lnTo>
                  <a:lnTo>
                    <a:pt x="2534872" y="1994510"/>
                  </a:lnTo>
                  <a:lnTo>
                    <a:pt x="2495599" y="2014221"/>
                  </a:lnTo>
                  <a:lnTo>
                    <a:pt x="2453628" y="2028802"/>
                  </a:lnTo>
                  <a:lnTo>
                    <a:pt x="2409365" y="2037848"/>
                  </a:lnTo>
                  <a:lnTo>
                    <a:pt x="2363216" y="2040953"/>
                  </a:lnTo>
                  <a:lnTo>
                    <a:pt x="340105" y="2040953"/>
                  </a:lnTo>
                  <a:lnTo>
                    <a:pt x="293956" y="2037848"/>
                  </a:lnTo>
                  <a:lnTo>
                    <a:pt x="249693" y="2028802"/>
                  </a:lnTo>
                  <a:lnTo>
                    <a:pt x="207722" y="2014221"/>
                  </a:lnTo>
                  <a:lnTo>
                    <a:pt x="168449" y="1994510"/>
                  </a:lnTo>
                  <a:lnTo>
                    <a:pt x="132278" y="1970075"/>
                  </a:lnTo>
                  <a:lnTo>
                    <a:pt x="99615" y="1941320"/>
                  </a:lnTo>
                  <a:lnTo>
                    <a:pt x="70866" y="1908651"/>
                  </a:lnTo>
                  <a:lnTo>
                    <a:pt x="46434" y="1872474"/>
                  </a:lnTo>
                  <a:lnTo>
                    <a:pt x="26727" y="1833193"/>
                  </a:lnTo>
                  <a:lnTo>
                    <a:pt x="12149" y="1791214"/>
                  </a:lnTo>
                  <a:lnTo>
                    <a:pt x="3104" y="1746943"/>
                  </a:lnTo>
                  <a:lnTo>
                    <a:pt x="0" y="1700783"/>
                  </a:lnTo>
                  <a:lnTo>
                    <a:pt x="0" y="340106"/>
                  </a:lnTo>
                  <a:close/>
                </a:path>
              </a:pathLst>
            </a:custGeom>
            <a:ln w="41274">
              <a:solidFill>
                <a:srgbClr val="007A86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5245733" y="2689047"/>
            <a:ext cx="2506861" cy="23730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5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  <a:endParaRPr kumimoji="0" sz="6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6845" marR="0" lvl="0" indent="0" defTabSz="914400" eaLnBrk="1" fontAlgn="auto" latinLnBrk="0" hangingPunct="1">
              <a:lnSpc>
                <a:spcPct val="100000"/>
              </a:lnSpc>
              <a:spcBef>
                <a:spcPts val="46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0" sz="25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b="1" kern="0" spc="-1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1" kern="0" spc="-1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sz="25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тандарта</a:t>
            </a:r>
            <a:endParaRPr kumimoji="0" sz="2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sz="25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kumimoji="0" sz="2500" b="1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500" b="1" i="0" u="none" strike="noStrike" kern="0" cap="none" spc="-8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sz="25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четов</a:t>
            </a:r>
            <a:r>
              <a:rPr kumimoji="0" sz="25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sz="2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8676104" y="2400277"/>
            <a:ext cx="3267710" cy="3363595"/>
            <a:chOff x="8676104" y="2400277"/>
            <a:chExt cx="3267710" cy="3363595"/>
          </a:xfrm>
        </p:grpSpPr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676104" y="2400277"/>
              <a:ext cx="3017574" cy="182427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785859" y="2449067"/>
              <a:ext cx="2799588" cy="187909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726169" y="2430906"/>
              <a:ext cx="2922397" cy="172821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9219565" y="3701922"/>
              <a:ext cx="2703830" cy="2041525"/>
            </a:xfrm>
            <a:custGeom>
              <a:avLst/>
              <a:gdLst/>
              <a:ahLst/>
              <a:cxnLst/>
              <a:rect l="l" t="t" r="r" b="b"/>
              <a:pathLst>
                <a:path w="2703829" h="2041525">
                  <a:moveTo>
                    <a:pt x="2363215" y="0"/>
                  </a:moveTo>
                  <a:lnTo>
                    <a:pt x="340105" y="0"/>
                  </a:lnTo>
                  <a:lnTo>
                    <a:pt x="293956" y="3104"/>
                  </a:lnTo>
                  <a:lnTo>
                    <a:pt x="249693" y="12149"/>
                  </a:lnTo>
                  <a:lnTo>
                    <a:pt x="207722" y="26727"/>
                  </a:lnTo>
                  <a:lnTo>
                    <a:pt x="168449" y="46434"/>
                  </a:lnTo>
                  <a:lnTo>
                    <a:pt x="132278" y="70866"/>
                  </a:lnTo>
                  <a:lnTo>
                    <a:pt x="99615" y="99615"/>
                  </a:lnTo>
                  <a:lnTo>
                    <a:pt x="70866" y="132278"/>
                  </a:lnTo>
                  <a:lnTo>
                    <a:pt x="46434" y="168449"/>
                  </a:lnTo>
                  <a:lnTo>
                    <a:pt x="26727" y="207722"/>
                  </a:lnTo>
                  <a:lnTo>
                    <a:pt x="12149" y="249693"/>
                  </a:lnTo>
                  <a:lnTo>
                    <a:pt x="3104" y="293956"/>
                  </a:lnTo>
                  <a:lnTo>
                    <a:pt x="0" y="340106"/>
                  </a:lnTo>
                  <a:lnTo>
                    <a:pt x="0" y="1700783"/>
                  </a:lnTo>
                  <a:lnTo>
                    <a:pt x="3104" y="1746943"/>
                  </a:lnTo>
                  <a:lnTo>
                    <a:pt x="12149" y="1791214"/>
                  </a:lnTo>
                  <a:lnTo>
                    <a:pt x="26727" y="1833193"/>
                  </a:lnTo>
                  <a:lnTo>
                    <a:pt x="46434" y="1872474"/>
                  </a:lnTo>
                  <a:lnTo>
                    <a:pt x="70866" y="1908651"/>
                  </a:lnTo>
                  <a:lnTo>
                    <a:pt x="99615" y="1941320"/>
                  </a:lnTo>
                  <a:lnTo>
                    <a:pt x="132278" y="1970075"/>
                  </a:lnTo>
                  <a:lnTo>
                    <a:pt x="168449" y="1994510"/>
                  </a:lnTo>
                  <a:lnTo>
                    <a:pt x="207722" y="2014221"/>
                  </a:lnTo>
                  <a:lnTo>
                    <a:pt x="249693" y="2028802"/>
                  </a:lnTo>
                  <a:lnTo>
                    <a:pt x="293956" y="2037848"/>
                  </a:lnTo>
                  <a:lnTo>
                    <a:pt x="340105" y="2040953"/>
                  </a:lnTo>
                  <a:lnTo>
                    <a:pt x="2363215" y="2040953"/>
                  </a:lnTo>
                  <a:lnTo>
                    <a:pt x="2409365" y="2037848"/>
                  </a:lnTo>
                  <a:lnTo>
                    <a:pt x="2453628" y="2028802"/>
                  </a:lnTo>
                  <a:lnTo>
                    <a:pt x="2495599" y="2014221"/>
                  </a:lnTo>
                  <a:lnTo>
                    <a:pt x="2534872" y="1994510"/>
                  </a:lnTo>
                  <a:lnTo>
                    <a:pt x="2571043" y="1970075"/>
                  </a:lnTo>
                  <a:lnTo>
                    <a:pt x="2603706" y="1941320"/>
                  </a:lnTo>
                  <a:lnTo>
                    <a:pt x="2632455" y="1908651"/>
                  </a:lnTo>
                  <a:lnTo>
                    <a:pt x="2656887" y="1872474"/>
                  </a:lnTo>
                  <a:lnTo>
                    <a:pt x="2676594" y="1833193"/>
                  </a:lnTo>
                  <a:lnTo>
                    <a:pt x="2691172" y="1791214"/>
                  </a:lnTo>
                  <a:lnTo>
                    <a:pt x="2700217" y="1746943"/>
                  </a:lnTo>
                  <a:lnTo>
                    <a:pt x="2703321" y="1700783"/>
                  </a:lnTo>
                  <a:lnTo>
                    <a:pt x="2703321" y="340106"/>
                  </a:lnTo>
                  <a:lnTo>
                    <a:pt x="2700217" y="293956"/>
                  </a:lnTo>
                  <a:lnTo>
                    <a:pt x="2691172" y="249693"/>
                  </a:lnTo>
                  <a:lnTo>
                    <a:pt x="2676594" y="207722"/>
                  </a:lnTo>
                  <a:lnTo>
                    <a:pt x="2656887" y="168449"/>
                  </a:lnTo>
                  <a:lnTo>
                    <a:pt x="2632455" y="132278"/>
                  </a:lnTo>
                  <a:lnTo>
                    <a:pt x="2603706" y="99615"/>
                  </a:lnTo>
                  <a:lnTo>
                    <a:pt x="2571043" y="70866"/>
                  </a:lnTo>
                  <a:lnTo>
                    <a:pt x="2534872" y="46434"/>
                  </a:lnTo>
                  <a:lnTo>
                    <a:pt x="2495599" y="26727"/>
                  </a:lnTo>
                  <a:lnTo>
                    <a:pt x="2453628" y="12149"/>
                  </a:lnTo>
                  <a:lnTo>
                    <a:pt x="2409365" y="3104"/>
                  </a:lnTo>
                  <a:lnTo>
                    <a:pt x="23632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9219565" y="3701922"/>
              <a:ext cx="2703830" cy="2041525"/>
            </a:xfrm>
            <a:custGeom>
              <a:avLst/>
              <a:gdLst/>
              <a:ahLst/>
              <a:cxnLst/>
              <a:rect l="l" t="t" r="r" b="b"/>
              <a:pathLst>
                <a:path w="2703829" h="2041525">
                  <a:moveTo>
                    <a:pt x="0" y="340106"/>
                  </a:moveTo>
                  <a:lnTo>
                    <a:pt x="3104" y="293956"/>
                  </a:lnTo>
                  <a:lnTo>
                    <a:pt x="12149" y="249693"/>
                  </a:lnTo>
                  <a:lnTo>
                    <a:pt x="26727" y="207722"/>
                  </a:lnTo>
                  <a:lnTo>
                    <a:pt x="46434" y="168449"/>
                  </a:lnTo>
                  <a:lnTo>
                    <a:pt x="70866" y="132278"/>
                  </a:lnTo>
                  <a:lnTo>
                    <a:pt x="99615" y="99615"/>
                  </a:lnTo>
                  <a:lnTo>
                    <a:pt x="132278" y="70866"/>
                  </a:lnTo>
                  <a:lnTo>
                    <a:pt x="168449" y="46434"/>
                  </a:lnTo>
                  <a:lnTo>
                    <a:pt x="207722" y="26727"/>
                  </a:lnTo>
                  <a:lnTo>
                    <a:pt x="249693" y="12149"/>
                  </a:lnTo>
                  <a:lnTo>
                    <a:pt x="293956" y="3104"/>
                  </a:lnTo>
                  <a:lnTo>
                    <a:pt x="340105" y="0"/>
                  </a:lnTo>
                  <a:lnTo>
                    <a:pt x="2363215" y="0"/>
                  </a:lnTo>
                  <a:lnTo>
                    <a:pt x="2409365" y="3104"/>
                  </a:lnTo>
                  <a:lnTo>
                    <a:pt x="2453628" y="12149"/>
                  </a:lnTo>
                  <a:lnTo>
                    <a:pt x="2495599" y="26727"/>
                  </a:lnTo>
                  <a:lnTo>
                    <a:pt x="2534872" y="46434"/>
                  </a:lnTo>
                  <a:lnTo>
                    <a:pt x="2571043" y="70866"/>
                  </a:lnTo>
                  <a:lnTo>
                    <a:pt x="2603706" y="99615"/>
                  </a:lnTo>
                  <a:lnTo>
                    <a:pt x="2632455" y="132278"/>
                  </a:lnTo>
                  <a:lnTo>
                    <a:pt x="2656887" y="168449"/>
                  </a:lnTo>
                  <a:lnTo>
                    <a:pt x="2676594" y="207722"/>
                  </a:lnTo>
                  <a:lnTo>
                    <a:pt x="2691172" y="249693"/>
                  </a:lnTo>
                  <a:lnTo>
                    <a:pt x="2700217" y="293956"/>
                  </a:lnTo>
                  <a:lnTo>
                    <a:pt x="2703321" y="340106"/>
                  </a:lnTo>
                  <a:lnTo>
                    <a:pt x="2703321" y="1700783"/>
                  </a:lnTo>
                  <a:lnTo>
                    <a:pt x="2700217" y="1746943"/>
                  </a:lnTo>
                  <a:lnTo>
                    <a:pt x="2691172" y="1791214"/>
                  </a:lnTo>
                  <a:lnTo>
                    <a:pt x="2676594" y="1833193"/>
                  </a:lnTo>
                  <a:lnTo>
                    <a:pt x="2656887" y="1872474"/>
                  </a:lnTo>
                  <a:lnTo>
                    <a:pt x="2632455" y="1908651"/>
                  </a:lnTo>
                  <a:lnTo>
                    <a:pt x="2603706" y="1941320"/>
                  </a:lnTo>
                  <a:lnTo>
                    <a:pt x="2571043" y="1970075"/>
                  </a:lnTo>
                  <a:lnTo>
                    <a:pt x="2534872" y="1994510"/>
                  </a:lnTo>
                  <a:lnTo>
                    <a:pt x="2495599" y="2014221"/>
                  </a:lnTo>
                  <a:lnTo>
                    <a:pt x="2453628" y="2028802"/>
                  </a:lnTo>
                  <a:lnTo>
                    <a:pt x="2409365" y="2037848"/>
                  </a:lnTo>
                  <a:lnTo>
                    <a:pt x="2363215" y="2040953"/>
                  </a:lnTo>
                  <a:lnTo>
                    <a:pt x="340105" y="2040953"/>
                  </a:lnTo>
                  <a:lnTo>
                    <a:pt x="293956" y="2037848"/>
                  </a:lnTo>
                  <a:lnTo>
                    <a:pt x="249693" y="2028802"/>
                  </a:lnTo>
                  <a:lnTo>
                    <a:pt x="207722" y="2014221"/>
                  </a:lnTo>
                  <a:lnTo>
                    <a:pt x="168449" y="1994510"/>
                  </a:lnTo>
                  <a:lnTo>
                    <a:pt x="132278" y="1970075"/>
                  </a:lnTo>
                  <a:lnTo>
                    <a:pt x="99615" y="1941320"/>
                  </a:lnTo>
                  <a:lnTo>
                    <a:pt x="70866" y="1908651"/>
                  </a:lnTo>
                  <a:lnTo>
                    <a:pt x="46434" y="1872474"/>
                  </a:lnTo>
                  <a:lnTo>
                    <a:pt x="26727" y="1833193"/>
                  </a:lnTo>
                  <a:lnTo>
                    <a:pt x="12149" y="1791214"/>
                  </a:lnTo>
                  <a:lnTo>
                    <a:pt x="3104" y="1746943"/>
                  </a:lnTo>
                  <a:lnTo>
                    <a:pt x="0" y="1700783"/>
                  </a:lnTo>
                  <a:lnTo>
                    <a:pt x="0" y="340106"/>
                  </a:lnTo>
                  <a:close/>
                </a:path>
              </a:pathLst>
            </a:custGeom>
            <a:ln w="41275">
              <a:solidFill>
                <a:srgbClr val="007A86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9337675" y="2689047"/>
            <a:ext cx="2308860" cy="23730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5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2027</a:t>
            </a:r>
            <a:endParaRPr kumimoji="0" sz="6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2720" marR="0" lvl="0" indent="0" defTabSz="914400" eaLnBrk="1" fontAlgn="auto" latinLnBrk="0" hangingPunct="1">
              <a:lnSpc>
                <a:spcPct val="100000"/>
              </a:lnSpc>
              <a:spcBef>
                <a:spcPts val="46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kumimoji="0" sz="25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1" kern="0" spc="-3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sz="25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тандарта</a:t>
            </a:r>
            <a:endParaRPr kumimoji="0" sz="2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116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(отчетность)</a:t>
            </a:r>
            <a:endParaRPr kumimoji="0" sz="2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922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0922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502409" y="4497452"/>
            <a:ext cx="196342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kumimoji="0" sz="2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27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1079525" y="810259"/>
            <a:ext cx="2875915" cy="5713730"/>
          </a:xfrm>
          <a:custGeom>
            <a:avLst/>
            <a:gdLst/>
            <a:ahLst/>
            <a:cxnLst/>
            <a:rect l="l" t="t" r="r" b="b"/>
            <a:pathLst>
              <a:path w="2875915" h="5713730">
                <a:moveTo>
                  <a:pt x="0" y="479170"/>
                </a:moveTo>
                <a:lnTo>
                  <a:pt x="2474" y="430173"/>
                </a:lnTo>
                <a:lnTo>
                  <a:pt x="9738" y="382592"/>
                </a:lnTo>
                <a:lnTo>
                  <a:pt x="21549" y="336669"/>
                </a:lnTo>
                <a:lnTo>
                  <a:pt x="37667" y="292643"/>
                </a:lnTo>
                <a:lnTo>
                  <a:pt x="57851" y="250756"/>
                </a:lnTo>
                <a:lnTo>
                  <a:pt x="81859" y="211249"/>
                </a:lnTo>
                <a:lnTo>
                  <a:pt x="109451" y="174361"/>
                </a:lnTo>
                <a:lnTo>
                  <a:pt x="140385" y="140335"/>
                </a:lnTo>
                <a:lnTo>
                  <a:pt x="174421" y="109409"/>
                </a:lnTo>
                <a:lnTo>
                  <a:pt x="211318" y="81827"/>
                </a:lnTo>
                <a:lnTo>
                  <a:pt x="250834" y="57827"/>
                </a:lnTo>
                <a:lnTo>
                  <a:pt x="292729" y="37651"/>
                </a:lnTo>
                <a:lnTo>
                  <a:pt x="336761" y="21540"/>
                </a:lnTo>
                <a:lnTo>
                  <a:pt x="382690" y="9733"/>
                </a:lnTo>
                <a:lnTo>
                  <a:pt x="430274" y="2473"/>
                </a:lnTo>
                <a:lnTo>
                  <a:pt x="479272" y="0"/>
                </a:lnTo>
                <a:lnTo>
                  <a:pt x="2396083" y="0"/>
                </a:lnTo>
                <a:lnTo>
                  <a:pt x="2445082" y="2473"/>
                </a:lnTo>
                <a:lnTo>
                  <a:pt x="2492667" y="9733"/>
                </a:lnTo>
                <a:lnTo>
                  <a:pt x="2538596" y="21540"/>
                </a:lnTo>
                <a:lnTo>
                  <a:pt x="2582630" y="37651"/>
                </a:lnTo>
                <a:lnTo>
                  <a:pt x="2624527" y="57827"/>
                </a:lnTo>
                <a:lnTo>
                  <a:pt x="2664045" y="81827"/>
                </a:lnTo>
                <a:lnTo>
                  <a:pt x="2700944" y="109409"/>
                </a:lnTo>
                <a:lnTo>
                  <a:pt x="2734983" y="140334"/>
                </a:lnTo>
                <a:lnTo>
                  <a:pt x="2765920" y="174361"/>
                </a:lnTo>
                <a:lnTo>
                  <a:pt x="2793514" y="211249"/>
                </a:lnTo>
                <a:lnTo>
                  <a:pt x="2817524" y="250756"/>
                </a:lnTo>
                <a:lnTo>
                  <a:pt x="2837710" y="292643"/>
                </a:lnTo>
                <a:lnTo>
                  <a:pt x="2853829" y="336669"/>
                </a:lnTo>
                <a:lnTo>
                  <a:pt x="2865642" y="382592"/>
                </a:lnTo>
                <a:lnTo>
                  <a:pt x="2872906" y="430173"/>
                </a:lnTo>
                <a:lnTo>
                  <a:pt x="2875381" y="479170"/>
                </a:lnTo>
                <a:lnTo>
                  <a:pt x="2875381" y="5233974"/>
                </a:lnTo>
                <a:lnTo>
                  <a:pt x="2872906" y="5282972"/>
                </a:lnTo>
                <a:lnTo>
                  <a:pt x="2865642" y="5330555"/>
                </a:lnTo>
                <a:lnTo>
                  <a:pt x="2853829" y="5376481"/>
                </a:lnTo>
                <a:lnTo>
                  <a:pt x="2837710" y="5420510"/>
                </a:lnTo>
                <a:lnTo>
                  <a:pt x="2817524" y="5462400"/>
                </a:lnTo>
                <a:lnTo>
                  <a:pt x="2793514" y="5501912"/>
                </a:lnTo>
                <a:lnTo>
                  <a:pt x="2765920" y="5538804"/>
                </a:lnTo>
                <a:lnTo>
                  <a:pt x="2734983" y="5572836"/>
                </a:lnTo>
                <a:lnTo>
                  <a:pt x="2700944" y="5603765"/>
                </a:lnTo>
                <a:lnTo>
                  <a:pt x="2664045" y="5631353"/>
                </a:lnTo>
                <a:lnTo>
                  <a:pt x="2624527" y="5655357"/>
                </a:lnTo>
                <a:lnTo>
                  <a:pt x="2582630" y="5675537"/>
                </a:lnTo>
                <a:lnTo>
                  <a:pt x="2538596" y="5691651"/>
                </a:lnTo>
                <a:lnTo>
                  <a:pt x="2492667" y="5703460"/>
                </a:lnTo>
                <a:lnTo>
                  <a:pt x="2445082" y="5710722"/>
                </a:lnTo>
                <a:lnTo>
                  <a:pt x="2396083" y="5713196"/>
                </a:lnTo>
                <a:lnTo>
                  <a:pt x="479272" y="5713196"/>
                </a:lnTo>
                <a:lnTo>
                  <a:pt x="430274" y="5710722"/>
                </a:lnTo>
                <a:lnTo>
                  <a:pt x="382690" y="5703460"/>
                </a:lnTo>
                <a:lnTo>
                  <a:pt x="336761" y="5691651"/>
                </a:lnTo>
                <a:lnTo>
                  <a:pt x="292729" y="5675537"/>
                </a:lnTo>
                <a:lnTo>
                  <a:pt x="250834" y="5655357"/>
                </a:lnTo>
                <a:lnTo>
                  <a:pt x="211318" y="5631353"/>
                </a:lnTo>
                <a:lnTo>
                  <a:pt x="174421" y="5603765"/>
                </a:lnTo>
                <a:lnTo>
                  <a:pt x="140385" y="5572836"/>
                </a:lnTo>
                <a:lnTo>
                  <a:pt x="109451" y="5538804"/>
                </a:lnTo>
                <a:lnTo>
                  <a:pt x="81859" y="5501912"/>
                </a:lnTo>
                <a:lnTo>
                  <a:pt x="57851" y="5462400"/>
                </a:lnTo>
                <a:lnTo>
                  <a:pt x="37667" y="5420510"/>
                </a:lnTo>
                <a:lnTo>
                  <a:pt x="21549" y="5376481"/>
                </a:lnTo>
                <a:lnTo>
                  <a:pt x="9738" y="5330555"/>
                </a:lnTo>
                <a:lnTo>
                  <a:pt x="2474" y="5282972"/>
                </a:lnTo>
                <a:lnTo>
                  <a:pt x="0" y="5233974"/>
                </a:lnTo>
                <a:lnTo>
                  <a:pt x="0" y="479170"/>
                </a:lnTo>
                <a:close/>
              </a:path>
            </a:pathLst>
          </a:custGeom>
          <a:ln w="41275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8609" y="3325719"/>
            <a:ext cx="2411995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3175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ПОЛОЖЕНИЯ ИНСТРУКЦИЙ</a:t>
            </a:r>
            <a:endParaRPr kumimoji="0" sz="2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351277" y="1385697"/>
            <a:ext cx="3207385" cy="1461135"/>
            <a:chOff x="2351277" y="1385697"/>
            <a:chExt cx="3207385" cy="1461135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7" name="object 7"/>
            <p:cNvSpPr/>
            <p:nvPr/>
          </p:nvSpPr>
          <p:spPr>
            <a:xfrm>
              <a:off x="2357627" y="1392047"/>
              <a:ext cx="3194685" cy="1448435"/>
            </a:xfrm>
            <a:custGeom>
              <a:avLst/>
              <a:gdLst/>
              <a:ahLst/>
              <a:cxnLst/>
              <a:rect l="l" t="t" r="r" b="b"/>
              <a:pathLst>
                <a:path w="3194685" h="1448435">
                  <a:moveTo>
                    <a:pt x="3049651" y="0"/>
                  </a:moveTo>
                  <a:lnTo>
                    <a:pt x="144780" y="0"/>
                  </a:lnTo>
                  <a:lnTo>
                    <a:pt x="99047" y="7389"/>
                  </a:lnTo>
                  <a:lnTo>
                    <a:pt x="59307" y="27964"/>
                  </a:lnTo>
                  <a:lnTo>
                    <a:pt x="27956" y="59335"/>
                  </a:lnTo>
                  <a:lnTo>
                    <a:pt x="7388" y="99112"/>
                  </a:lnTo>
                  <a:lnTo>
                    <a:pt x="0" y="144906"/>
                  </a:lnTo>
                  <a:lnTo>
                    <a:pt x="0" y="1303527"/>
                  </a:lnTo>
                  <a:lnTo>
                    <a:pt x="7388" y="1349322"/>
                  </a:lnTo>
                  <a:lnTo>
                    <a:pt x="27956" y="1389099"/>
                  </a:lnTo>
                  <a:lnTo>
                    <a:pt x="59307" y="1420470"/>
                  </a:lnTo>
                  <a:lnTo>
                    <a:pt x="99047" y="1441045"/>
                  </a:lnTo>
                  <a:lnTo>
                    <a:pt x="144780" y="1448435"/>
                  </a:lnTo>
                  <a:lnTo>
                    <a:pt x="3049651" y="1448435"/>
                  </a:lnTo>
                  <a:lnTo>
                    <a:pt x="3095431" y="1441045"/>
                  </a:lnTo>
                  <a:lnTo>
                    <a:pt x="3135177" y="1420470"/>
                  </a:lnTo>
                  <a:lnTo>
                    <a:pt x="3166511" y="1389099"/>
                  </a:lnTo>
                  <a:lnTo>
                    <a:pt x="3187054" y="1349322"/>
                  </a:lnTo>
                  <a:lnTo>
                    <a:pt x="3194431" y="1303527"/>
                  </a:lnTo>
                  <a:lnTo>
                    <a:pt x="3194431" y="144906"/>
                  </a:lnTo>
                  <a:lnTo>
                    <a:pt x="3187054" y="99112"/>
                  </a:lnTo>
                  <a:lnTo>
                    <a:pt x="3166511" y="59335"/>
                  </a:lnTo>
                  <a:lnTo>
                    <a:pt x="3135177" y="27964"/>
                  </a:lnTo>
                  <a:lnTo>
                    <a:pt x="3095431" y="7389"/>
                  </a:lnTo>
                  <a:lnTo>
                    <a:pt x="304965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357627" y="1392047"/>
              <a:ext cx="3194685" cy="1448435"/>
            </a:xfrm>
            <a:custGeom>
              <a:avLst/>
              <a:gdLst/>
              <a:ahLst/>
              <a:cxnLst/>
              <a:rect l="l" t="t" r="r" b="b"/>
              <a:pathLst>
                <a:path w="3194685" h="1448435">
                  <a:moveTo>
                    <a:pt x="0" y="144906"/>
                  </a:moveTo>
                  <a:lnTo>
                    <a:pt x="7388" y="99112"/>
                  </a:lnTo>
                  <a:lnTo>
                    <a:pt x="27956" y="59335"/>
                  </a:lnTo>
                  <a:lnTo>
                    <a:pt x="59307" y="27964"/>
                  </a:lnTo>
                  <a:lnTo>
                    <a:pt x="99047" y="7389"/>
                  </a:lnTo>
                  <a:lnTo>
                    <a:pt x="144780" y="0"/>
                  </a:lnTo>
                  <a:lnTo>
                    <a:pt x="3049651" y="0"/>
                  </a:lnTo>
                  <a:lnTo>
                    <a:pt x="3095431" y="7389"/>
                  </a:lnTo>
                  <a:lnTo>
                    <a:pt x="3135177" y="27964"/>
                  </a:lnTo>
                  <a:lnTo>
                    <a:pt x="3166511" y="59335"/>
                  </a:lnTo>
                  <a:lnTo>
                    <a:pt x="3187054" y="99112"/>
                  </a:lnTo>
                  <a:lnTo>
                    <a:pt x="3194431" y="144906"/>
                  </a:lnTo>
                  <a:lnTo>
                    <a:pt x="3194431" y="1303527"/>
                  </a:lnTo>
                  <a:lnTo>
                    <a:pt x="3187054" y="1349322"/>
                  </a:lnTo>
                  <a:lnTo>
                    <a:pt x="3166511" y="1389099"/>
                  </a:lnTo>
                  <a:lnTo>
                    <a:pt x="3135177" y="1420470"/>
                  </a:lnTo>
                  <a:lnTo>
                    <a:pt x="3095431" y="1441045"/>
                  </a:lnTo>
                  <a:lnTo>
                    <a:pt x="3049651" y="1448435"/>
                  </a:lnTo>
                  <a:lnTo>
                    <a:pt x="144780" y="1448435"/>
                  </a:lnTo>
                  <a:lnTo>
                    <a:pt x="99047" y="1441045"/>
                  </a:lnTo>
                  <a:lnTo>
                    <a:pt x="59307" y="1420470"/>
                  </a:lnTo>
                  <a:lnTo>
                    <a:pt x="27956" y="1389099"/>
                  </a:lnTo>
                  <a:lnTo>
                    <a:pt x="7388" y="1349322"/>
                  </a:lnTo>
                  <a:lnTo>
                    <a:pt x="0" y="1303527"/>
                  </a:lnTo>
                  <a:lnTo>
                    <a:pt x="0" y="144906"/>
                  </a:lnTo>
                  <a:close/>
                </a:path>
              </a:pathLst>
            </a:custGeom>
            <a:grpFill/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809621" y="1950272"/>
            <a:ext cx="2810890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МЕТОДОЛОГИЯ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351277" y="4638040"/>
            <a:ext cx="3207385" cy="1432500"/>
            <a:chOff x="2351277" y="4638040"/>
            <a:chExt cx="3207385" cy="1587500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11" name="object 11"/>
            <p:cNvSpPr/>
            <p:nvPr/>
          </p:nvSpPr>
          <p:spPr>
            <a:xfrm>
              <a:off x="2357627" y="4644390"/>
              <a:ext cx="3194685" cy="1574800"/>
            </a:xfrm>
            <a:custGeom>
              <a:avLst/>
              <a:gdLst/>
              <a:ahLst/>
              <a:cxnLst/>
              <a:rect l="l" t="t" r="r" b="b"/>
              <a:pathLst>
                <a:path w="3194685" h="1574800">
                  <a:moveTo>
                    <a:pt x="3036951" y="0"/>
                  </a:moveTo>
                  <a:lnTo>
                    <a:pt x="157480" y="0"/>
                  </a:lnTo>
                  <a:lnTo>
                    <a:pt x="107695" y="8026"/>
                  </a:lnTo>
                  <a:lnTo>
                    <a:pt x="64465" y="30378"/>
                  </a:lnTo>
                  <a:lnTo>
                    <a:pt x="30378" y="64465"/>
                  </a:lnTo>
                  <a:lnTo>
                    <a:pt x="8026" y="107696"/>
                  </a:lnTo>
                  <a:lnTo>
                    <a:pt x="0" y="157480"/>
                  </a:lnTo>
                  <a:lnTo>
                    <a:pt x="0" y="1417002"/>
                  </a:lnTo>
                  <a:lnTo>
                    <a:pt x="8026" y="1466767"/>
                  </a:lnTo>
                  <a:lnTo>
                    <a:pt x="30378" y="1509987"/>
                  </a:lnTo>
                  <a:lnTo>
                    <a:pt x="64465" y="1544068"/>
                  </a:lnTo>
                  <a:lnTo>
                    <a:pt x="107696" y="1566418"/>
                  </a:lnTo>
                  <a:lnTo>
                    <a:pt x="157480" y="1574444"/>
                  </a:lnTo>
                  <a:lnTo>
                    <a:pt x="3036951" y="1574444"/>
                  </a:lnTo>
                  <a:lnTo>
                    <a:pt x="3086735" y="1566418"/>
                  </a:lnTo>
                  <a:lnTo>
                    <a:pt x="3129965" y="1544068"/>
                  </a:lnTo>
                  <a:lnTo>
                    <a:pt x="3164052" y="1509987"/>
                  </a:lnTo>
                  <a:lnTo>
                    <a:pt x="3186404" y="1466767"/>
                  </a:lnTo>
                  <a:lnTo>
                    <a:pt x="3194431" y="1417002"/>
                  </a:lnTo>
                  <a:lnTo>
                    <a:pt x="3194431" y="157480"/>
                  </a:lnTo>
                  <a:lnTo>
                    <a:pt x="3186404" y="107695"/>
                  </a:lnTo>
                  <a:lnTo>
                    <a:pt x="3164052" y="64465"/>
                  </a:lnTo>
                  <a:lnTo>
                    <a:pt x="3129965" y="30378"/>
                  </a:lnTo>
                  <a:lnTo>
                    <a:pt x="3086735" y="8026"/>
                  </a:lnTo>
                  <a:lnTo>
                    <a:pt x="303695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357627" y="4644390"/>
              <a:ext cx="3194685" cy="1574800"/>
            </a:xfrm>
            <a:custGeom>
              <a:avLst/>
              <a:gdLst/>
              <a:ahLst/>
              <a:cxnLst/>
              <a:rect l="l" t="t" r="r" b="b"/>
              <a:pathLst>
                <a:path w="3194685" h="1574800">
                  <a:moveTo>
                    <a:pt x="0" y="157480"/>
                  </a:moveTo>
                  <a:lnTo>
                    <a:pt x="8026" y="107696"/>
                  </a:lnTo>
                  <a:lnTo>
                    <a:pt x="30378" y="64465"/>
                  </a:lnTo>
                  <a:lnTo>
                    <a:pt x="64465" y="30378"/>
                  </a:lnTo>
                  <a:lnTo>
                    <a:pt x="107695" y="8026"/>
                  </a:lnTo>
                  <a:lnTo>
                    <a:pt x="157480" y="0"/>
                  </a:lnTo>
                  <a:lnTo>
                    <a:pt x="3036951" y="0"/>
                  </a:lnTo>
                  <a:lnTo>
                    <a:pt x="3086735" y="8026"/>
                  </a:lnTo>
                  <a:lnTo>
                    <a:pt x="3129965" y="30378"/>
                  </a:lnTo>
                  <a:lnTo>
                    <a:pt x="3164052" y="64465"/>
                  </a:lnTo>
                  <a:lnTo>
                    <a:pt x="3186404" y="107695"/>
                  </a:lnTo>
                  <a:lnTo>
                    <a:pt x="3194431" y="157480"/>
                  </a:lnTo>
                  <a:lnTo>
                    <a:pt x="3194431" y="1417002"/>
                  </a:lnTo>
                  <a:lnTo>
                    <a:pt x="3186404" y="1466767"/>
                  </a:lnTo>
                  <a:lnTo>
                    <a:pt x="3164052" y="1509987"/>
                  </a:lnTo>
                  <a:lnTo>
                    <a:pt x="3129965" y="1544068"/>
                  </a:lnTo>
                  <a:lnTo>
                    <a:pt x="3086735" y="1566418"/>
                  </a:lnTo>
                  <a:lnTo>
                    <a:pt x="3036951" y="1574444"/>
                  </a:lnTo>
                  <a:lnTo>
                    <a:pt x="157480" y="1574444"/>
                  </a:lnTo>
                  <a:lnTo>
                    <a:pt x="107696" y="1566418"/>
                  </a:lnTo>
                  <a:lnTo>
                    <a:pt x="64465" y="1544068"/>
                  </a:lnTo>
                  <a:lnTo>
                    <a:pt x="30378" y="1509987"/>
                  </a:lnTo>
                  <a:lnTo>
                    <a:pt x="8026" y="1466767"/>
                  </a:lnTo>
                  <a:lnTo>
                    <a:pt x="0" y="1417002"/>
                  </a:lnTo>
                  <a:lnTo>
                    <a:pt x="0" y="157480"/>
                  </a:lnTo>
                  <a:close/>
                </a:path>
              </a:pathLst>
            </a:custGeom>
            <a:grpFill/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674747" y="5162245"/>
            <a:ext cx="244792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kumimoji="0" sz="2000" b="1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859714" y="789622"/>
            <a:ext cx="5069840" cy="2646045"/>
            <a:chOff x="6859714" y="789622"/>
            <a:chExt cx="5069840" cy="2646045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15" name="object 15"/>
            <p:cNvSpPr/>
            <p:nvPr/>
          </p:nvSpPr>
          <p:spPr>
            <a:xfrm>
              <a:off x="6880352" y="810259"/>
              <a:ext cx="4704715" cy="1092200"/>
            </a:xfrm>
            <a:custGeom>
              <a:avLst/>
              <a:gdLst/>
              <a:ahLst/>
              <a:cxnLst/>
              <a:rect l="l" t="t" r="r" b="b"/>
              <a:pathLst>
                <a:path w="4704715" h="1092200">
                  <a:moveTo>
                    <a:pt x="0" y="181990"/>
                  </a:moveTo>
                  <a:lnTo>
                    <a:pt x="6495" y="133585"/>
                  </a:lnTo>
                  <a:lnTo>
                    <a:pt x="24830" y="90104"/>
                  </a:lnTo>
                  <a:lnTo>
                    <a:pt x="53276" y="53276"/>
                  </a:lnTo>
                  <a:lnTo>
                    <a:pt x="90104" y="24830"/>
                  </a:lnTo>
                  <a:lnTo>
                    <a:pt x="133585" y="6495"/>
                  </a:lnTo>
                  <a:lnTo>
                    <a:pt x="181991" y="0"/>
                  </a:lnTo>
                  <a:lnTo>
                    <a:pt x="4522470" y="0"/>
                  </a:lnTo>
                  <a:lnTo>
                    <a:pt x="4570885" y="6495"/>
                  </a:lnTo>
                  <a:lnTo>
                    <a:pt x="4614389" y="24830"/>
                  </a:lnTo>
                  <a:lnTo>
                    <a:pt x="4651248" y="53276"/>
                  </a:lnTo>
                  <a:lnTo>
                    <a:pt x="4679724" y="90104"/>
                  </a:lnTo>
                  <a:lnTo>
                    <a:pt x="4698082" y="133585"/>
                  </a:lnTo>
                  <a:lnTo>
                    <a:pt x="4704588" y="181990"/>
                  </a:lnTo>
                  <a:lnTo>
                    <a:pt x="4704588" y="910209"/>
                  </a:lnTo>
                  <a:lnTo>
                    <a:pt x="4698082" y="958614"/>
                  </a:lnTo>
                  <a:lnTo>
                    <a:pt x="4679724" y="1002095"/>
                  </a:lnTo>
                  <a:lnTo>
                    <a:pt x="4651248" y="1038923"/>
                  </a:lnTo>
                  <a:lnTo>
                    <a:pt x="4614389" y="1067369"/>
                  </a:lnTo>
                  <a:lnTo>
                    <a:pt x="4570885" y="1085704"/>
                  </a:lnTo>
                  <a:lnTo>
                    <a:pt x="4522470" y="1092200"/>
                  </a:lnTo>
                  <a:lnTo>
                    <a:pt x="181991" y="1092200"/>
                  </a:lnTo>
                  <a:lnTo>
                    <a:pt x="133585" y="1085704"/>
                  </a:lnTo>
                  <a:lnTo>
                    <a:pt x="90104" y="1067369"/>
                  </a:lnTo>
                  <a:lnTo>
                    <a:pt x="53276" y="1038923"/>
                  </a:lnTo>
                  <a:lnTo>
                    <a:pt x="24830" y="1002095"/>
                  </a:lnTo>
                  <a:lnTo>
                    <a:pt x="6495" y="958614"/>
                  </a:lnTo>
                  <a:lnTo>
                    <a:pt x="0" y="910209"/>
                  </a:lnTo>
                  <a:lnTo>
                    <a:pt x="0" y="181990"/>
                  </a:lnTo>
                  <a:close/>
                </a:path>
              </a:pathLst>
            </a:custGeom>
            <a:grpFill/>
            <a:ln w="41275">
              <a:solidFill>
                <a:srgbClr val="00793D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7666736" y="1743329"/>
              <a:ext cx="4256405" cy="1685925"/>
            </a:xfrm>
            <a:custGeom>
              <a:avLst/>
              <a:gdLst/>
              <a:ahLst/>
              <a:cxnLst/>
              <a:rect l="l" t="t" r="r" b="b"/>
              <a:pathLst>
                <a:path w="4256405" h="1685925">
                  <a:moveTo>
                    <a:pt x="4087622" y="0"/>
                  </a:moveTo>
                  <a:lnTo>
                    <a:pt x="168529" y="0"/>
                  </a:lnTo>
                  <a:lnTo>
                    <a:pt x="123722" y="6018"/>
                  </a:lnTo>
                  <a:lnTo>
                    <a:pt x="83462" y="23005"/>
                  </a:lnTo>
                  <a:lnTo>
                    <a:pt x="49355" y="49355"/>
                  </a:lnTo>
                  <a:lnTo>
                    <a:pt x="23005" y="83462"/>
                  </a:lnTo>
                  <a:lnTo>
                    <a:pt x="6018" y="123722"/>
                  </a:lnTo>
                  <a:lnTo>
                    <a:pt x="0" y="168529"/>
                  </a:lnTo>
                  <a:lnTo>
                    <a:pt x="0" y="1517142"/>
                  </a:lnTo>
                  <a:lnTo>
                    <a:pt x="6018" y="1561948"/>
                  </a:lnTo>
                  <a:lnTo>
                    <a:pt x="23005" y="1602208"/>
                  </a:lnTo>
                  <a:lnTo>
                    <a:pt x="49355" y="1636315"/>
                  </a:lnTo>
                  <a:lnTo>
                    <a:pt x="83462" y="1662665"/>
                  </a:lnTo>
                  <a:lnTo>
                    <a:pt x="123722" y="1679652"/>
                  </a:lnTo>
                  <a:lnTo>
                    <a:pt x="168529" y="1685671"/>
                  </a:lnTo>
                  <a:lnTo>
                    <a:pt x="4087622" y="1685671"/>
                  </a:lnTo>
                  <a:lnTo>
                    <a:pt x="4132428" y="1679652"/>
                  </a:lnTo>
                  <a:lnTo>
                    <a:pt x="4172688" y="1662665"/>
                  </a:lnTo>
                  <a:lnTo>
                    <a:pt x="4206795" y="1636315"/>
                  </a:lnTo>
                  <a:lnTo>
                    <a:pt x="4233145" y="1602208"/>
                  </a:lnTo>
                  <a:lnTo>
                    <a:pt x="4250132" y="1561948"/>
                  </a:lnTo>
                  <a:lnTo>
                    <a:pt x="4256151" y="1517142"/>
                  </a:lnTo>
                  <a:lnTo>
                    <a:pt x="4256151" y="168529"/>
                  </a:lnTo>
                  <a:lnTo>
                    <a:pt x="4250132" y="123722"/>
                  </a:lnTo>
                  <a:lnTo>
                    <a:pt x="4233145" y="83462"/>
                  </a:lnTo>
                  <a:lnTo>
                    <a:pt x="4206795" y="49355"/>
                  </a:lnTo>
                  <a:lnTo>
                    <a:pt x="4172688" y="23005"/>
                  </a:lnTo>
                  <a:lnTo>
                    <a:pt x="4132428" y="6018"/>
                  </a:lnTo>
                  <a:lnTo>
                    <a:pt x="408762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7666736" y="1743329"/>
              <a:ext cx="4256405" cy="1685925"/>
            </a:xfrm>
            <a:custGeom>
              <a:avLst/>
              <a:gdLst/>
              <a:ahLst/>
              <a:cxnLst/>
              <a:rect l="l" t="t" r="r" b="b"/>
              <a:pathLst>
                <a:path w="4256405" h="1685925">
                  <a:moveTo>
                    <a:pt x="0" y="168529"/>
                  </a:moveTo>
                  <a:lnTo>
                    <a:pt x="6018" y="123722"/>
                  </a:lnTo>
                  <a:lnTo>
                    <a:pt x="23005" y="83462"/>
                  </a:lnTo>
                  <a:lnTo>
                    <a:pt x="49355" y="49355"/>
                  </a:lnTo>
                  <a:lnTo>
                    <a:pt x="83462" y="23005"/>
                  </a:lnTo>
                  <a:lnTo>
                    <a:pt x="123722" y="6018"/>
                  </a:lnTo>
                  <a:lnTo>
                    <a:pt x="168529" y="0"/>
                  </a:lnTo>
                  <a:lnTo>
                    <a:pt x="4087622" y="0"/>
                  </a:lnTo>
                  <a:lnTo>
                    <a:pt x="4132428" y="6018"/>
                  </a:lnTo>
                  <a:lnTo>
                    <a:pt x="4172688" y="23005"/>
                  </a:lnTo>
                  <a:lnTo>
                    <a:pt x="4206795" y="49355"/>
                  </a:lnTo>
                  <a:lnTo>
                    <a:pt x="4233145" y="83462"/>
                  </a:lnTo>
                  <a:lnTo>
                    <a:pt x="4250132" y="123722"/>
                  </a:lnTo>
                  <a:lnTo>
                    <a:pt x="4256151" y="168529"/>
                  </a:lnTo>
                  <a:lnTo>
                    <a:pt x="4256151" y="1517142"/>
                  </a:lnTo>
                  <a:lnTo>
                    <a:pt x="4250132" y="1561948"/>
                  </a:lnTo>
                  <a:lnTo>
                    <a:pt x="4233145" y="1602208"/>
                  </a:lnTo>
                  <a:lnTo>
                    <a:pt x="4206795" y="1636315"/>
                  </a:lnTo>
                  <a:lnTo>
                    <a:pt x="4172688" y="1662665"/>
                  </a:lnTo>
                  <a:lnTo>
                    <a:pt x="4132428" y="1679652"/>
                  </a:lnTo>
                  <a:lnTo>
                    <a:pt x="4087622" y="1685671"/>
                  </a:lnTo>
                  <a:lnTo>
                    <a:pt x="168529" y="1685671"/>
                  </a:lnTo>
                  <a:lnTo>
                    <a:pt x="123722" y="1679652"/>
                  </a:lnTo>
                  <a:lnTo>
                    <a:pt x="83462" y="1662665"/>
                  </a:lnTo>
                  <a:lnTo>
                    <a:pt x="49355" y="1636315"/>
                  </a:lnTo>
                  <a:lnTo>
                    <a:pt x="23005" y="1602208"/>
                  </a:lnTo>
                  <a:lnTo>
                    <a:pt x="6018" y="1561948"/>
                  </a:lnTo>
                  <a:lnTo>
                    <a:pt x="0" y="1517142"/>
                  </a:lnTo>
                  <a:lnTo>
                    <a:pt x="0" y="168529"/>
                  </a:lnTo>
                  <a:close/>
                </a:path>
              </a:pathLst>
            </a:custGeom>
            <a:grpFill/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760220" y="1050331"/>
            <a:ext cx="4299318" cy="21922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9375" marR="735965" lvl="0" indent="-6731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ПОЛОЛОЖЕНИЯ</a:t>
            </a:r>
            <a:r>
              <a:rPr kumimoji="0" sz="20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ФСБУ </a:t>
            </a:r>
            <a:r>
              <a:rPr kumimoji="0" lang="ru-RU" sz="2000" b="1" i="0" u="none" strike="noStrike" kern="0" cap="none" spc="-2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-2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kumimoji="0" sz="2000" b="1" i="0" u="none" strike="noStrike" kern="0" cap="none" spc="-75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35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ОБЪЕКТАМ</a:t>
            </a:r>
            <a:r>
              <a:rPr kumimoji="0" sz="2000" b="1" i="0" u="none" strike="noStrike" kern="0" cap="none" spc="-45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kern="0" spc="-4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kumimoji="0" sz="2000" b="1" i="0" u="none" strike="noStrike" kern="0" cap="none" spc="-2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ЧЕТА</a:t>
            </a:r>
            <a:endParaRPr kumimoji="0" lang="ru-RU" sz="2000" b="1" i="0" u="none" strike="noStrike" kern="0" cap="none" spc="-2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1625" marR="0" lvl="0" indent="0" defTabSz="914400" eaLnBrk="1" fontAlgn="auto" latinLnBrk="0" hangingPunct="1">
              <a:lnSpc>
                <a:spcPct val="100000"/>
              </a:lnSpc>
              <a:spcBef>
                <a:spcPts val="7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1625" marR="635635" lvl="0" indent="0" defTabSz="914400" eaLnBrk="1" fontAlgn="auto" latinLnBrk="0" hangingPunct="1">
              <a:lnSpc>
                <a:spcPct val="125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СГС</a:t>
            </a:r>
            <a:r>
              <a:rPr kumimoji="0" sz="2000" b="1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«Основные</a:t>
            </a:r>
            <a:r>
              <a:rPr kumimoji="0" sz="2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средства»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СГС</a:t>
            </a:r>
            <a:r>
              <a:rPr kumimoji="0" sz="2000" b="1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«Запасы»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1625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СГС</a:t>
            </a: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«Нематериальные</a:t>
            </a:r>
            <a:r>
              <a:rPr kumimoji="0" sz="20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активы»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859714" y="3787752"/>
            <a:ext cx="5069840" cy="2626446"/>
            <a:chOff x="6859714" y="3853878"/>
            <a:chExt cx="5069840" cy="2560320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" name="object 20"/>
            <p:cNvSpPr/>
            <p:nvPr/>
          </p:nvSpPr>
          <p:spPr>
            <a:xfrm>
              <a:off x="6880352" y="3874515"/>
              <a:ext cx="4704715" cy="1092200"/>
            </a:xfrm>
            <a:custGeom>
              <a:avLst/>
              <a:gdLst/>
              <a:ahLst/>
              <a:cxnLst/>
              <a:rect l="l" t="t" r="r" b="b"/>
              <a:pathLst>
                <a:path w="4704715" h="1092200">
                  <a:moveTo>
                    <a:pt x="0" y="181990"/>
                  </a:moveTo>
                  <a:lnTo>
                    <a:pt x="6495" y="133585"/>
                  </a:lnTo>
                  <a:lnTo>
                    <a:pt x="24830" y="90104"/>
                  </a:lnTo>
                  <a:lnTo>
                    <a:pt x="53276" y="53276"/>
                  </a:lnTo>
                  <a:lnTo>
                    <a:pt x="90104" y="24830"/>
                  </a:lnTo>
                  <a:lnTo>
                    <a:pt x="133585" y="6495"/>
                  </a:lnTo>
                  <a:lnTo>
                    <a:pt x="181991" y="0"/>
                  </a:lnTo>
                  <a:lnTo>
                    <a:pt x="4522470" y="0"/>
                  </a:lnTo>
                  <a:lnTo>
                    <a:pt x="4570885" y="6495"/>
                  </a:lnTo>
                  <a:lnTo>
                    <a:pt x="4614389" y="24830"/>
                  </a:lnTo>
                  <a:lnTo>
                    <a:pt x="4651248" y="53276"/>
                  </a:lnTo>
                  <a:lnTo>
                    <a:pt x="4679724" y="90104"/>
                  </a:lnTo>
                  <a:lnTo>
                    <a:pt x="4698082" y="133585"/>
                  </a:lnTo>
                  <a:lnTo>
                    <a:pt x="4704588" y="181990"/>
                  </a:lnTo>
                  <a:lnTo>
                    <a:pt x="4704588" y="910208"/>
                  </a:lnTo>
                  <a:lnTo>
                    <a:pt x="4698082" y="958570"/>
                  </a:lnTo>
                  <a:lnTo>
                    <a:pt x="4679724" y="1002039"/>
                  </a:lnTo>
                  <a:lnTo>
                    <a:pt x="4651248" y="1038875"/>
                  </a:lnTo>
                  <a:lnTo>
                    <a:pt x="4614389" y="1067340"/>
                  </a:lnTo>
                  <a:lnTo>
                    <a:pt x="4570885" y="1085695"/>
                  </a:lnTo>
                  <a:lnTo>
                    <a:pt x="4522470" y="1092199"/>
                  </a:lnTo>
                  <a:lnTo>
                    <a:pt x="181991" y="1092199"/>
                  </a:lnTo>
                  <a:lnTo>
                    <a:pt x="133585" y="1085695"/>
                  </a:lnTo>
                  <a:lnTo>
                    <a:pt x="90104" y="1067340"/>
                  </a:lnTo>
                  <a:lnTo>
                    <a:pt x="53276" y="1038875"/>
                  </a:lnTo>
                  <a:lnTo>
                    <a:pt x="24830" y="1002039"/>
                  </a:lnTo>
                  <a:lnTo>
                    <a:pt x="6495" y="958570"/>
                  </a:lnTo>
                  <a:lnTo>
                    <a:pt x="0" y="910208"/>
                  </a:lnTo>
                  <a:lnTo>
                    <a:pt x="0" y="181990"/>
                  </a:lnTo>
                  <a:close/>
                </a:path>
              </a:pathLst>
            </a:custGeom>
            <a:grpFill/>
            <a:ln w="41275">
              <a:solidFill>
                <a:srgbClr val="00793D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7666736" y="4721605"/>
              <a:ext cx="4256405" cy="1685925"/>
            </a:xfrm>
            <a:custGeom>
              <a:avLst/>
              <a:gdLst/>
              <a:ahLst/>
              <a:cxnLst/>
              <a:rect l="l" t="t" r="r" b="b"/>
              <a:pathLst>
                <a:path w="4256405" h="1685925">
                  <a:moveTo>
                    <a:pt x="4087622" y="0"/>
                  </a:moveTo>
                  <a:lnTo>
                    <a:pt x="168529" y="0"/>
                  </a:lnTo>
                  <a:lnTo>
                    <a:pt x="123722" y="6018"/>
                  </a:lnTo>
                  <a:lnTo>
                    <a:pt x="83462" y="23005"/>
                  </a:lnTo>
                  <a:lnTo>
                    <a:pt x="49355" y="49355"/>
                  </a:lnTo>
                  <a:lnTo>
                    <a:pt x="23005" y="83462"/>
                  </a:lnTo>
                  <a:lnTo>
                    <a:pt x="6018" y="123722"/>
                  </a:lnTo>
                  <a:lnTo>
                    <a:pt x="0" y="168529"/>
                  </a:lnTo>
                  <a:lnTo>
                    <a:pt x="0" y="1517129"/>
                  </a:lnTo>
                  <a:lnTo>
                    <a:pt x="6018" y="1561939"/>
                  </a:lnTo>
                  <a:lnTo>
                    <a:pt x="23005" y="1602205"/>
                  </a:lnTo>
                  <a:lnTo>
                    <a:pt x="49355" y="1636321"/>
                  </a:lnTo>
                  <a:lnTo>
                    <a:pt x="83462" y="1662680"/>
                  </a:lnTo>
                  <a:lnTo>
                    <a:pt x="123722" y="1679674"/>
                  </a:lnTo>
                  <a:lnTo>
                    <a:pt x="168529" y="1685696"/>
                  </a:lnTo>
                  <a:lnTo>
                    <a:pt x="4087622" y="1685696"/>
                  </a:lnTo>
                  <a:lnTo>
                    <a:pt x="4132428" y="1679674"/>
                  </a:lnTo>
                  <a:lnTo>
                    <a:pt x="4172688" y="1662680"/>
                  </a:lnTo>
                  <a:lnTo>
                    <a:pt x="4206795" y="1636321"/>
                  </a:lnTo>
                  <a:lnTo>
                    <a:pt x="4233145" y="1602205"/>
                  </a:lnTo>
                  <a:lnTo>
                    <a:pt x="4250132" y="1561939"/>
                  </a:lnTo>
                  <a:lnTo>
                    <a:pt x="4256151" y="1517129"/>
                  </a:lnTo>
                  <a:lnTo>
                    <a:pt x="4256151" y="168529"/>
                  </a:lnTo>
                  <a:lnTo>
                    <a:pt x="4250132" y="123722"/>
                  </a:lnTo>
                  <a:lnTo>
                    <a:pt x="4233145" y="83462"/>
                  </a:lnTo>
                  <a:lnTo>
                    <a:pt x="4206795" y="49355"/>
                  </a:lnTo>
                  <a:lnTo>
                    <a:pt x="4172688" y="23005"/>
                  </a:lnTo>
                  <a:lnTo>
                    <a:pt x="4132428" y="6018"/>
                  </a:lnTo>
                  <a:lnTo>
                    <a:pt x="408762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7666736" y="4721605"/>
              <a:ext cx="4256405" cy="1685925"/>
            </a:xfrm>
            <a:custGeom>
              <a:avLst/>
              <a:gdLst/>
              <a:ahLst/>
              <a:cxnLst/>
              <a:rect l="l" t="t" r="r" b="b"/>
              <a:pathLst>
                <a:path w="4256405" h="1685925">
                  <a:moveTo>
                    <a:pt x="0" y="168529"/>
                  </a:moveTo>
                  <a:lnTo>
                    <a:pt x="6018" y="123722"/>
                  </a:lnTo>
                  <a:lnTo>
                    <a:pt x="23005" y="83462"/>
                  </a:lnTo>
                  <a:lnTo>
                    <a:pt x="49355" y="49355"/>
                  </a:lnTo>
                  <a:lnTo>
                    <a:pt x="83462" y="23005"/>
                  </a:lnTo>
                  <a:lnTo>
                    <a:pt x="123722" y="6018"/>
                  </a:lnTo>
                  <a:lnTo>
                    <a:pt x="168529" y="0"/>
                  </a:lnTo>
                  <a:lnTo>
                    <a:pt x="4087622" y="0"/>
                  </a:lnTo>
                  <a:lnTo>
                    <a:pt x="4132428" y="6018"/>
                  </a:lnTo>
                  <a:lnTo>
                    <a:pt x="4172688" y="23005"/>
                  </a:lnTo>
                  <a:lnTo>
                    <a:pt x="4206795" y="49355"/>
                  </a:lnTo>
                  <a:lnTo>
                    <a:pt x="4233145" y="83462"/>
                  </a:lnTo>
                  <a:lnTo>
                    <a:pt x="4250132" y="123722"/>
                  </a:lnTo>
                  <a:lnTo>
                    <a:pt x="4256151" y="168529"/>
                  </a:lnTo>
                  <a:lnTo>
                    <a:pt x="4256151" y="1517129"/>
                  </a:lnTo>
                  <a:lnTo>
                    <a:pt x="4250132" y="1561939"/>
                  </a:lnTo>
                  <a:lnTo>
                    <a:pt x="4233145" y="1602205"/>
                  </a:lnTo>
                  <a:lnTo>
                    <a:pt x="4206795" y="1636321"/>
                  </a:lnTo>
                  <a:lnTo>
                    <a:pt x="4172688" y="1662680"/>
                  </a:lnTo>
                  <a:lnTo>
                    <a:pt x="4132428" y="1679674"/>
                  </a:lnTo>
                  <a:lnTo>
                    <a:pt x="4087622" y="1685696"/>
                  </a:lnTo>
                  <a:lnTo>
                    <a:pt x="168529" y="1685696"/>
                  </a:lnTo>
                  <a:lnTo>
                    <a:pt x="123722" y="1679674"/>
                  </a:lnTo>
                  <a:lnTo>
                    <a:pt x="83462" y="1662680"/>
                  </a:lnTo>
                  <a:lnTo>
                    <a:pt x="49355" y="1636321"/>
                  </a:lnTo>
                  <a:lnTo>
                    <a:pt x="23005" y="1602205"/>
                  </a:lnTo>
                  <a:lnTo>
                    <a:pt x="6018" y="1561939"/>
                  </a:lnTo>
                  <a:lnTo>
                    <a:pt x="0" y="1517129"/>
                  </a:lnTo>
                  <a:lnTo>
                    <a:pt x="0" y="168529"/>
                  </a:lnTo>
                  <a:close/>
                </a:path>
              </a:pathLst>
            </a:custGeom>
            <a:grpFill/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7688081" y="3922517"/>
            <a:ext cx="4440188" cy="2148023"/>
          </a:xfrm>
          <a:prstGeom prst="rect">
            <a:avLst/>
          </a:prstGeom>
        </p:spPr>
        <p:txBody>
          <a:bodyPr vert="horz" wrap="square" lIns="0" tIns="227329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78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ФСБУ</a:t>
            </a:r>
            <a:r>
              <a:rPr kumimoji="0" sz="2000" b="1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kumimoji="0" sz="2000" b="1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endParaRPr kumimoji="0" lang="ru-RU" sz="2000" b="1" i="0" u="none" strike="noStrike" kern="0" cap="none" spc="-1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78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3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269875" lvl="0" indent="0" defTabSz="914400" eaLnBrk="1" fontAlgn="auto" latinLnBrk="0" hangingPunct="1">
              <a:lnSpc>
                <a:spcPts val="2160"/>
              </a:lnSpc>
              <a:spcBef>
                <a:spcPts val="16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</a:t>
            </a:r>
            <a:r>
              <a:rPr kumimoji="0" sz="2000" b="1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аналитические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допустимые</a:t>
            </a:r>
            <a:r>
              <a:rPr kumimoji="0" sz="2000" b="1" i="0" u="none" strike="noStrike" kern="0" cap="none" spc="-7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обороты</a:t>
            </a:r>
            <a:r>
              <a:rPr kumimoji="0" sz="20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-6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-6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kumimoji="0" sz="2000" b="1" i="0" u="none" strike="noStrike" kern="0" cap="none" spc="-4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счетам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бюджетного</a:t>
            </a:r>
            <a:r>
              <a:rPr kumimoji="0" sz="2000" b="1" i="0" u="none" strike="noStrike" kern="0" cap="none" spc="-45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(бухгалтерского) учета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105400" y="792467"/>
            <a:ext cx="2369185" cy="3862704"/>
            <a:chOff x="5105400" y="792467"/>
            <a:chExt cx="2369185" cy="3862704"/>
          </a:xfrm>
        </p:grpSpPr>
        <p:pic>
          <p:nvPicPr>
            <p:cNvPr id="25" name="object 2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05400" y="792467"/>
              <a:ext cx="2369057" cy="63933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25795" y="4038587"/>
              <a:ext cx="2161794" cy="616470"/>
            </a:xfrm>
            <a:prstGeom prst="rect">
              <a:avLst/>
            </a:prstGeom>
          </p:spPr>
        </p:pic>
      </p:grp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xfrm>
            <a:off x="11776964" y="6429038"/>
            <a:ext cx="282574" cy="251992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922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pPr marL="10922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38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9911" y="702599"/>
            <a:ext cx="976122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</a:t>
            </a:r>
            <a:r>
              <a:rPr sz="24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ИНСТРУКЦИЙ</a:t>
            </a:r>
            <a:r>
              <a:rPr sz="24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sz="24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</a:t>
            </a:r>
            <a:r>
              <a:rPr sz="24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 </a:t>
            </a:r>
            <a:r>
              <a:rPr sz="2400" spc="-3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sz="2400" spc="-9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</a:t>
            </a:r>
            <a:r>
              <a:rPr sz="240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</a:t>
            </a:r>
          </a:p>
        </p:txBody>
      </p:sp>
      <p:sp>
        <p:nvSpPr>
          <p:cNvPr id="5" name="object 5"/>
          <p:cNvSpPr/>
          <p:nvPr/>
        </p:nvSpPr>
        <p:spPr>
          <a:xfrm>
            <a:off x="4801402" y="1629256"/>
            <a:ext cx="6982800" cy="1203390"/>
          </a:xfrm>
          <a:custGeom>
            <a:avLst/>
            <a:gdLst/>
            <a:ahLst/>
            <a:cxnLst/>
            <a:rect l="l" t="t" r="r" b="b"/>
            <a:pathLst>
              <a:path w="6869430" h="1281430">
                <a:moveTo>
                  <a:pt x="6741033" y="0"/>
                </a:moveTo>
                <a:lnTo>
                  <a:pt x="128015" y="0"/>
                </a:lnTo>
                <a:lnTo>
                  <a:pt x="78170" y="10074"/>
                </a:lnTo>
                <a:lnTo>
                  <a:pt x="37480" y="37544"/>
                </a:lnTo>
                <a:lnTo>
                  <a:pt x="10054" y="78277"/>
                </a:lnTo>
                <a:lnTo>
                  <a:pt x="0" y="128143"/>
                </a:lnTo>
                <a:lnTo>
                  <a:pt x="0" y="1153033"/>
                </a:lnTo>
                <a:lnTo>
                  <a:pt x="10054" y="1202878"/>
                </a:lnTo>
                <a:lnTo>
                  <a:pt x="37480" y="1243568"/>
                </a:lnTo>
                <a:lnTo>
                  <a:pt x="78170" y="1270994"/>
                </a:lnTo>
                <a:lnTo>
                  <a:pt x="128015" y="1281049"/>
                </a:lnTo>
                <a:lnTo>
                  <a:pt x="6741033" y="1281049"/>
                </a:lnTo>
                <a:lnTo>
                  <a:pt x="6790878" y="1270994"/>
                </a:lnTo>
                <a:lnTo>
                  <a:pt x="6831568" y="1243568"/>
                </a:lnTo>
                <a:lnTo>
                  <a:pt x="6858994" y="1202878"/>
                </a:lnTo>
                <a:lnTo>
                  <a:pt x="6869049" y="1153033"/>
                </a:lnTo>
                <a:lnTo>
                  <a:pt x="6869049" y="128143"/>
                </a:lnTo>
                <a:lnTo>
                  <a:pt x="6858994" y="78277"/>
                </a:lnTo>
                <a:lnTo>
                  <a:pt x="6831568" y="37544"/>
                </a:lnTo>
                <a:lnTo>
                  <a:pt x="6790878" y="10074"/>
                </a:lnTo>
                <a:lnTo>
                  <a:pt x="6741033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34546" y="1644305"/>
            <a:ext cx="6644005" cy="11278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2850"/>
              </a:lnSpc>
              <a:spcBef>
                <a:spcPts val="95"/>
              </a:spcBef>
            </a:pPr>
            <a:r>
              <a:rPr lang="ru-RU" sz="2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СГС</a:t>
            </a:r>
            <a:r>
              <a:rPr lang="ru-RU" sz="2200" kern="0" spc="-1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«Единый</a:t>
            </a:r>
            <a:r>
              <a:rPr lang="ru-RU" sz="2200" kern="0" spc="-9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2200" kern="0" spc="-8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lang="ru-RU" sz="2200" kern="0" spc="-9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lang="ru-RU" sz="2200" kern="0" spc="-9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0" spc="-9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kern="0" spc="-9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lang="en-US" sz="2200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kern="0" spc="-2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</a:t>
            </a:r>
            <a:r>
              <a:rPr kumimoji="0" sz="2200" i="0" u="none" strike="noStrike" kern="0" cap="none" spc="-25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финансов»</a:t>
            </a:r>
            <a:endParaRPr kumimoji="0" sz="22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ts val="2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(приказ</a:t>
            </a:r>
            <a:r>
              <a:rPr kumimoji="0" sz="220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Минфина</a:t>
            </a:r>
            <a:r>
              <a:rPr kumimoji="0" sz="220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России</a:t>
            </a:r>
            <a:r>
              <a:rPr kumimoji="0" sz="220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kumimoji="0" sz="220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30.08.2024</a:t>
            </a:r>
            <a:r>
              <a:rPr kumimoji="0" sz="220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kumimoji="0" sz="220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121н)</a:t>
            </a:r>
            <a:endParaRPr kumimoji="0" sz="22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9910" y="2023648"/>
            <a:ext cx="3283009" cy="6899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Минфина России </a:t>
            </a:r>
          </a:p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01.12.2010 № 157н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49911" y="3387865"/>
            <a:ext cx="3283009" cy="6899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Минфина России </a:t>
            </a:r>
          </a:p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06.12.2010 № 162н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49911" y="5129973"/>
            <a:ext cx="3283009" cy="102848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Приказы Минфина России </a:t>
            </a:r>
          </a:p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16.12.2010 №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174н, </a:t>
            </a:r>
          </a:p>
          <a:p>
            <a:pPr algn="ctr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23.12.2010 № 183н</a:t>
            </a:r>
          </a:p>
        </p:txBody>
      </p:sp>
      <p:sp>
        <p:nvSpPr>
          <p:cNvPr id="20" name="object 20"/>
          <p:cNvSpPr/>
          <p:nvPr/>
        </p:nvSpPr>
        <p:spPr>
          <a:xfrm>
            <a:off x="4801402" y="4673669"/>
            <a:ext cx="7010040" cy="2047712"/>
          </a:xfrm>
          <a:custGeom>
            <a:avLst/>
            <a:gdLst/>
            <a:ahLst/>
            <a:cxnLst/>
            <a:rect l="l" t="t" r="r" b="b"/>
            <a:pathLst>
              <a:path w="6870700" h="2159000">
                <a:moveTo>
                  <a:pt x="6654800" y="0"/>
                </a:moveTo>
                <a:lnTo>
                  <a:pt x="215773" y="0"/>
                </a:lnTo>
                <a:lnTo>
                  <a:pt x="166271" y="5700"/>
                </a:lnTo>
                <a:lnTo>
                  <a:pt x="120844" y="21938"/>
                </a:lnTo>
                <a:lnTo>
                  <a:pt x="80782" y="47416"/>
                </a:lnTo>
                <a:lnTo>
                  <a:pt x="47376" y="80835"/>
                </a:lnTo>
                <a:lnTo>
                  <a:pt x="21916" y="120899"/>
                </a:lnTo>
                <a:lnTo>
                  <a:pt x="5694" y="166311"/>
                </a:lnTo>
                <a:lnTo>
                  <a:pt x="0" y="215773"/>
                </a:lnTo>
                <a:lnTo>
                  <a:pt x="0" y="1942566"/>
                </a:lnTo>
                <a:lnTo>
                  <a:pt x="5694" y="1992055"/>
                </a:lnTo>
                <a:lnTo>
                  <a:pt x="21916" y="2037486"/>
                </a:lnTo>
                <a:lnTo>
                  <a:pt x="47376" y="2077562"/>
                </a:lnTo>
                <a:lnTo>
                  <a:pt x="80782" y="2110989"/>
                </a:lnTo>
                <a:lnTo>
                  <a:pt x="120844" y="2136469"/>
                </a:lnTo>
                <a:lnTo>
                  <a:pt x="166271" y="2152707"/>
                </a:lnTo>
                <a:lnTo>
                  <a:pt x="215773" y="2158408"/>
                </a:lnTo>
                <a:lnTo>
                  <a:pt x="6654800" y="2158408"/>
                </a:lnTo>
                <a:lnTo>
                  <a:pt x="6704261" y="2152707"/>
                </a:lnTo>
                <a:lnTo>
                  <a:pt x="6749673" y="2136469"/>
                </a:lnTo>
                <a:lnTo>
                  <a:pt x="6789737" y="2110989"/>
                </a:lnTo>
                <a:lnTo>
                  <a:pt x="6823156" y="2077562"/>
                </a:lnTo>
                <a:lnTo>
                  <a:pt x="6848634" y="2037486"/>
                </a:lnTo>
                <a:lnTo>
                  <a:pt x="6864872" y="1992055"/>
                </a:lnTo>
                <a:lnTo>
                  <a:pt x="6870573" y="1942566"/>
                </a:lnTo>
                <a:lnTo>
                  <a:pt x="6870573" y="215773"/>
                </a:lnTo>
                <a:lnTo>
                  <a:pt x="6864872" y="166311"/>
                </a:lnTo>
                <a:lnTo>
                  <a:pt x="6848634" y="120899"/>
                </a:lnTo>
                <a:lnTo>
                  <a:pt x="6823156" y="80835"/>
                </a:lnTo>
                <a:lnTo>
                  <a:pt x="6789737" y="47416"/>
                </a:lnTo>
                <a:lnTo>
                  <a:pt x="6749673" y="21938"/>
                </a:lnTo>
                <a:lnTo>
                  <a:pt x="6704261" y="5700"/>
                </a:lnTo>
                <a:lnTo>
                  <a:pt x="6654800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74162" y="4673669"/>
            <a:ext cx="7010040" cy="26744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51230" marR="484505" lvl="0" indent="-457200" algn="ctr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sz="2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СГС</a:t>
            </a:r>
            <a:r>
              <a:rPr kumimoji="0" sz="2200" i="0" u="none" strike="noStrike" kern="0" cap="none" spc="-114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«План</a:t>
            </a:r>
            <a:r>
              <a:rPr kumimoji="0" sz="220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kumimoji="0" sz="220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бухгалтерского</a:t>
            </a:r>
            <a:r>
              <a:rPr kumimoji="0" sz="220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учета бюджетных</a:t>
            </a:r>
            <a:r>
              <a:rPr kumimoji="0" sz="220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kumimoji="0" sz="220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автономных</a:t>
            </a:r>
            <a:r>
              <a:rPr kumimoji="0" sz="220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учреждений»</a:t>
            </a:r>
            <a:endParaRPr kumimoji="0" sz="22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(приказ</a:t>
            </a:r>
            <a:r>
              <a:rPr kumimoji="0" sz="220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Минфина</a:t>
            </a:r>
            <a:r>
              <a:rPr kumimoji="0" sz="220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России</a:t>
            </a:r>
            <a:r>
              <a:rPr kumimoji="0" sz="220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kumimoji="0" sz="220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20.09.2024</a:t>
            </a:r>
            <a:r>
              <a:rPr kumimoji="0" sz="220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kumimoji="0" sz="220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133н</a:t>
            </a:r>
            <a:r>
              <a:rPr kumimoji="0" sz="220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200" kern="0" spc="-1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 indent="-457200" algn="ctr">
              <a:buFontTx/>
              <a:buAutoNum type="arabicPeriod" startAt="2"/>
              <a:defRPr/>
            </a:pPr>
            <a:r>
              <a:rPr lang="ru-RU" sz="2200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Плана счетов бухгалтерского </a:t>
            </a:r>
            <a:b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учета бюджетных и автономных учреждений </a:t>
            </a:r>
            <a:b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(приказ Минфина России от  29.08.2025 № 119н)</a:t>
            </a:r>
          </a:p>
          <a:p>
            <a:pPr marL="469900" marR="0" lvl="0" indent="-45720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endParaRPr kumimoji="0" lang="ru-RU" sz="2100" i="0" u="none" strike="noStrike" kern="0" cap="none" spc="-1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0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01402" y="3039492"/>
            <a:ext cx="6982800" cy="1565466"/>
          </a:xfrm>
          <a:custGeom>
            <a:avLst/>
            <a:gdLst/>
            <a:ahLst/>
            <a:cxnLst/>
            <a:rect l="l" t="t" r="r" b="b"/>
            <a:pathLst>
              <a:path w="6815455" h="1351914">
                <a:moveTo>
                  <a:pt x="6680327" y="0"/>
                </a:moveTo>
                <a:lnTo>
                  <a:pt x="135128" y="0"/>
                </a:lnTo>
                <a:lnTo>
                  <a:pt x="92399" y="6896"/>
                </a:lnTo>
                <a:lnTo>
                  <a:pt x="55302" y="26094"/>
                </a:lnTo>
                <a:lnTo>
                  <a:pt x="26058" y="55357"/>
                </a:lnTo>
                <a:lnTo>
                  <a:pt x="6884" y="92447"/>
                </a:lnTo>
                <a:lnTo>
                  <a:pt x="0" y="135127"/>
                </a:lnTo>
                <a:lnTo>
                  <a:pt x="0" y="1216278"/>
                </a:lnTo>
                <a:lnTo>
                  <a:pt x="6884" y="1258959"/>
                </a:lnTo>
                <a:lnTo>
                  <a:pt x="26058" y="1296049"/>
                </a:lnTo>
                <a:lnTo>
                  <a:pt x="55302" y="1325312"/>
                </a:lnTo>
                <a:lnTo>
                  <a:pt x="92399" y="1344510"/>
                </a:lnTo>
                <a:lnTo>
                  <a:pt x="135128" y="1351407"/>
                </a:lnTo>
                <a:lnTo>
                  <a:pt x="6680327" y="1351407"/>
                </a:lnTo>
                <a:lnTo>
                  <a:pt x="6723055" y="1344510"/>
                </a:lnTo>
                <a:lnTo>
                  <a:pt x="6760152" y="1325312"/>
                </a:lnTo>
                <a:lnTo>
                  <a:pt x="6789396" y="1296049"/>
                </a:lnTo>
                <a:lnTo>
                  <a:pt x="6808570" y="1258959"/>
                </a:lnTo>
                <a:lnTo>
                  <a:pt x="6815455" y="1216278"/>
                </a:lnTo>
                <a:lnTo>
                  <a:pt x="6815455" y="135127"/>
                </a:lnTo>
                <a:lnTo>
                  <a:pt x="6808570" y="92447"/>
                </a:lnTo>
                <a:lnTo>
                  <a:pt x="6789396" y="55357"/>
                </a:lnTo>
                <a:lnTo>
                  <a:pt x="6760152" y="26094"/>
                </a:lnTo>
                <a:lnTo>
                  <a:pt x="6723055" y="6896"/>
                </a:lnTo>
                <a:lnTo>
                  <a:pt x="6680327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83987" y="2963197"/>
            <a:ext cx="6784593" cy="1464503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86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kumimoji="0" sz="2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СГС</a:t>
            </a:r>
            <a:r>
              <a:rPr kumimoji="0" sz="2200" i="0" u="none" strike="noStrike" kern="0" cap="none" spc="-1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«План</a:t>
            </a:r>
            <a:r>
              <a:rPr kumimoji="0" sz="220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kumimoji="0" sz="220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бюджетного</a:t>
            </a:r>
            <a:r>
              <a:rPr kumimoji="0" sz="220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kumimoji="0" sz="220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kumimoji="0" lang="ru-RU" sz="220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20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sz="2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приказ</a:t>
            </a:r>
            <a:r>
              <a:rPr kumimoji="0" sz="220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Минфина</a:t>
            </a:r>
            <a:r>
              <a:rPr kumimoji="0" sz="220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России</a:t>
            </a:r>
            <a:r>
              <a:rPr kumimoji="0" sz="220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kumimoji="0" sz="220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20.09.2024</a:t>
            </a:r>
            <a:r>
              <a:rPr kumimoji="0" sz="220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kumimoji="0" sz="220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132н)</a:t>
            </a:r>
            <a:r>
              <a:rPr lang="ru-RU" sz="2200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2. </a:t>
            </a:r>
            <a:r>
              <a:rPr lang="ru-RU" sz="2200" kern="0" spc="-10" noProof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 по применению Пана счетов бюджетного учета (Приказ Минфина России от 29.08.2025 № 118н)</a:t>
            </a:r>
            <a:endParaRPr kumimoji="0" sz="22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840607" y="2088769"/>
            <a:ext cx="728980" cy="640715"/>
            <a:chOff x="3840607" y="2088769"/>
            <a:chExt cx="728980" cy="640715"/>
          </a:xfrm>
          <a:solidFill>
            <a:srgbClr val="008000"/>
          </a:solidFill>
        </p:grpSpPr>
        <p:sp>
          <p:nvSpPr>
            <p:cNvPr id="25" name="object 25"/>
            <p:cNvSpPr/>
            <p:nvPr/>
          </p:nvSpPr>
          <p:spPr>
            <a:xfrm>
              <a:off x="3846957" y="2095119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402081" y="0"/>
                  </a:moveTo>
                  <a:lnTo>
                    <a:pt x="0" y="0"/>
                  </a:lnTo>
                  <a:lnTo>
                    <a:pt x="313943" y="313943"/>
                  </a:lnTo>
                  <a:lnTo>
                    <a:pt x="0" y="627888"/>
                  </a:lnTo>
                  <a:lnTo>
                    <a:pt x="402081" y="627888"/>
                  </a:lnTo>
                  <a:lnTo>
                    <a:pt x="716026" y="313943"/>
                  </a:lnTo>
                  <a:lnTo>
                    <a:pt x="40208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3846957" y="2095119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0" y="0"/>
                  </a:moveTo>
                  <a:lnTo>
                    <a:pt x="402081" y="0"/>
                  </a:lnTo>
                  <a:lnTo>
                    <a:pt x="716026" y="313943"/>
                  </a:lnTo>
                  <a:lnTo>
                    <a:pt x="402081" y="627888"/>
                  </a:lnTo>
                  <a:lnTo>
                    <a:pt x="0" y="627888"/>
                  </a:lnTo>
                  <a:lnTo>
                    <a:pt x="313943" y="31394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699">
              <a:solidFill>
                <a:srgbClr val="002F1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3840607" y="3422650"/>
            <a:ext cx="728980" cy="640715"/>
            <a:chOff x="3840607" y="3422650"/>
            <a:chExt cx="728980" cy="640715"/>
          </a:xfrm>
          <a:solidFill>
            <a:srgbClr val="008000"/>
          </a:solidFill>
        </p:grpSpPr>
        <p:sp>
          <p:nvSpPr>
            <p:cNvPr id="28" name="object 28"/>
            <p:cNvSpPr/>
            <p:nvPr/>
          </p:nvSpPr>
          <p:spPr>
            <a:xfrm>
              <a:off x="3846957" y="3429000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402081" y="0"/>
                  </a:moveTo>
                  <a:lnTo>
                    <a:pt x="0" y="0"/>
                  </a:lnTo>
                  <a:lnTo>
                    <a:pt x="313943" y="313944"/>
                  </a:lnTo>
                  <a:lnTo>
                    <a:pt x="0" y="628014"/>
                  </a:lnTo>
                  <a:lnTo>
                    <a:pt x="402081" y="628014"/>
                  </a:lnTo>
                  <a:lnTo>
                    <a:pt x="716026" y="313944"/>
                  </a:lnTo>
                  <a:lnTo>
                    <a:pt x="40208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3846957" y="3429000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0" y="0"/>
                  </a:moveTo>
                  <a:lnTo>
                    <a:pt x="402081" y="0"/>
                  </a:lnTo>
                  <a:lnTo>
                    <a:pt x="716026" y="313944"/>
                  </a:lnTo>
                  <a:lnTo>
                    <a:pt x="402081" y="628014"/>
                  </a:lnTo>
                  <a:lnTo>
                    <a:pt x="0" y="628014"/>
                  </a:lnTo>
                  <a:lnTo>
                    <a:pt x="313943" y="31394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rgbClr val="002F1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3852671" y="5332729"/>
            <a:ext cx="728980" cy="640715"/>
            <a:chOff x="3852671" y="5332729"/>
            <a:chExt cx="728980" cy="640715"/>
          </a:xfrm>
          <a:solidFill>
            <a:srgbClr val="008000"/>
          </a:solidFill>
        </p:grpSpPr>
        <p:sp>
          <p:nvSpPr>
            <p:cNvPr id="31" name="object 31"/>
            <p:cNvSpPr/>
            <p:nvPr/>
          </p:nvSpPr>
          <p:spPr>
            <a:xfrm>
              <a:off x="3859021" y="5339079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402081" y="0"/>
                  </a:moveTo>
                  <a:lnTo>
                    <a:pt x="0" y="0"/>
                  </a:lnTo>
                  <a:lnTo>
                    <a:pt x="313943" y="313982"/>
                  </a:lnTo>
                  <a:lnTo>
                    <a:pt x="0" y="627951"/>
                  </a:lnTo>
                  <a:lnTo>
                    <a:pt x="402081" y="627951"/>
                  </a:lnTo>
                  <a:lnTo>
                    <a:pt x="716026" y="313982"/>
                  </a:lnTo>
                  <a:lnTo>
                    <a:pt x="40208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3859021" y="5339079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0" y="0"/>
                  </a:moveTo>
                  <a:lnTo>
                    <a:pt x="402081" y="0"/>
                  </a:lnTo>
                  <a:lnTo>
                    <a:pt x="716026" y="313982"/>
                  </a:lnTo>
                  <a:lnTo>
                    <a:pt x="402081" y="627951"/>
                  </a:lnTo>
                  <a:lnTo>
                    <a:pt x="0" y="627951"/>
                  </a:lnTo>
                  <a:lnTo>
                    <a:pt x="313943" y="31398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rgbClr val="002F1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3" name="object 33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922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0922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67014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00724" y="4690558"/>
            <a:ext cx="5711190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7320" marR="0" lvl="0" indent="-13462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Calibri"/>
              <a:buChar char="-"/>
              <a:tabLst>
                <a:tab pos="147320" algn="l"/>
              </a:tabLst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базовые</a:t>
            </a:r>
            <a:r>
              <a:rPr kumimoji="0" sz="20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перечни</a:t>
            </a:r>
            <a:r>
              <a:rPr kumimoji="0" sz="20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хозяйственных</a:t>
            </a: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операций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0" marR="5080" lvl="0" indent="-1143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127000" algn="l"/>
                <a:tab pos="147320" algn="l"/>
              </a:tabLst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основа</a:t>
            </a:r>
            <a:r>
              <a:rPr kumimoji="0" sz="2000" b="1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sz="20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типовых</a:t>
            </a:r>
            <a:r>
              <a:rPr kumimoji="0" sz="2000" b="1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справочников</a:t>
            </a:r>
            <a:r>
              <a:rPr kumimoji="0" sz="2000" b="1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хозяйственных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операций</a:t>
            </a:r>
            <a:endParaRPr kumimoji="0" lang="ru-RU" sz="2000" b="1" i="0" u="none" strike="noStrike" kern="0" cap="none" spc="-1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27000" algn="l"/>
                <a:tab pos="147320" algn="l"/>
              </a:tabLst>
              <a:defRPr/>
            </a:pPr>
            <a:endParaRPr lang="ru-RU" sz="1300" b="1" i="1" kern="0" spc="-1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27000" algn="l"/>
                <a:tab pos="147320" algn="l"/>
              </a:tabLst>
              <a:defRPr/>
            </a:pPr>
            <a:r>
              <a:rPr lang="ru-RU" sz="2000" b="1" i="1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b="1" i="1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Приказы Минфина России № 118н и № 119н от 29.08.2025)</a:t>
            </a:r>
            <a:endParaRPr kumimoji="0" sz="1600" b="0" i="1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74994" y="2627757"/>
            <a:ext cx="6083554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7320" marR="0" lvl="0" indent="-13462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147320" algn="l"/>
              </a:tabLst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6685" marR="5080" lvl="0" indent="-13462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182880" algn="l"/>
              </a:tabLst>
              <a:defRPr/>
            </a:pP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</a:t>
            </a: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(минимальные)</a:t>
            </a:r>
            <a:r>
              <a:rPr kumimoji="0" sz="2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аналитические 	признаки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7320" marR="0" lvl="0" indent="-13462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147320" algn="l"/>
              </a:tabLst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допустимые</a:t>
            </a:r>
            <a:r>
              <a:rPr kumimoji="0" sz="2000" b="1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обороты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2907" y="689317"/>
            <a:ext cx="1176775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sz="24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sz="240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</a:t>
            </a:r>
            <a:r>
              <a:rPr sz="24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ТЕХНОЛОГИЧЕСКОЙ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ИНТЕГРАЦИИ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958" y="1255536"/>
            <a:ext cx="4987852" cy="544655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571310" y="1782077"/>
            <a:ext cx="1252544" cy="768800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63195" marR="5080" lvl="0" indent="-151130" defTabSz="914400" eaLnBrk="1" fontAlgn="auto" latinLnBrk="0" hangingPunct="1">
              <a:lnSpc>
                <a:spcPts val="2750"/>
              </a:lnSpc>
              <a:spcBef>
                <a:spcPts val="3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ст.</a:t>
            </a:r>
            <a:r>
              <a:rPr kumimoji="0" sz="2400" b="1" i="0" u="none" strike="noStrike" kern="0" cap="none" spc="-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264.1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БК</a:t>
            </a:r>
            <a:r>
              <a:rPr kumimoji="0" sz="24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РФ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71094" y="2665982"/>
            <a:ext cx="1674858" cy="1833194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11125" marR="100330" lvl="0" indent="-1905" algn="ctr" defTabSz="914400" eaLnBrk="1" fontAlgn="auto" latinLnBrk="0" hangingPunct="1">
              <a:lnSpc>
                <a:spcPts val="2750"/>
              </a:lnSpc>
              <a:spcBef>
                <a:spcPts val="3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200" b="1" kern="0" spc="-10" noProof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sz="2200" b="1" i="0" u="none" strike="noStrike" kern="0" cap="none" spc="-1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риказы</a:t>
            </a:r>
            <a:r>
              <a:rPr kumimoji="0" sz="22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Минфина России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ts val="25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121н,</a:t>
            </a:r>
            <a:r>
              <a:rPr kumimoji="0" sz="22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132н,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" marR="0" lvl="0" indent="0" algn="ctr" defTabSz="914400" eaLnBrk="1" fontAlgn="auto" latinLnBrk="0" hangingPunct="1">
              <a:lnSpc>
                <a:spcPts val="28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133н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66983" y="4444554"/>
            <a:ext cx="2259965" cy="11278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2875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Инструкции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lvl="0" indent="0" algn="ctr" defTabSz="914400" eaLnBrk="1" fontAlgn="auto" latinLnBrk="0" hangingPunct="1">
              <a:lnSpc>
                <a:spcPts val="2750"/>
              </a:lnSpc>
              <a:spcBef>
                <a:spcPts val="1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kumimoji="0" sz="24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применению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планов</a:t>
            </a:r>
            <a:r>
              <a:rPr kumimoji="0" sz="2400" b="1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510529" y="1379982"/>
            <a:ext cx="164465" cy="986790"/>
          </a:xfrm>
          <a:custGeom>
            <a:avLst/>
            <a:gdLst/>
            <a:ahLst/>
            <a:cxnLst/>
            <a:rect l="l" t="t" r="r" b="b"/>
            <a:pathLst>
              <a:path w="164464" h="986789">
                <a:moveTo>
                  <a:pt x="164465" y="986535"/>
                </a:moveTo>
                <a:lnTo>
                  <a:pt x="120752" y="980659"/>
                </a:lnTo>
                <a:lnTo>
                  <a:pt x="81468" y="964075"/>
                </a:lnTo>
                <a:lnTo>
                  <a:pt x="48180" y="938355"/>
                </a:lnTo>
                <a:lnTo>
                  <a:pt x="22460" y="905067"/>
                </a:lnTo>
                <a:lnTo>
                  <a:pt x="5876" y="865783"/>
                </a:lnTo>
                <a:lnTo>
                  <a:pt x="0" y="822070"/>
                </a:lnTo>
                <a:lnTo>
                  <a:pt x="0" y="164337"/>
                </a:lnTo>
                <a:lnTo>
                  <a:pt x="5876" y="120635"/>
                </a:lnTo>
                <a:lnTo>
                  <a:pt x="22460" y="81374"/>
                </a:lnTo>
                <a:lnTo>
                  <a:pt x="48180" y="48117"/>
                </a:lnTo>
                <a:lnTo>
                  <a:pt x="81468" y="22427"/>
                </a:lnTo>
                <a:lnTo>
                  <a:pt x="120752" y="5867"/>
                </a:lnTo>
                <a:lnTo>
                  <a:pt x="164465" y="0"/>
                </a:lnTo>
              </a:path>
            </a:pathLst>
          </a:custGeom>
          <a:ln w="41275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1758548" y="1379982"/>
            <a:ext cx="164465" cy="986790"/>
          </a:xfrm>
          <a:custGeom>
            <a:avLst/>
            <a:gdLst/>
            <a:ahLst/>
            <a:cxnLst/>
            <a:rect l="l" t="t" r="r" b="b"/>
            <a:pathLst>
              <a:path w="164465" h="986789">
                <a:moveTo>
                  <a:pt x="0" y="0"/>
                </a:moveTo>
                <a:lnTo>
                  <a:pt x="43702" y="5867"/>
                </a:lnTo>
                <a:lnTo>
                  <a:pt x="82963" y="22427"/>
                </a:lnTo>
                <a:lnTo>
                  <a:pt x="116220" y="48117"/>
                </a:lnTo>
                <a:lnTo>
                  <a:pt x="141910" y="81374"/>
                </a:lnTo>
                <a:lnTo>
                  <a:pt x="158470" y="120635"/>
                </a:lnTo>
                <a:lnTo>
                  <a:pt x="164337" y="164337"/>
                </a:lnTo>
                <a:lnTo>
                  <a:pt x="164337" y="822070"/>
                </a:lnTo>
                <a:lnTo>
                  <a:pt x="158470" y="865783"/>
                </a:lnTo>
                <a:lnTo>
                  <a:pt x="141910" y="905067"/>
                </a:lnTo>
                <a:lnTo>
                  <a:pt x="116220" y="938355"/>
                </a:lnTo>
                <a:lnTo>
                  <a:pt x="82963" y="964075"/>
                </a:lnTo>
                <a:lnTo>
                  <a:pt x="43702" y="980659"/>
                </a:lnTo>
                <a:lnTo>
                  <a:pt x="0" y="986535"/>
                </a:lnTo>
              </a:path>
            </a:pathLst>
          </a:custGeom>
          <a:ln w="41275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86153" y="1517141"/>
            <a:ext cx="6336859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kumimoji="0" sz="2000" b="1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бюджетного</a:t>
            </a:r>
            <a:r>
              <a:rPr kumimoji="0" sz="2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учета</a:t>
            </a: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kumimoji="0" sz="2000" b="1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инструкции</a:t>
            </a:r>
            <a:r>
              <a:rPr kumimoji="0" sz="20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kumimoji="0" sz="2000" b="1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применению</a:t>
            </a:r>
            <a:r>
              <a:rPr kumimoji="0" sz="2000" b="1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утверждаются</a:t>
            </a:r>
            <a:r>
              <a:rPr kumimoji="0" sz="2000" b="1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Минфином</a:t>
            </a:r>
            <a:r>
              <a:rPr kumimoji="0" sz="2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России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512434" y="2632582"/>
            <a:ext cx="213360" cy="1280160"/>
          </a:xfrm>
          <a:custGeom>
            <a:avLst/>
            <a:gdLst/>
            <a:ahLst/>
            <a:cxnLst/>
            <a:rect l="l" t="t" r="r" b="b"/>
            <a:pathLst>
              <a:path w="213360" h="1280160">
                <a:moveTo>
                  <a:pt x="213232" y="1279778"/>
                </a:moveTo>
                <a:lnTo>
                  <a:pt x="164352" y="1274145"/>
                </a:lnTo>
                <a:lnTo>
                  <a:pt x="119474" y="1258099"/>
                </a:lnTo>
                <a:lnTo>
                  <a:pt x="79881" y="1232922"/>
                </a:lnTo>
                <a:lnTo>
                  <a:pt x="46856" y="1199897"/>
                </a:lnTo>
                <a:lnTo>
                  <a:pt x="21679" y="1160304"/>
                </a:lnTo>
                <a:lnTo>
                  <a:pt x="5633" y="1115426"/>
                </a:lnTo>
                <a:lnTo>
                  <a:pt x="0" y="1066545"/>
                </a:lnTo>
                <a:lnTo>
                  <a:pt x="0" y="213359"/>
                </a:lnTo>
                <a:lnTo>
                  <a:pt x="5633" y="164432"/>
                </a:lnTo>
                <a:lnTo>
                  <a:pt x="21679" y="119520"/>
                </a:lnTo>
                <a:lnTo>
                  <a:pt x="46856" y="79905"/>
                </a:lnTo>
                <a:lnTo>
                  <a:pt x="79881" y="46866"/>
                </a:lnTo>
                <a:lnTo>
                  <a:pt x="119474" y="21682"/>
                </a:lnTo>
                <a:lnTo>
                  <a:pt x="164352" y="5633"/>
                </a:lnTo>
                <a:lnTo>
                  <a:pt x="213232" y="0"/>
                </a:lnTo>
              </a:path>
            </a:pathLst>
          </a:custGeom>
          <a:ln w="41275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1711431" y="2632582"/>
            <a:ext cx="213360" cy="1280160"/>
          </a:xfrm>
          <a:custGeom>
            <a:avLst/>
            <a:gdLst/>
            <a:ahLst/>
            <a:cxnLst/>
            <a:rect l="l" t="t" r="r" b="b"/>
            <a:pathLst>
              <a:path w="213359" h="1280160">
                <a:moveTo>
                  <a:pt x="0" y="0"/>
                </a:moveTo>
                <a:lnTo>
                  <a:pt x="48927" y="5633"/>
                </a:lnTo>
                <a:lnTo>
                  <a:pt x="93839" y="21682"/>
                </a:lnTo>
                <a:lnTo>
                  <a:pt x="133454" y="46866"/>
                </a:lnTo>
                <a:lnTo>
                  <a:pt x="166493" y="79905"/>
                </a:lnTo>
                <a:lnTo>
                  <a:pt x="191677" y="119520"/>
                </a:lnTo>
                <a:lnTo>
                  <a:pt x="207726" y="164432"/>
                </a:lnTo>
                <a:lnTo>
                  <a:pt x="213360" y="213359"/>
                </a:lnTo>
                <a:lnTo>
                  <a:pt x="213360" y="1066545"/>
                </a:lnTo>
                <a:lnTo>
                  <a:pt x="207726" y="1115426"/>
                </a:lnTo>
                <a:lnTo>
                  <a:pt x="191677" y="1160304"/>
                </a:lnTo>
                <a:lnTo>
                  <a:pt x="166493" y="1199897"/>
                </a:lnTo>
                <a:lnTo>
                  <a:pt x="133454" y="1232922"/>
                </a:lnTo>
                <a:lnTo>
                  <a:pt x="93839" y="1258099"/>
                </a:lnTo>
                <a:lnTo>
                  <a:pt x="48927" y="1274145"/>
                </a:lnTo>
                <a:lnTo>
                  <a:pt x="0" y="1279778"/>
                </a:lnTo>
              </a:path>
            </a:pathLst>
          </a:custGeom>
          <a:ln w="41275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510529" y="4570221"/>
            <a:ext cx="290195" cy="1730826"/>
          </a:xfrm>
          <a:custGeom>
            <a:avLst/>
            <a:gdLst/>
            <a:ahLst/>
            <a:cxnLst/>
            <a:rect l="l" t="t" r="r" b="b"/>
            <a:pathLst>
              <a:path w="290195" h="1739900">
                <a:moveTo>
                  <a:pt x="289941" y="1739671"/>
                </a:moveTo>
                <a:lnTo>
                  <a:pt x="242906" y="1735876"/>
                </a:lnTo>
                <a:lnTo>
                  <a:pt x="198290" y="1724889"/>
                </a:lnTo>
                <a:lnTo>
                  <a:pt x="156688" y="1707306"/>
                </a:lnTo>
                <a:lnTo>
                  <a:pt x="118698" y="1683726"/>
                </a:lnTo>
                <a:lnTo>
                  <a:pt x="84915" y="1654744"/>
                </a:lnTo>
                <a:lnTo>
                  <a:pt x="55936" y="1620959"/>
                </a:lnTo>
                <a:lnTo>
                  <a:pt x="32359" y="1582966"/>
                </a:lnTo>
                <a:lnTo>
                  <a:pt x="14779" y="1541364"/>
                </a:lnTo>
                <a:lnTo>
                  <a:pt x="3794" y="1496749"/>
                </a:lnTo>
                <a:lnTo>
                  <a:pt x="0" y="1449717"/>
                </a:lnTo>
                <a:lnTo>
                  <a:pt x="0" y="289940"/>
                </a:lnTo>
                <a:lnTo>
                  <a:pt x="3794" y="242906"/>
                </a:lnTo>
                <a:lnTo>
                  <a:pt x="14779" y="198290"/>
                </a:lnTo>
                <a:lnTo>
                  <a:pt x="32359" y="156688"/>
                </a:lnTo>
                <a:lnTo>
                  <a:pt x="55936" y="118698"/>
                </a:lnTo>
                <a:lnTo>
                  <a:pt x="84915" y="84915"/>
                </a:lnTo>
                <a:lnTo>
                  <a:pt x="118698" y="55936"/>
                </a:lnTo>
                <a:lnTo>
                  <a:pt x="156688" y="32359"/>
                </a:lnTo>
                <a:lnTo>
                  <a:pt x="198290" y="14779"/>
                </a:lnTo>
                <a:lnTo>
                  <a:pt x="242906" y="3794"/>
                </a:lnTo>
                <a:lnTo>
                  <a:pt x="289941" y="0"/>
                </a:lnTo>
              </a:path>
            </a:pathLst>
          </a:custGeom>
          <a:ln w="41275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1632945" y="4570221"/>
            <a:ext cx="290195" cy="1730826"/>
          </a:xfrm>
          <a:custGeom>
            <a:avLst/>
            <a:gdLst/>
            <a:ahLst/>
            <a:cxnLst/>
            <a:rect l="l" t="t" r="r" b="b"/>
            <a:pathLst>
              <a:path w="290195" h="1739900">
                <a:moveTo>
                  <a:pt x="0" y="0"/>
                </a:moveTo>
                <a:lnTo>
                  <a:pt x="47034" y="3794"/>
                </a:lnTo>
                <a:lnTo>
                  <a:pt x="91650" y="14779"/>
                </a:lnTo>
                <a:lnTo>
                  <a:pt x="133252" y="32359"/>
                </a:lnTo>
                <a:lnTo>
                  <a:pt x="171242" y="55936"/>
                </a:lnTo>
                <a:lnTo>
                  <a:pt x="205025" y="84915"/>
                </a:lnTo>
                <a:lnTo>
                  <a:pt x="234004" y="118698"/>
                </a:lnTo>
                <a:lnTo>
                  <a:pt x="257581" y="156688"/>
                </a:lnTo>
                <a:lnTo>
                  <a:pt x="275161" y="198290"/>
                </a:lnTo>
                <a:lnTo>
                  <a:pt x="286146" y="242906"/>
                </a:lnTo>
                <a:lnTo>
                  <a:pt x="289940" y="289940"/>
                </a:lnTo>
                <a:lnTo>
                  <a:pt x="289940" y="1449717"/>
                </a:lnTo>
                <a:lnTo>
                  <a:pt x="286146" y="1496749"/>
                </a:lnTo>
                <a:lnTo>
                  <a:pt x="275161" y="1541364"/>
                </a:lnTo>
                <a:lnTo>
                  <a:pt x="257581" y="1582966"/>
                </a:lnTo>
                <a:lnTo>
                  <a:pt x="234004" y="1620959"/>
                </a:lnTo>
                <a:lnTo>
                  <a:pt x="205025" y="1654744"/>
                </a:lnTo>
                <a:lnTo>
                  <a:pt x="171242" y="1683726"/>
                </a:lnTo>
                <a:lnTo>
                  <a:pt x="133252" y="1707306"/>
                </a:lnTo>
                <a:lnTo>
                  <a:pt x="91650" y="1724889"/>
                </a:lnTo>
                <a:lnTo>
                  <a:pt x="47034" y="1735876"/>
                </a:lnTo>
                <a:lnTo>
                  <a:pt x="0" y="1739671"/>
                </a:lnTo>
              </a:path>
            </a:pathLst>
          </a:custGeom>
          <a:ln w="41274">
            <a:solidFill>
              <a:srgbClr val="00793D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922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0922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66782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6449" y="601299"/>
            <a:ext cx="11277336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ПОЛОЖЕНИЯ ИНСТРУКЦИЙ ПО ПРИМЕНИЮ </a:t>
            </a:r>
            <a:r>
              <a:rPr lang="ru-RU"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 СЧЕТОВ (Приказы Минфина России № 118н и № 119н от 29.08.2025)</a:t>
            </a:r>
            <a:endParaRPr sz="240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922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0922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63893" y="1921320"/>
            <a:ext cx="506459" cy="307570"/>
          </a:xfrm>
          <a:prstGeom prst="rightArrow">
            <a:avLst/>
          </a:prstGeom>
          <a:solidFill>
            <a:srgbClr val="007B3E"/>
          </a:solidFill>
          <a:ln>
            <a:solidFill>
              <a:srgbClr val="007A3E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object 5"/>
          <p:cNvSpPr/>
          <p:nvPr/>
        </p:nvSpPr>
        <p:spPr>
          <a:xfrm>
            <a:off x="1420647" y="1417306"/>
            <a:ext cx="10257905" cy="1332224"/>
          </a:xfrm>
          <a:custGeom>
            <a:avLst/>
            <a:gdLst/>
            <a:ahLst/>
            <a:cxnLst/>
            <a:rect l="l" t="t" r="r" b="b"/>
            <a:pathLst>
              <a:path w="6869430" h="1281430">
                <a:moveTo>
                  <a:pt x="6741033" y="0"/>
                </a:moveTo>
                <a:lnTo>
                  <a:pt x="128015" y="0"/>
                </a:lnTo>
                <a:lnTo>
                  <a:pt x="78170" y="10074"/>
                </a:lnTo>
                <a:lnTo>
                  <a:pt x="37480" y="37544"/>
                </a:lnTo>
                <a:lnTo>
                  <a:pt x="10054" y="78277"/>
                </a:lnTo>
                <a:lnTo>
                  <a:pt x="0" y="128143"/>
                </a:lnTo>
                <a:lnTo>
                  <a:pt x="0" y="1153033"/>
                </a:lnTo>
                <a:lnTo>
                  <a:pt x="10054" y="1202878"/>
                </a:lnTo>
                <a:lnTo>
                  <a:pt x="37480" y="1243568"/>
                </a:lnTo>
                <a:lnTo>
                  <a:pt x="78170" y="1270994"/>
                </a:lnTo>
                <a:lnTo>
                  <a:pt x="128015" y="1281049"/>
                </a:lnTo>
                <a:lnTo>
                  <a:pt x="6741033" y="1281049"/>
                </a:lnTo>
                <a:lnTo>
                  <a:pt x="6790878" y="1270994"/>
                </a:lnTo>
                <a:lnTo>
                  <a:pt x="6831568" y="1243568"/>
                </a:lnTo>
                <a:lnTo>
                  <a:pt x="6858994" y="1202878"/>
                </a:lnTo>
                <a:lnTo>
                  <a:pt x="6869049" y="1153033"/>
                </a:lnTo>
                <a:lnTo>
                  <a:pt x="6869049" y="128143"/>
                </a:lnTo>
                <a:lnTo>
                  <a:pt x="6858994" y="78277"/>
                </a:lnTo>
                <a:lnTo>
                  <a:pt x="6831568" y="37544"/>
                </a:lnTo>
                <a:lnTo>
                  <a:pt x="6790878" y="10074"/>
                </a:lnTo>
                <a:lnTo>
                  <a:pt x="6741033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>
                <a:solidFill>
                  <a:sysClr val="windowText" lastClr="000000"/>
                </a:solidFill>
              </a:rPr>
              <a:t> </a:t>
            </a:r>
            <a:r>
              <a:rPr lang="ru-RU" kern="0" dirty="0" smtClean="0">
                <a:solidFill>
                  <a:sysClr val="windowText" lastClr="000000"/>
                </a:solidFill>
              </a:rPr>
              <a:t>  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пределены основные принципы применения Планов счетов: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единства;</a:t>
            </a:r>
          </a:p>
          <a:p>
            <a:pPr lvl="0">
              <a:defRPr/>
            </a:pP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принцип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актуальности;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прозрачности (открытости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lvl="0">
              <a:defRPr/>
            </a:pP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принцип стабильности (преемственности)</a:t>
            </a:r>
            <a:endParaRPr lang="ru-RU" sz="1600" kern="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kumimoji="0" sz="1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0" name="object 5"/>
          <p:cNvSpPr/>
          <p:nvPr/>
        </p:nvSpPr>
        <p:spPr>
          <a:xfrm>
            <a:off x="1420647" y="2814049"/>
            <a:ext cx="10257904" cy="1358305"/>
          </a:xfrm>
          <a:custGeom>
            <a:avLst/>
            <a:gdLst/>
            <a:ahLst/>
            <a:cxnLst/>
            <a:rect l="l" t="t" r="r" b="b"/>
            <a:pathLst>
              <a:path w="6869430" h="1281430">
                <a:moveTo>
                  <a:pt x="6741033" y="0"/>
                </a:moveTo>
                <a:lnTo>
                  <a:pt x="128015" y="0"/>
                </a:lnTo>
                <a:lnTo>
                  <a:pt x="78170" y="10074"/>
                </a:lnTo>
                <a:lnTo>
                  <a:pt x="37480" y="37544"/>
                </a:lnTo>
                <a:lnTo>
                  <a:pt x="10054" y="78277"/>
                </a:lnTo>
                <a:lnTo>
                  <a:pt x="0" y="128143"/>
                </a:lnTo>
                <a:lnTo>
                  <a:pt x="0" y="1153033"/>
                </a:lnTo>
                <a:lnTo>
                  <a:pt x="10054" y="1202878"/>
                </a:lnTo>
                <a:lnTo>
                  <a:pt x="37480" y="1243568"/>
                </a:lnTo>
                <a:lnTo>
                  <a:pt x="78170" y="1270994"/>
                </a:lnTo>
                <a:lnTo>
                  <a:pt x="128015" y="1281049"/>
                </a:lnTo>
                <a:lnTo>
                  <a:pt x="6741033" y="1281049"/>
                </a:lnTo>
                <a:lnTo>
                  <a:pt x="6790878" y="1270994"/>
                </a:lnTo>
                <a:lnTo>
                  <a:pt x="6831568" y="1243568"/>
                </a:lnTo>
                <a:lnTo>
                  <a:pt x="6858994" y="1202878"/>
                </a:lnTo>
                <a:lnTo>
                  <a:pt x="6869049" y="1153033"/>
                </a:lnTo>
                <a:lnTo>
                  <a:pt x="6869049" y="128143"/>
                </a:lnTo>
                <a:lnTo>
                  <a:pt x="6858994" y="78277"/>
                </a:lnTo>
                <a:lnTo>
                  <a:pt x="6831568" y="37544"/>
                </a:lnTo>
                <a:lnTo>
                  <a:pt x="6790878" y="10074"/>
                </a:lnTo>
                <a:lnTo>
                  <a:pt x="6741033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lvl="0">
              <a:defRPr/>
            </a:pPr>
            <a:r>
              <a:rPr lang="ru-RU" kern="0" dirty="0">
                <a:solidFill>
                  <a:sysClr val="windowText" lastClr="000000"/>
                </a:solidFill>
              </a:rPr>
              <a:t> </a:t>
            </a:r>
            <a:r>
              <a:rPr lang="ru-RU" kern="0" dirty="0" smtClean="0">
                <a:solidFill>
                  <a:sysClr val="windowText" lastClr="000000"/>
                </a:solidFill>
              </a:rPr>
              <a:t>  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Первичные (сводные) учетные документы, поступившие с нарушением правил документооборота 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и (или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графика 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документооборота принимаются к учету: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датой поступления документа должностному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лицу;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- последним днем отчетного периода (в случаях, предусмотренных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НПА,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информации за отчетный период (с учетом отражения операций после отчетной даты)</a:t>
            </a:r>
          </a:p>
          <a:p>
            <a:pPr lvl="0">
              <a:defRPr/>
            </a:pPr>
            <a:r>
              <a:rPr kumimoji="0" lang="ru-RU" sz="18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sz="1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object 5"/>
          <p:cNvSpPr/>
          <p:nvPr/>
        </p:nvSpPr>
        <p:spPr>
          <a:xfrm>
            <a:off x="1420647" y="5073708"/>
            <a:ext cx="10257904" cy="1355330"/>
          </a:xfrm>
          <a:custGeom>
            <a:avLst/>
            <a:gdLst/>
            <a:ahLst/>
            <a:cxnLst/>
            <a:rect l="l" t="t" r="r" b="b"/>
            <a:pathLst>
              <a:path w="6869430" h="1281430">
                <a:moveTo>
                  <a:pt x="6741033" y="0"/>
                </a:moveTo>
                <a:lnTo>
                  <a:pt x="128015" y="0"/>
                </a:lnTo>
                <a:lnTo>
                  <a:pt x="78170" y="10074"/>
                </a:lnTo>
                <a:lnTo>
                  <a:pt x="37480" y="37544"/>
                </a:lnTo>
                <a:lnTo>
                  <a:pt x="10054" y="78277"/>
                </a:lnTo>
                <a:lnTo>
                  <a:pt x="0" y="128143"/>
                </a:lnTo>
                <a:lnTo>
                  <a:pt x="0" y="1153033"/>
                </a:lnTo>
                <a:lnTo>
                  <a:pt x="10054" y="1202878"/>
                </a:lnTo>
                <a:lnTo>
                  <a:pt x="37480" y="1243568"/>
                </a:lnTo>
                <a:lnTo>
                  <a:pt x="78170" y="1270994"/>
                </a:lnTo>
                <a:lnTo>
                  <a:pt x="128015" y="1281049"/>
                </a:lnTo>
                <a:lnTo>
                  <a:pt x="6741033" y="1281049"/>
                </a:lnTo>
                <a:lnTo>
                  <a:pt x="6790878" y="1270994"/>
                </a:lnTo>
                <a:lnTo>
                  <a:pt x="6831568" y="1243568"/>
                </a:lnTo>
                <a:lnTo>
                  <a:pt x="6858994" y="1202878"/>
                </a:lnTo>
                <a:lnTo>
                  <a:pt x="6869049" y="1153033"/>
                </a:lnTo>
                <a:lnTo>
                  <a:pt x="6869049" y="128143"/>
                </a:lnTo>
                <a:lnTo>
                  <a:pt x="6858994" y="78277"/>
                </a:lnTo>
                <a:lnTo>
                  <a:pt x="6831568" y="37544"/>
                </a:lnTo>
                <a:lnTo>
                  <a:pt x="6790878" y="10074"/>
                </a:lnTo>
                <a:lnTo>
                  <a:pt x="6741033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lvl="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Регистрация данных бухгалтерского учета с отрицательными значениями (со знаком «минус»)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допустима 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при условии применения способа «Красное </a:t>
            </a:r>
            <a:r>
              <a:rPr lang="ru-RU" sz="1600" b="1" kern="0" dirty="0" err="1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сторно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случаях, предусмотренных НПА</a:t>
            </a:r>
          </a:p>
          <a:p>
            <a:pPr>
              <a:defRPr/>
            </a:pP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Отражение в регистрах бухгалтерского учета по итогам бухгалтерской записи на счетах в</a:t>
            </a:r>
          </a:p>
          <a:p>
            <a:pPr>
              <a:defRPr/>
            </a:pP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отрицательном значении 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допустимо в случаях, предусмотренных для отражения в 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</a:t>
            </a:r>
          </a:p>
          <a:p>
            <a:pPr>
              <a:defRPr/>
            </a:pP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(бухгалтерской) отчетности отрицательных значении информации об объектах бухгалтерского учета</a:t>
            </a:r>
          </a:p>
          <a:p>
            <a:pPr>
              <a:defRPr/>
            </a:pPr>
            <a:endParaRPr lang="ru-RU" kern="0" dirty="0" smtClean="0">
              <a:solidFill>
                <a:sysClr val="windowText" lastClr="000000"/>
              </a:solidFill>
            </a:endParaRPr>
          </a:p>
          <a:p>
            <a:pPr lvl="0">
              <a:defRPr/>
            </a:pPr>
            <a:endParaRPr kumimoji="0" sz="1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4" name="object 5"/>
          <p:cNvSpPr/>
          <p:nvPr/>
        </p:nvSpPr>
        <p:spPr>
          <a:xfrm>
            <a:off x="1420647" y="4301393"/>
            <a:ext cx="10257904" cy="602347"/>
          </a:xfrm>
          <a:custGeom>
            <a:avLst/>
            <a:gdLst/>
            <a:ahLst/>
            <a:cxnLst/>
            <a:rect l="l" t="t" r="r" b="b"/>
            <a:pathLst>
              <a:path w="6869430" h="1281430">
                <a:moveTo>
                  <a:pt x="6741033" y="0"/>
                </a:moveTo>
                <a:lnTo>
                  <a:pt x="128015" y="0"/>
                </a:lnTo>
                <a:lnTo>
                  <a:pt x="78170" y="10074"/>
                </a:lnTo>
                <a:lnTo>
                  <a:pt x="37480" y="37544"/>
                </a:lnTo>
                <a:lnTo>
                  <a:pt x="10054" y="78277"/>
                </a:lnTo>
                <a:lnTo>
                  <a:pt x="0" y="128143"/>
                </a:lnTo>
                <a:lnTo>
                  <a:pt x="0" y="1153033"/>
                </a:lnTo>
                <a:lnTo>
                  <a:pt x="10054" y="1202878"/>
                </a:lnTo>
                <a:lnTo>
                  <a:pt x="37480" y="1243568"/>
                </a:lnTo>
                <a:lnTo>
                  <a:pt x="78170" y="1270994"/>
                </a:lnTo>
                <a:lnTo>
                  <a:pt x="128015" y="1281049"/>
                </a:lnTo>
                <a:lnTo>
                  <a:pt x="6741033" y="1281049"/>
                </a:lnTo>
                <a:lnTo>
                  <a:pt x="6790878" y="1270994"/>
                </a:lnTo>
                <a:lnTo>
                  <a:pt x="6831568" y="1243568"/>
                </a:lnTo>
                <a:lnTo>
                  <a:pt x="6858994" y="1202878"/>
                </a:lnTo>
                <a:lnTo>
                  <a:pt x="6869049" y="1153033"/>
                </a:lnTo>
                <a:lnTo>
                  <a:pt x="6869049" y="128143"/>
                </a:lnTo>
                <a:lnTo>
                  <a:pt x="6858994" y="78277"/>
                </a:lnTo>
                <a:lnTo>
                  <a:pt x="6831568" y="37544"/>
                </a:lnTo>
                <a:lnTo>
                  <a:pt x="6790878" y="10074"/>
                </a:lnTo>
                <a:lnTo>
                  <a:pt x="6741033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pPr lvl="0">
              <a:defRPr/>
            </a:pP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НЕ ДОПУСКАЕТСЯ!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Изменение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ранее представленной внешним пользователям информации для принятия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ими</a:t>
            </a:r>
          </a:p>
          <a:p>
            <a:pPr lvl="0">
              <a:defRPr/>
            </a:pP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экономических решений</a:t>
            </a:r>
          </a:p>
          <a:p>
            <a:pPr lvl="0">
              <a:defRPr/>
            </a:pPr>
            <a:endParaRPr kumimoji="0" sz="16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563893" y="3331103"/>
            <a:ext cx="506459" cy="307570"/>
          </a:xfrm>
          <a:prstGeom prst="rightArrow">
            <a:avLst/>
          </a:prstGeom>
          <a:solidFill>
            <a:srgbClr val="007B3E"/>
          </a:solidFill>
          <a:ln>
            <a:solidFill>
              <a:srgbClr val="007A3E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63893" y="4440468"/>
            <a:ext cx="506459" cy="307570"/>
          </a:xfrm>
          <a:prstGeom prst="rightArrow">
            <a:avLst/>
          </a:prstGeom>
          <a:solidFill>
            <a:srgbClr val="007B3E"/>
          </a:solidFill>
          <a:ln>
            <a:solidFill>
              <a:srgbClr val="007A3E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565027" y="5589275"/>
            <a:ext cx="505325" cy="307570"/>
          </a:xfrm>
          <a:prstGeom prst="rightArrow">
            <a:avLst/>
          </a:prstGeom>
          <a:solidFill>
            <a:srgbClr val="007B3E"/>
          </a:solidFill>
          <a:ln>
            <a:solidFill>
              <a:srgbClr val="007A3E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8129" y="607624"/>
            <a:ext cx="1043749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sz="24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sz="240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</a:t>
            </a:r>
            <a:r>
              <a:rPr sz="24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ТЕХНОЛОГИЧЕСКОЙ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ИНТЕГРАЦИИ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04775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04775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sz="1600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2622"/>
          <a:stretch/>
        </p:blipFill>
        <p:spPr>
          <a:xfrm>
            <a:off x="946532" y="1017452"/>
            <a:ext cx="10483468" cy="568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34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11780658" y="6395776"/>
            <a:ext cx="344842" cy="358475"/>
          </a:xfrm>
        </p:spPr>
        <p:txBody>
          <a:bodyPr/>
          <a:lstStyle/>
          <a:p>
            <a:fld id="{FAA6C436-0D4A-4340-A2B7-930FFE7E96AA}" type="slidenum">
              <a:rPr lang="ru-RU" sz="1800" smtClean="0">
                <a:solidFill>
                  <a:schemeClr val="tx1"/>
                </a:solidFill>
              </a:rPr>
              <a:t>9</a:t>
            </a:fld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62B7289-DD74-E04F-96EB-5345FF386B2F}"/>
              </a:ext>
            </a:extLst>
          </p:cNvPr>
          <p:cNvSpPr txBox="1"/>
          <p:nvPr/>
        </p:nvSpPr>
        <p:spPr>
          <a:xfrm>
            <a:off x="457797" y="267418"/>
            <a:ext cx="11389359" cy="100151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Bef>
                <a:spcPts val="1200"/>
              </a:spcBef>
            </a:pPr>
            <a:r>
              <a:rPr lang="en-US" sz="2000" b="1" dirty="0">
                <a:solidFill>
                  <a:srgbClr val="007A3E"/>
                </a:solidFill>
              </a:rPr>
              <a:t>  </a:t>
            </a:r>
            <a:r>
              <a:rPr lang="ru-RU" sz="2200" b="1" dirty="0" smtClean="0">
                <a:solidFill>
                  <a:srgbClr val="007A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ИНТЕГРАЦИЯ Приказ Минфина 120н от 29 августа 2025г.</a:t>
            </a:r>
          </a:p>
          <a:p>
            <a:pPr algn="ctr">
              <a:spcBef>
                <a:spcPts val="1200"/>
              </a:spcBef>
            </a:pPr>
            <a:r>
              <a:rPr lang="ru-RU" sz="2200" b="1" dirty="0">
                <a:solidFill>
                  <a:srgbClr val="007A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1" dirty="0" smtClean="0">
                <a:solidFill>
                  <a:srgbClr val="007A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орма Бюджетного кодекса Российской федерации с 2025 года (федеральный уровень) </a:t>
            </a:r>
          </a:p>
          <a:p>
            <a:pPr>
              <a:spcBef>
                <a:spcPts val="1200"/>
              </a:spcBef>
            </a:pPr>
            <a:endParaRPr lang="ru-RU" sz="2200" b="1" dirty="0" smtClean="0">
              <a:solidFill>
                <a:srgbClr val="007A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ru-RU" sz="2200" b="1" dirty="0" smtClean="0">
                <a:solidFill>
                  <a:srgbClr val="007A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b="1" dirty="0">
              <a:solidFill>
                <a:srgbClr val="007A3E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301282"/>
              </p:ext>
            </p:extLst>
          </p:nvPr>
        </p:nvGraphicFramePr>
        <p:xfrm>
          <a:off x="457798" y="1268936"/>
          <a:ext cx="11389359" cy="5393035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378651">
                  <a:extLst>
                    <a:ext uri="{9D8B030D-6E8A-4147-A177-3AD203B41FA5}">
                      <a16:colId xmlns:a16="http://schemas.microsoft.com/office/drawing/2014/main" xmlns="" val="891720439"/>
                    </a:ext>
                  </a:extLst>
                </a:gridCol>
                <a:gridCol w="634903">
                  <a:extLst>
                    <a:ext uri="{9D8B030D-6E8A-4147-A177-3AD203B41FA5}">
                      <a16:colId xmlns:a16="http://schemas.microsoft.com/office/drawing/2014/main" xmlns="" val="3971361603"/>
                    </a:ext>
                  </a:extLst>
                </a:gridCol>
                <a:gridCol w="523702">
                  <a:extLst>
                    <a:ext uri="{9D8B030D-6E8A-4147-A177-3AD203B41FA5}">
                      <a16:colId xmlns:a16="http://schemas.microsoft.com/office/drawing/2014/main" xmlns="" val="56916100"/>
                    </a:ext>
                  </a:extLst>
                </a:gridCol>
                <a:gridCol w="507033">
                  <a:extLst>
                    <a:ext uri="{9D8B030D-6E8A-4147-A177-3AD203B41FA5}">
                      <a16:colId xmlns:a16="http://schemas.microsoft.com/office/drawing/2014/main" xmlns="" val="2466227282"/>
                    </a:ext>
                  </a:extLst>
                </a:gridCol>
                <a:gridCol w="1911970">
                  <a:extLst>
                    <a:ext uri="{9D8B030D-6E8A-4147-A177-3AD203B41FA5}">
                      <a16:colId xmlns:a16="http://schemas.microsoft.com/office/drawing/2014/main" xmlns="" val="2189600210"/>
                    </a:ext>
                  </a:extLst>
                </a:gridCol>
                <a:gridCol w="7433100">
                  <a:extLst>
                    <a:ext uri="{9D8B030D-6E8A-4147-A177-3AD203B41FA5}">
                      <a16:colId xmlns:a16="http://schemas.microsoft.com/office/drawing/2014/main" xmlns="" val="889896781"/>
                    </a:ext>
                  </a:extLst>
                </a:gridCol>
              </a:tblGrid>
              <a:tr h="912144">
                <a:tc rowSpan="8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 rowSpan="8">
                  <a:txBody>
                    <a:bodyPr/>
                    <a:lstStyle/>
                    <a:p>
                      <a:pPr marL="342900" marR="71755" lvl="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декабря – 31 декабря + 30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р.д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342900" marR="71755" lvl="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(21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декабря 31 декабря + 30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р.д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 rowSpan="4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</a:t>
                      </a:r>
                      <a:r>
                        <a:rPr lang="en-US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 rowSpan="4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ОПЕРАТИВНАЯ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+ 3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рабочий день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по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11  по 20  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Январь особый совместно с 1 по 20  + 3 рабочих дня 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21 по конец месяца</a:t>
                      </a:r>
                      <a:endParaRPr lang="ru-RU" sz="1100" u="sng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1885190214"/>
                  </a:ext>
                </a:extLst>
              </a:tr>
              <a:tr h="6841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+ 10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рабочий день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 по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конец месяца = + 10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рабочий день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21 по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конец месяца = + 10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рабочий день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(изменяя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оперативную с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конца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месяца)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3151898049"/>
                  </a:ext>
                </a:extLst>
              </a:tr>
              <a:tr h="2361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+ 10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рабочий день</a:t>
                      </a: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559820067"/>
                  </a:ext>
                </a:extLst>
              </a:tr>
              <a:tr h="6688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 3 = КВАРТАЛ 1 + 20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рабочий день</a:t>
                      </a:r>
                      <a:endParaRPr lang="ru-RU" sz="11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марта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марта = + 20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р.д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21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марта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марта = + 20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р.д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(изменяя оперативную 21 марта – 31 марта)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42003912"/>
                  </a:ext>
                </a:extLst>
              </a:tr>
              <a:tr h="7486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 2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4, 5, 6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1239126739"/>
                  </a:ext>
                </a:extLst>
              </a:tr>
              <a:tr h="7996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 3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7, 8, 9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4020017267"/>
                  </a:ext>
                </a:extLst>
              </a:tr>
              <a:tr h="3800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 </a:t>
                      </a:r>
                      <a:b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10, 11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583075153"/>
                  </a:ext>
                </a:extLst>
              </a:tr>
              <a:tr h="6841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ДЕКАБРЯ  по 10 ДЕКАБРЯ</a:t>
                      </a:r>
                      <a:endParaRPr lang="ru-RU" sz="11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11 ДЕКАБРЯ по– 20 ДЕКАБРЯ</a:t>
                      </a:r>
                      <a:endParaRPr lang="ru-RU" sz="11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ДЕКАБРЯ  по 31 ДЕКАБРЯ (ОПЕРАТИВНАЯ + 3 рабочих дня )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u="sng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плюс 30 рабочих дней!) с уточнение оперативных )месяца – декабря ) 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13" marR="48313" marT="0" marB="0" anchor="ctr"/>
                </a:tc>
                <a:extLst>
                  <a:ext uri="{0D108BD9-81ED-4DB2-BD59-A6C34878D82A}">
                    <a16:rowId xmlns:a16="http://schemas.microsoft.com/office/drawing/2014/main" xmlns="" val="2878757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416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52907" y="722261"/>
            <a:ext cx="1043749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ПЛАНЫ</a:t>
            </a:r>
            <a:r>
              <a:rPr sz="24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sz="240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</a:t>
            </a:r>
            <a:r>
              <a:rPr sz="24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ТЕХНОЛОГИЧЕСКОЙ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ИНТЕГРАЦИИ</a:t>
            </a:r>
          </a:p>
        </p:txBody>
      </p:sp>
      <p:sp>
        <p:nvSpPr>
          <p:cNvPr id="5" name="object 5"/>
          <p:cNvSpPr/>
          <p:nvPr/>
        </p:nvSpPr>
        <p:spPr>
          <a:xfrm>
            <a:off x="4756277" y="1271142"/>
            <a:ext cx="3674110" cy="1712141"/>
          </a:xfrm>
          <a:custGeom>
            <a:avLst/>
            <a:gdLst/>
            <a:ahLst/>
            <a:cxnLst/>
            <a:rect l="l" t="t" r="r" b="b"/>
            <a:pathLst>
              <a:path w="3674109" h="1821180">
                <a:moveTo>
                  <a:pt x="3491992" y="0"/>
                </a:moveTo>
                <a:lnTo>
                  <a:pt x="181990" y="0"/>
                </a:lnTo>
                <a:lnTo>
                  <a:pt x="133629" y="6505"/>
                </a:lnTo>
                <a:lnTo>
                  <a:pt x="90160" y="24863"/>
                </a:lnTo>
                <a:lnTo>
                  <a:pt x="53324" y="53340"/>
                </a:lnTo>
                <a:lnTo>
                  <a:pt x="24859" y="90198"/>
                </a:lnTo>
                <a:lnTo>
                  <a:pt x="6504" y="133702"/>
                </a:lnTo>
                <a:lnTo>
                  <a:pt x="0" y="182118"/>
                </a:lnTo>
                <a:lnTo>
                  <a:pt x="0" y="1638681"/>
                </a:lnTo>
                <a:lnTo>
                  <a:pt x="6504" y="1687042"/>
                </a:lnTo>
                <a:lnTo>
                  <a:pt x="24859" y="1730511"/>
                </a:lnTo>
                <a:lnTo>
                  <a:pt x="53324" y="1767347"/>
                </a:lnTo>
                <a:lnTo>
                  <a:pt x="90160" y="1795812"/>
                </a:lnTo>
                <a:lnTo>
                  <a:pt x="133629" y="1814167"/>
                </a:lnTo>
                <a:lnTo>
                  <a:pt x="181990" y="1820672"/>
                </a:lnTo>
                <a:lnTo>
                  <a:pt x="3491992" y="1820672"/>
                </a:lnTo>
                <a:lnTo>
                  <a:pt x="3540397" y="1814167"/>
                </a:lnTo>
                <a:lnTo>
                  <a:pt x="3583878" y="1795812"/>
                </a:lnTo>
                <a:lnTo>
                  <a:pt x="3620706" y="1767347"/>
                </a:lnTo>
                <a:lnTo>
                  <a:pt x="3649152" y="1730511"/>
                </a:lnTo>
                <a:lnTo>
                  <a:pt x="3667487" y="1687042"/>
                </a:lnTo>
                <a:lnTo>
                  <a:pt x="3673982" y="1638681"/>
                </a:lnTo>
                <a:lnTo>
                  <a:pt x="3673982" y="182118"/>
                </a:lnTo>
                <a:lnTo>
                  <a:pt x="3667487" y="133702"/>
                </a:lnTo>
                <a:lnTo>
                  <a:pt x="3649152" y="90198"/>
                </a:lnTo>
                <a:lnTo>
                  <a:pt x="3620706" y="53340"/>
                </a:lnTo>
                <a:lnTo>
                  <a:pt x="3583878" y="24863"/>
                </a:lnTo>
                <a:lnTo>
                  <a:pt x="3540397" y="6505"/>
                </a:lnTo>
                <a:lnTo>
                  <a:pt x="3491992" y="0"/>
                </a:lnTo>
                <a:close/>
              </a:path>
            </a:pathLst>
          </a:custGeom>
          <a:solidFill>
            <a:srgbClr val="2DA2B4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11573" y="1588459"/>
            <a:ext cx="4045305" cy="1094529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396240" marR="386715" lvl="0" indent="0" algn="ctr" defTabSz="914400" eaLnBrk="1" fontAlgn="auto" latinLnBrk="0" hangingPunct="1">
              <a:lnSpc>
                <a:spcPts val="27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СПРАВОЧНИКИ 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ТИПОВЫХ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ts val="266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КОРРЕСПОНДЕНЦИЙ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52907" y="1271142"/>
            <a:ext cx="4152265" cy="1712141"/>
          </a:xfrm>
          <a:custGeom>
            <a:avLst/>
            <a:gdLst/>
            <a:ahLst/>
            <a:cxnLst/>
            <a:rect l="l" t="t" r="r" b="b"/>
            <a:pathLst>
              <a:path w="4152265" h="1821180">
                <a:moveTo>
                  <a:pt x="3970172" y="0"/>
                </a:moveTo>
                <a:lnTo>
                  <a:pt x="182067" y="0"/>
                </a:lnTo>
                <a:lnTo>
                  <a:pt x="133668" y="6504"/>
                </a:lnTo>
                <a:lnTo>
                  <a:pt x="90177" y="24859"/>
                </a:lnTo>
                <a:lnTo>
                  <a:pt x="53328" y="53324"/>
                </a:lnTo>
                <a:lnTo>
                  <a:pt x="24859" y="90160"/>
                </a:lnTo>
                <a:lnTo>
                  <a:pt x="6504" y="133629"/>
                </a:lnTo>
                <a:lnTo>
                  <a:pt x="0" y="181991"/>
                </a:lnTo>
                <a:lnTo>
                  <a:pt x="0" y="1638681"/>
                </a:lnTo>
                <a:lnTo>
                  <a:pt x="6504" y="1687042"/>
                </a:lnTo>
                <a:lnTo>
                  <a:pt x="24859" y="1730511"/>
                </a:lnTo>
                <a:lnTo>
                  <a:pt x="53328" y="1767347"/>
                </a:lnTo>
                <a:lnTo>
                  <a:pt x="90177" y="1795812"/>
                </a:lnTo>
                <a:lnTo>
                  <a:pt x="133668" y="1814167"/>
                </a:lnTo>
                <a:lnTo>
                  <a:pt x="182067" y="1820672"/>
                </a:lnTo>
                <a:lnTo>
                  <a:pt x="3970172" y="1820672"/>
                </a:lnTo>
                <a:lnTo>
                  <a:pt x="4018534" y="1814167"/>
                </a:lnTo>
                <a:lnTo>
                  <a:pt x="4062002" y="1795812"/>
                </a:lnTo>
                <a:lnTo>
                  <a:pt x="4098839" y="1767347"/>
                </a:lnTo>
                <a:lnTo>
                  <a:pt x="4127304" y="1730511"/>
                </a:lnTo>
                <a:lnTo>
                  <a:pt x="4145658" y="1687042"/>
                </a:lnTo>
                <a:lnTo>
                  <a:pt x="4152163" y="1638681"/>
                </a:lnTo>
                <a:lnTo>
                  <a:pt x="4152163" y="181991"/>
                </a:lnTo>
                <a:lnTo>
                  <a:pt x="4145658" y="133629"/>
                </a:lnTo>
                <a:lnTo>
                  <a:pt x="4127304" y="90160"/>
                </a:lnTo>
                <a:lnTo>
                  <a:pt x="4098839" y="53324"/>
                </a:lnTo>
                <a:lnTo>
                  <a:pt x="4062002" y="24859"/>
                </a:lnTo>
                <a:lnTo>
                  <a:pt x="4018534" y="6504"/>
                </a:lnTo>
                <a:lnTo>
                  <a:pt x="3970172" y="0"/>
                </a:lnTo>
                <a:close/>
              </a:path>
            </a:pathLst>
          </a:custGeom>
          <a:solidFill>
            <a:srgbClr val="006E7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549" y="1634467"/>
            <a:ext cx="4485100" cy="1102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ts val="285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БАЗОВЫЕ</a:t>
            </a:r>
            <a:r>
              <a:rPr kumimoji="0" sz="2400" b="1" i="0" u="none" strike="noStrike" kern="0" cap="none" spc="-1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ПЕРЕЧНИ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0190" marR="241935" lvl="0" indent="240665" algn="ctr" defTabSz="914400" eaLnBrk="1" fontAlgn="auto" latinLnBrk="0" hangingPunct="1">
              <a:lnSpc>
                <a:spcPts val="2700"/>
              </a:lnSpc>
              <a:spcBef>
                <a:spcPts val="1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sz="2000" b="0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Инструкции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kern="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kumimoji="0" sz="2000" b="0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0" i="0" u="none" strike="noStrike" kern="0" cap="none" spc="-1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применению</a:t>
            </a:r>
            <a:r>
              <a:rPr kumimoji="0" sz="2000" b="0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Планов</a:t>
            </a:r>
            <a:r>
              <a:rPr kumimoji="0" sz="2000" b="0" i="0" u="none" strike="noStrike" kern="0" cap="none" spc="-8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52907" y="3429000"/>
            <a:ext cx="4018915" cy="2907030"/>
          </a:xfrm>
          <a:custGeom>
            <a:avLst/>
            <a:gdLst/>
            <a:ahLst/>
            <a:cxnLst/>
            <a:rect l="l" t="t" r="r" b="b"/>
            <a:pathLst>
              <a:path w="4018915" h="2907029">
                <a:moveTo>
                  <a:pt x="0" y="290702"/>
                </a:moveTo>
                <a:lnTo>
                  <a:pt x="3804" y="243555"/>
                </a:lnTo>
                <a:lnTo>
                  <a:pt x="14818" y="198827"/>
                </a:lnTo>
                <a:lnTo>
                  <a:pt x="32444" y="157118"/>
                </a:lnTo>
                <a:lnTo>
                  <a:pt x="56082" y="119027"/>
                </a:lnTo>
                <a:lnTo>
                  <a:pt x="85136" y="85153"/>
                </a:lnTo>
                <a:lnTo>
                  <a:pt x="119005" y="56095"/>
                </a:lnTo>
                <a:lnTo>
                  <a:pt x="157092" y="32452"/>
                </a:lnTo>
                <a:lnTo>
                  <a:pt x="198799" y="14822"/>
                </a:lnTo>
                <a:lnTo>
                  <a:pt x="243527" y="3805"/>
                </a:lnTo>
                <a:lnTo>
                  <a:pt x="290677" y="0"/>
                </a:lnTo>
                <a:lnTo>
                  <a:pt x="3727729" y="0"/>
                </a:lnTo>
                <a:lnTo>
                  <a:pt x="3774877" y="3805"/>
                </a:lnTo>
                <a:lnTo>
                  <a:pt x="3819605" y="14822"/>
                </a:lnTo>
                <a:lnTo>
                  <a:pt x="3861314" y="32452"/>
                </a:lnTo>
                <a:lnTo>
                  <a:pt x="3899404" y="56095"/>
                </a:lnTo>
                <a:lnTo>
                  <a:pt x="3933278" y="85153"/>
                </a:lnTo>
                <a:lnTo>
                  <a:pt x="3962337" y="119027"/>
                </a:lnTo>
                <a:lnTo>
                  <a:pt x="3985980" y="157118"/>
                </a:lnTo>
                <a:lnTo>
                  <a:pt x="4003609" y="198827"/>
                </a:lnTo>
                <a:lnTo>
                  <a:pt x="4014626" y="243555"/>
                </a:lnTo>
                <a:lnTo>
                  <a:pt x="4018432" y="290702"/>
                </a:lnTo>
                <a:lnTo>
                  <a:pt x="4018432" y="2616034"/>
                </a:lnTo>
                <a:lnTo>
                  <a:pt x="4014626" y="2663185"/>
                </a:lnTo>
                <a:lnTo>
                  <a:pt x="4003609" y="2707912"/>
                </a:lnTo>
                <a:lnTo>
                  <a:pt x="3985980" y="2749619"/>
                </a:lnTo>
                <a:lnTo>
                  <a:pt x="3962337" y="2787706"/>
                </a:lnTo>
                <a:lnTo>
                  <a:pt x="3933278" y="2821576"/>
                </a:lnTo>
                <a:lnTo>
                  <a:pt x="3899404" y="2850629"/>
                </a:lnTo>
                <a:lnTo>
                  <a:pt x="3861314" y="2874268"/>
                </a:lnTo>
                <a:lnTo>
                  <a:pt x="3819605" y="2891893"/>
                </a:lnTo>
                <a:lnTo>
                  <a:pt x="3774877" y="2902908"/>
                </a:lnTo>
                <a:lnTo>
                  <a:pt x="3727729" y="2906712"/>
                </a:lnTo>
                <a:lnTo>
                  <a:pt x="290677" y="2906712"/>
                </a:lnTo>
                <a:lnTo>
                  <a:pt x="243527" y="2902908"/>
                </a:lnTo>
                <a:lnTo>
                  <a:pt x="198799" y="2891893"/>
                </a:lnTo>
                <a:lnTo>
                  <a:pt x="157092" y="2874268"/>
                </a:lnTo>
                <a:lnTo>
                  <a:pt x="119005" y="2850629"/>
                </a:lnTo>
                <a:lnTo>
                  <a:pt x="85136" y="2821576"/>
                </a:lnTo>
                <a:lnTo>
                  <a:pt x="56082" y="2787706"/>
                </a:lnTo>
                <a:lnTo>
                  <a:pt x="32444" y="2749619"/>
                </a:lnTo>
                <a:lnTo>
                  <a:pt x="14818" y="2707912"/>
                </a:lnTo>
                <a:lnTo>
                  <a:pt x="3804" y="2663185"/>
                </a:lnTo>
                <a:lnTo>
                  <a:pt x="0" y="2616034"/>
                </a:lnTo>
                <a:lnTo>
                  <a:pt x="0" y="290702"/>
                </a:lnTo>
                <a:close/>
              </a:path>
            </a:pathLst>
          </a:custGeom>
          <a:ln w="12700">
            <a:solidFill>
              <a:srgbClr val="006E79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3855" y="3675109"/>
            <a:ext cx="1536589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УВЯЗКА: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6407" y="3962273"/>
            <a:ext cx="3656253" cy="190180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4965" marR="5080" lvl="0" indent="-34290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 typeface="Calibri"/>
              <a:buChar char="-"/>
              <a:tabLst>
                <a:tab pos="411480" algn="l"/>
              </a:tabLst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первичный</a:t>
            </a:r>
            <a:r>
              <a:rPr kumimoji="0" lang="ru-RU" sz="2000" b="1" i="0" u="none" strike="noStrike" kern="0" cap="none" spc="-15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учетный документ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5" marR="0" lvl="0" indent="-342265" defTabSz="914400" eaLnBrk="1" fontAlgn="auto" latinLnBrk="0" hangingPunct="1">
              <a:lnSpc>
                <a:spcPct val="100000"/>
              </a:lnSpc>
              <a:spcBef>
                <a:spcPts val="30"/>
              </a:spcBef>
              <a:spcAft>
                <a:spcPts val="0"/>
              </a:spcAft>
              <a:buClrTx/>
              <a:buSzTx/>
              <a:buFont typeface="Calibri"/>
              <a:buChar char="-"/>
              <a:tabLst>
                <a:tab pos="354965" algn="l"/>
              </a:tabLst>
              <a:defRPr/>
            </a:pP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корреспонденция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148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счетов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6075" marR="650240" lvl="0" indent="-334010" defTabSz="914400" eaLnBrk="1" fontAlgn="auto" latinLnBrk="0" hangingPunct="1">
              <a:lnSpc>
                <a:spcPct val="1048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346075" algn="l"/>
                <a:tab pos="354965" algn="l"/>
              </a:tabLst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аналитический признак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756277" y="3420998"/>
            <a:ext cx="3674110" cy="2907030"/>
          </a:xfrm>
          <a:custGeom>
            <a:avLst/>
            <a:gdLst/>
            <a:ahLst/>
            <a:cxnLst/>
            <a:rect l="l" t="t" r="r" b="b"/>
            <a:pathLst>
              <a:path w="3674109" h="2907029">
                <a:moveTo>
                  <a:pt x="0" y="290702"/>
                </a:moveTo>
                <a:lnTo>
                  <a:pt x="3801" y="243555"/>
                </a:lnTo>
                <a:lnTo>
                  <a:pt x="14809" y="198827"/>
                </a:lnTo>
                <a:lnTo>
                  <a:pt x="32424" y="157118"/>
                </a:lnTo>
                <a:lnTo>
                  <a:pt x="56050" y="119027"/>
                </a:lnTo>
                <a:lnTo>
                  <a:pt x="85089" y="85153"/>
                </a:lnTo>
                <a:lnTo>
                  <a:pt x="118945" y="56095"/>
                </a:lnTo>
                <a:lnTo>
                  <a:pt x="157018" y="32452"/>
                </a:lnTo>
                <a:lnTo>
                  <a:pt x="198713" y="14822"/>
                </a:lnTo>
                <a:lnTo>
                  <a:pt x="243431" y="3805"/>
                </a:lnTo>
                <a:lnTo>
                  <a:pt x="290575" y="0"/>
                </a:lnTo>
                <a:lnTo>
                  <a:pt x="3383406" y="0"/>
                </a:lnTo>
                <a:lnTo>
                  <a:pt x="3430551" y="3805"/>
                </a:lnTo>
                <a:lnTo>
                  <a:pt x="3475269" y="14822"/>
                </a:lnTo>
                <a:lnTo>
                  <a:pt x="3516964" y="32452"/>
                </a:lnTo>
                <a:lnTo>
                  <a:pt x="3555037" y="56095"/>
                </a:lnTo>
                <a:lnTo>
                  <a:pt x="3588893" y="85153"/>
                </a:lnTo>
                <a:lnTo>
                  <a:pt x="3617932" y="119027"/>
                </a:lnTo>
                <a:lnTo>
                  <a:pt x="3641558" y="157118"/>
                </a:lnTo>
                <a:lnTo>
                  <a:pt x="3659173" y="198827"/>
                </a:lnTo>
                <a:lnTo>
                  <a:pt x="3670181" y="243555"/>
                </a:lnTo>
                <a:lnTo>
                  <a:pt x="3673982" y="290702"/>
                </a:lnTo>
                <a:lnTo>
                  <a:pt x="3673982" y="2616022"/>
                </a:lnTo>
                <a:lnTo>
                  <a:pt x="3670181" y="2663169"/>
                </a:lnTo>
                <a:lnTo>
                  <a:pt x="3659173" y="2707895"/>
                </a:lnTo>
                <a:lnTo>
                  <a:pt x="3641558" y="2749601"/>
                </a:lnTo>
                <a:lnTo>
                  <a:pt x="3617932" y="2787688"/>
                </a:lnTo>
                <a:lnTo>
                  <a:pt x="3588893" y="2821559"/>
                </a:lnTo>
                <a:lnTo>
                  <a:pt x="3555037" y="2850613"/>
                </a:lnTo>
                <a:lnTo>
                  <a:pt x="3516964" y="2874253"/>
                </a:lnTo>
                <a:lnTo>
                  <a:pt x="3475269" y="2891880"/>
                </a:lnTo>
                <a:lnTo>
                  <a:pt x="3430551" y="2902895"/>
                </a:lnTo>
                <a:lnTo>
                  <a:pt x="3383406" y="2906699"/>
                </a:lnTo>
                <a:lnTo>
                  <a:pt x="290575" y="2906699"/>
                </a:lnTo>
                <a:lnTo>
                  <a:pt x="243431" y="2902895"/>
                </a:lnTo>
                <a:lnTo>
                  <a:pt x="198713" y="2891880"/>
                </a:lnTo>
                <a:lnTo>
                  <a:pt x="157018" y="2874253"/>
                </a:lnTo>
                <a:lnTo>
                  <a:pt x="118945" y="2850613"/>
                </a:lnTo>
                <a:lnTo>
                  <a:pt x="85090" y="2821559"/>
                </a:lnTo>
                <a:lnTo>
                  <a:pt x="56050" y="2787688"/>
                </a:lnTo>
                <a:lnTo>
                  <a:pt x="32424" y="2749601"/>
                </a:lnTo>
                <a:lnTo>
                  <a:pt x="14809" y="2707895"/>
                </a:lnTo>
                <a:lnTo>
                  <a:pt x="3801" y="2663169"/>
                </a:lnTo>
                <a:lnTo>
                  <a:pt x="0" y="2616022"/>
                </a:lnTo>
                <a:lnTo>
                  <a:pt x="0" y="290702"/>
                </a:lnTo>
                <a:close/>
              </a:path>
            </a:pathLst>
          </a:custGeom>
          <a:ln w="12700">
            <a:solidFill>
              <a:srgbClr val="2DA2B4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838065" y="3962273"/>
            <a:ext cx="3510534" cy="602088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 lvl="0" indent="0" defTabSz="914400" eaLnBrk="1" fontAlgn="auto" latinLnBrk="0" hangingPunct="1">
              <a:lnSpc>
                <a:spcPct val="901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ОДНОРОДНОСТЬ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данных на </a:t>
            </a:r>
            <a:r>
              <a:rPr kumimoji="0" lang="ru-RU" sz="2000" b="1" i="0" u="none" strike="noStrike" kern="0" cap="none" spc="-2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всех 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уровнях</a:t>
            </a:r>
            <a:r>
              <a:rPr kumimoji="0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38065" y="4765479"/>
            <a:ext cx="3592322" cy="68031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625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</a:t>
            </a:r>
            <a:r>
              <a:rPr kumimoji="0" sz="2000" b="1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функций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0" lvl="0" indent="0" defTabSz="91440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</a:t>
            </a:r>
            <a:r>
              <a:rPr kumimoji="0" lang="ru-RU" sz="2000" b="1" i="0" u="none" strike="noStrike" kern="0" cap="none" spc="-114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контроля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904096" y="1271142"/>
            <a:ext cx="3155442" cy="1712141"/>
          </a:xfrm>
          <a:custGeom>
            <a:avLst/>
            <a:gdLst/>
            <a:ahLst/>
            <a:cxnLst/>
            <a:rect l="l" t="t" r="r" b="b"/>
            <a:pathLst>
              <a:path w="3074670" h="1821180">
                <a:moveTo>
                  <a:pt x="2892298" y="0"/>
                </a:moveTo>
                <a:lnTo>
                  <a:pt x="182118" y="0"/>
                </a:lnTo>
                <a:lnTo>
                  <a:pt x="133702" y="6505"/>
                </a:lnTo>
                <a:lnTo>
                  <a:pt x="90198" y="24863"/>
                </a:lnTo>
                <a:lnTo>
                  <a:pt x="53340" y="53340"/>
                </a:lnTo>
                <a:lnTo>
                  <a:pt x="24863" y="90198"/>
                </a:lnTo>
                <a:lnTo>
                  <a:pt x="6505" y="133702"/>
                </a:lnTo>
                <a:lnTo>
                  <a:pt x="0" y="182118"/>
                </a:lnTo>
                <a:lnTo>
                  <a:pt x="0" y="1638681"/>
                </a:lnTo>
                <a:lnTo>
                  <a:pt x="6505" y="1687042"/>
                </a:lnTo>
                <a:lnTo>
                  <a:pt x="24863" y="1730511"/>
                </a:lnTo>
                <a:lnTo>
                  <a:pt x="53340" y="1767347"/>
                </a:lnTo>
                <a:lnTo>
                  <a:pt x="90198" y="1795812"/>
                </a:lnTo>
                <a:lnTo>
                  <a:pt x="133702" y="1814167"/>
                </a:lnTo>
                <a:lnTo>
                  <a:pt x="182118" y="1820672"/>
                </a:lnTo>
                <a:lnTo>
                  <a:pt x="2892298" y="1820672"/>
                </a:lnTo>
                <a:lnTo>
                  <a:pt x="2940713" y="1814167"/>
                </a:lnTo>
                <a:lnTo>
                  <a:pt x="2984217" y="1795812"/>
                </a:lnTo>
                <a:lnTo>
                  <a:pt x="3021076" y="1767347"/>
                </a:lnTo>
                <a:lnTo>
                  <a:pt x="3049552" y="1730511"/>
                </a:lnTo>
                <a:lnTo>
                  <a:pt x="3067910" y="1687042"/>
                </a:lnTo>
                <a:lnTo>
                  <a:pt x="3074416" y="1638681"/>
                </a:lnTo>
                <a:lnTo>
                  <a:pt x="3074416" y="182118"/>
                </a:lnTo>
                <a:lnTo>
                  <a:pt x="3067910" y="133702"/>
                </a:lnTo>
                <a:lnTo>
                  <a:pt x="3049552" y="90198"/>
                </a:lnTo>
                <a:lnTo>
                  <a:pt x="3021076" y="53340"/>
                </a:lnTo>
                <a:lnTo>
                  <a:pt x="2984217" y="24863"/>
                </a:lnTo>
                <a:lnTo>
                  <a:pt x="2940713" y="6505"/>
                </a:lnTo>
                <a:lnTo>
                  <a:pt x="2892298" y="0"/>
                </a:lnTo>
                <a:close/>
              </a:path>
            </a:pathLst>
          </a:custGeom>
          <a:solidFill>
            <a:srgbClr val="94B0B6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246286" y="1634467"/>
            <a:ext cx="2625090" cy="74930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 marR="5080" lvl="0" indent="401955" defTabSz="914400" eaLnBrk="1" fontAlgn="auto" latinLnBrk="0" hangingPunct="1">
              <a:lnSpc>
                <a:spcPts val="27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УЧЕТНЫХ</a:t>
            </a:r>
            <a:r>
              <a:rPr kumimoji="0" sz="2000" b="1" i="0" u="none" strike="noStrike" kern="0" cap="none" spc="-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934957" y="3420998"/>
            <a:ext cx="3124306" cy="2907030"/>
          </a:xfrm>
          <a:custGeom>
            <a:avLst/>
            <a:gdLst/>
            <a:ahLst/>
            <a:cxnLst/>
            <a:rect l="l" t="t" r="r" b="b"/>
            <a:pathLst>
              <a:path w="3033395" h="2907029">
                <a:moveTo>
                  <a:pt x="0" y="290702"/>
                </a:moveTo>
                <a:lnTo>
                  <a:pt x="3805" y="243555"/>
                </a:lnTo>
                <a:lnTo>
                  <a:pt x="14822" y="198827"/>
                </a:lnTo>
                <a:lnTo>
                  <a:pt x="32452" y="157118"/>
                </a:lnTo>
                <a:lnTo>
                  <a:pt x="56095" y="119027"/>
                </a:lnTo>
                <a:lnTo>
                  <a:pt x="85153" y="85153"/>
                </a:lnTo>
                <a:lnTo>
                  <a:pt x="119027" y="56095"/>
                </a:lnTo>
                <a:lnTo>
                  <a:pt x="157118" y="32452"/>
                </a:lnTo>
                <a:lnTo>
                  <a:pt x="198827" y="14822"/>
                </a:lnTo>
                <a:lnTo>
                  <a:pt x="243555" y="3805"/>
                </a:lnTo>
                <a:lnTo>
                  <a:pt x="290702" y="0"/>
                </a:lnTo>
                <a:lnTo>
                  <a:pt x="2742565" y="0"/>
                </a:lnTo>
                <a:lnTo>
                  <a:pt x="2789712" y="3805"/>
                </a:lnTo>
                <a:lnTo>
                  <a:pt x="2834440" y="14822"/>
                </a:lnTo>
                <a:lnTo>
                  <a:pt x="2876149" y="32452"/>
                </a:lnTo>
                <a:lnTo>
                  <a:pt x="2914240" y="56095"/>
                </a:lnTo>
                <a:lnTo>
                  <a:pt x="2948114" y="85153"/>
                </a:lnTo>
                <a:lnTo>
                  <a:pt x="2977172" y="119027"/>
                </a:lnTo>
                <a:lnTo>
                  <a:pt x="3000815" y="157118"/>
                </a:lnTo>
                <a:lnTo>
                  <a:pt x="3018445" y="198827"/>
                </a:lnTo>
                <a:lnTo>
                  <a:pt x="3029462" y="243555"/>
                </a:lnTo>
                <a:lnTo>
                  <a:pt x="3033268" y="290702"/>
                </a:lnTo>
                <a:lnTo>
                  <a:pt x="3033268" y="2616022"/>
                </a:lnTo>
                <a:lnTo>
                  <a:pt x="3029462" y="2663169"/>
                </a:lnTo>
                <a:lnTo>
                  <a:pt x="3018445" y="2707895"/>
                </a:lnTo>
                <a:lnTo>
                  <a:pt x="3000815" y="2749601"/>
                </a:lnTo>
                <a:lnTo>
                  <a:pt x="2977172" y="2787688"/>
                </a:lnTo>
                <a:lnTo>
                  <a:pt x="2948114" y="2821559"/>
                </a:lnTo>
                <a:lnTo>
                  <a:pt x="2914240" y="2850613"/>
                </a:lnTo>
                <a:lnTo>
                  <a:pt x="2876149" y="2874253"/>
                </a:lnTo>
                <a:lnTo>
                  <a:pt x="2834440" y="2891880"/>
                </a:lnTo>
                <a:lnTo>
                  <a:pt x="2789712" y="2902895"/>
                </a:lnTo>
                <a:lnTo>
                  <a:pt x="2742565" y="2906699"/>
                </a:lnTo>
                <a:lnTo>
                  <a:pt x="290702" y="2906699"/>
                </a:lnTo>
                <a:lnTo>
                  <a:pt x="243555" y="2902895"/>
                </a:lnTo>
                <a:lnTo>
                  <a:pt x="198827" y="2891880"/>
                </a:lnTo>
                <a:lnTo>
                  <a:pt x="157118" y="2874253"/>
                </a:lnTo>
                <a:lnTo>
                  <a:pt x="119027" y="2850613"/>
                </a:lnTo>
                <a:lnTo>
                  <a:pt x="85153" y="2821559"/>
                </a:lnTo>
                <a:lnTo>
                  <a:pt x="56095" y="2787688"/>
                </a:lnTo>
                <a:lnTo>
                  <a:pt x="32452" y="2749601"/>
                </a:lnTo>
                <a:lnTo>
                  <a:pt x="14822" y="2707895"/>
                </a:lnTo>
                <a:lnTo>
                  <a:pt x="3805" y="2663169"/>
                </a:lnTo>
                <a:lnTo>
                  <a:pt x="0" y="2616022"/>
                </a:lnTo>
                <a:lnTo>
                  <a:pt x="0" y="290702"/>
                </a:lnTo>
                <a:close/>
              </a:path>
            </a:pathLst>
          </a:custGeom>
          <a:ln w="12700">
            <a:solidFill>
              <a:srgbClr val="94B0B6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258373" y="1963864"/>
            <a:ext cx="4675505" cy="658495"/>
            <a:chOff x="4258373" y="1963864"/>
            <a:chExt cx="4675505" cy="658495"/>
          </a:xfrm>
        </p:grpSpPr>
        <p:sp>
          <p:nvSpPr>
            <p:cNvPr id="20" name="object 20"/>
            <p:cNvSpPr/>
            <p:nvPr/>
          </p:nvSpPr>
          <p:spPr>
            <a:xfrm>
              <a:off x="4272660" y="1978151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402081" y="0"/>
                  </a:moveTo>
                  <a:lnTo>
                    <a:pt x="0" y="0"/>
                  </a:lnTo>
                  <a:lnTo>
                    <a:pt x="313943" y="313944"/>
                  </a:lnTo>
                  <a:lnTo>
                    <a:pt x="0" y="627888"/>
                  </a:lnTo>
                  <a:lnTo>
                    <a:pt x="402081" y="627888"/>
                  </a:lnTo>
                  <a:lnTo>
                    <a:pt x="716026" y="313944"/>
                  </a:lnTo>
                  <a:lnTo>
                    <a:pt x="402081" y="0"/>
                  </a:lnTo>
                  <a:close/>
                </a:path>
              </a:pathLst>
            </a:custGeom>
            <a:solidFill>
              <a:srgbClr val="CAD6CE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272660" y="1978151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0" y="0"/>
                  </a:moveTo>
                  <a:lnTo>
                    <a:pt x="402081" y="0"/>
                  </a:lnTo>
                  <a:lnTo>
                    <a:pt x="716026" y="313944"/>
                  </a:lnTo>
                  <a:lnTo>
                    <a:pt x="402081" y="627888"/>
                  </a:lnTo>
                  <a:lnTo>
                    <a:pt x="0" y="627888"/>
                  </a:lnTo>
                  <a:lnTo>
                    <a:pt x="313943" y="313944"/>
                  </a:lnTo>
                  <a:lnTo>
                    <a:pt x="0" y="0"/>
                  </a:lnTo>
                  <a:close/>
                </a:path>
              </a:pathLst>
            </a:custGeom>
            <a:ln w="28574">
              <a:solidFill>
                <a:srgbClr val="CAD6CE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8203438" y="1980056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402081" y="0"/>
                  </a:moveTo>
                  <a:lnTo>
                    <a:pt x="0" y="0"/>
                  </a:lnTo>
                  <a:lnTo>
                    <a:pt x="314070" y="314070"/>
                  </a:lnTo>
                  <a:lnTo>
                    <a:pt x="0" y="628014"/>
                  </a:lnTo>
                  <a:lnTo>
                    <a:pt x="402081" y="628014"/>
                  </a:lnTo>
                  <a:lnTo>
                    <a:pt x="716152" y="314070"/>
                  </a:lnTo>
                  <a:lnTo>
                    <a:pt x="402081" y="0"/>
                  </a:lnTo>
                  <a:close/>
                </a:path>
              </a:pathLst>
            </a:custGeom>
            <a:solidFill>
              <a:srgbClr val="CAD6CE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8203438" y="1980056"/>
              <a:ext cx="716280" cy="628015"/>
            </a:xfrm>
            <a:custGeom>
              <a:avLst/>
              <a:gdLst/>
              <a:ahLst/>
              <a:cxnLst/>
              <a:rect l="l" t="t" r="r" b="b"/>
              <a:pathLst>
                <a:path w="716279" h="628014">
                  <a:moveTo>
                    <a:pt x="0" y="0"/>
                  </a:moveTo>
                  <a:lnTo>
                    <a:pt x="402081" y="0"/>
                  </a:lnTo>
                  <a:lnTo>
                    <a:pt x="716152" y="314070"/>
                  </a:lnTo>
                  <a:lnTo>
                    <a:pt x="402081" y="628014"/>
                  </a:lnTo>
                  <a:lnTo>
                    <a:pt x="0" y="628014"/>
                  </a:lnTo>
                  <a:lnTo>
                    <a:pt x="314070" y="314070"/>
                  </a:lnTo>
                  <a:lnTo>
                    <a:pt x="0" y="0"/>
                  </a:lnTo>
                  <a:close/>
                </a:path>
              </a:pathLst>
            </a:custGeom>
            <a:ln w="28574">
              <a:solidFill>
                <a:srgbClr val="CAD6CE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object 24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1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cs typeface="Tahoma"/>
              </a:rPr>
              <a:pPr marL="12700" marR="0" lvl="0" indent="0" defTabSz="914400" eaLnBrk="1" fontAlgn="auto" latinLnBrk="0" hangingPunct="1">
                <a:lnSpc>
                  <a:spcPct val="100000"/>
                </a:lnSpc>
                <a:spcBef>
                  <a:spcPts val="4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sz="1600" b="1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9010996" y="3958136"/>
            <a:ext cx="3109156" cy="1821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90100"/>
              </a:lnSpc>
              <a:spcBef>
                <a:spcPts val="375"/>
              </a:spcBef>
            </a:pPr>
            <a:r>
              <a:rPr lang="ru-RU" sz="2000" b="1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endParaRPr lang="ru-RU" sz="2000" b="1" kern="0" spc="-1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>
              <a:lnSpc>
                <a:spcPct val="90100"/>
              </a:lnSpc>
              <a:spcBef>
                <a:spcPts val="375"/>
              </a:spcBef>
            </a:pPr>
            <a:r>
              <a:rPr lang="ru-RU" sz="2000" b="1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корректной </a:t>
            </a:r>
            <a:r>
              <a:rPr lang="ru-RU" sz="2000" b="1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выгрузки учетных данных на</a:t>
            </a:r>
          </a:p>
          <a:p>
            <a:pPr marL="137795" marR="5080" lvl="0" indent="-125730">
              <a:lnSpc>
                <a:spcPts val="2160"/>
              </a:lnSpc>
              <a:defRPr/>
            </a:pPr>
            <a:r>
              <a:rPr lang="ru-RU" b="1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</a:t>
            </a:r>
            <a:r>
              <a:rPr lang="ru-RU" b="1" kern="0" spc="-6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spc="-1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</a:p>
          <a:p>
            <a:pPr marL="137795" marR="5080" lvl="0" indent="-125730">
              <a:lnSpc>
                <a:spcPts val="2160"/>
              </a:lnSpc>
              <a:defRPr/>
            </a:pPr>
            <a:r>
              <a:rPr lang="ru-RU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ГИИС</a:t>
            </a:r>
            <a:r>
              <a:rPr lang="ru-RU" b="1" kern="0" spc="-35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«Электронный бюджет»)</a:t>
            </a:r>
            <a:endParaRPr lang="ru-RU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43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16"/>
          <p:cNvCxnSpPr/>
          <p:nvPr/>
        </p:nvCxnSpPr>
        <p:spPr>
          <a:xfrm>
            <a:off x="10035789" y="265643"/>
            <a:ext cx="0" cy="226483"/>
          </a:xfrm>
          <a:prstGeom prst="line">
            <a:avLst/>
          </a:prstGeom>
          <a:ln w="12700" cmpd="sng">
            <a:solidFill>
              <a:srgbClr val="DEAA46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itle 1">
            <a:extLst>
              <a:ext uri="{FF2B5EF4-FFF2-40B4-BE49-F238E27FC236}">
                <a16:creationId xmlns:a16="http://schemas.microsoft.com/office/drawing/2014/main" xmlns="" id="{D2BE57DE-FA7A-44BC-B8D6-F3B300F4C69D}"/>
              </a:ext>
            </a:extLst>
          </p:cNvPr>
          <p:cNvSpPr txBox="1">
            <a:spLocks/>
          </p:cNvSpPr>
          <p:nvPr/>
        </p:nvSpPr>
        <p:spPr>
          <a:xfrm>
            <a:off x="2263389" y="3085807"/>
            <a:ext cx="7772400" cy="95971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5000" b="1" dirty="0">
                <a:solidFill>
                  <a:prstClr val="black"/>
                </a:solidFill>
                <a:latin typeface="Calibri"/>
              </a:rPr>
              <a:t>СПАСИБО ЗА ВНИМАНИЕ!</a:t>
            </a:r>
            <a:endParaRPr lang="en-GB" sz="5000" b="1" u="sng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50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643</Words>
  <Application>Microsoft Office PowerPoint</Application>
  <PresentationFormat>Широкоэкранный</PresentationFormat>
  <Paragraphs>149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Tahoma</vt:lpstr>
      <vt:lpstr>Times New Roman</vt:lpstr>
      <vt:lpstr>Тема Office</vt:lpstr>
      <vt:lpstr>Презентация PowerPoint</vt:lpstr>
      <vt:lpstr>ПЕРЕХОД ОТ ИНСТРУКЦИЙ К ФЕДЕРАЛЬНЫМ СТАНДАРТАМ БУХГАЛТЕРСКОГО УЧЕТА ГОСУДАРСТВЕННЫХ ФИНАНСОВ</vt:lpstr>
      <vt:lpstr>ПЕРЕХОД ОТ ИНСТРУКЦИЙ К ФЕДЕРАЛЬНЫМ СТАНДАРТАМ БУХГАЛТЕРСКОГО УЧЕТА ГОСУДАРСТВЕННЫХ ФИНАНСОВ</vt:lpstr>
      <vt:lpstr>Презентация PowerPoint</vt:lpstr>
      <vt:lpstr>ПЕРЕХОД ОТ ИНСТРУКЦИЙ К ФЕДЕРАЛЬНЫМ СТАНДАРТАМ БУХГАЛТЕРСКОГО УЧЕТА ГОСУДАРСТВЕННЫХ ФИНАНСОВ</vt:lpstr>
      <vt:lpstr>ПЛАНЫ СЧЕТОВ В УСЛОВИЯХ ТЕХНОЛОГИЧЕСКОЙ ИНТЕГРАЦИИ</vt:lpstr>
      <vt:lpstr>ОСНОВНЫЕ ПОЛОЖЕНИЯ ИНСТРУКЦИЙ ПО ПРИМЕНИЮ ПЛАНОВ СЧЕТОВ (Приказы Минфина России № 118н и № 119н от 29.08.2025)</vt:lpstr>
      <vt:lpstr>ПЛАНЫ СЧЕТОВ В УСЛОВИЯХ ТЕХНОЛОГИЧЕСКОЙ ИНТЕГРАЦИИ</vt:lpstr>
      <vt:lpstr>Презентация PowerPoint</vt:lpstr>
      <vt:lpstr>ПЛАНЫ СЧЕТОВ В УСЛОВИЯХ ТЕХНОЛОГИЧЕСКОЙ ИНТЕГРАЦИИ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СИВЕЦ СВЕТЛАНА ВИКТОРОВНА</dc:creator>
  <cp:lastModifiedBy>Балдина</cp:lastModifiedBy>
  <cp:revision>9</cp:revision>
  <dcterms:created xsi:type="dcterms:W3CDTF">2024-09-13T08:01:50Z</dcterms:created>
  <dcterms:modified xsi:type="dcterms:W3CDTF">2025-10-01T06:25:08Z</dcterms:modified>
</cp:coreProperties>
</file>