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30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31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32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35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36.xml" ContentType="application/vnd.openxmlformats-officedocument.presentationml.notesSlide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notesSlides/notesSlide37.xml" ContentType="application/vnd.openxmlformats-officedocument.presentationml.notesSlide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notesSlides/notesSlide38.xml" ContentType="application/vnd.openxmlformats-officedocument.presentationml.notesSlide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notesSlides/notesSlide39.xml" ContentType="application/vnd.openxmlformats-officedocument.presentationml.notesSlide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notesSlides/notesSlide40.xml" ContentType="application/vnd.openxmlformats-officedocument.presentationml.notesSlide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notesSlides/notesSlide41.xml" ContentType="application/vnd.openxmlformats-officedocument.presentationml.notesSlide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notesSlides/notesSlide49.xml" ContentType="application/vnd.openxmlformats-officedocument.presentationml.notesSlide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notesSlides/notesSlide50.xml" ContentType="application/vnd.openxmlformats-officedocument.presentationml.notesSlide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</p:sldMasterIdLst>
  <p:notesMasterIdLst>
    <p:notesMasterId r:id="rId84"/>
  </p:notesMasterIdLst>
  <p:handoutMasterIdLst>
    <p:handoutMasterId r:id="rId85"/>
  </p:handoutMasterIdLst>
  <p:sldIdLst>
    <p:sldId id="375" r:id="rId2"/>
    <p:sldId id="3648" r:id="rId3"/>
    <p:sldId id="3687" r:id="rId4"/>
    <p:sldId id="3686" r:id="rId5"/>
    <p:sldId id="3688" r:id="rId6"/>
    <p:sldId id="3689" r:id="rId7"/>
    <p:sldId id="3690" r:id="rId8"/>
    <p:sldId id="3691" r:id="rId9"/>
    <p:sldId id="3692" r:id="rId10"/>
    <p:sldId id="3697" r:id="rId11"/>
    <p:sldId id="3693" r:id="rId12"/>
    <p:sldId id="3698" r:id="rId13"/>
    <p:sldId id="3699" r:id="rId14"/>
    <p:sldId id="3655" r:id="rId15"/>
    <p:sldId id="3694" r:id="rId16"/>
    <p:sldId id="3695" r:id="rId17"/>
    <p:sldId id="3696" r:id="rId18"/>
    <p:sldId id="3700" r:id="rId19"/>
    <p:sldId id="3701" r:id="rId20"/>
    <p:sldId id="3665" r:id="rId21"/>
    <p:sldId id="3643" r:id="rId22"/>
    <p:sldId id="3644" r:id="rId23"/>
    <p:sldId id="2383" r:id="rId24"/>
    <p:sldId id="2342" r:id="rId25"/>
    <p:sldId id="3666" r:id="rId26"/>
    <p:sldId id="3702" r:id="rId27"/>
    <p:sldId id="3656" r:id="rId28"/>
    <p:sldId id="2362" r:id="rId29"/>
    <p:sldId id="2363" r:id="rId30"/>
    <p:sldId id="3552" r:id="rId31"/>
    <p:sldId id="3553" r:id="rId32"/>
    <p:sldId id="3672" r:id="rId33"/>
    <p:sldId id="3659" r:id="rId34"/>
    <p:sldId id="3658" r:id="rId35"/>
    <p:sldId id="3703" r:id="rId36"/>
    <p:sldId id="3704" r:id="rId37"/>
    <p:sldId id="3705" r:id="rId38"/>
    <p:sldId id="3706" r:id="rId39"/>
    <p:sldId id="3707" r:id="rId40"/>
    <p:sldId id="3708" r:id="rId41"/>
    <p:sldId id="3709" r:id="rId42"/>
    <p:sldId id="3710" r:id="rId43"/>
    <p:sldId id="3614" r:id="rId44"/>
    <p:sldId id="3615" r:id="rId45"/>
    <p:sldId id="3679" r:id="rId46"/>
    <p:sldId id="3680" r:id="rId47"/>
    <p:sldId id="3417" r:id="rId48"/>
    <p:sldId id="2357" r:id="rId49"/>
    <p:sldId id="3565" r:id="rId50"/>
    <p:sldId id="3660" r:id="rId51"/>
    <p:sldId id="3645" r:id="rId52"/>
    <p:sldId id="3623" r:id="rId53"/>
    <p:sldId id="3538" r:id="rId54"/>
    <p:sldId id="3653" r:id="rId55"/>
    <p:sldId id="3654" r:id="rId56"/>
    <p:sldId id="3511" r:id="rId57"/>
    <p:sldId id="3682" r:id="rId58"/>
    <p:sldId id="3683" r:id="rId59"/>
    <p:sldId id="3684" r:id="rId60"/>
    <p:sldId id="3711" r:id="rId61"/>
    <p:sldId id="3550" r:id="rId62"/>
    <p:sldId id="3604" r:id="rId63"/>
    <p:sldId id="3577" r:id="rId64"/>
    <p:sldId id="3578" r:id="rId65"/>
    <p:sldId id="3712" r:id="rId66"/>
    <p:sldId id="3673" r:id="rId67"/>
    <p:sldId id="3668" r:id="rId68"/>
    <p:sldId id="3713" r:id="rId69"/>
    <p:sldId id="3714" r:id="rId70"/>
    <p:sldId id="3669" r:id="rId71"/>
    <p:sldId id="2369" r:id="rId72"/>
    <p:sldId id="3685" r:id="rId73"/>
    <p:sldId id="3664" r:id="rId74"/>
    <p:sldId id="3671" r:id="rId75"/>
    <p:sldId id="3670" r:id="rId76"/>
    <p:sldId id="3715" r:id="rId77"/>
    <p:sldId id="3674" r:id="rId78"/>
    <p:sldId id="3675" r:id="rId79"/>
    <p:sldId id="3676" r:id="rId80"/>
    <p:sldId id="3677" r:id="rId81"/>
    <p:sldId id="3678" r:id="rId82"/>
    <p:sldId id="601" r:id="rId8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CBD2CCB-C8D1-463D-B9F8-2A0055E14390}">
          <p14:sldIdLst>
            <p14:sldId id="375"/>
            <p14:sldId id="3648"/>
            <p14:sldId id="3687"/>
            <p14:sldId id="3686"/>
            <p14:sldId id="3688"/>
            <p14:sldId id="3689"/>
            <p14:sldId id="3690"/>
            <p14:sldId id="3691"/>
            <p14:sldId id="3692"/>
            <p14:sldId id="3697"/>
            <p14:sldId id="3693"/>
            <p14:sldId id="3698"/>
            <p14:sldId id="3699"/>
            <p14:sldId id="3655"/>
            <p14:sldId id="3694"/>
            <p14:sldId id="3695"/>
            <p14:sldId id="3696"/>
            <p14:sldId id="3700"/>
            <p14:sldId id="3701"/>
            <p14:sldId id="3665"/>
            <p14:sldId id="3643"/>
            <p14:sldId id="3644"/>
            <p14:sldId id="2383"/>
            <p14:sldId id="2342"/>
            <p14:sldId id="3666"/>
            <p14:sldId id="3702"/>
            <p14:sldId id="3656"/>
            <p14:sldId id="2362"/>
            <p14:sldId id="2363"/>
            <p14:sldId id="3552"/>
            <p14:sldId id="3553"/>
            <p14:sldId id="3672"/>
            <p14:sldId id="3659"/>
            <p14:sldId id="3658"/>
            <p14:sldId id="3703"/>
            <p14:sldId id="3704"/>
            <p14:sldId id="3705"/>
            <p14:sldId id="3706"/>
            <p14:sldId id="3707"/>
            <p14:sldId id="3708"/>
            <p14:sldId id="3709"/>
            <p14:sldId id="3710"/>
            <p14:sldId id="3614"/>
            <p14:sldId id="3615"/>
            <p14:sldId id="3679"/>
            <p14:sldId id="3680"/>
            <p14:sldId id="3417"/>
            <p14:sldId id="2357"/>
            <p14:sldId id="3565"/>
            <p14:sldId id="3660"/>
            <p14:sldId id="3645"/>
            <p14:sldId id="3623"/>
            <p14:sldId id="3538"/>
            <p14:sldId id="3653"/>
            <p14:sldId id="3654"/>
            <p14:sldId id="3511"/>
            <p14:sldId id="3682"/>
            <p14:sldId id="3683"/>
            <p14:sldId id="3684"/>
            <p14:sldId id="3711"/>
            <p14:sldId id="3550"/>
            <p14:sldId id="3604"/>
            <p14:sldId id="3577"/>
            <p14:sldId id="3578"/>
            <p14:sldId id="3712"/>
            <p14:sldId id="3673"/>
            <p14:sldId id="3668"/>
            <p14:sldId id="3713"/>
            <p14:sldId id="3714"/>
            <p14:sldId id="3669"/>
            <p14:sldId id="2369"/>
            <p14:sldId id="3685"/>
            <p14:sldId id="3664"/>
            <p14:sldId id="3671"/>
            <p14:sldId id="3670"/>
            <p14:sldId id="3715"/>
            <p14:sldId id="3674"/>
            <p14:sldId id="3675"/>
            <p14:sldId id="3676"/>
            <p14:sldId id="3677"/>
            <p14:sldId id="3678"/>
            <p14:sldId id="6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44" userDrawn="1">
          <p15:clr>
            <a:srgbClr val="A4A3A4"/>
          </p15:clr>
        </p15:guide>
        <p15:guide id="4" pos="2141" userDrawn="1">
          <p15:clr>
            <a:srgbClr val="A4A3A4"/>
          </p15:clr>
        </p15:guide>
        <p15:guide id="5" orient="horz" pos="311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АРПОВ АЛЕКСЕЙ СЕРГЕЕВИЧ" initials="КАС" lastIdx="4" clrIdx="0"/>
  <p:cmAuthor id="1" name="Панан А.Ю." initials="ПАЮ" lastIdx="0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7A3E"/>
    <a:srgbClr val="FFFFEB"/>
    <a:srgbClr val="E9F3DF"/>
    <a:srgbClr val="FFFEED"/>
    <a:srgbClr val="FFF7FE"/>
    <a:srgbClr val="E7FFED"/>
    <a:srgbClr val="FFEBFC"/>
    <a:srgbClr val="FFFEE1"/>
    <a:srgbClr val="F3F8EE"/>
    <a:srgbClr val="FFE1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638" autoAdjust="0"/>
    <p:restoredTop sz="93213" autoAdjust="0"/>
  </p:normalViewPr>
  <p:slideViewPr>
    <p:cSldViewPr snapToObjects="1" showGuides="1">
      <p:cViewPr varScale="1">
        <p:scale>
          <a:sx n="84" d="100"/>
          <a:sy n="84" d="100"/>
        </p:scale>
        <p:origin x="164" y="48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-14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300" d="100"/>
          <a:sy n="300" d="100"/>
        </p:scale>
        <p:origin x="798" y="-72"/>
      </p:cViewPr>
      <p:guideLst>
        <p:guide orient="horz" pos="3127"/>
        <p:guide pos="2160"/>
        <p:guide orient="horz" pos="3144"/>
        <p:guide pos="2141"/>
        <p:guide orient="horz" pos="311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g"/></Relationships>
</file>

<file path=ppt/diagrams/_rels/data3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g"/></Relationships>
</file>

<file path=ppt/diagrams/_rels/drawing3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A9DD57-8834-483F-A5BB-3A62436DB243}" type="doc">
      <dgm:prSet loTypeId="urn:microsoft.com/office/officeart/2005/8/layout/hProcess10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D4937082-A6DF-403F-B014-81BC355A6C1F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комиссии</a:t>
          </a:r>
        </a:p>
      </dgm:t>
    </dgm:pt>
    <dgm:pt modelId="{52DA8089-6173-4709-9F28-61565FECF573}" type="parTrans" cxnId="{910DF826-0B6A-4F51-8B28-2D5AA957F598}">
      <dgm:prSet/>
      <dgm:spPr/>
      <dgm:t>
        <a:bodyPr/>
        <a:lstStyle/>
        <a:p>
          <a:endParaRPr lang="ru-RU"/>
        </a:p>
      </dgm:t>
    </dgm:pt>
    <dgm:pt modelId="{D297B465-704E-4583-8E1C-5F0737069068}" type="sibTrans" cxnId="{910DF826-0B6A-4F51-8B28-2D5AA957F598}">
      <dgm:prSet/>
      <dgm:spPr/>
      <dgm:t>
        <a:bodyPr/>
        <a:lstStyle/>
        <a:p>
          <a:endParaRPr lang="ru-RU"/>
        </a:p>
      </dgm:t>
    </dgm:pt>
    <dgm:pt modelId="{5108BD5D-39CE-47DA-96E7-13020FBC3FAD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Состав</a:t>
          </a:r>
        </a:p>
      </dgm:t>
    </dgm:pt>
    <dgm:pt modelId="{ECCC03FB-8D73-47BF-81BE-066ED4ED30DA}" type="parTrans" cxnId="{A3982C33-DF1D-4E88-A681-FB066D2A876D}">
      <dgm:prSet/>
      <dgm:spPr/>
      <dgm:t>
        <a:bodyPr/>
        <a:lstStyle/>
        <a:p>
          <a:endParaRPr lang="ru-RU"/>
        </a:p>
      </dgm:t>
    </dgm:pt>
    <dgm:pt modelId="{95D7FB34-1487-41C8-9C35-362E4B50DDDA}" type="sibTrans" cxnId="{A3982C33-DF1D-4E88-A681-FB066D2A876D}">
      <dgm:prSet/>
      <dgm:spPr/>
      <dgm:t>
        <a:bodyPr/>
        <a:lstStyle/>
        <a:p>
          <a:endParaRPr lang="ru-RU"/>
        </a:p>
      </dgm:t>
    </dgm:pt>
    <dgm:pt modelId="{26C27639-6285-4443-81A4-B7F945B2CE5E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Полномочия</a:t>
          </a:r>
        </a:p>
      </dgm:t>
    </dgm:pt>
    <dgm:pt modelId="{2DCFC13F-9CD6-481A-94CB-0AF900C88322}" type="parTrans" cxnId="{455AB066-2F30-4FDD-BE77-3D78F7853B19}">
      <dgm:prSet/>
      <dgm:spPr/>
      <dgm:t>
        <a:bodyPr/>
        <a:lstStyle/>
        <a:p>
          <a:endParaRPr lang="ru-RU"/>
        </a:p>
      </dgm:t>
    </dgm:pt>
    <dgm:pt modelId="{8EF568EF-196A-4FC1-8858-5CD08FFB994B}" type="sibTrans" cxnId="{455AB066-2F30-4FDD-BE77-3D78F7853B19}">
      <dgm:prSet/>
      <dgm:spPr/>
      <dgm:t>
        <a:bodyPr/>
        <a:lstStyle/>
        <a:p>
          <a:endParaRPr lang="ru-RU"/>
        </a:p>
      </dgm:t>
    </dgm:pt>
    <dgm:pt modelId="{6C3A72D1-0F5F-4874-B523-1B17033DC3E0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Несколько комиссий</a:t>
          </a:r>
        </a:p>
      </dgm:t>
    </dgm:pt>
    <dgm:pt modelId="{107486E6-2A8E-4988-AC44-DD1618C72ED7}" type="parTrans" cxnId="{ABC58C8E-2513-4133-A0D1-3175416A0601}">
      <dgm:prSet/>
      <dgm:spPr/>
      <dgm:t>
        <a:bodyPr/>
        <a:lstStyle/>
        <a:p>
          <a:endParaRPr lang="ru-RU"/>
        </a:p>
      </dgm:t>
    </dgm:pt>
    <dgm:pt modelId="{4D38C2C7-C2B7-4F3C-A157-4419FC315CCA}" type="sibTrans" cxnId="{ABC58C8E-2513-4133-A0D1-3175416A0601}">
      <dgm:prSet/>
      <dgm:spPr/>
      <dgm:t>
        <a:bodyPr/>
        <a:lstStyle/>
        <a:p>
          <a:endParaRPr lang="ru-RU"/>
        </a:p>
      </dgm:t>
    </dgm:pt>
    <dgm:pt modelId="{BE68D1EC-7470-43AE-8379-109FA6A3880E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Распределение обязанностей</a:t>
          </a:r>
        </a:p>
      </dgm:t>
    </dgm:pt>
    <dgm:pt modelId="{264719ED-8D7B-4038-ABA9-04C0714040C3}" type="parTrans" cxnId="{6BEFF5C8-13FB-4445-964F-17555BE9F5A8}">
      <dgm:prSet/>
      <dgm:spPr/>
      <dgm:t>
        <a:bodyPr/>
        <a:lstStyle/>
        <a:p>
          <a:endParaRPr lang="ru-RU"/>
        </a:p>
      </dgm:t>
    </dgm:pt>
    <dgm:pt modelId="{A2EEB5C6-0FEF-47C4-8EB6-3ECECBDCC30A}" type="sibTrans" cxnId="{6BEFF5C8-13FB-4445-964F-17555BE9F5A8}">
      <dgm:prSet/>
      <dgm:spPr/>
      <dgm:t>
        <a:bodyPr/>
        <a:lstStyle/>
        <a:p>
          <a:endParaRPr lang="ru-RU"/>
        </a:p>
      </dgm:t>
    </dgm:pt>
    <dgm:pt modelId="{F2DF492E-F401-4883-B471-03E96B0BEB03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Порядок взаимодействия</a:t>
          </a:r>
        </a:p>
      </dgm:t>
    </dgm:pt>
    <dgm:pt modelId="{632380A7-F606-4899-A0EF-4708EF50CA52}" type="parTrans" cxnId="{5EFF6F0E-2D25-4C36-A5A1-77850107AF66}">
      <dgm:prSet/>
      <dgm:spPr/>
      <dgm:t>
        <a:bodyPr/>
        <a:lstStyle/>
        <a:p>
          <a:endParaRPr lang="ru-RU"/>
        </a:p>
      </dgm:t>
    </dgm:pt>
    <dgm:pt modelId="{488CE5E2-82ED-447D-8CD5-4D3A638932B1}" type="sibTrans" cxnId="{5EFF6F0E-2D25-4C36-A5A1-77850107AF66}">
      <dgm:prSet/>
      <dgm:spPr/>
      <dgm:t>
        <a:bodyPr/>
        <a:lstStyle/>
        <a:p>
          <a:endParaRPr lang="ru-RU"/>
        </a:p>
      </dgm:t>
    </dgm:pt>
    <dgm:pt modelId="{4032A8FB-5608-4E51-8676-47669FE1433D}" type="pres">
      <dgm:prSet presAssocID="{AEA9DD57-8834-483F-A5BB-3A62436DB24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F4BF27-CF08-4BC2-9EC7-34D079F944C5}" type="pres">
      <dgm:prSet presAssocID="{D4937082-A6DF-403F-B014-81BC355A6C1F}" presName="composite" presStyleCnt="0"/>
      <dgm:spPr/>
    </dgm:pt>
    <dgm:pt modelId="{F2D33921-9BED-469A-A8D8-689408C6CD4F}" type="pres">
      <dgm:prSet presAssocID="{D4937082-A6DF-403F-B014-81BC355A6C1F}" presName="imagSh" presStyleLbl="bgImgPlace1" presStyleIdx="0" presStyleCnt="2" custScaleX="83816" custScaleY="8452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</dgm:spPr>
    </dgm:pt>
    <dgm:pt modelId="{7F31DABA-13B9-496F-ABC0-1E532EC9FAC8}" type="pres">
      <dgm:prSet presAssocID="{D4937082-A6DF-403F-B014-81BC355A6C1F}" presName="txNode" presStyleLbl="node1" presStyleIdx="0" presStyleCnt="2" custScaleX="100000" custScaleY="100000" custLinFactNeighborX="-3517" custLinFactNeighborY="-3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35CBDF-A7C7-40D6-8C75-F0A1607A8817}" type="pres">
      <dgm:prSet presAssocID="{D297B465-704E-4583-8E1C-5F0737069068}" presName="sibTrans" presStyleLbl="sibTrans2D1" presStyleIdx="0" presStyleCnt="1" custLinFactNeighborX="29375" custLinFactNeighborY="-41300"/>
      <dgm:spPr/>
      <dgm:t>
        <a:bodyPr/>
        <a:lstStyle/>
        <a:p>
          <a:endParaRPr lang="ru-RU"/>
        </a:p>
      </dgm:t>
    </dgm:pt>
    <dgm:pt modelId="{953BE6CE-6C05-4B58-A6DB-9ED3438DA1AE}" type="pres">
      <dgm:prSet presAssocID="{D297B465-704E-4583-8E1C-5F0737069068}" presName="connTx" presStyleLbl="sibTrans2D1" presStyleIdx="0" presStyleCnt="1"/>
      <dgm:spPr/>
      <dgm:t>
        <a:bodyPr/>
        <a:lstStyle/>
        <a:p>
          <a:endParaRPr lang="ru-RU"/>
        </a:p>
      </dgm:t>
    </dgm:pt>
    <dgm:pt modelId="{931AF654-BD9C-44DD-8475-89363AE8B4F5}" type="pres">
      <dgm:prSet presAssocID="{6C3A72D1-0F5F-4874-B523-1B17033DC3E0}" presName="composite" presStyleCnt="0"/>
      <dgm:spPr/>
    </dgm:pt>
    <dgm:pt modelId="{DACFD9B7-B053-4DAB-8F83-5041C23F45A0}" type="pres">
      <dgm:prSet presAssocID="{6C3A72D1-0F5F-4874-B523-1B17033DC3E0}" presName="imagSh" presStyleLbl="bgImgPlace1" presStyleIdx="1" presStyleCnt="2" custScaleX="83816" custScaleY="8452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</dgm:pt>
    <dgm:pt modelId="{F1B0E159-5CEA-40FB-B0B2-1ED5E579861F}" type="pres">
      <dgm:prSet presAssocID="{6C3A72D1-0F5F-4874-B523-1B17033DC3E0}" presName="txNode" presStyleLbl="node1" presStyleIdx="1" presStyleCnt="2" custScaleX="100000" custScaleY="100000" custLinFactNeighborX="-3517" custLinFactNeighborY="-3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B5A6C9-6E5D-4AE7-A6C0-6FAA957DBDBA}" type="presOf" srcId="{F2DF492E-F401-4883-B471-03E96B0BEB03}" destId="{F1B0E159-5CEA-40FB-B0B2-1ED5E579861F}" srcOrd="0" destOrd="2" presId="urn:microsoft.com/office/officeart/2005/8/layout/hProcess10"/>
    <dgm:cxn modelId="{9082FD44-5BD5-4116-A583-F1CCE27EB86C}" type="presOf" srcId="{26C27639-6285-4443-81A4-B7F945B2CE5E}" destId="{7F31DABA-13B9-496F-ABC0-1E532EC9FAC8}" srcOrd="0" destOrd="2" presId="urn:microsoft.com/office/officeart/2005/8/layout/hProcess10"/>
    <dgm:cxn modelId="{C3E37CB1-8A97-4004-8F29-73ABAD42C8AD}" type="presOf" srcId="{5108BD5D-39CE-47DA-96E7-13020FBC3FAD}" destId="{7F31DABA-13B9-496F-ABC0-1E532EC9FAC8}" srcOrd="0" destOrd="1" presId="urn:microsoft.com/office/officeart/2005/8/layout/hProcess10"/>
    <dgm:cxn modelId="{B3AEABBB-3B6C-43A6-B769-3BEF54DA4B0D}" type="presOf" srcId="{BE68D1EC-7470-43AE-8379-109FA6A3880E}" destId="{F1B0E159-5CEA-40FB-B0B2-1ED5E579861F}" srcOrd="0" destOrd="1" presId="urn:microsoft.com/office/officeart/2005/8/layout/hProcess10"/>
    <dgm:cxn modelId="{ABC58C8E-2513-4133-A0D1-3175416A0601}" srcId="{AEA9DD57-8834-483F-A5BB-3A62436DB243}" destId="{6C3A72D1-0F5F-4874-B523-1B17033DC3E0}" srcOrd="1" destOrd="0" parTransId="{107486E6-2A8E-4988-AC44-DD1618C72ED7}" sibTransId="{4D38C2C7-C2B7-4F3C-A157-4419FC315CCA}"/>
    <dgm:cxn modelId="{E736D258-EC60-4997-8977-880E001195F0}" type="presOf" srcId="{D4937082-A6DF-403F-B014-81BC355A6C1F}" destId="{7F31DABA-13B9-496F-ABC0-1E532EC9FAC8}" srcOrd="0" destOrd="0" presId="urn:microsoft.com/office/officeart/2005/8/layout/hProcess10"/>
    <dgm:cxn modelId="{5EFF6F0E-2D25-4C36-A5A1-77850107AF66}" srcId="{6C3A72D1-0F5F-4874-B523-1B17033DC3E0}" destId="{F2DF492E-F401-4883-B471-03E96B0BEB03}" srcOrd="1" destOrd="0" parTransId="{632380A7-F606-4899-A0EF-4708EF50CA52}" sibTransId="{488CE5E2-82ED-447D-8CD5-4D3A638932B1}"/>
    <dgm:cxn modelId="{FF8DD981-BBF7-444C-96EA-1DAEC3DC1947}" type="presOf" srcId="{6C3A72D1-0F5F-4874-B523-1B17033DC3E0}" destId="{F1B0E159-5CEA-40FB-B0B2-1ED5E579861F}" srcOrd="0" destOrd="0" presId="urn:microsoft.com/office/officeart/2005/8/layout/hProcess10"/>
    <dgm:cxn modelId="{910DF826-0B6A-4F51-8B28-2D5AA957F598}" srcId="{AEA9DD57-8834-483F-A5BB-3A62436DB243}" destId="{D4937082-A6DF-403F-B014-81BC355A6C1F}" srcOrd="0" destOrd="0" parTransId="{52DA8089-6173-4709-9F28-61565FECF573}" sibTransId="{D297B465-704E-4583-8E1C-5F0737069068}"/>
    <dgm:cxn modelId="{6BEFF5C8-13FB-4445-964F-17555BE9F5A8}" srcId="{6C3A72D1-0F5F-4874-B523-1B17033DC3E0}" destId="{BE68D1EC-7470-43AE-8379-109FA6A3880E}" srcOrd="0" destOrd="0" parTransId="{264719ED-8D7B-4038-ABA9-04C0714040C3}" sibTransId="{A2EEB5C6-0FEF-47C4-8EB6-3ECECBDCC30A}"/>
    <dgm:cxn modelId="{455AB066-2F30-4FDD-BE77-3D78F7853B19}" srcId="{D4937082-A6DF-403F-B014-81BC355A6C1F}" destId="{26C27639-6285-4443-81A4-B7F945B2CE5E}" srcOrd="1" destOrd="0" parTransId="{2DCFC13F-9CD6-481A-94CB-0AF900C88322}" sibTransId="{8EF568EF-196A-4FC1-8858-5CD08FFB994B}"/>
    <dgm:cxn modelId="{8190069C-929A-418D-A541-C9E1BE119590}" type="presOf" srcId="{D297B465-704E-4583-8E1C-5F0737069068}" destId="{DF35CBDF-A7C7-40D6-8C75-F0A1607A8817}" srcOrd="0" destOrd="0" presId="urn:microsoft.com/office/officeart/2005/8/layout/hProcess10"/>
    <dgm:cxn modelId="{7819A493-082E-4B2F-909A-FD934F78E654}" type="presOf" srcId="{AEA9DD57-8834-483F-A5BB-3A62436DB243}" destId="{4032A8FB-5608-4E51-8676-47669FE1433D}" srcOrd="0" destOrd="0" presId="urn:microsoft.com/office/officeart/2005/8/layout/hProcess10"/>
    <dgm:cxn modelId="{F10BF0FC-7F21-4D0E-977D-38A03411FA30}" type="presOf" srcId="{D297B465-704E-4583-8E1C-5F0737069068}" destId="{953BE6CE-6C05-4B58-A6DB-9ED3438DA1AE}" srcOrd="1" destOrd="0" presId="urn:microsoft.com/office/officeart/2005/8/layout/hProcess10"/>
    <dgm:cxn modelId="{A3982C33-DF1D-4E88-A681-FB066D2A876D}" srcId="{D4937082-A6DF-403F-B014-81BC355A6C1F}" destId="{5108BD5D-39CE-47DA-96E7-13020FBC3FAD}" srcOrd="0" destOrd="0" parTransId="{ECCC03FB-8D73-47BF-81BE-066ED4ED30DA}" sibTransId="{95D7FB34-1487-41C8-9C35-362E4B50DDDA}"/>
    <dgm:cxn modelId="{87E7B48F-6C00-42E2-98ED-14EDD4B43F2C}" type="presParOf" srcId="{4032A8FB-5608-4E51-8676-47669FE1433D}" destId="{A0F4BF27-CF08-4BC2-9EC7-34D079F944C5}" srcOrd="0" destOrd="0" presId="urn:microsoft.com/office/officeart/2005/8/layout/hProcess10"/>
    <dgm:cxn modelId="{FF5B8685-4C4F-4672-817B-D9DA542BD843}" type="presParOf" srcId="{A0F4BF27-CF08-4BC2-9EC7-34D079F944C5}" destId="{F2D33921-9BED-469A-A8D8-689408C6CD4F}" srcOrd="0" destOrd="0" presId="urn:microsoft.com/office/officeart/2005/8/layout/hProcess10"/>
    <dgm:cxn modelId="{EA58AA7C-88FB-48FF-A0AE-EEDDAF3F3FFB}" type="presParOf" srcId="{A0F4BF27-CF08-4BC2-9EC7-34D079F944C5}" destId="{7F31DABA-13B9-496F-ABC0-1E532EC9FAC8}" srcOrd="1" destOrd="0" presId="urn:microsoft.com/office/officeart/2005/8/layout/hProcess10"/>
    <dgm:cxn modelId="{EF692ECC-A948-4D91-A7CD-CA6F83F71BD9}" type="presParOf" srcId="{4032A8FB-5608-4E51-8676-47669FE1433D}" destId="{DF35CBDF-A7C7-40D6-8C75-F0A1607A8817}" srcOrd="1" destOrd="0" presId="urn:microsoft.com/office/officeart/2005/8/layout/hProcess10"/>
    <dgm:cxn modelId="{B73EACF0-15C7-459D-AAF5-688B70F3B596}" type="presParOf" srcId="{DF35CBDF-A7C7-40D6-8C75-F0A1607A8817}" destId="{953BE6CE-6C05-4B58-A6DB-9ED3438DA1AE}" srcOrd="0" destOrd="0" presId="urn:microsoft.com/office/officeart/2005/8/layout/hProcess10"/>
    <dgm:cxn modelId="{6CB2565D-76F9-4EA6-A5E0-5917C40EDEC8}" type="presParOf" srcId="{4032A8FB-5608-4E51-8676-47669FE1433D}" destId="{931AF654-BD9C-44DD-8475-89363AE8B4F5}" srcOrd="2" destOrd="0" presId="urn:microsoft.com/office/officeart/2005/8/layout/hProcess10"/>
    <dgm:cxn modelId="{BB1AE0D5-2AC4-4B57-94D4-85D3038D010A}" type="presParOf" srcId="{931AF654-BD9C-44DD-8475-89363AE8B4F5}" destId="{DACFD9B7-B053-4DAB-8F83-5041C23F45A0}" srcOrd="0" destOrd="0" presId="urn:microsoft.com/office/officeart/2005/8/layout/hProcess10"/>
    <dgm:cxn modelId="{4F0CE933-648A-40C5-ACAB-2311AFA9171A}" type="presParOf" srcId="{931AF654-BD9C-44DD-8475-89363AE8B4F5}" destId="{F1B0E159-5CEA-40FB-B0B2-1ED5E579861F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A122A6D-74E7-44C7-BC10-3ECBAF35D63C}" type="doc">
      <dgm:prSet loTypeId="urn:microsoft.com/office/officeart/2005/8/layout/cycle7" loCatId="cycle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9182656-2D71-4C72-8E6D-118587BFABB0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СП 1</a:t>
          </a:r>
        </a:p>
      </dgm:t>
    </dgm:pt>
    <dgm:pt modelId="{CFD6BFB0-63FA-4BAC-B07D-32D31D3CCDAA}" type="parTrans" cxnId="{828DBDA2-01AB-4FCD-B7BD-B8ACE3221AC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2AF6C4-1555-4EE8-A048-DFF6BB6B005B}" type="sibTrans" cxnId="{828DBDA2-01AB-4FCD-B7BD-B8ACE3221AC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169675-EC0D-4BA8-BE8B-063E8B3DEC59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СП 2</a:t>
          </a:r>
        </a:p>
      </dgm:t>
    </dgm:pt>
    <dgm:pt modelId="{54EF660F-279B-41B2-892C-1F28C6A09D91}" type="parTrans" cxnId="{595687D1-B343-442B-AB25-C3F49667E04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E6225C-4F1A-46BA-8152-8B631A5EC844}" type="sibTrans" cxnId="{595687D1-B343-442B-AB25-C3F49667E04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24D201-6C9B-421D-8CBD-316AAFBECED8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СП 3</a:t>
          </a:r>
        </a:p>
      </dgm:t>
    </dgm:pt>
    <dgm:pt modelId="{5F67DB2C-9C9A-4BE2-97E2-E330EFA478FD}" type="parTrans" cxnId="{DF5DF478-8838-45BF-8877-05C7E53931F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DE6317-3DC8-41F1-931D-60EC7B842DEF}" type="sibTrans" cxnId="{DF5DF478-8838-45BF-8877-05C7E53931F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EDDEE9-0447-465C-A64E-B91E4D6AD385}" type="pres">
      <dgm:prSet presAssocID="{DA122A6D-74E7-44C7-BC10-3ECBAF35D63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19A647-C2B5-4692-8DFE-C312AC36C5F3}" type="pres">
      <dgm:prSet presAssocID="{49182656-2D71-4C72-8E6D-118587BFABB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1F2CD9-B3E9-48A8-9668-C4639D6FACED}" type="pres">
      <dgm:prSet presAssocID="{A32AF6C4-1555-4EE8-A048-DFF6BB6B005B}" presName="sibTrans" presStyleLbl="sibTrans2D1" presStyleIdx="0" presStyleCnt="3"/>
      <dgm:spPr/>
      <dgm:t>
        <a:bodyPr/>
        <a:lstStyle/>
        <a:p>
          <a:endParaRPr lang="ru-RU"/>
        </a:p>
      </dgm:t>
    </dgm:pt>
    <dgm:pt modelId="{BC02049F-FDEF-44D6-B25E-F058B54B6001}" type="pres">
      <dgm:prSet presAssocID="{A32AF6C4-1555-4EE8-A048-DFF6BB6B005B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511594E-F5C4-46A7-9007-49729C29052F}" type="pres">
      <dgm:prSet presAssocID="{46169675-EC0D-4BA8-BE8B-063E8B3DEC5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C6BB6F-1DF0-42D6-920C-06F1E4A21DEC}" type="pres">
      <dgm:prSet presAssocID="{A6E6225C-4F1A-46BA-8152-8B631A5EC844}" presName="sibTrans" presStyleLbl="sibTrans2D1" presStyleIdx="1" presStyleCnt="3"/>
      <dgm:spPr/>
      <dgm:t>
        <a:bodyPr/>
        <a:lstStyle/>
        <a:p>
          <a:endParaRPr lang="ru-RU"/>
        </a:p>
      </dgm:t>
    </dgm:pt>
    <dgm:pt modelId="{7F0B9941-53C5-4608-8F46-DDB5CBB2D495}" type="pres">
      <dgm:prSet presAssocID="{A6E6225C-4F1A-46BA-8152-8B631A5EC844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A7BB1294-4EF0-45D7-9A51-7C389FF1DA8D}" type="pres">
      <dgm:prSet presAssocID="{1424D201-6C9B-421D-8CBD-316AAFBECED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0222A2-2340-4AA3-807C-BDAC124DDFE3}" type="pres">
      <dgm:prSet presAssocID="{ACDE6317-3DC8-41F1-931D-60EC7B842DEF}" presName="sibTrans" presStyleLbl="sibTrans2D1" presStyleIdx="2" presStyleCnt="3"/>
      <dgm:spPr/>
      <dgm:t>
        <a:bodyPr/>
        <a:lstStyle/>
        <a:p>
          <a:endParaRPr lang="ru-RU"/>
        </a:p>
      </dgm:t>
    </dgm:pt>
    <dgm:pt modelId="{2256CD49-544A-444D-98D2-8EEEC7AB0169}" type="pres">
      <dgm:prSet presAssocID="{ACDE6317-3DC8-41F1-931D-60EC7B842DEF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595687D1-B343-442B-AB25-C3F49667E043}" srcId="{DA122A6D-74E7-44C7-BC10-3ECBAF35D63C}" destId="{46169675-EC0D-4BA8-BE8B-063E8B3DEC59}" srcOrd="1" destOrd="0" parTransId="{54EF660F-279B-41B2-892C-1F28C6A09D91}" sibTransId="{A6E6225C-4F1A-46BA-8152-8B631A5EC844}"/>
    <dgm:cxn modelId="{52E29EF2-97BE-4FA4-84B8-9A5245B6E107}" type="presOf" srcId="{DA122A6D-74E7-44C7-BC10-3ECBAF35D63C}" destId="{E0EDDEE9-0447-465C-A64E-B91E4D6AD385}" srcOrd="0" destOrd="0" presId="urn:microsoft.com/office/officeart/2005/8/layout/cycle7"/>
    <dgm:cxn modelId="{E17DDFA5-9341-4B9B-B475-3E59989A32C4}" type="presOf" srcId="{ACDE6317-3DC8-41F1-931D-60EC7B842DEF}" destId="{150222A2-2340-4AA3-807C-BDAC124DDFE3}" srcOrd="0" destOrd="0" presId="urn:microsoft.com/office/officeart/2005/8/layout/cycle7"/>
    <dgm:cxn modelId="{13980A0A-F995-458F-9260-4F7DFE7336F2}" type="presOf" srcId="{A32AF6C4-1555-4EE8-A048-DFF6BB6B005B}" destId="{691F2CD9-B3E9-48A8-9668-C4639D6FACED}" srcOrd="0" destOrd="0" presId="urn:microsoft.com/office/officeart/2005/8/layout/cycle7"/>
    <dgm:cxn modelId="{7CED7CE4-BC7C-44EC-8D8C-02D9A3F57594}" type="presOf" srcId="{A6E6225C-4F1A-46BA-8152-8B631A5EC844}" destId="{0CC6BB6F-1DF0-42D6-920C-06F1E4A21DEC}" srcOrd="0" destOrd="0" presId="urn:microsoft.com/office/officeart/2005/8/layout/cycle7"/>
    <dgm:cxn modelId="{80582B5C-DF13-4A14-A5FF-1DD1C3B1CECA}" type="presOf" srcId="{1424D201-6C9B-421D-8CBD-316AAFBECED8}" destId="{A7BB1294-4EF0-45D7-9A51-7C389FF1DA8D}" srcOrd="0" destOrd="0" presId="urn:microsoft.com/office/officeart/2005/8/layout/cycle7"/>
    <dgm:cxn modelId="{DF5DF478-8838-45BF-8877-05C7E53931F5}" srcId="{DA122A6D-74E7-44C7-BC10-3ECBAF35D63C}" destId="{1424D201-6C9B-421D-8CBD-316AAFBECED8}" srcOrd="2" destOrd="0" parTransId="{5F67DB2C-9C9A-4BE2-97E2-E330EFA478FD}" sibTransId="{ACDE6317-3DC8-41F1-931D-60EC7B842DEF}"/>
    <dgm:cxn modelId="{D95AC7D3-C991-496C-8DB0-5E083A5AED01}" type="presOf" srcId="{A32AF6C4-1555-4EE8-A048-DFF6BB6B005B}" destId="{BC02049F-FDEF-44D6-B25E-F058B54B6001}" srcOrd="1" destOrd="0" presId="urn:microsoft.com/office/officeart/2005/8/layout/cycle7"/>
    <dgm:cxn modelId="{EF3E3C8F-49C3-4A6A-8199-FD456DDEBD1B}" type="presOf" srcId="{A6E6225C-4F1A-46BA-8152-8B631A5EC844}" destId="{7F0B9941-53C5-4608-8F46-DDB5CBB2D495}" srcOrd="1" destOrd="0" presId="urn:microsoft.com/office/officeart/2005/8/layout/cycle7"/>
    <dgm:cxn modelId="{828DBDA2-01AB-4FCD-B7BD-B8ACE3221ACB}" srcId="{DA122A6D-74E7-44C7-BC10-3ECBAF35D63C}" destId="{49182656-2D71-4C72-8E6D-118587BFABB0}" srcOrd="0" destOrd="0" parTransId="{CFD6BFB0-63FA-4BAC-B07D-32D31D3CCDAA}" sibTransId="{A32AF6C4-1555-4EE8-A048-DFF6BB6B005B}"/>
    <dgm:cxn modelId="{689EC9D3-203C-4FAB-9C51-BA619B94BF5E}" type="presOf" srcId="{ACDE6317-3DC8-41F1-931D-60EC7B842DEF}" destId="{2256CD49-544A-444D-98D2-8EEEC7AB0169}" srcOrd="1" destOrd="0" presId="urn:microsoft.com/office/officeart/2005/8/layout/cycle7"/>
    <dgm:cxn modelId="{808F1ACA-180E-4A29-B8B1-816845841DE9}" type="presOf" srcId="{46169675-EC0D-4BA8-BE8B-063E8B3DEC59}" destId="{D511594E-F5C4-46A7-9007-49729C29052F}" srcOrd="0" destOrd="0" presId="urn:microsoft.com/office/officeart/2005/8/layout/cycle7"/>
    <dgm:cxn modelId="{065FA426-76D8-4788-AF79-CBA02DB41842}" type="presOf" srcId="{49182656-2D71-4C72-8E6D-118587BFABB0}" destId="{B219A647-C2B5-4692-8DFE-C312AC36C5F3}" srcOrd="0" destOrd="0" presId="urn:microsoft.com/office/officeart/2005/8/layout/cycle7"/>
    <dgm:cxn modelId="{D15EEA44-6E68-4F89-BB34-205543F84D6C}" type="presParOf" srcId="{E0EDDEE9-0447-465C-A64E-B91E4D6AD385}" destId="{B219A647-C2B5-4692-8DFE-C312AC36C5F3}" srcOrd="0" destOrd="0" presId="urn:microsoft.com/office/officeart/2005/8/layout/cycle7"/>
    <dgm:cxn modelId="{328B8C47-7F6C-4432-B857-194D5F67D6FF}" type="presParOf" srcId="{E0EDDEE9-0447-465C-A64E-B91E4D6AD385}" destId="{691F2CD9-B3E9-48A8-9668-C4639D6FACED}" srcOrd="1" destOrd="0" presId="urn:microsoft.com/office/officeart/2005/8/layout/cycle7"/>
    <dgm:cxn modelId="{125039BB-D2F6-4341-BD84-99ACF84D4569}" type="presParOf" srcId="{691F2CD9-B3E9-48A8-9668-C4639D6FACED}" destId="{BC02049F-FDEF-44D6-B25E-F058B54B6001}" srcOrd="0" destOrd="0" presId="urn:microsoft.com/office/officeart/2005/8/layout/cycle7"/>
    <dgm:cxn modelId="{69B655AD-6490-46A6-B3D3-79282EFDA924}" type="presParOf" srcId="{E0EDDEE9-0447-465C-A64E-B91E4D6AD385}" destId="{D511594E-F5C4-46A7-9007-49729C29052F}" srcOrd="2" destOrd="0" presId="urn:microsoft.com/office/officeart/2005/8/layout/cycle7"/>
    <dgm:cxn modelId="{D4C78B71-CEFA-4A31-9DFD-0E62679D66E7}" type="presParOf" srcId="{E0EDDEE9-0447-465C-A64E-B91E4D6AD385}" destId="{0CC6BB6F-1DF0-42D6-920C-06F1E4A21DEC}" srcOrd="3" destOrd="0" presId="urn:microsoft.com/office/officeart/2005/8/layout/cycle7"/>
    <dgm:cxn modelId="{897A4267-E403-499F-8E2B-50D539A224CF}" type="presParOf" srcId="{0CC6BB6F-1DF0-42D6-920C-06F1E4A21DEC}" destId="{7F0B9941-53C5-4608-8F46-DDB5CBB2D495}" srcOrd="0" destOrd="0" presId="urn:microsoft.com/office/officeart/2005/8/layout/cycle7"/>
    <dgm:cxn modelId="{BB44C7ED-6467-4222-BB8D-E6DDA80ECD77}" type="presParOf" srcId="{E0EDDEE9-0447-465C-A64E-B91E4D6AD385}" destId="{A7BB1294-4EF0-45D7-9A51-7C389FF1DA8D}" srcOrd="4" destOrd="0" presId="urn:microsoft.com/office/officeart/2005/8/layout/cycle7"/>
    <dgm:cxn modelId="{60E2B681-643A-456A-8AAB-99ED1505C720}" type="presParOf" srcId="{E0EDDEE9-0447-465C-A64E-B91E4D6AD385}" destId="{150222A2-2340-4AA3-807C-BDAC124DDFE3}" srcOrd="5" destOrd="0" presId="urn:microsoft.com/office/officeart/2005/8/layout/cycle7"/>
    <dgm:cxn modelId="{D92D7677-2576-4979-A3D5-6835EDA5EA00}" type="presParOf" srcId="{150222A2-2340-4AA3-807C-BDAC124DDFE3}" destId="{2256CD49-544A-444D-98D2-8EEEC7AB016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1C57004-3FAB-4241-ADA1-2ABD4536482E}" type="doc">
      <dgm:prSet loTypeId="urn:microsoft.com/office/officeart/2005/8/layout/process5" loCatId="process" qsTypeId="urn:microsoft.com/office/officeart/2005/8/quickstyle/simple3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32804AC8-178E-4132-A176-917FAAA0E72F}">
      <dgm:prSet phldrT="[Текст]" custT="1"/>
      <dgm:spPr>
        <a:solidFill>
          <a:srgbClr val="F7FBEF"/>
        </a:solidFill>
        <a:effectLst>
          <a:outerShdw blurRad="1397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 rtl="0"/>
          <a:r>
            <a:rPr lang="ru-RU" sz="1700" b="1" dirty="0">
              <a:latin typeface="Times New Roman" panose="02020603050405020304" pitchFamily="18" charset="0"/>
              <a:cs typeface="Times New Roman" panose="02020603050405020304" pitchFamily="18" charset="0"/>
            </a:rPr>
            <a:t>1. Формирует подотчетное  лицо </a:t>
          </a:r>
          <a:r>
            <a:rPr lang="ru-RU" sz="1700" dirty="0">
              <a:latin typeface="Times New Roman" panose="02020603050405020304" pitchFamily="18" charset="0"/>
              <a:cs typeface="Times New Roman" panose="02020603050405020304" pitchFamily="18" charset="0"/>
            </a:rPr>
            <a:t>(уполномоченное лицо) и подписывает </a:t>
          </a:r>
          <a:r>
            <a:rPr lang="ru-RU" sz="17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простой ЭП </a:t>
          </a:r>
          <a:endParaRPr lang="ru-RU" sz="1700" dirty="0"/>
        </a:p>
      </dgm:t>
    </dgm:pt>
    <dgm:pt modelId="{C5550DF6-484F-4C6C-9E2C-BC0763A4BA43}" type="parTrans" cxnId="{9FA554FD-7CF2-4108-B221-17B51D995D61}">
      <dgm:prSet/>
      <dgm:spPr/>
      <dgm:t>
        <a:bodyPr/>
        <a:lstStyle/>
        <a:p>
          <a:endParaRPr lang="ru-RU"/>
        </a:p>
      </dgm:t>
    </dgm:pt>
    <dgm:pt modelId="{29EF9A4B-781C-4969-AA10-CBE0E716BCA1}" type="sibTrans" cxnId="{9FA554FD-7CF2-4108-B221-17B51D995D61}">
      <dgm:prSet/>
      <dgm:spPr>
        <a:ln w="22225">
          <a:solidFill>
            <a:srgbClr val="077A3E"/>
          </a:solidFill>
        </a:ln>
      </dgm:spPr>
      <dgm:t>
        <a:bodyPr/>
        <a:lstStyle/>
        <a:p>
          <a:endParaRPr lang="ru-RU"/>
        </a:p>
      </dgm:t>
    </dgm:pt>
    <dgm:pt modelId="{855702D2-AB1A-4F05-9B3C-9D221318B982}">
      <dgm:prSet phldrT="[Текст]" custT="1"/>
      <dgm:spPr>
        <a:solidFill>
          <a:srgbClr val="F7FBEF"/>
        </a:solidFill>
        <a:effectLst>
          <a:outerShdw blurRad="1397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 rtl="0"/>
          <a:r>
            <a:rPr kumimoji="0" lang="ru-RU" sz="1700" b="0" i="0" u="none" strike="noStrike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2. Решение (ф.0504512)</a:t>
          </a:r>
          <a:endParaRPr lang="ru-RU" sz="1700" dirty="0"/>
        </a:p>
      </dgm:t>
    </dgm:pt>
    <dgm:pt modelId="{41F20854-AE8F-45E8-A9CF-45EEF0A1E31E}" type="parTrans" cxnId="{2A6A1D16-960E-4A66-B592-0DADC877217B}">
      <dgm:prSet/>
      <dgm:spPr/>
      <dgm:t>
        <a:bodyPr/>
        <a:lstStyle/>
        <a:p>
          <a:endParaRPr lang="ru-RU"/>
        </a:p>
      </dgm:t>
    </dgm:pt>
    <dgm:pt modelId="{F4FE7CEF-8EF8-4484-A167-E737F08D0A34}" type="sibTrans" cxnId="{2A6A1D16-960E-4A66-B592-0DADC877217B}">
      <dgm:prSet/>
      <dgm:spPr>
        <a:ln w="22225">
          <a:solidFill>
            <a:srgbClr val="077A3E"/>
          </a:solidFill>
        </a:ln>
      </dgm:spPr>
      <dgm:t>
        <a:bodyPr/>
        <a:lstStyle/>
        <a:p>
          <a:endParaRPr lang="ru-RU"/>
        </a:p>
      </dgm:t>
    </dgm:pt>
    <dgm:pt modelId="{22801083-23DB-43CE-B7AF-5EFB8E6215D8}">
      <dgm:prSet phldrT="[Текст]"/>
      <dgm:spPr>
        <a:solidFill>
          <a:srgbClr val="F7FBEF"/>
        </a:solidFill>
        <a:effectLst>
          <a:outerShdw blurRad="1397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 rtl="0"/>
          <a:r>
            <a:rPr kumimoji="0" lang="ru-RU" b="1" i="0" u="none" strike="noStrike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3. Руководитель структурного подразделения   </a:t>
          </a:r>
          <a:r>
            <a:rPr kumimoji="0" lang="ru-RU" b="0" i="0" u="none" strike="noStrike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проверяет  место, сроки, служебное задание, контроль на наличие документов, обоснование отклонений от нормативов . Подписывает </a:t>
          </a:r>
          <a:r>
            <a:rPr kumimoji="0" lang="ru-RU" b="1" i="0" u="none" strike="noStrike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простой ЭП</a:t>
          </a:r>
          <a:r>
            <a:rPr kumimoji="0" lang="ru-RU" b="0" i="0" u="none" strike="noStrike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.</a:t>
          </a:r>
          <a:endParaRPr lang="ru-RU" dirty="0"/>
        </a:p>
      </dgm:t>
    </dgm:pt>
    <dgm:pt modelId="{DC2B82F8-7E1A-4F53-9794-82543CCAB42E}" type="parTrans" cxnId="{38721A6D-CE88-4405-A81D-978780349B54}">
      <dgm:prSet/>
      <dgm:spPr/>
      <dgm:t>
        <a:bodyPr/>
        <a:lstStyle/>
        <a:p>
          <a:endParaRPr lang="ru-RU"/>
        </a:p>
      </dgm:t>
    </dgm:pt>
    <dgm:pt modelId="{46BCC908-9824-4567-9DC7-6C881C941E23}" type="sibTrans" cxnId="{38721A6D-CE88-4405-A81D-978780349B54}">
      <dgm:prSet/>
      <dgm:spPr>
        <a:ln w="22225">
          <a:solidFill>
            <a:srgbClr val="077A3E"/>
          </a:solidFill>
        </a:ln>
      </dgm:spPr>
      <dgm:t>
        <a:bodyPr/>
        <a:lstStyle/>
        <a:p>
          <a:endParaRPr lang="ru-RU"/>
        </a:p>
      </dgm:t>
    </dgm:pt>
    <dgm:pt modelId="{E0C571B6-8F12-4C4F-B2B8-1514A633338A}">
      <dgm:prSet phldrT="[Текст]" custT="1"/>
      <dgm:spPr>
        <a:solidFill>
          <a:srgbClr val="F7FBEF"/>
        </a:solidFill>
        <a:effectLst>
          <a:outerShdw blurRad="1397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 rtl="0"/>
          <a:r>
            <a:rPr kumimoji="0" lang="ru-RU" sz="1700" b="1" i="0" u="none" strike="noStrike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4. Руководитель ФЭС</a:t>
          </a:r>
        </a:p>
        <a:p>
          <a:pPr rtl="0"/>
          <a:r>
            <a:rPr lang="ru-RU" sz="1700" dirty="0">
              <a:latin typeface="Times New Roman" panose="02020603050405020304" pitchFamily="18" charset="0"/>
              <a:cs typeface="Times New Roman" panose="02020603050405020304" pitchFamily="18" charset="0"/>
            </a:rPr>
            <a:t>Контроль на превышение ЛБО, подписывает </a:t>
          </a:r>
          <a:r>
            <a:rPr lang="ru-RU" sz="17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простой ЭП</a:t>
          </a:r>
          <a:endParaRPr lang="ru-RU" sz="1700" dirty="0"/>
        </a:p>
      </dgm:t>
    </dgm:pt>
    <dgm:pt modelId="{AFDCEEF3-24A2-402D-9946-D80F6B278497}" type="parTrans" cxnId="{D399F73E-3032-4AF4-94A0-1AA7368B9D51}">
      <dgm:prSet/>
      <dgm:spPr/>
      <dgm:t>
        <a:bodyPr/>
        <a:lstStyle/>
        <a:p>
          <a:endParaRPr lang="ru-RU"/>
        </a:p>
      </dgm:t>
    </dgm:pt>
    <dgm:pt modelId="{4C908D69-C194-427F-A098-71A6C6927E36}" type="sibTrans" cxnId="{D399F73E-3032-4AF4-94A0-1AA7368B9D51}">
      <dgm:prSet/>
      <dgm:spPr>
        <a:ln w="22225">
          <a:solidFill>
            <a:srgbClr val="077A3E"/>
          </a:solidFill>
        </a:ln>
      </dgm:spPr>
      <dgm:t>
        <a:bodyPr/>
        <a:lstStyle/>
        <a:p>
          <a:endParaRPr lang="ru-RU"/>
        </a:p>
      </dgm:t>
    </dgm:pt>
    <dgm:pt modelId="{D487541D-8E64-45FF-920C-D25BA84FFE52}">
      <dgm:prSet phldrT="[Текст]" custT="1"/>
      <dgm:spPr>
        <a:solidFill>
          <a:srgbClr val="F7FBEF"/>
        </a:solidFill>
        <a:effectLst>
          <a:outerShdw blurRad="1397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 rtl="0"/>
          <a:r>
            <a:rPr kumimoji="0" lang="ru-RU" sz="1700" i="0" u="none" strike="noStrike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5. При превышении – изменение ЛБО или решение за счет ЛБО следующего года. На решение Руководителя</a:t>
          </a:r>
          <a:endParaRPr lang="ru-RU" sz="1700" dirty="0"/>
        </a:p>
      </dgm:t>
    </dgm:pt>
    <dgm:pt modelId="{CC97A37A-E695-4812-A0BA-EF25B074C66E}" type="parTrans" cxnId="{57BC6143-C4A5-409D-B5FB-1297EBBEFEAA}">
      <dgm:prSet/>
      <dgm:spPr/>
      <dgm:t>
        <a:bodyPr/>
        <a:lstStyle/>
        <a:p>
          <a:endParaRPr lang="ru-RU"/>
        </a:p>
      </dgm:t>
    </dgm:pt>
    <dgm:pt modelId="{3B54786C-F142-4890-B899-B7E3672E2CEE}" type="sibTrans" cxnId="{57BC6143-C4A5-409D-B5FB-1297EBBEFEAA}">
      <dgm:prSet/>
      <dgm:spPr>
        <a:ln w="22225">
          <a:solidFill>
            <a:srgbClr val="077A3E"/>
          </a:solidFill>
        </a:ln>
      </dgm:spPr>
      <dgm:t>
        <a:bodyPr/>
        <a:lstStyle/>
        <a:p>
          <a:endParaRPr lang="ru-RU"/>
        </a:p>
      </dgm:t>
    </dgm:pt>
    <dgm:pt modelId="{FD1AA0A7-3D08-44CA-B6F9-135CCB97073B}">
      <dgm:prSet phldrT="[Текст]" custT="1"/>
      <dgm:spPr>
        <a:solidFill>
          <a:srgbClr val="F7FBEF"/>
        </a:solidFill>
        <a:effectLst>
          <a:outerShdw blurRad="1397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kumimoji="0" lang="ru-RU" sz="1700" b="0" i="0" u="none" strike="noStrike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6. Ответственное лицо кадровой </a:t>
          </a:r>
          <a:r>
            <a:rPr lang="ru-RU" sz="1700" b="0" dirty="0">
              <a:latin typeface="Times New Roman" panose="02020603050405020304" pitchFamily="18" charset="0"/>
              <a:cs typeface="Times New Roman" panose="02020603050405020304" pitchFamily="18" charset="0"/>
            </a:rPr>
            <a:t>службы</a:t>
          </a:r>
          <a:endParaRPr lang="ru-RU" sz="1700" b="0" dirty="0"/>
        </a:p>
      </dgm:t>
    </dgm:pt>
    <dgm:pt modelId="{2099D96D-B6FD-498D-8ADE-AFD26AD9D8DE}" type="parTrans" cxnId="{0D40856A-F0FA-4AC9-BEB2-90400CC5ABC8}">
      <dgm:prSet/>
      <dgm:spPr/>
      <dgm:t>
        <a:bodyPr/>
        <a:lstStyle/>
        <a:p>
          <a:endParaRPr lang="ru-RU"/>
        </a:p>
      </dgm:t>
    </dgm:pt>
    <dgm:pt modelId="{20137451-2A10-4152-A8A8-E0D36E3ECC74}" type="sibTrans" cxnId="{0D40856A-F0FA-4AC9-BEB2-90400CC5ABC8}">
      <dgm:prSet/>
      <dgm:spPr>
        <a:ln w="22225">
          <a:solidFill>
            <a:srgbClr val="077A3E"/>
          </a:solidFill>
        </a:ln>
      </dgm:spPr>
      <dgm:t>
        <a:bodyPr/>
        <a:lstStyle/>
        <a:p>
          <a:endParaRPr lang="ru-RU"/>
        </a:p>
      </dgm:t>
    </dgm:pt>
    <dgm:pt modelId="{0D84C89C-5EB2-42AB-8D26-B5197DA4FE41}">
      <dgm:prSet custT="1"/>
      <dgm:spPr>
        <a:solidFill>
          <a:srgbClr val="F7FBEF"/>
        </a:solidFill>
        <a:effectLst>
          <a:outerShdw blurRad="1397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ru-RU" sz="1700" dirty="0">
              <a:latin typeface="Times New Roman" panose="02020603050405020304" pitchFamily="18" charset="0"/>
              <a:cs typeface="Times New Roman" panose="02020603050405020304" pitchFamily="18" charset="0"/>
            </a:rPr>
            <a:t>7. Контроль на отклонений от графика рабочего времени, подписывает </a:t>
          </a:r>
          <a:r>
            <a:rPr lang="ru-RU" sz="17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простой ЭП</a:t>
          </a:r>
        </a:p>
      </dgm:t>
    </dgm:pt>
    <dgm:pt modelId="{11274744-8B9F-4942-9155-9AB34A18A6DA}" type="parTrans" cxnId="{A97B0F4E-9995-45D9-AF8C-34939B4982F3}">
      <dgm:prSet/>
      <dgm:spPr/>
      <dgm:t>
        <a:bodyPr/>
        <a:lstStyle/>
        <a:p>
          <a:endParaRPr lang="ru-RU"/>
        </a:p>
      </dgm:t>
    </dgm:pt>
    <dgm:pt modelId="{E8AEE827-F254-4B6E-8BAF-9906EB936D07}" type="sibTrans" cxnId="{A97B0F4E-9995-45D9-AF8C-34939B4982F3}">
      <dgm:prSet/>
      <dgm:spPr>
        <a:ln w="22225">
          <a:solidFill>
            <a:srgbClr val="077A3E"/>
          </a:solidFill>
        </a:ln>
      </dgm:spPr>
      <dgm:t>
        <a:bodyPr/>
        <a:lstStyle/>
        <a:p>
          <a:endParaRPr lang="ru-RU"/>
        </a:p>
      </dgm:t>
    </dgm:pt>
    <dgm:pt modelId="{4109AAC2-E064-4321-B5B3-C891A3953C87}">
      <dgm:prSet custT="1"/>
      <dgm:spPr>
        <a:solidFill>
          <a:srgbClr val="F7FBEF"/>
        </a:solidFill>
        <a:effectLst>
          <a:outerShdw blurRad="1397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 rtl="0"/>
          <a:r>
            <a:rPr kumimoji="0" lang="ru-RU" sz="1700" b="1" i="0" u="none" strike="noStrike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8. Руководитель учреждения </a:t>
          </a:r>
          <a:r>
            <a:rPr lang="ru-RU" sz="17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Подписание </a:t>
          </a:r>
          <a:r>
            <a:rPr kumimoji="0" lang="ru-RU" sz="1700" b="1" i="0" u="none" strike="noStrike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ЭЦП</a:t>
          </a:r>
          <a:endParaRPr lang="ru-RU" sz="17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9B0408-67DC-4F2D-833B-396AFF9B9F5C}" type="parTrans" cxnId="{B5343DD0-B34B-4D10-B8AE-F49C89F9B91C}">
      <dgm:prSet/>
      <dgm:spPr/>
      <dgm:t>
        <a:bodyPr/>
        <a:lstStyle/>
        <a:p>
          <a:endParaRPr lang="ru-RU"/>
        </a:p>
      </dgm:t>
    </dgm:pt>
    <dgm:pt modelId="{C8EB6FE2-83B1-4B22-9566-3A3E3C35B862}" type="sibTrans" cxnId="{B5343DD0-B34B-4D10-B8AE-F49C89F9B91C}">
      <dgm:prSet/>
      <dgm:spPr>
        <a:ln w="22225">
          <a:solidFill>
            <a:srgbClr val="077A3E"/>
          </a:solidFill>
        </a:ln>
      </dgm:spPr>
      <dgm:t>
        <a:bodyPr/>
        <a:lstStyle/>
        <a:p>
          <a:endParaRPr lang="ru-RU"/>
        </a:p>
      </dgm:t>
    </dgm:pt>
    <dgm:pt modelId="{72DCA71E-A6FA-4C61-A42E-F160ACE9AACD}">
      <dgm:prSet custT="1"/>
      <dgm:spPr>
        <a:solidFill>
          <a:srgbClr val="F7FBEF"/>
        </a:solidFill>
        <a:effectLst>
          <a:outerShdw blurRad="1397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pPr rtl="0"/>
          <a:r>
            <a:rPr lang="ru-RU" sz="1700" b="0" dirty="0">
              <a:latin typeface="Times New Roman" panose="02020603050405020304" pitchFamily="18" charset="0"/>
              <a:cs typeface="Times New Roman" panose="02020603050405020304" pitchFamily="18" charset="0"/>
            </a:rPr>
            <a:t>9. Отражение в бухучете, БО и ДО</a:t>
          </a:r>
        </a:p>
      </dgm:t>
    </dgm:pt>
    <dgm:pt modelId="{CAB51963-0FD1-468A-A841-C12BD57FDF24}" type="parTrans" cxnId="{6CACE7BA-586D-4173-99DD-2060CF08E308}">
      <dgm:prSet/>
      <dgm:spPr/>
      <dgm:t>
        <a:bodyPr/>
        <a:lstStyle/>
        <a:p>
          <a:endParaRPr lang="ru-RU"/>
        </a:p>
      </dgm:t>
    </dgm:pt>
    <dgm:pt modelId="{5473DB39-7F74-4F8A-9B0E-C35D77776ACB}" type="sibTrans" cxnId="{6CACE7BA-586D-4173-99DD-2060CF08E308}">
      <dgm:prSet/>
      <dgm:spPr/>
      <dgm:t>
        <a:bodyPr/>
        <a:lstStyle/>
        <a:p>
          <a:endParaRPr lang="ru-RU"/>
        </a:p>
      </dgm:t>
    </dgm:pt>
    <dgm:pt modelId="{CAAEB148-7E4B-483C-ACE9-C3A2203F3474}" type="pres">
      <dgm:prSet presAssocID="{71C57004-3FAB-4241-ADA1-2ABD4536482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944148-2A6A-49D0-9290-A0401EA7A011}" type="pres">
      <dgm:prSet presAssocID="{32804AC8-178E-4132-A176-917FAAA0E72F}" presName="node" presStyleLbl="node1" presStyleIdx="0" presStyleCnt="9" custScaleX="279930" custScaleY="306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A57D94-8A17-495E-95E4-7B59ADDC9093}" type="pres">
      <dgm:prSet presAssocID="{29EF9A4B-781C-4969-AA10-CBE0E716BCA1}" presName="sibTrans" presStyleLbl="sibTrans2D1" presStyleIdx="0" presStyleCnt="8"/>
      <dgm:spPr/>
      <dgm:t>
        <a:bodyPr/>
        <a:lstStyle/>
        <a:p>
          <a:endParaRPr lang="ru-RU"/>
        </a:p>
      </dgm:t>
    </dgm:pt>
    <dgm:pt modelId="{28A56C62-42A6-4653-91FB-04BEC5E10E40}" type="pres">
      <dgm:prSet presAssocID="{29EF9A4B-781C-4969-AA10-CBE0E716BCA1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955246F2-8DB4-449D-8093-B03C264A1F42}" type="pres">
      <dgm:prSet presAssocID="{855702D2-AB1A-4F05-9B3C-9D221318B982}" presName="node" presStyleLbl="node1" presStyleIdx="1" presStyleCnt="9" custScaleX="279930" custScaleY="306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AC9FE3-5732-4F72-8714-0F5587B63697}" type="pres">
      <dgm:prSet presAssocID="{F4FE7CEF-8EF8-4484-A167-E737F08D0A34}" presName="sibTrans" presStyleLbl="sibTrans2D1" presStyleIdx="1" presStyleCnt="8"/>
      <dgm:spPr/>
      <dgm:t>
        <a:bodyPr/>
        <a:lstStyle/>
        <a:p>
          <a:endParaRPr lang="ru-RU"/>
        </a:p>
      </dgm:t>
    </dgm:pt>
    <dgm:pt modelId="{4B8F0036-6001-4055-9ABE-272A3A120762}" type="pres">
      <dgm:prSet presAssocID="{F4FE7CEF-8EF8-4484-A167-E737F08D0A34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9D9D27EE-C552-4844-A3FD-EBC62243046A}" type="pres">
      <dgm:prSet presAssocID="{22801083-23DB-43CE-B7AF-5EFB8E6215D8}" presName="node" presStyleLbl="node1" presStyleIdx="2" presStyleCnt="9" custScaleX="279930" custScaleY="306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F991BC-8DC1-4030-BAA6-A5193F11DC51}" type="pres">
      <dgm:prSet presAssocID="{46BCC908-9824-4567-9DC7-6C881C941E23}" presName="sibTrans" presStyleLbl="sibTrans2D1" presStyleIdx="2" presStyleCnt="8"/>
      <dgm:spPr/>
      <dgm:t>
        <a:bodyPr/>
        <a:lstStyle/>
        <a:p>
          <a:endParaRPr lang="ru-RU"/>
        </a:p>
      </dgm:t>
    </dgm:pt>
    <dgm:pt modelId="{88AF6AA2-D93F-432D-8477-1215344F8357}" type="pres">
      <dgm:prSet presAssocID="{46BCC908-9824-4567-9DC7-6C881C941E23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851B4A50-460A-4C60-A6D7-31915EE41B08}" type="pres">
      <dgm:prSet presAssocID="{E0C571B6-8F12-4C4F-B2B8-1514A633338A}" presName="node" presStyleLbl="node1" presStyleIdx="3" presStyleCnt="9" custScaleX="279930" custScaleY="306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86C7ED-595F-4B7D-9E7F-E638EA4768B1}" type="pres">
      <dgm:prSet presAssocID="{4C908D69-C194-427F-A098-71A6C6927E36}" presName="sibTrans" presStyleLbl="sibTrans2D1" presStyleIdx="3" presStyleCnt="8"/>
      <dgm:spPr/>
      <dgm:t>
        <a:bodyPr/>
        <a:lstStyle/>
        <a:p>
          <a:endParaRPr lang="ru-RU"/>
        </a:p>
      </dgm:t>
    </dgm:pt>
    <dgm:pt modelId="{18CB5627-E6FB-4189-8D9A-7C9B3530642C}" type="pres">
      <dgm:prSet presAssocID="{4C908D69-C194-427F-A098-71A6C6927E36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2532226B-F1F1-4684-8812-F5503C14E2B5}" type="pres">
      <dgm:prSet presAssocID="{D487541D-8E64-45FF-920C-D25BA84FFE52}" presName="node" presStyleLbl="node1" presStyleIdx="4" presStyleCnt="9" custScaleX="279930" custScaleY="306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9BF673-7B9B-4FFD-ACDC-093ABA0F0992}" type="pres">
      <dgm:prSet presAssocID="{3B54786C-F142-4890-B899-B7E3672E2CEE}" presName="sibTrans" presStyleLbl="sibTrans2D1" presStyleIdx="4" presStyleCnt="8"/>
      <dgm:spPr/>
      <dgm:t>
        <a:bodyPr/>
        <a:lstStyle/>
        <a:p>
          <a:endParaRPr lang="ru-RU"/>
        </a:p>
      </dgm:t>
    </dgm:pt>
    <dgm:pt modelId="{33636750-F19C-453F-9F22-D284948FBDEB}" type="pres">
      <dgm:prSet presAssocID="{3B54786C-F142-4890-B899-B7E3672E2CEE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B473156F-33D3-49E8-A00C-430602AC9280}" type="pres">
      <dgm:prSet presAssocID="{FD1AA0A7-3D08-44CA-B6F9-135CCB97073B}" presName="node" presStyleLbl="node1" presStyleIdx="5" presStyleCnt="9" custScaleX="279930" custScaleY="306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646B89-3643-4873-BAFB-1F2EB6762FCC}" type="pres">
      <dgm:prSet presAssocID="{20137451-2A10-4152-A8A8-E0D36E3ECC74}" presName="sibTrans" presStyleLbl="sibTrans2D1" presStyleIdx="5" presStyleCnt="8"/>
      <dgm:spPr/>
      <dgm:t>
        <a:bodyPr/>
        <a:lstStyle/>
        <a:p>
          <a:endParaRPr lang="ru-RU"/>
        </a:p>
      </dgm:t>
    </dgm:pt>
    <dgm:pt modelId="{3D899208-15C5-480E-9042-4EC9BAA1E6B1}" type="pres">
      <dgm:prSet presAssocID="{20137451-2A10-4152-A8A8-E0D36E3ECC74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BA799F2A-CFCD-488E-A9E6-551A4FF33032}" type="pres">
      <dgm:prSet presAssocID="{0D84C89C-5EB2-42AB-8D26-B5197DA4FE41}" presName="node" presStyleLbl="node1" presStyleIdx="6" presStyleCnt="9" custScaleX="279930" custScaleY="306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470345-C02C-4457-914F-B7FFE8612677}" type="pres">
      <dgm:prSet presAssocID="{E8AEE827-F254-4B6E-8BAF-9906EB936D07}" presName="sibTrans" presStyleLbl="sibTrans2D1" presStyleIdx="6" presStyleCnt="8"/>
      <dgm:spPr/>
      <dgm:t>
        <a:bodyPr/>
        <a:lstStyle/>
        <a:p>
          <a:endParaRPr lang="ru-RU"/>
        </a:p>
      </dgm:t>
    </dgm:pt>
    <dgm:pt modelId="{108BCB22-D97E-41E1-B655-9CB30BD8D4E4}" type="pres">
      <dgm:prSet presAssocID="{E8AEE827-F254-4B6E-8BAF-9906EB936D07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F3EE8B36-9B0E-4733-9466-F1351EFC8619}" type="pres">
      <dgm:prSet presAssocID="{4109AAC2-E064-4321-B5B3-C891A3953C87}" presName="node" presStyleLbl="node1" presStyleIdx="7" presStyleCnt="9" custScaleX="279930" custScaleY="306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ED9E8F-43A6-49FC-9243-D6F8B8287FC5}" type="pres">
      <dgm:prSet presAssocID="{C8EB6FE2-83B1-4B22-9566-3A3E3C35B862}" presName="sibTrans" presStyleLbl="sibTrans2D1" presStyleIdx="7" presStyleCnt="8"/>
      <dgm:spPr/>
      <dgm:t>
        <a:bodyPr/>
        <a:lstStyle/>
        <a:p>
          <a:endParaRPr lang="ru-RU"/>
        </a:p>
      </dgm:t>
    </dgm:pt>
    <dgm:pt modelId="{85EF407D-93F1-47A7-BFAB-313EAA79C404}" type="pres">
      <dgm:prSet presAssocID="{C8EB6FE2-83B1-4B22-9566-3A3E3C35B862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8FAFC0FD-1D90-4F3F-B684-F9895F2D4EE4}" type="pres">
      <dgm:prSet presAssocID="{72DCA71E-A6FA-4C61-A42E-F160ACE9AACD}" presName="node" presStyleLbl="node1" presStyleIdx="8" presStyleCnt="9" custScaleX="279930" custScaleY="306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4A3869-3BD1-4437-AE15-2F1D8255BC57}" type="presOf" srcId="{F4FE7CEF-8EF8-4484-A167-E737F08D0A34}" destId="{4B8F0036-6001-4055-9ABE-272A3A120762}" srcOrd="1" destOrd="0" presId="urn:microsoft.com/office/officeart/2005/8/layout/process5"/>
    <dgm:cxn modelId="{F1F44591-6F96-4FB9-840F-46EC77F3CD05}" type="presOf" srcId="{46BCC908-9824-4567-9DC7-6C881C941E23}" destId="{88AF6AA2-D93F-432D-8477-1215344F8357}" srcOrd="1" destOrd="0" presId="urn:microsoft.com/office/officeart/2005/8/layout/process5"/>
    <dgm:cxn modelId="{6CACE7BA-586D-4173-99DD-2060CF08E308}" srcId="{71C57004-3FAB-4241-ADA1-2ABD4536482E}" destId="{72DCA71E-A6FA-4C61-A42E-F160ACE9AACD}" srcOrd="8" destOrd="0" parTransId="{CAB51963-0FD1-468A-A841-C12BD57FDF24}" sibTransId="{5473DB39-7F74-4F8A-9B0E-C35D77776ACB}"/>
    <dgm:cxn modelId="{EE4A3D71-8609-49DC-871D-7DF8DD144449}" type="presOf" srcId="{4109AAC2-E064-4321-B5B3-C891A3953C87}" destId="{F3EE8B36-9B0E-4733-9466-F1351EFC8619}" srcOrd="0" destOrd="0" presId="urn:microsoft.com/office/officeart/2005/8/layout/process5"/>
    <dgm:cxn modelId="{744272F9-5A25-4229-A2B8-8F4E78D4FF99}" type="presOf" srcId="{855702D2-AB1A-4F05-9B3C-9D221318B982}" destId="{955246F2-8DB4-449D-8093-B03C264A1F42}" srcOrd="0" destOrd="0" presId="urn:microsoft.com/office/officeart/2005/8/layout/process5"/>
    <dgm:cxn modelId="{7993252F-39FE-4CF5-B278-37513C17F1CF}" type="presOf" srcId="{71C57004-3FAB-4241-ADA1-2ABD4536482E}" destId="{CAAEB148-7E4B-483C-ACE9-C3A2203F3474}" srcOrd="0" destOrd="0" presId="urn:microsoft.com/office/officeart/2005/8/layout/process5"/>
    <dgm:cxn modelId="{7F8AB432-A794-45C2-BCB2-418BCB6CE1F7}" type="presOf" srcId="{20137451-2A10-4152-A8A8-E0D36E3ECC74}" destId="{3D899208-15C5-480E-9042-4EC9BAA1E6B1}" srcOrd="1" destOrd="0" presId="urn:microsoft.com/office/officeart/2005/8/layout/process5"/>
    <dgm:cxn modelId="{D399F73E-3032-4AF4-94A0-1AA7368B9D51}" srcId="{71C57004-3FAB-4241-ADA1-2ABD4536482E}" destId="{E0C571B6-8F12-4C4F-B2B8-1514A633338A}" srcOrd="3" destOrd="0" parTransId="{AFDCEEF3-24A2-402D-9946-D80F6B278497}" sibTransId="{4C908D69-C194-427F-A098-71A6C6927E36}"/>
    <dgm:cxn modelId="{9FA554FD-7CF2-4108-B221-17B51D995D61}" srcId="{71C57004-3FAB-4241-ADA1-2ABD4536482E}" destId="{32804AC8-178E-4132-A176-917FAAA0E72F}" srcOrd="0" destOrd="0" parTransId="{C5550DF6-484F-4C6C-9E2C-BC0763A4BA43}" sibTransId="{29EF9A4B-781C-4969-AA10-CBE0E716BCA1}"/>
    <dgm:cxn modelId="{29A35C0E-774B-4538-845B-040632B13C0F}" type="presOf" srcId="{FD1AA0A7-3D08-44CA-B6F9-135CCB97073B}" destId="{B473156F-33D3-49E8-A00C-430602AC9280}" srcOrd="0" destOrd="0" presId="urn:microsoft.com/office/officeart/2005/8/layout/process5"/>
    <dgm:cxn modelId="{0D40856A-F0FA-4AC9-BEB2-90400CC5ABC8}" srcId="{71C57004-3FAB-4241-ADA1-2ABD4536482E}" destId="{FD1AA0A7-3D08-44CA-B6F9-135CCB97073B}" srcOrd="5" destOrd="0" parTransId="{2099D96D-B6FD-498D-8ADE-AFD26AD9D8DE}" sibTransId="{20137451-2A10-4152-A8A8-E0D36E3ECC74}"/>
    <dgm:cxn modelId="{F3931A42-BD97-4B18-B0E3-B8053EDF9E5A}" type="presOf" srcId="{3B54786C-F142-4890-B899-B7E3672E2CEE}" destId="{33636750-F19C-453F-9F22-D284948FBDEB}" srcOrd="1" destOrd="0" presId="urn:microsoft.com/office/officeart/2005/8/layout/process5"/>
    <dgm:cxn modelId="{A92D14ED-E516-4B03-B299-3C08BF10BD10}" type="presOf" srcId="{20137451-2A10-4152-A8A8-E0D36E3ECC74}" destId="{22646B89-3643-4873-BAFB-1F2EB6762FCC}" srcOrd="0" destOrd="0" presId="urn:microsoft.com/office/officeart/2005/8/layout/process5"/>
    <dgm:cxn modelId="{A97B0F4E-9995-45D9-AF8C-34939B4982F3}" srcId="{71C57004-3FAB-4241-ADA1-2ABD4536482E}" destId="{0D84C89C-5EB2-42AB-8D26-B5197DA4FE41}" srcOrd="6" destOrd="0" parTransId="{11274744-8B9F-4942-9155-9AB34A18A6DA}" sibTransId="{E8AEE827-F254-4B6E-8BAF-9906EB936D07}"/>
    <dgm:cxn modelId="{11F55A79-ED80-4EB2-9103-14D2D7B11EA2}" type="presOf" srcId="{4C908D69-C194-427F-A098-71A6C6927E36}" destId="{18CB5627-E6FB-4189-8D9A-7C9B3530642C}" srcOrd="1" destOrd="0" presId="urn:microsoft.com/office/officeart/2005/8/layout/process5"/>
    <dgm:cxn modelId="{D34C294B-8D9B-44DD-9AAB-F8F321383568}" type="presOf" srcId="{0D84C89C-5EB2-42AB-8D26-B5197DA4FE41}" destId="{BA799F2A-CFCD-488E-A9E6-551A4FF33032}" srcOrd="0" destOrd="0" presId="urn:microsoft.com/office/officeart/2005/8/layout/process5"/>
    <dgm:cxn modelId="{3DF6E7EF-7445-4F28-AF2C-941065BA7728}" type="presOf" srcId="{F4FE7CEF-8EF8-4484-A167-E737F08D0A34}" destId="{E3AC9FE3-5732-4F72-8714-0F5587B63697}" srcOrd="0" destOrd="0" presId="urn:microsoft.com/office/officeart/2005/8/layout/process5"/>
    <dgm:cxn modelId="{D218150F-9CEE-4FB2-8F83-2F71A65E2203}" type="presOf" srcId="{29EF9A4B-781C-4969-AA10-CBE0E716BCA1}" destId="{28A56C62-42A6-4653-91FB-04BEC5E10E40}" srcOrd="1" destOrd="0" presId="urn:microsoft.com/office/officeart/2005/8/layout/process5"/>
    <dgm:cxn modelId="{50C7A158-433A-4D07-B096-4F7D1284F918}" type="presOf" srcId="{29EF9A4B-781C-4969-AA10-CBE0E716BCA1}" destId="{29A57D94-8A17-495E-95E4-7B59ADDC9093}" srcOrd="0" destOrd="0" presId="urn:microsoft.com/office/officeart/2005/8/layout/process5"/>
    <dgm:cxn modelId="{E47DFFB4-409F-4286-8777-BD8657552EF0}" type="presOf" srcId="{C8EB6FE2-83B1-4B22-9566-3A3E3C35B862}" destId="{80ED9E8F-43A6-49FC-9243-D6F8B8287FC5}" srcOrd="0" destOrd="0" presId="urn:microsoft.com/office/officeart/2005/8/layout/process5"/>
    <dgm:cxn modelId="{0C07ECB4-3CC5-43EA-A316-25E2BE03A3DA}" type="presOf" srcId="{D487541D-8E64-45FF-920C-D25BA84FFE52}" destId="{2532226B-F1F1-4684-8812-F5503C14E2B5}" srcOrd="0" destOrd="0" presId="urn:microsoft.com/office/officeart/2005/8/layout/process5"/>
    <dgm:cxn modelId="{F1C4D402-F5D9-440C-A76B-4F096302C57F}" type="presOf" srcId="{72DCA71E-A6FA-4C61-A42E-F160ACE9AACD}" destId="{8FAFC0FD-1D90-4F3F-B684-F9895F2D4EE4}" srcOrd="0" destOrd="0" presId="urn:microsoft.com/office/officeart/2005/8/layout/process5"/>
    <dgm:cxn modelId="{17443BE5-7C2D-48A1-9EA5-1D1FFEB51946}" type="presOf" srcId="{22801083-23DB-43CE-B7AF-5EFB8E6215D8}" destId="{9D9D27EE-C552-4844-A3FD-EBC62243046A}" srcOrd="0" destOrd="0" presId="urn:microsoft.com/office/officeart/2005/8/layout/process5"/>
    <dgm:cxn modelId="{55352A6C-7ED1-4878-B3F9-F5E3CAD1D032}" type="presOf" srcId="{E0C571B6-8F12-4C4F-B2B8-1514A633338A}" destId="{851B4A50-460A-4C60-A6D7-31915EE41B08}" srcOrd="0" destOrd="0" presId="urn:microsoft.com/office/officeart/2005/8/layout/process5"/>
    <dgm:cxn modelId="{2A6A1D16-960E-4A66-B592-0DADC877217B}" srcId="{71C57004-3FAB-4241-ADA1-2ABD4536482E}" destId="{855702D2-AB1A-4F05-9B3C-9D221318B982}" srcOrd="1" destOrd="0" parTransId="{41F20854-AE8F-45E8-A9CF-45EEF0A1E31E}" sibTransId="{F4FE7CEF-8EF8-4484-A167-E737F08D0A34}"/>
    <dgm:cxn modelId="{65A66C7B-AAD6-4AC1-BE40-429DD57FD8DF}" type="presOf" srcId="{46BCC908-9824-4567-9DC7-6C881C941E23}" destId="{E7F991BC-8DC1-4030-BAA6-A5193F11DC51}" srcOrd="0" destOrd="0" presId="urn:microsoft.com/office/officeart/2005/8/layout/process5"/>
    <dgm:cxn modelId="{57BC6143-C4A5-409D-B5FB-1297EBBEFEAA}" srcId="{71C57004-3FAB-4241-ADA1-2ABD4536482E}" destId="{D487541D-8E64-45FF-920C-D25BA84FFE52}" srcOrd="4" destOrd="0" parTransId="{CC97A37A-E695-4812-A0BA-EF25B074C66E}" sibTransId="{3B54786C-F142-4890-B899-B7E3672E2CEE}"/>
    <dgm:cxn modelId="{B81DC5CD-BC51-4DC5-AA3A-209DEEAD0236}" type="presOf" srcId="{4C908D69-C194-427F-A098-71A6C6927E36}" destId="{4586C7ED-595F-4B7D-9E7F-E638EA4768B1}" srcOrd="0" destOrd="0" presId="urn:microsoft.com/office/officeart/2005/8/layout/process5"/>
    <dgm:cxn modelId="{F1D9192B-94E6-43CB-98A4-58A889ED342C}" type="presOf" srcId="{C8EB6FE2-83B1-4B22-9566-3A3E3C35B862}" destId="{85EF407D-93F1-47A7-BFAB-313EAA79C404}" srcOrd="1" destOrd="0" presId="urn:microsoft.com/office/officeart/2005/8/layout/process5"/>
    <dgm:cxn modelId="{7C46C176-8E5C-4D85-86D7-1875B6D04861}" type="presOf" srcId="{32804AC8-178E-4132-A176-917FAAA0E72F}" destId="{72944148-2A6A-49D0-9290-A0401EA7A011}" srcOrd="0" destOrd="0" presId="urn:microsoft.com/office/officeart/2005/8/layout/process5"/>
    <dgm:cxn modelId="{C076409E-9E36-4B7D-9CBC-DA6600F7CB84}" type="presOf" srcId="{E8AEE827-F254-4B6E-8BAF-9906EB936D07}" destId="{15470345-C02C-4457-914F-B7FFE8612677}" srcOrd="0" destOrd="0" presId="urn:microsoft.com/office/officeart/2005/8/layout/process5"/>
    <dgm:cxn modelId="{38721A6D-CE88-4405-A81D-978780349B54}" srcId="{71C57004-3FAB-4241-ADA1-2ABD4536482E}" destId="{22801083-23DB-43CE-B7AF-5EFB8E6215D8}" srcOrd="2" destOrd="0" parTransId="{DC2B82F8-7E1A-4F53-9794-82543CCAB42E}" sibTransId="{46BCC908-9824-4567-9DC7-6C881C941E23}"/>
    <dgm:cxn modelId="{F73959C9-B109-46AB-9F1E-572472C548BF}" type="presOf" srcId="{3B54786C-F142-4890-B899-B7E3672E2CEE}" destId="{739BF673-7B9B-4FFD-ACDC-093ABA0F0992}" srcOrd="0" destOrd="0" presId="urn:microsoft.com/office/officeart/2005/8/layout/process5"/>
    <dgm:cxn modelId="{11B3E60D-C5D1-4FCC-B3D5-C9D4C6715448}" type="presOf" srcId="{E8AEE827-F254-4B6E-8BAF-9906EB936D07}" destId="{108BCB22-D97E-41E1-B655-9CB30BD8D4E4}" srcOrd="1" destOrd="0" presId="urn:microsoft.com/office/officeart/2005/8/layout/process5"/>
    <dgm:cxn modelId="{B5343DD0-B34B-4D10-B8AE-F49C89F9B91C}" srcId="{71C57004-3FAB-4241-ADA1-2ABD4536482E}" destId="{4109AAC2-E064-4321-B5B3-C891A3953C87}" srcOrd="7" destOrd="0" parTransId="{359B0408-67DC-4F2D-833B-396AFF9B9F5C}" sibTransId="{C8EB6FE2-83B1-4B22-9566-3A3E3C35B862}"/>
    <dgm:cxn modelId="{81AFF433-7236-42C9-8AFB-A36F7CC761F5}" type="presParOf" srcId="{CAAEB148-7E4B-483C-ACE9-C3A2203F3474}" destId="{72944148-2A6A-49D0-9290-A0401EA7A011}" srcOrd="0" destOrd="0" presId="urn:microsoft.com/office/officeart/2005/8/layout/process5"/>
    <dgm:cxn modelId="{7A5BE35E-50FF-40F8-B3E9-907B7B97C7CE}" type="presParOf" srcId="{CAAEB148-7E4B-483C-ACE9-C3A2203F3474}" destId="{29A57D94-8A17-495E-95E4-7B59ADDC9093}" srcOrd="1" destOrd="0" presId="urn:microsoft.com/office/officeart/2005/8/layout/process5"/>
    <dgm:cxn modelId="{C3E3A7B9-C9A6-4F59-804C-66F273C22A1F}" type="presParOf" srcId="{29A57D94-8A17-495E-95E4-7B59ADDC9093}" destId="{28A56C62-42A6-4653-91FB-04BEC5E10E40}" srcOrd="0" destOrd="0" presId="urn:microsoft.com/office/officeart/2005/8/layout/process5"/>
    <dgm:cxn modelId="{1A2917D6-2439-4A2B-A3A5-A688B83E3D5E}" type="presParOf" srcId="{CAAEB148-7E4B-483C-ACE9-C3A2203F3474}" destId="{955246F2-8DB4-449D-8093-B03C264A1F42}" srcOrd="2" destOrd="0" presId="urn:microsoft.com/office/officeart/2005/8/layout/process5"/>
    <dgm:cxn modelId="{428C183F-8E14-45FE-8F7F-E633F4C74CE7}" type="presParOf" srcId="{CAAEB148-7E4B-483C-ACE9-C3A2203F3474}" destId="{E3AC9FE3-5732-4F72-8714-0F5587B63697}" srcOrd="3" destOrd="0" presId="urn:microsoft.com/office/officeart/2005/8/layout/process5"/>
    <dgm:cxn modelId="{FF514282-625A-4AD2-A48A-F976DECE790C}" type="presParOf" srcId="{E3AC9FE3-5732-4F72-8714-0F5587B63697}" destId="{4B8F0036-6001-4055-9ABE-272A3A120762}" srcOrd="0" destOrd="0" presId="urn:microsoft.com/office/officeart/2005/8/layout/process5"/>
    <dgm:cxn modelId="{3E58E109-85BF-4C26-896D-9B3BC934551C}" type="presParOf" srcId="{CAAEB148-7E4B-483C-ACE9-C3A2203F3474}" destId="{9D9D27EE-C552-4844-A3FD-EBC62243046A}" srcOrd="4" destOrd="0" presId="urn:microsoft.com/office/officeart/2005/8/layout/process5"/>
    <dgm:cxn modelId="{7C865B7A-1BEC-435A-8196-E353606E7CBF}" type="presParOf" srcId="{CAAEB148-7E4B-483C-ACE9-C3A2203F3474}" destId="{E7F991BC-8DC1-4030-BAA6-A5193F11DC51}" srcOrd="5" destOrd="0" presId="urn:microsoft.com/office/officeart/2005/8/layout/process5"/>
    <dgm:cxn modelId="{881336E0-83B0-44F1-8BDF-6428C12D0414}" type="presParOf" srcId="{E7F991BC-8DC1-4030-BAA6-A5193F11DC51}" destId="{88AF6AA2-D93F-432D-8477-1215344F8357}" srcOrd="0" destOrd="0" presId="urn:microsoft.com/office/officeart/2005/8/layout/process5"/>
    <dgm:cxn modelId="{4C837FCC-5518-4856-8142-533074E2D89B}" type="presParOf" srcId="{CAAEB148-7E4B-483C-ACE9-C3A2203F3474}" destId="{851B4A50-460A-4C60-A6D7-31915EE41B08}" srcOrd="6" destOrd="0" presId="urn:microsoft.com/office/officeart/2005/8/layout/process5"/>
    <dgm:cxn modelId="{577C7A3D-87E3-463A-A429-13160F24D356}" type="presParOf" srcId="{CAAEB148-7E4B-483C-ACE9-C3A2203F3474}" destId="{4586C7ED-595F-4B7D-9E7F-E638EA4768B1}" srcOrd="7" destOrd="0" presId="urn:microsoft.com/office/officeart/2005/8/layout/process5"/>
    <dgm:cxn modelId="{6B2223EA-E5B9-4FD2-8507-012F36556C68}" type="presParOf" srcId="{4586C7ED-595F-4B7D-9E7F-E638EA4768B1}" destId="{18CB5627-E6FB-4189-8D9A-7C9B3530642C}" srcOrd="0" destOrd="0" presId="urn:microsoft.com/office/officeart/2005/8/layout/process5"/>
    <dgm:cxn modelId="{F96EB779-9499-4DB6-8766-7BCBFC6B4477}" type="presParOf" srcId="{CAAEB148-7E4B-483C-ACE9-C3A2203F3474}" destId="{2532226B-F1F1-4684-8812-F5503C14E2B5}" srcOrd="8" destOrd="0" presId="urn:microsoft.com/office/officeart/2005/8/layout/process5"/>
    <dgm:cxn modelId="{6B64AD11-3323-40C7-982B-5110725379F3}" type="presParOf" srcId="{CAAEB148-7E4B-483C-ACE9-C3A2203F3474}" destId="{739BF673-7B9B-4FFD-ACDC-093ABA0F0992}" srcOrd="9" destOrd="0" presId="urn:microsoft.com/office/officeart/2005/8/layout/process5"/>
    <dgm:cxn modelId="{189FE141-255C-4151-992E-1F9B1F4490F6}" type="presParOf" srcId="{739BF673-7B9B-4FFD-ACDC-093ABA0F0992}" destId="{33636750-F19C-453F-9F22-D284948FBDEB}" srcOrd="0" destOrd="0" presId="urn:microsoft.com/office/officeart/2005/8/layout/process5"/>
    <dgm:cxn modelId="{21925AF1-A11A-44F9-AFA1-B3FEFCB247CB}" type="presParOf" srcId="{CAAEB148-7E4B-483C-ACE9-C3A2203F3474}" destId="{B473156F-33D3-49E8-A00C-430602AC9280}" srcOrd="10" destOrd="0" presId="urn:microsoft.com/office/officeart/2005/8/layout/process5"/>
    <dgm:cxn modelId="{1A024049-6780-45BC-9324-A2F10F523318}" type="presParOf" srcId="{CAAEB148-7E4B-483C-ACE9-C3A2203F3474}" destId="{22646B89-3643-4873-BAFB-1F2EB6762FCC}" srcOrd="11" destOrd="0" presId="urn:microsoft.com/office/officeart/2005/8/layout/process5"/>
    <dgm:cxn modelId="{BCD84361-347F-473F-A2DA-4C1F8BAAE85E}" type="presParOf" srcId="{22646B89-3643-4873-BAFB-1F2EB6762FCC}" destId="{3D899208-15C5-480E-9042-4EC9BAA1E6B1}" srcOrd="0" destOrd="0" presId="urn:microsoft.com/office/officeart/2005/8/layout/process5"/>
    <dgm:cxn modelId="{6D950BB7-8199-4343-BA51-EF4C0694623A}" type="presParOf" srcId="{CAAEB148-7E4B-483C-ACE9-C3A2203F3474}" destId="{BA799F2A-CFCD-488E-A9E6-551A4FF33032}" srcOrd="12" destOrd="0" presId="urn:microsoft.com/office/officeart/2005/8/layout/process5"/>
    <dgm:cxn modelId="{2834AE57-05B6-4FE6-AC0B-2FDAC64AB266}" type="presParOf" srcId="{CAAEB148-7E4B-483C-ACE9-C3A2203F3474}" destId="{15470345-C02C-4457-914F-B7FFE8612677}" srcOrd="13" destOrd="0" presId="urn:microsoft.com/office/officeart/2005/8/layout/process5"/>
    <dgm:cxn modelId="{4488996C-7A9F-4718-9AD7-10A2549A44A4}" type="presParOf" srcId="{15470345-C02C-4457-914F-B7FFE8612677}" destId="{108BCB22-D97E-41E1-B655-9CB30BD8D4E4}" srcOrd="0" destOrd="0" presId="urn:microsoft.com/office/officeart/2005/8/layout/process5"/>
    <dgm:cxn modelId="{D83A8A62-C3B7-4C43-8865-81769E7C9CF7}" type="presParOf" srcId="{CAAEB148-7E4B-483C-ACE9-C3A2203F3474}" destId="{F3EE8B36-9B0E-4733-9466-F1351EFC8619}" srcOrd="14" destOrd="0" presId="urn:microsoft.com/office/officeart/2005/8/layout/process5"/>
    <dgm:cxn modelId="{3C3AB188-FB32-4D67-8548-85A3D1406336}" type="presParOf" srcId="{CAAEB148-7E4B-483C-ACE9-C3A2203F3474}" destId="{80ED9E8F-43A6-49FC-9243-D6F8B8287FC5}" srcOrd="15" destOrd="0" presId="urn:microsoft.com/office/officeart/2005/8/layout/process5"/>
    <dgm:cxn modelId="{8BFF30C1-0B6A-4E58-96A4-7EFB92D4F05E}" type="presParOf" srcId="{80ED9E8F-43A6-49FC-9243-D6F8B8287FC5}" destId="{85EF407D-93F1-47A7-BFAB-313EAA79C404}" srcOrd="0" destOrd="0" presId="urn:microsoft.com/office/officeart/2005/8/layout/process5"/>
    <dgm:cxn modelId="{5A5A06FE-0CFA-43C5-8B2E-7369EEACC480}" type="presParOf" srcId="{CAAEB148-7E4B-483C-ACE9-C3A2203F3474}" destId="{8FAFC0FD-1D90-4F3F-B684-F9895F2D4EE4}" srcOrd="16" destOrd="0" presId="urn:microsoft.com/office/officeart/2005/8/layout/process5"/>
  </dgm:cxnLst>
  <dgm:bg>
    <a:effectLst>
      <a:outerShdw blurRad="177800" dist="38100" dir="18900000" algn="b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3469447-7631-7740-AB7F-F47E5E3A2651}" type="doc">
      <dgm:prSet loTypeId="urn:microsoft.com/office/officeart/2008/layout/VerticalCurvedList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7994D6-9E07-9045-9D11-AE6BA3300359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61н - применяется всеми (КУ, БУ, АУ) (первое применение - разные даты)</a:t>
          </a:r>
        </a:p>
      </dgm:t>
    </dgm:pt>
    <dgm:pt modelId="{AF3DA215-721B-6147-B035-1A77A581C735}" type="parTrans" cxnId="{4E7DD6D8-AEB7-6146-8146-E338FCC12F2F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560986-15A5-8946-8C49-6E9CF75C45F8}" type="sibTrans" cxnId="{4E7DD6D8-AEB7-6146-8146-E338FCC12F2F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2727ED-FFCE-3146-8710-8E704B1FFC35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Приоритет на формы электронных документов*</a:t>
          </a:r>
        </a:p>
      </dgm:t>
    </dgm:pt>
    <dgm:pt modelId="{11243D81-1B44-DD4D-B853-CCD570EB11E1}" type="parTrans" cxnId="{A4336009-7A40-3742-9453-42C523699CE3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22FED7-A601-294C-A874-D0C69E9BD64F}" type="sibTrans" cxnId="{A4336009-7A40-3742-9453-42C523699CE3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B14E09-1CE1-D34E-B376-E8287899BE01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61н применяется по мере организационно-технической готовности, но не позднее… (можно и раньше – через УП)</a:t>
          </a:r>
        </a:p>
      </dgm:t>
    </dgm:pt>
    <dgm:pt modelId="{57B3A539-2C45-5243-A53B-6CDE2BF3790D}" type="parTrans" cxnId="{7DAA3D44-8A2C-8448-B7EE-820E1194EE87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7F8E6F-F3A1-7949-AE56-1989DF42DAF9}" type="sibTrans" cxnId="{7DAA3D44-8A2C-8448-B7EE-820E1194EE87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C364A2-15BB-194D-AE8B-E11D8AA83331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невозможность формирования документа "задним числом" (регистры)</a:t>
          </a:r>
        </a:p>
      </dgm:t>
    </dgm:pt>
    <dgm:pt modelId="{F657F394-B7EF-024E-8214-65A574844C3A}" type="parTrans" cxnId="{3D4BD453-0388-F84E-A659-078A55AC7462}">
      <dgm:prSet/>
      <dgm:spPr/>
      <dgm:t>
        <a:bodyPr/>
        <a:lstStyle/>
        <a:p>
          <a:endParaRPr lang="ru-RU"/>
        </a:p>
      </dgm:t>
    </dgm:pt>
    <dgm:pt modelId="{1FC950A9-7009-9D4D-B13E-EB241350403C}" type="sibTrans" cxnId="{3D4BD453-0388-F84E-A659-078A55AC7462}">
      <dgm:prSet/>
      <dgm:spPr/>
      <dgm:t>
        <a:bodyPr/>
        <a:lstStyle/>
        <a:p>
          <a:endParaRPr lang="ru-RU"/>
        </a:p>
      </dgm:t>
    </dgm:pt>
    <dgm:pt modelId="{9704D002-701B-6B45-8E55-83AFD52B6E9A}" type="pres">
      <dgm:prSet presAssocID="{83469447-7631-7740-AB7F-F47E5E3A265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1EE7154-65EF-384E-87A8-F6C412BFA2EB}" type="pres">
      <dgm:prSet presAssocID="{83469447-7631-7740-AB7F-F47E5E3A2651}" presName="Name1" presStyleCnt="0"/>
      <dgm:spPr/>
    </dgm:pt>
    <dgm:pt modelId="{F84D4746-B146-F04D-8CFD-46C1BC779EF1}" type="pres">
      <dgm:prSet presAssocID="{83469447-7631-7740-AB7F-F47E5E3A2651}" presName="cycle" presStyleCnt="0"/>
      <dgm:spPr/>
    </dgm:pt>
    <dgm:pt modelId="{A8FED078-0036-D34A-9491-C8CE9F7B0A0A}" type="pres">
      <dgm:prSet presAssocID="{83469447-7631-7740-AB7F-F47E5E3A2651}" presName="srcNode" presStyleLbl="node1" presStyleIdx="0" presStyleCnt="4"/>
      <dgm:spPr/>
    </dgm:pt>
    <dgm:pt modelId="{B69DF4FB-371B-AF4D-A2C7-957607D09B57}" type="pres">
      <dgm:prSet presAssocID="{83469447-7631-7740-AB7F-F47E5E3A2651}" presName="conn" presStyleLbl="parChTrans1D2" presStyleIdx="0" presStyleCnt="1"/>
      <dgm:spPr/>
      <dgm:t>
        <a:bodyPr/>
        <a:lstStyle/>
        <a:p>
          <a:endParaRPr lang="ru-RU"/>
        </a:p>
      </dgm:t>
    </dgm:pt>
    <dgm:pt modelId="{35064174-1DB8-5842-8FFA-35FE7A0B5332}" type="pres">
      <dgm:prSet presAssocID="{83469447-7631-7740-AB7F-F47E5E3A2651}" presName="extraNode" presStyleLbl="node1" presStyleIdx="0" presStyleCnt="4"/>
      <dgm:spPr/>
    </dgm:pt>
    <dgm:pt modelId="{A08FF62E-5279-5949-8632-C62C188DB102}" type="pres">
      <dgm:prSet presAssocID="{83469447-7631-7740-AB7F-F47E5E3A2651}" presName="dstNode" presStyleLbl="node1" presStyleIdx="0" presStyleCnt="4"/>
      <dgm:spPr/>
    </dgm:pt>
    <dgm:pt modelId="{7785677F-73EC-8949-8511-9B9035722129}" type="pres">
      <dgm:prSet presAssocID="{A87994D6-9E07-9045-9D11-AE6BA3300359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5AD603-0580-2344-8056-356FD2871E5E}" type="pres">
      <dgm:prSet presAssocID="{A87994D6-9E07-9045-9D11-AE6BA3300359}" presName="accent_1" presStyleCnt="0"/>
      <dgm:spPr/>
    </dgm:pt>
    <dgm:pt modelId="{2E9914D6-DDC5-9C47-AD49-12B3ADF201D9}" type="pres">
      <dgm:prSet presAssocID="{A87994D6-9E07-9045-9D11-AE6BA3300359}" presName="accentRepeatNode" presStyleLbl="solidFgAcc1" presStyleIdx="0" presStyleCnt="4"/>
      <dgm:spPr/>
    </dgm:pt>
    <dgm:pt modelId="{FE7FCC2C-13F6-CC44-AA88-FBC13B8719B3}" type="pres">
      <dgm:prSet presAssocID="{0F2727ED-FFCE-3146-8710-8E704B1FFC3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2BF627-ADF6-624E-BD8C-30C533AAC7BE}" type="pres">
      <dgm:prSet presAssocID="{0F2727ED-FFCE-3146-8710-8E704B1FFC35}" presName="accent_2" presStyleCnt="0"/>
      <dgm:spPr/>
    </dgm:pt>
    <dgm:pt modelId="{B33339A9-15BC-F74B-ADE5-AFE926B69694}" type="pres">
      <dgm:prSet presAssocID="{0F2727ED-FFCE-3146-8710-8E704B1FFC35}" presName="accentRepeatNode" presStyleLbl="solidFgAcc1" presStyleIdx="1" presStyleCnt="4"/>
      <dgm:spPr/>
    </dgm:pt>
    <dgm:pt modelId="{594E1360-7158-E347-852F-13A5D99F064C}" type="pres">
      <dgm:prSet presAssocID="{FCB14E09-1CE1-D34E-B376-E8287899BE01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88B839-C8D9-124D-B394-96C0A3243F72}" type="pres">
      <dgm:prSet presAssocID="{FCB14E09-1CE1-D34E-B376-E8287899BE01}" presName="accent_3" presStyleCnt="0"/>
      <dgm:spPr/>
    </dgm:pt>
    <dgm:pt modelId="{C960536A-EBCA-8145-96CF-4C8572C043AA}" type="pres">
      <dgm:prSet presAssocID="{FCB14E09-1CE1-D34E-B376-E8287899BE01}" presName="accentRepeatNode" presStyleLbl="solidFgAcc1" presStyleIdx="2" presStyleCnt="4"/>
      <dgm:spPr/>
    </dgm:pt>
    <dgm:pt modelId="{1FE71500-F4D2-6941-A3DD-1FD3B045B3D4}" type="pres">
      <dgm:prSet presAssocID="{1AC364A2-15BB-194D-AE8B-E11D8AA83331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A60FBB-8954-7E49-8A49-80CFAE690FA6}" type="pres">
      <dgm:prSet presAssocID="{1AC364A2-15BB-194D-AE8B-E11D8AA83331}" presName="accent_4" presStyleCnt="0"/>
      <dgm:spPr/>
    </dgm:pt>
    <dgm:pt modelId="{17183B8C-0323-EE41-8FC0-67E00328A6F8}" type="pres">
      <dgm:prSet presAssocID="{1AC364A2-15BB-194D-AE8B-E11D8AA83331}" presName="accentRepeatNode" presStyleLbl="solidFgAcc1" presStyleIdx="3" presStyleCnt="4"/>
      <dgm:spPr/>
    </dgm:pt>
  </dgm:ptLst>
  <dgm:cxnLst>
    <dgm:cxn modelId="{4E7DD6D8-AEB7-6146-8146-E338FCC12F2F}" srcId="{83469447-7631-7740-AB7F-F47E5E3A2651}" destId="{A87994D6-9E07-9045-9D11-AE6BA3300359}" srcOrd="0" destOrd="0" parTransId="{AF3DA215-721B-6147-B035-1A77A581C735}" sibTransId="{D2560986-15A5-8946-8C49-6E9CF75C45F8}"/>
    <dgm:cxn modelId="{DEA83714-AD82-984C-B0A7-24574BA99062}" type="presOf" srcId="{83469447-7631-7740-AB7F-F47E5E3A2651}" destId="{9704D002-701B-6B45-8E55-83AFD52B6E9A}" srcOrd="0" destOrd="0" presId="urn:microsoft.com/office/officeart/2008/layout/VerticalCurvedList"/>
    <dgm:cxn modelId="{7DAA3D44-8A2C-8448-B7EE-820E1194EE87}" srcId="{83469447-7631-7740-AB7F-F47E5E3A2651}" destId="{FCB14E09-1CE1-D34E-B376-E8287899BE01}" srcOrd="2" destOrd="0" parTransId="{57B3A539-2C45-5243-A53B-6CDE2BF3790D}" sibTransId="{A37F8E6F-F3A1-7949-AE56-1989DF42DAF9}"/>
    <dgm:cxn modelId="{1D40D576-A3E6-E84F-ADB9-773A5D4938A9}" type="presOf" srcId="{0F2727ED-FFCE-3146-8710-8E704B1FFC35}" destId="{FE7FCC2C-13F6-CC44-AA88-FBC13B8719B3}" srcOrd="0" destOrd="0" presId="urn:microsoft.com/office/officeart/2008/layout/VerticalCurvedList"/>
    <dgm:cxn modelId="{615E3867-38FB-6C40-A454-32156C76BD0A}" type="presOf" srcId="{1AC364A2-15BB-194D-AE8B-E11D8AA83331}" destId="{1FE71500-F4D2-6941-A3DD-1FD3B045B3D4}" srcOrd="0" destOrd="0" presId="urn:microsoft.com/office/officeart/2008/layout/VerticalCurvedList"/>
    <dgm:cxn modelId="{822D11E7-0261-EF4E-884E-0537D05B74B9}" type="presOf" srcId="{A87994D6-9E07-9045-9D11-AE6BA3300359}" destId="{7785677F-73EC-8949-8511-9B9035722129}" srcOrd="0" destOrd="0" presId="urn:microsoft.com/office/officeart/2008/layout/VerticalCurvedList"/>
    <dgm:cxn modelId="{C6C50E23-A5B2-1B4D-A72C-9DD52BDEE342}" type="presOf" srcId="{D2560986-15A5-8946-8C49-6E9CF75C45F8}" destId="{B69DF4FB-371B-AF4D-A2C7-957607D09B57}" srcOrd="0" destOrd="0" presId="urn:microsoft.com/office/officeart/2008/layout/VerticalCurvedList"/>
    <dgm:cxn modelId="{3D4BD453-0388-F84E-A659-078A55AC7462}" srcId="{83469447-7631-7740-AB7F-F47E5E3A2651}" destId="{1AC364A2-15BB-194D-AE8B-E11D8AA83331}" srcOrd="3" destOrd="0" parTransId="{F657F394-B7EF-024E-8214-65A574844C3A}" sibTransId="{1FC950A9-7009-9D4D-B13E-EB241350403C}"/>
    <dgm:cxn modelId="{C84454C6-2C81-084C-AD04-CFCAEC6A563D}" type="presOf" srcId="{FCB14E09-1CE1-D34E-B376-E8287899BE01}" destId="{594E1360-7158-E347-852F-13A5D99F064C}" srcOrd="0" destOrd="0" presId="urn:microsoft.com/office/officeart/2008/layout/VerticalCurvedList"/>
    <dgm:cxn modelId="{A4336009-7A40-3742-9453-42C523699CE3}" srcId="{83469447-7631-7740-AB7F-F47E5E3A2651}" destId="{0F2727ED-FFCE-3146-8710-8E704B1FFC35}" srcOrd="1" destOrd="0" parTransId="{11243D81-1B44-DD4D-B853-CCD570EB11E1}" sibTransId="{C022FED7-A601-294C-A874-D0C69E9BD64F}"/>
    <dgm:cxn modelId="{9EDEDCBA-9664-7245-BE63-12EFCD6F6F78}" type="presParOf" srcId="{9704D002-701B-6B45-8E55-83AFD52B6E9A}" destId="{61EE7154-65EF-384E-87A8-F6C412BFA2EB}" srcOrd="0" destOrd="0" presId="urn:microsoft.com/office/officeart/2008/layout/VerticalCurvedList"/>
    <dgm:cxn modelId="{41F95CB7-37EA-9B40-B1EE-D4783DBFA974}" type="presParOf" srcId="{61EE7154-65EF-384E-87A8-F6C412BFA2EB}" destId="{F84D4746-B146-F04D-8CFD-46C1BC779EF1}" srcOrd="0" destOrd="0" presId="urn:microsoft.com/office/officeart/2008/layout/VerticalCurvedList"/>
    <dgm:cxn modelId="{CBF13278-8C8C-8748-AAF4-D5E6D765A8C0}" type="presParOf" srcId="{F84D4746-B146-F04D-8CFD-46C1BC779EF1}" destId="{A8FED078-0036-D34A-9491-C8CE9F7B0A0A}" srcOrd="0" destOrd="0" presId="urn:microsoft.com/office/officeart/2008/layout/VerticalCurvedList"/>
    <dgm:cxn modelId="{B849C56C-59C5-E94C-ADFA-8DEB3485EC2E}" type="presParOf" srcId="{F84D4746-B146-F04D-8CFD-46C1BC779EF1}" destId="{B69DF4FB-371B-AF4D-A2C7-957607D09B57}" srcOrd="1" destOrd="0" presId="urn:microsoft.com/office/officeart/2008/layout/VerticalCurvedList"/>
    <dgm:cxn modelId="{F46234A1-444C-A642-A23F-FD1AAF712935}" type="presParOf" srcId="{F84D4746-B146-F04D-8CFD-46C1BC779EF1}" destId="{35064174-1DB8-5842-8FFA-35FE7A0B5332}" srcOrd="2" destOrd="0" presId="urn:microsoft.com/office/officeart/2008/layout/VerticalCurvedList"/>
    <dgm:cxn modelId="{44C137A5-3A9F-A046-BA26-F99FF686FC19}" type="presParOf" srcId="{F84D4746-B146-F04D-8CFD-46C1BC779EF1}" destId="{A08FF62E-5279-5949-8632-C62C188DB102}" srcOrd="3" destOrd="0" presId="urn:microsoft.com/office/officeart/2008/layout/VerticalCurvedList"/>
    <dgm:cxn modelId="{A95AECC1-2029-FF43-9F1D-10EF9A206354}" type="presParOf" srcId="{61EE7154-65EF-384E-87A8-F6C412BFA2EB}" destId="{7785677F-73EC-8949-8511-9B9035722129}" srcOrd="1" destOrd="0" presId="urn:microsoft.com/office/officeart/2008/layout/VerticalCurvedList"/>
    <dgm:cxn modelId="{BC197B46-C743-4F4D-8F68-E952DFDFA1CD}" type="presParOf" srcId="{61EE7154-65EF-384E-87A8-F6C412BFA2EB}" destId="{9A5AD603-0580-2344-8056-356FD2871E5E}" srcOrd="2" destOrd="0" presId="urn:microsoft.com/office/officeart/2008/layout/VerticalCurvedList"/>
    <dgm:cxn modelId="{CB7E6C9D-20D0-DB49-A978-1C04263C22DD}" type="presParOf" srcId="{9A5AD603-0580-2344-8056-356FD2871E5E}" destId="{2E9914D6-DDC5-9C47-AD49-12B3ADF201D9}" srcOrd="0" destOrd="0" presId="urn:microsoft.com/office/officeart/2008/layout/VerticalCurvedList"/>
    <dgm:cxn modelId="{611D6C1C-C8C0-9D4F-99F7-44ADC11CB391}" type="presParOf" srcId="{61EE7154-65EF-384E-87A8-F6C412BFA2EB}" destId="{FE7FCC2C-13F6-CC44-AA88-FBC13B8719B3}" srcOrd="3" destOrd="0" presId="urn:microsoft.com/office/officeart/2008/layout/VerticalCurvedList"/>
    <dgm:cxn modelId="{C908F58E-290C-734F-80DF-428B515C52B8}" type="presParOf" srcId="{61EE7154-65EF-384E-87A8-F6C412BFA2EB}" destId="{692BF627-ADF6-624E-BD8C-30C533AAC7BE}" srcOrd="4" destOrd="0" presId="urn:microsoft.com/office/officeart/2008/layout/VerticalCurvedList"/>
    <dgm:cxn modelId="{C832C69E-C278-FF49-BB8A-7AD9CC9C5B87}" type="presParOf" srcId="{692BF627-ADF6-624E-BD8C-30C533AAC7BE}" destId="{B33339A9-15BC-F74B-ADE5-AFE926B69694}" srcOrd="0" destOrd="0" presId="urn:microsoft.com/office/officeart/2008/layout/VerticalCurvedList"/>
    <dgm:cxn modelId="{80945042-A93D-B142-914C-8C30E3A5FF5A}" type="presParOf" srcId="{61EE7154-65EF-384E-87A8-F6C412BFA2EB}" destId="{594E1360-7158-E347-852F-13A5D99F064C}" srcOrd="5" destOrd="0" presId="urn:microsoft.com/office/officeart/2008/layout/VerticalCurvedList"/>
    <dgm:cxn modelId="{405FA84A-A556-A04A-A6AD-B8BFB657E137}" type="presParOf" srcId="{61EE7154-65EF-384E-87A8-F6C412BFA2EB}" destId="{1588B839-C8D9-124D-B394-96C0A3243F72}" srcOrd="6" destOrd="0" presId="urn:microsoft.com/office/officeart/2008/layout/VerticalCurvedList"/>
    <dgm:cxn modelId="{1AA017EE-B799-8C49-82BE-9B3368DB68AC}" type="presParOf" srcId="{1588B839-C8D9-124D-B394-96C0A3243F72}" destId="{C960536A-EBCA-8145-96CF-4C8572C043AA}" srcOrd="0" destOrd="0" presId="urn:microsoft.com/office/officeart/2008/layout/VerticalCurvedList"/>
    <dgm:cxn modelId="{5CE10ACC-C81C-8D48-B2C7-AE70A803C826}" type="presParOf" srcId="{61EE7154-65EF-384E-87A8-F6C412BFA2EB}" destId="{1FE71500-F4D2-6941-A3DD-1FD3B045B3D4}" srcOrd="7" destOrd="0" presId="urn:microsoft.com/office/officeart/2008/layout/VerticalCurvedList"/>
    <dgm:cxn modelId="{B722C112-CD8A-634F-9525-40C7463CD91F}" type="presParOf" srcId="{61EE7154-65EF-384E-87A8-F6C412BFA2EB}" destId="{03A60FBB-8954-7E49-8A49-80CFAE690FA6}" srcOrd="8" destOrd="0" presId="urn:microsoft.com/office/officeart/2008/layout/VerticalCurvedList"/>
    <dgm:cxn modelId="{4B24CA7B-1F0E-8F40-BB03-08BC580D2B4C}" type="presParOf" srcId="{03A60FBB-8954-7E49-8A49-80CFAE690FA6}" destId="{17183B8C-0323-EE41-8FC0-67E00328A6F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572A730-0AF2-9044-9FDE-5226CCE27AD8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</dgm:pt>
    <dgm:pt modelId="{44082E58-2CBE-1C48-90A2-094E4FB66153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Сторона 1: прекращение права ОУ и передача иному балансодержателю - </a:t>
          </a:r>
          <a:r>
            <a:rPr lang="ru-RU" b="1" u="sng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Кт</a:t>
          </a:r>
          <a:r>
            <a:rPr lang="ru-RU" b="1" u="sng" dirty="0">
              <a:latin typeface="Times New Roman" panose="02020603050405020304" pitchFamily="18" charset="0"/>
              <a:cs typeface="Times New Roman" panose="02020603050405020304" pitchFamily="18" charset="0"/>
            </a:rPr>
            <a:t> 101 (КОСГУ 281)</a:t>
          </a:r>
        </a:p>
      </dgm:t>
    </dgm:pt>
    <dgm:pt modelId="{8A58E4F2-63DF-0C4D-BB15-23A43C1444D9}" type="parTrans" cxnId="{67109CF4-40FC-1146-AD6A-73AEABADE87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96DA5E-DCA9-2243-B4C4-7F916E65D70D}" type="sibTrans" cxnId="{67109CF4-40FC-1146-AD6A-73AEABADE87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0186B6-5C55-0B4B-9417-EB430D544A8A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Сторона 2: оформление права ОУ и поступление имущества</a:t>
          </a:r>
        </a:p>
        <a:p>
          <a:r>
            <a:rPr lang="ru-RU" b="1" u="sng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Дт</a:t>
          </a:r>
          <a:r>
            <a:rPr lang="ru-RU" b="1" u="sng" dirty="0">
              <a:latin typeface="Times New Roman" panose="02020603050405020304" pitchFamily="18" charset="0"/>
              <a:cs typeface="Times New Roman" panose="02020603050405020304" pitchFamily="18" charset="0"/>
            </a:rPr>
            <a:t> 101 (КОСГУ 195)</a:t>
          </a:r>
        </a:p>
      </dgm:t>
    </dgm:pt>
    <dgm:pt modelId="{0AFFAE7D-F6FF-E14A-872A-045157719FFE}" type="parTrans" cxnId="{90F3C255-CE65-944E-92D6-234031C2D79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2D26C1-078A-F44D-BA03-B18F6C571FC4}" type="sibTrans" cxnId="{90F3C255-CE65-944E-92D6-234031C2D79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7178C5-2923-1545-A70A-45D500470215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Орган власти по управлению имуществом - </a:t>
          </a:r>
          <a:r>
            <a:rPr lang="ru-RU" b="1" u="sng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Дт</a:t>
          </a:r>
          <a:r>
            <a:rPr lang="ru-RU" b="1" u="sng" dirty="0">
              <a:latin typeface="Times New Roman" panose="02020603050405020304" pitchFamily="18" charset="0"/>
              <a:cs typeface="Times New Roman" panose="02020603050405020304" pitchFamily="18" charset="0"/>
            </a:rPr>
            <a:t> 108 (КОСГУ 195)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, если Сторона 2 не оформила права ОУ</a:t>
          </a:r>
        </a:p>
      </dgm:t>
    </dgm:pt>
    <dgm:pt modelId="{79D44FE3-B21D-BA40-91D2-29D197B883F5}" type="parTrans" cxnId="{DC45A24F-34E3-D049-8466-6D77E487912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5E439B-6798-A94B-BAE5-25D65CED9E71}" type="sibTrans" cxnId="{DC45A24F-34E3-D049-8466-6D77E487912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B1DE7D-6269-F345-A576-AC50CA6BC4D0}" type="pres">
      <dgm:prSet presAssocID="{A572A730-0AF2-9044-9FDE-5226CCE27AD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A61DF66-9E40-4548-A7F0-D5C872C86106}" type="pres">
      <dgm:prSet presAssocID="{44082E58-2CBE-1C48-90A2-094E4FB66153}" presName="root1" presStyleCnt="0"/>
      <dgm:spPr/>
    </dgm:pt>
    <dgm:pt modelId="{AE73C0E8-94A8-4548-965C-5235B8D82199}" type="pres">
      <dgm:prSet presAssocID="{44082E58-2CBE-1C48-90A2-094E4FB66153}" presName="LevelOneTextNode" presStyleLbl="node0" presStyleIdx="0" presStyleCnt="1" custLinFactNeighborX="-17748" custLinFactNeighborY="7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355670-0173-2D4C-BB82-E9D6065EBC6D}" type="pres">
      <dgm:prSet presAssocID="{44082E58-2CBE-1C48-90A2-094E4FB66153}" presName="level2hierChild" presStyleCnt="0"/>
      <dgm:spPr/>
    </dgm:pt>
    <dgm:pt modelId="{4D078912-EA8F-954C-914C-BDA8CB6681FE}" type="pres">
      <dgm:prSet presAssocID="{0AFFAE7D-F6FF-E14A-872A-045157719FFE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CC48738E-A8A0-3544-9FBA-D78B73BDA96D}" type="pres">
      <dgm:prSet presAssocID="{0AFFAE7D-F6FF-E14A-872A-045157719FFE}" presName="connTx" presStyleLbl="parChTrans1D2" presStyleIdx="0" presStyleCnt="2"/>
      <dgm:spPr/>
      <dgm:t>
        <a:bodyPr/>
        <a:lstStyle/>
        <a:p>
          <a:endParaRPr lang="ru-RU"/>
        </a:p>
      </dgm:t>
    </dgm:pt>
    <dgm:pt modelId="{623199BE-135D-764A-AA0D-5493C79C4F15}" type="pres">
      <dgm:prSet presAssocID="{390186B6-5C55-0B4B-9417-EB430D544A8A}" presName="root2" presStyleCnt="0"/>
      <dgm:spPr/>
    </dgm:pt>
    <dgm:pt modelId="{72E1AF0D-E265-D249-A558-6DD2F3FA93FF}" type="pres">
      <dgm:prSet presAssocID="{390186B6-5C55-0B4B-9417-EB430D544A8A}" presName="LevelTwoTextNode" presStyleLbl="node2" presStyleIdx="0" presStyleCnt="2" custLinFactNeighborX="21513" custLinFactNeighborY="23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4C9DA1-A38F-DA40-AD09-305E919F69D4}" type="pres">
      <dgm:prSet presAssocID="{390186B6-5C55-0B4B-9417-EB430D544A8A}" presName="level3hierChild" presStyleCnt="0"/>
      <dgm:spPr/>
    </dgm:pt>
    <dgm:pt modelId="{36B6DF7F-132C-7743-B185-3FBC731EAF4C}" type="pres">
      <dgm:prSet presAssocID="{79D44FE3-B21D-BA40-91D2-29D197B883F5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E2FF3B53-C986-5043-98C4-33056B6BFFC3}" type="pres">
      <dgm:prSet presAssocID="{79D44FE3-B21D-BA40-91D2-29D197B883F5}" presName="connTx" presStyleLbl="parChTrans1D2" presStyleIdx="1" presStyleCnt="2"/>
      <dgm:spPr/>
      <dgm:t>
        <a:bodyPr/>
        <a:lstStyle/>
        <a:p>
          <a:endParaRPr lang="ru-RU"/>
        </a:p>
      </dgm:t>
    </dgm:pt>
    <dgm:pt modelId="{4F621428-A26F-5341-A6B4-03E4E52976CD}" type="pres">
      <dgm:prSet presAssocID="{057178C5-2923-1545-A70A-45D500470215}" presName="root2" presStyleCnt="0"/>
      <dgm:spPr/>
    </dgm:pt>
    <dgm:pt modelId="{0BF3262D-D63C-E842-A4CA-96EF35A9FFD8}" type="pres">
      <dgm:prSet presAssocID="{057178C5-2923-1545-A70A-45D500470215}" presName="LevelTwoTextNode" presStyleLbl="node2" presStyleIdx="1" presStyleCnt="2" custLinFactNeighborX="21513" custLinFactNeighborY="23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526423-6226-E04E-A117-E19A0F66D809}" type="pres">
      <dgm:prSet presAssocID="{057178C5-2923-1545-A70A-45D500470215}" presName="level3hierChild" presStyleCnt="0"/>
      <dgm:spPr/>
    </dgm:pt>
  </dgm:ptLst>
  <dgm:cxnLst>
    <dgm:cxn modelId="{6BC9900A-FAEE-8847-95BD-E20B2C51B089}" type="presOf" srcId="{057178C5-2923-1545-A70A-45D500470215}" destId="{0BF3262D-D63C-E842-A4CA-96EF35A9FFD8}" srcOrd="0" destOrd="0" presId="urn:microsoft.com/office/officeart/2005/8/layout/hierarchy2"/>
    <dgm:cxn modelId="{4D42AD1C-93DC-304E-9F08-990A9DE86AAD}" type="presOf" srcId="{A572A730-0AF2-9044-9FDE-5226CCE27AD8}" destId="{F6B1DE7D-6269-F345-A576-AC50CA6BC4D0}" srcOrd="0" destOrd="0" presId="urn:microsoft.com/office/officeart/2005/8/layout/hierarchy2"/>
    <dgm:cxn modelId="{D9B39C3C-1749-BF42-96A7-8DE99193C39E}" type="presOf" srcId="{0AFFAE7D-F6FF-E14A-872A-045157719FFE}" destId="{4D078912-EA8F-954C-914C-BDA8CB6681FE}" srcOrd="0" destOrd="0" presId="urn:microsoft.com/office/officeart/2005/8/layout/hierarchy2"/>
    <dgm:cxn modelId="{7C0C0D61-1E33-5F45-B2ED-186F5A7E5C48}" type="presOf" srcId="{79D44FE3-B21D-BA40-91D2-29D197B883F5}" destId="{36B6DF7F-132C-7743-B185-3FBC731EAF4C}" srcOrd="0" destOrd="0" presId="urn:microsoft.com/office/officeart/2005/8/layout/hierarchy2"/>
    <dgm:cxn modelId="{67109CF4-40FC-1146-AD6A-73AEABADE876}" srcId="{A572A730-0AF2-9044-9FDE-5226CCE27AD8}" destId="{44082E58-2CBE-1C48-90A2-094E4FB66153}" srcOrd="0" destOrd="0" parTransId="{8A58E4F2-63DF-0C4D-BB15-23A43C1444D9}" sibTransId="{D696DA5E-DCA9-2243-B4C4-7F916E65D70D}"/>
    <dgm:cxn modelId="{78612D5C-676D-3145-AB1D-1DD1CFD83913}" type="presOf" srcId="{0AFFAE7D-F6FF-E14A-872A-045157719FFE}" destId="{CC48738E-A8A0-3544-9FBA-D78B73BDA96D}" srcOrd="1" destOrd="0" presId="urn:microsoft.com/office/officeart/2005/8/layout/hierarchy2"/>
    <dgm:cxn modelId="{90F3C255-CE65-944E-92D6-234031C2D791}" srcId="{44082E58-2CBE-1C48-90A2-094E4FB66153}" destId="{390186B6-5C55-0B4B-9417-EB430D544A8A}" srcOrd="0" destOrd="0" parTransId="{0AFFAE7D-F6FF-E14A-872A-045157719FFE}" sibTransId="{032D26C1-078A-F44D-BA03-B18F6C571FC4}"/>
    <dgm:cxn modelId="{1A86AE0A-D266-9342-B318-00180F4AD854}" type="presOf" srcId="{79D44FE3-B21D-BA40-91D2-29D197B883F5}" destId="{E2FF3B53-C986-5043-98C4-33056B6BFFC3}" srcOrd="1" destOrd="0" presId="urn:microsoft.com/office/officeart/2005/8/layout/hierarchy2"/>
    <dgm:cxn modelId="{A7E26643-46B5-6141-A589-B0A43A287FBA}" type="presOf" srcId="{44082E58-2CBE-1C48-90A2-094E4FB66153}" destId="{AE73C0E8-94A8-4548-965C-5235B8D82199}" srcOrd="0" destOrd="0" presId="urn:microsoft.com/office/officeart/2005/8/layout/hierarchy2"/>
    <dgm:cxn modelId="{DC45A24F-34E3-D049-8466-6D77E4879124}" srcId="{44082E58-2CBE-1C48-90A2-094E4FB66153}" destId="{057178C5-2923-1545-A70A-45D500470215}" srcOrd="1" destOrd="0" parTransId="{79D44FE3-B21D-BA40-91D2-29D197B883F5}" sibTransId="{285E439B-6798-A94B-BAE5-25D65CED9E71}"/>
    <dgm:cxn modelId="{B77B156B-BD45-A647-A45B-14C8852D05AD}" type="presOf" srcId="{390186B6-5C55-0B4B-9417-EB430D544A8A}" destId="{72E1AF0D-E265-D249-A558-6DD2F3FA93FF}" srcOrd="0" destOrd="0" presId="urn:microsoft.com/office/officeart/2005/8/layout/hierarchy2"/>
    <dgm:cxn modelId="{EC2DACF4-D41B-554A-ACC3-5D31959B576B}" type="presParOf" srcId="{F6B1DE7D-6269-F345-A576-AC50CA6BC4D0}" destId="{6A61DF66-9E40-4548-A7F0-D5C872C86106}" srcOrd="0" destOrd="0" presId="urn:microsoft.com/office/officeart/2005/8/layout/hierarchy2"/>
    <dgm:cxn modelId="{E3FC5EA2-165C-804A-8375-3DD81A4266C1}" type="presParOf" srcId="{6A61DF66-9E40-4548-A7F0-D5C872C86106}" destId="{AE73C0E8-94A8-4548-965C-5235B8D82199}" srcOrd="0" destOrd="0" presId="urn:microsoft.com/office/officeart/2005/8/layout/hierarchy2"/>
    <dgm:cxn modelId="{4B57C5B8-909A-014E-945A-D52CB5982A25}" type="presParOf" srcId="{6A61DF66-9E40-4548-A7F0-D5C872C86106}" destId="{ED355670-0173-2D4C-BB82-E9D6065EBC6D}" srcOrd="1" destOrd="0" presId="urn:microsoft.com/office/officeart/2005/8/layout/hierarchy2"/>
    <dgm:cxn modelId="{9EAEDB7F-3065-B84E-9F39-9618A979BBFB}" type="presParOf" srcId="{ED355670-0173-2D4C-BB82-E9D6065EBC6D}" destId="{4D078912-EA8F-954C-914C-BDA8CB6681FE}" srcOrd="0" destOrd="0" presId="urn:microsoft.com/office/officeart/2005/8/layout/hierarchy2"/>
    <dgm:cxn modelId="{7DA3462D-38F5-2947-83C7-5E9B2ED78565}" type="presParOf" srcId="{4D078912-EA8F-954C-914C-BDA8CB6681FE}" destId="{CC48738E-A8A0-3544-9FBA-D78B73BDA96D}" srcOrd="0" destOrd="0" presId="urn:microsoft.com/office/officeart/2005/8/layout/hierarchy2"/>
    <dgm:cxn modelId="{C29B148F-EA73-6A47-B7E1-6B6603F52E56}" type="presParOf" srcId="{ED355670-0173-2D4C-BB82-E9D6065EBC6D}" destId="{623199BE-135D-764A-AA0D-5493C79C4F15}" srcOrd="1" destOrd="0" presId="urn:microsoft.com/office/officeart/2005/8/layout/hierarchy2"/>
    <dgm:cxn modelId="{A1586012-4C41-D742-A8E3-59B98CA90783}" type="presParOf" srcId="{623199BE-135D-764A-AA0D-5493C79C4F15}" destId="{72E1AF0D-E265-D249-A558-6DD2F3FA93FF}" srcOrd="0" destOrd="0" presId="urn:microsoft.com/office/officeart/2005/8/layout/hierarchy2"/>
    <dgm:cxn modelId="{5FDB205B-CBAF-984E-B642-178F50797DE6}" type="presParOf" srcId="{623199BE-135D-764A-AA0D-5493C79C4F15}" destId="{114C9DA1-A38F-DA40-AD09-305E919F69D4}" srcOrd="1" destOrd="0" presId="urn:microsoft.com/office/officeart/2005/8/layout/hierarchy2"/>
    <dgm:cxn modelId="{254B1477-2F95-F643-8963-6A652FBF23BF}" type="presParOf" srcId="{ED355670-0173-2D4C-BB82-E9D6065EBC6D}" destId="{36B6DF7F-132C-7743-B185-3FBC731EAF4C}" srcOrd="2" destOrd="0" presId="urn:microsoft.com/office/officeart/2005/8/layout/hierarchy2"/>
    <dgm:cxn modelId="{0DBB003F-C6F7-C146-A4EE-81D1D1E82BE6}" type="presParOf" srcId="{36B6DF7F-132C-7743-B185-3FBC731EAF4C}" destId="{E2FF3B53-C986-5043-98C4-33056B6BFFC3}" srcOrd="0" destOrd="0" presId="urn:microsoft.com/office/officeart/2005/8/layout/hierarchy2"/>
    <dgm:cxn modelId="{C556F42B-F6D0-B840-9F98-641130415218}" type="presParOf" srcId="{ED355670-0173-2D4C-BB82-E9D6065EBC6D}" destId="{4F621428-A26F-5341-A6B4-03E4E52976CD}" srcOrd="3" destOrd="0" presId="urn:microsoft.com/office/officeart/2005/8/layout/hierarchy2"/>
    <dgm:cxn modelId="{E7BC5A7B-392E-4D4E-97FB-9A861A4483A7}" type="presParOf" srcId="{4F621428-A26F-5341-A6B4-03E4E52976CD}" destId="{0BF3262D-D63C-E842-A4CA-96EF35A9FFD8}" srcOrd="0" destOrd="0" presId="urn:microsoft.com/office/officeart/2005/8/layout/hierarchy2"/>
    <dgm:cxn modelId="{3011293C-A9DA-7A46-B1CF-93D0174A8501}" type="presParOf" srcId="{4F621428-A26F-5341-A6B4-03E4E52976CD}" destId="{C9526423-6226-E04E-A117-E19A0F66D80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12C7EEE-7967-B64E-A4DA-DEFD517AD7D1}" type="doc">
      <dgm:prSet loTypeId="urn:microsoft.com/office/officeart/2005/8/layout/hierarchy1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626DD6-7093-244B-A42E-B37F1309B456}">
      <dgm:prSet phldrT="[Текст]"/>
      <dgm:spPr/>
      <dgm:t>
        <a:bodyPr/>
        <a:lstStyle/>
        <a:p>
          <a:r>
            <a:rPr lang="ru-RU" b="1" dirty="0"/>
            <a:t>передача неисключительных прав (при наличии правовых оснований)</a:t>
          </a:r>
        </a:p>
      </dgm:t>
    </dgm:pt>
    <dgm:pt modelId="{DE6540C4-D1D0-DF44-92F4-E8DCEA88A043}" type="parTrans" cxnId="{6AA8D3BD-F7B3-834C-B12C-CCFB9F98C384}">
      <dgm:prSet/>
      <dgm:spPr/>
      <dgm:t>
        <a:bodyPr/>
        <a:lstStyle/>
        <a:p>
          <a:endParaRPr lang="ru-RU" b="1"/>
        </a:p>
      </dgm:t>
    </dgm:pt>
    <dgm:pt modelId="{9FF68BCB-F2F8-C946-A2AF-72DD1D28D087}" type="sibTrans" cxnId="{6AA8D3BD-F7B3-834C-B12C-CCFB9F98C384}">
      <dgm:prSet/>
      <dgm:spPr/>
      <dgm:t>
        <a:bodyPr/>
        <a:lstStyle/>
        <a:p>
          <a:endParaRPr lang="ru-RU" b="1"/>
        </a:p>
      </dgm:t>
    </dgm:pt>
    <dgm:pt modelId="{ABFEA880-F759-C44B-A8D8-D9917E061C4B}">
      <dgm:prSet phldrT="[Текст]"/>
      <dgm:spPr/>
      <dgm:t>
        <a:bodyPr/>
        <a:lstStyle/>
        <a:p>
          <a:r>
            <a:rPr lang="ru-RU" b="1" dirty="0"/>
            <a:t>соответствуют критериям, установленным СГС "НМА" (срок более 12 месяцев)</a:t>
          </a:r>
        </a:p>
      </dgm:t>
    </dgm:pt>
    <dgm:pt modelId="{DFC6B6AD-D88E-BE4A-A1A4-471B3A164AB4}" type="parTrans" cxnId="{1EFB1868-DBBA-C441-AB59-29988E4872A7}">
      <dgm:prSet/>
      <dgm:spPr/>
      <dgm:t>
        <a:bodyPr/>
        <a:lstStyle/>
        <a:p>
          <a:endParaRPr lang="ru-RU" b="1"/>
        </a:p>
      </dgm:t>
    </dgm:pt>
    <dgm:pt modelId="{EAEC450D-837C-434E-8A47-B337E114C5B2}" type="sibTrans" cxnId="{1EFB1868-DBBA-C441-AB59-29988E4872A7}">
      <dgm:prSet/>
      <dgm:spPr/>
      <dgm:t>
        <a:bodyPr/>
        <a:lstStyle/>
        <a:p>
          <a:endParaRPr lang="ru-RU" b="1"/>
        </a:p>
      </dgm:t>
    </dgm:pt>
    <dgm:pt modelId="{28F6B65A-2479-A44C-B8CC-E04BBA902E23}">
      <dgm:prSet phldrT="[Текст]" custT="1"/>
      <dgm:spPr/>
      <dgm:t>
        <a:bodyPr/>
        <a:lstStyle/>
        <a:p>
          <a:r>
            <a:rPr lang="ru-RU" sz="2800" b="1" dirty="0"/>
            <a:t>счет 106</a:t>
          </a:r>
        </a:p>
      </dgm:t>
    </dgm:pt>
    <dgm:pt modelId="{2D0624BC-744F-EE45-A0F8-009FFC239A80}" type="parTrans" cxnId="{896B09B6-34BA-4845-AF50-1ECAD6AB7303}">
      <dgm:prSet/>
      <dgm:spPr/>
      <dgm:t>
        <a:bodyPr/>
        <a:lstStyle/>
        <a:p>
          <a:endParaRPr lang="ru-RU" b="1"/>
        </a:p>
      </dgm:t>
    </dgm:pt>
    <dgm:pt modelId="{6C66F5AD-474F-B84B-AFCB-69929B9A0DEB}" type="sibTrans" cxnId="{896B09B6-34BA-4845-AF50-1ECAD6AB7303}">
      <dgm:prSet/>
      <dgm:spPr/>
      <dgm:t>
        <a:bodyPr/>
        <a:lstStyle/>
        <a:p>
          <a:endParaRPr lang="ru-RU" b="1"/>
        </a:p>
      </dgm:t>
    </dgm:pt>
    <dgm:pt modelId="{5FC769C6-CA5E-B449-B0F8-96D7051B4ABB}">
      <dgm:prSet phldrT="[Текст]"/>
      <dgm:spPr/>
      <dgm:t>
        <a:bodyPr/>
        <a:lstStyle/>
        <a:p>
          <a:r>
            <a:rPr lang="ru-RU" b="1" u="sng" dirty="0">
              <a:solidFill>
                <a:srgbClr val="C00000"/>
              </a:solidFill>
            </a:rPr>
            <a:t>НЕ</a:t>
          </a:r>
          <a:r>
            <a:rPr lang="ru-RU" b="1" dirty="0"/>
            <a:t> соответствуют критериям, установленным СГС "НМА" (срок </a:t>
          </a:r>
          <a:r>
            <a:rPr lang="ru-RU" b="1" u="sng" dirty="0">
              <a:solidFill>
                <a:srgbClr val="C00000"/>
              </a:solidFill>
            </a:rPr>
            <a:t>менее</a:t>
          </a:r>
          <a:r>
            <a:rPr lang="ru-RU" b="1" dirty="0"/>
            <a:t> 12 месяцев)</a:t>
          </a:r>
        </a:p>
      </dgm:t>
    </dgm:pt>
    <dgm:pt modelId="{68EDE436-0ED2-1A44-8592-D2206F3C4AB3}" type="parTrans" cxnId="{C75E43D8-369D-E64C-8DDE-235F626387B7}">
      <dgm:prSet/>
      <dgm:spPr/>
      <dgm:t>
        <a:bodyPr/>
        <a:lstStyle/>
        <a:p>
          <a:endParaRPr lang="ru-RU" b="1"/>
        </a:p>
      </dgm:t>
    </dgm:pt>
    <dgm:pt modelId="{0F5149B5-5C0C-A648-8665-73707AD227EB}" type="sibTrans" cxnId="{C75E43D8-369D-E64C-8DDE-235F626387B7}">
      <dgm:prSet/>
      <dgm:spPr/>
      <dgm:t>
        <a:bodyPr/>
        <a:lstStyle/>
        <a:p>
          <a:endParaRPr lang="ru-RU" b="1"/>
        </a:p>
      </dgm:t>
    </dgm:pt>
    <dgm:pt modelId="{DCEF8A30-C3B0-FB45-8CB7-2BC1B17D9EC0}">
      <dgm:prSet phldrT="[Текст]" custT="1"/>
      <dgm:spPr/>
      <dgm:t>
        <a:bodyPr/>
        <a:lstStyle/>
        <a:p>
          <a:r>
            <a:rPr lang="ru-RU" sz="2800" b="1" dirty="0"/>
            <a:t>0 401 50 226</a:t>
          </a:r>
        </a:p>
      </dgm:t>
    </dgm:pt>
    <dgm:pt modelId="{B111D58B-CDDD-C74A-95AA-CB148423C166}" type="parTrans" cxnId="{63294A35-959F-6E4B-AF93-E92E88FF0E49}">
      <dgm:prSet/>
      <dgm:spPr/>
      <dgm:t>
        <a:bodyPr/>
        <a:lstStyle/>
        <a:p>
          <a:endParaRPr lang="ru-RU" b="1"/>
        </a:p>
      </dgm:t>
    </dgm:pt>
    <dgm:pt modelId="{BBB61E20-4A02-7541-9F11-E3511D53D533}" type="sibTrans" cxnId="{63294A35-959F-6E4B-AF93-E92E88FF0E49}">
      <dgm:prSet/>
      <dgm:spPr/>
      <dgm:t>
        <a:bodyPr/>
        <a:lstStyle/>
        <a:p>
          <a:endParaRPr lang="ru-RU" b="1"/>
        </a:p>
      </dgm:t>
    </dgm:pt>
    <dgm:pt modelId="{A45DD16F-8EC0-F84B-A313-EBA5B6898C02}" type="pres">
      <dgm:prSet presAssocID="{912C7EEE-7967-B64E-A4DA-DEFD517AD7D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BB069DB-EF00-6244-AEC7-94223DC99C12}" type="pres">
      <dgm:prSet presAssocID="{7C626DD6-7093-244B-A42E-B37F1309B456}" presName="hierRoot1" presStyleCnt="0"/>
      <dgm:spPr/>
    </dgm:pt>
    <dgm:pt modelId="{EFDAA933-C758-0447-8620-17E8921C682F}" type="pres">
      <dgm:prSet presAssocID="{7C626DD6-7093-244B-A42E-B37F1309B456}" presName="composite" presStyleCnt="0"/>
      <dgm:spPr/>
    </dgm:pt>
    <dgm:pt modelId="{9B4AB8C6-C2D6-4E47-9D31-B4FC004CF11D}" type="pres">
      <dgm:prSet presAssocID="{7C626DD6-7093-244B-A42E-B37F1309B456}" presName="background" presStyleLbl="node0" presStyleIdx="0" presStyleCnt="1"/>
      <dgm:spPr/>
    </dgm:pt>
    <dgm:pt modelId="{E5BD95DD-5F14-1F4A-B07F-189776114B78}" type="pres">
      <dgm:prSet presAssocID="{7C626DD6-7093-244B-A42E-B37F1309B456}" presName="text" presStyleLbl="fgAcc0" presStyleIdx="0" presStyleCnt="1" custScaleX="2006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DD4902-CCAA-5040-99DE-D19F824B3C7F}" type="pres">
      <dgm:prSet presAssocID="{7C626DD6-7093-244B-A42E-B37F1309B456}" presName="hierChild2" presStyleCnt="0"/>
      <dgm:spPr/>
    </dgm:pt>
    <dgm:pt modelId="{C53839EF-3356-8F4A-A986-6A2233151708}" type="pres">
      <dgm:prSet presAssocID="{DFC6B6AD-D88E-BE4A-A1A4-471B3A164AB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F6503FC-30DA-8E4C-8168-31F420E30B27}" type="pres">
      <dgm:prSet presAssocID="{ABFEA880-F759-C44B-A8D8-D9917E061C4B}" presName="hierRoot2" presStyleCnt="0"/>
      <dgm:spPr/>
    </dgm:pt>
    <dgm:pt modelId="{ADCAA4FA-E99E-D94E-9093-465CF5E94A7E}" type="pres">
      <dgm:prSet presAssocID="{ABFEA880-F759-C44B-A8D8-D9917E061C4B}" presName="composite2" presStyleCnt="0"/>
      <dgm:spPr/>
    </dgm:pt>
    <dgm:pt modelId="{1B31BC37-8992-924B-82B2-5E4E3C35762F}" type="pres">
      <dgm:prSet presAssocID="{ABFEA880-F759-C44B-A8D8-D9917E061C4B}" presName="background2" presStyleLbl="node2" presStyleIdx="0" presStyleCnt="2"/>
      <dgm:spPr/>
    </dgm:pt>
    <dgm:pt modelId="{CFE07D54-9E4A-AA4F-BE56-0DDFEFBC7D81}" type="pres">
      <dgm:prSet presAssocID="{ABFEA880-F759-C44B-A8D8-D9917E061C4B}" presName="text2" presStyleLbl="fgAcc2" presStyleIdx="0" presStyleCnt="2" custScaleX="2006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37E165-3F3D-3B49-9146-51B13F863B73}" type="pres">
      <dgm:prSet presAssocID="{ABFEA880-F759-C44B-A8D8-D9917E061C4B}" presName="hierChild3" presStyleCnt="0"/>
      <dgm:spPr/>
    </dgm:pt>
    <dgm:pt modelId="{3039171C-3DB1-564A-A4C9-A6EAD6B23F51}" type="pres">
      <dgm:prSet presAssocID="{2D0624BC-744F-EE45-A0F8-009FFC239A80}" presName="Name17" presStyleLbl="parChTrans1D3" presStyleIdx="0" presStyleCnt="2"/>
      <dgm:spPr/>
      <dgm:t>
        <a:bodyPr/>
        <a:lstStyle/>
        <a:p>
          <a:endParaRPr lang="ru-RU"/>
        </a:p>
      </dgm:t>
    </dgm:pt>
    <dgm:pt modelId="{17FAB895-757E-124C-A8BC-BA6AEC314112}" type="pres">
      <dgm:prSet presAssocID="{28F6B65A-2479-A44C-B8CC-E04BBA902E23}" presName="hierRoot3" presStyleCnt="0"/>
      <dgm:spPr/>
    </dgm:pt>
    <dgm:pt modelId="{0FEBA5F8-FDDC-3F4F-BF4C-2F7CD609A141}" type="pres">
      <dgm:prSet presAssocID="{28F6B65A-2479-A44C-B8CC-E04BBA902E23}" presName="composite3" presStyleCnt="0"/>
      <dgm:spPr/>
    </dgm:pt>
    <dgm:pt modelId="{594466BC-A66B-8246-AC23-90910A5EC0E4}" type="pres">
      <dgm:prSet presAssocID="{28F6B65A-2479-A44C-B8CC-E04BBA902E23}" presName="background3" presStyleLbl="node3" presStyleIdx="0" presStyleCnt="2"/>
      <dgm:spPr/>
    </dgm:pt>
    <dgm:pt modelId="{719F0FA4-F69C-8F45-A84B-E9962D95F33C}" type="pres">
      <dgm:prSet presAssocID="{28F6B65A-2479-A44C-B8CC-E04BBA902E23}" presName="text3" presStyleLbl="fgAcc3" presStyleIdx="0" presStyleCnt="2" custScaleX="2006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877BA6-0745-F049-BCD6-0C99C186BBBE}" type="pres">
      <dgm:prSet presAssocID="{28F6B65A-2479-A44C-B8CC-E04BBA902E23}" presName="hierChild4" presStyleCnt="0"/>
      <dgm:spPr/>
    </dgm:pt>
    <dgm:pt modelId="{91EF5E0C-14AA-F14B-839A-65911DD23516}" type="pres">
      <dgm:prSet presAssocID="{68EDE436-0ED2-1A44-8592-D2206F3C4AB3}" presName="Name10" presStyleLbl="parChTrans1D2" presStyleIdx="1" presStyleCnt="2"/>
      <dgm:spPr/>
      <dgm:t>
        <a:bodyPr/>
        <a:lstStyle/>
        <a:p>
          <a:endParaRPr lang="ru-RU"/>
        </a:p>
      </dgm:t>
    </dgm:pt>
    <dgm:pt modelId="{1505CE85-9F93-5D41-BCDE-FAFB89EFA8F3}" type="pres">
      <dgm:prSet presAssocID="{5FC769C6-CA5E-B449-B0F8-96D7051B4ABB}" presName="hierRoot2" presStyleCnt="0"/>
      <dgm:spPr/>
    </dgm:pt>
    <dgm:pt modelId="{ED963675-4590-3F4A-BBE3-8A2AF54328F8}" type="pres">
      <dgm:prSet presAssocID="{5FC769C6-CA5E-B449-B0F8-96D7051B4ABB}" presName="composite2" presStyleCnt="0"/>
      <dgm:spPr/>
    </dgm:pt>
    <dgm:pt modelId="{F2920568-58D6-B140-A00B-D8934807EDC6}" type="pres">
      <dgm:prSet presAssocID="{5FC769C6-CA5E-B449-B0F8-96D7051B4ABB}" presName="background2" presStyleLbl="node2" presStyleIdx="1" presStyleCnt="2"/>
      <dgm:spPr/>
    </dgm:pt>
    <dgm:pt modelId="{CE847F3D-29D0-9046-B00A-74F874F5B047}" type="pres">
      <dgm:prSet presAssocID="{5FC769C6-CA5E-B449-B0F8-96D7051B4ABB}" presName="text2" presStyleLbl="fgAcc2" presStyleIdx="1" presStyleCnt="2" custScaleX="2006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9C3693-265D-5B46-9732-322785B2BA26}" type="pres">
      <dgm:prSet presAssocID="{5FC769C6-CA5E-B449-B0F8-96D7051B4ABB}" presName="hierChild3" presStyleCnt="0"/>
      <dgm:spPr/>
    </dgm:pt>
    <dgm:pt modelId="{E6D252C7-6D95-154E-BF84-96C6D4E9CD92}" type="pres">
      <dgm:prSet presAssocID="{B111D58B-CDDD-C74A-95AA-CB148423C166}" presName="Name17" presStyleLbl="parChTrans1D3" presStyleIdx="1" presStyleCnt="2"/>
      <dgm:spPr/>
      <dgm:t>
        <a:bodyPr/>
        <a:lstStyle/>
        <a:p>
          <a:endParaRPr lang="ru-RU"/>
        </a:p>
      </dgm:t>
    </dgm:pt>
    <dgm:pt modelId="{C49B965E-C9DE-5047-85EE-8C0B5B8FC95A}" type="pres">
      <dgm:prSet presAssocID="{DCEF8A30-C3B0-FB45-8CB7-2BC1B17D9EC0}" presName="hierRoot3" presStyleCnt="0"/>
      <dgm:spPr/>
    </dgm:pt>
    <dgm:pt modelId="{503BA0E1-CF5C-7D45-BFC4-364B68FAEFFF}" type="pres">
      <dgm:prSet presAssocID="{DCEF8A30-C3B0-FB45-8CB7-2BC1B17D9EC0}" presName="composite3" presStyleCnt="0"/>
      <dgm:spPr/>
    </dgm:pt>
    <dgm:pt modelId="{A44797F1-BA57-934F-A35B-9E0A8ECFB648}" type="pres">
      <dgm:prSet presAssocID="{DCEF8A30-C3B0-FB45-8CB7-2BC1B17D9EC0}" presName="background3" presStyleLbl="node3" presStyleIdx="1" presStyleCnt="2"/>
      <dgm:spPr/>
    </dgm:pt>
    <dgm:pt modelId="{F5E95FF3-3833-2145-9F7A-F18A25673E58}" type="pres">
      <dgm:prSet presAssocID="{DCEF8A30-C3B0-FB45-8CB7-2BC1B17D9EC0}" presName="text3" presStyleLbl="fgAcc3" presStyleIdx="1" presStyleCnt="2" custScaleX="2006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87C888-039D-6843-A85C-215445845403}" type="pres">
      <dgm:prSet presAssocID="{DCEF8A30-C3B0-FB45-8CB7-2BC1B17D9EC0}" presName="hierChild4" presStyleCnt="0"/>
      <dgm:spPr/>
    </dgm:pt>
  </dgm:ptLst>
  <dgm:cxnLst>
    <dgm:cxn modelId="{1EFB1868-DBBA-C441-AB59-29988E4872A7}" srcId="{7C626DD6-7093-244B-A42E-B37F1309B456}" destId="{ABFEA880-F759-C44B-A8D8-D9917E061C4B}" srcOrd="0" destOrd="0" parTransId="{DFC6B6AD-D88E-BE4A-A1A4-471B3A164AB4}" sibTransId="{EAEC450D-837C-434E-8A47-B337E114C5B2}"/>
    <dgm:cxn modelId="{44452B38-DE9C-CF46-9160-8B03C112064B}" type="presOf" srcId="{5FC769C6-CA5E-B449-B0F8-96D7051B4ABB}" destId="{CE847F3D-29D0-9046-B00A-74F874F5B047}" srcOrd="0" destOrd="0" presId="urn:microsoft.com/office/officeart/2005/8/layout/hierarchy1"/>
    <dgm:cxn modelId="{63294A35-959F-6E4B-AF93-E92E88FF0E49}" srcId="{5FC769C6-CA5E-B449-B0F8-96D7051B4ABB}" destId="{DCEF8A30-C3B0-FB45-8CB7-2BC1B17D9EC0}" srcOrd="0" destOrd="0" parTransId="{B111D58B-CDDD-C74A-95AA-CB148423C166}" sibTransId="{BBB61E20-4A02-7541-9F11-E3511D53D533}"/>
    <dgm:cxn modelId="{DBA2BA43-6793-164C-B8A0-6FFDDDDF5518}" type="presOf" srcId="{7C626DD6-7093-244B-A42E-B37F1309B456}" destId="{E5BD95DD-5F14-1F4A-B07F-189776114B78}" srcOrd="0" destOrd="0" presId="urn:microsoft.com/office/officeart/2005/8/layout/hierarchy1"/>
    <dgm:cxn modelId="{896B09B6-34BA-4845-AF50-1ECAD6AB7303}" srcId="{ABFEA880-F759-C44B-A8D8-D9917E061C4B}" destId="{28F6B65A-2479-A44C-B8CC-E04BBA902E23}" srcOrd="0" destOrd="0" parTransId="{2D0624BC-744F-EE45-A0F8-009FFC239A80}" sibTransId="{6C66F5AD-474F-B84B-AFCB-69929B9A0DEB}"/>
    <dgm:cxn modelId="{5D392E99-0B0E-504C-9098-4D402A64B083}" type="presOf" srcId="{912C7EEE-7967-B64E-A4DA-DEFD517AD7D1}" destId="{A45DD16F-8EC0-F84B-A313-EBA5B6898C02}" srcOrd="0" destOrd="0" presId="urn:microsoft.com/office/officeart/2005/8/layout/hierarchy1"/>
    <dgm:cxn modelId="{EBCBD0AB-52D2-9F40-97AE-81E1DB30F1CE}" type="presOf" srcId="{DCEF8A30-C3B0-FB45-8CB7-2BC1B17D9EC0}" destId="{F5E95FF3-3833-2145-9F7A-F18A25673E58}" srcOrd="0" destOrd="0" presId="urn:microsoft.com/office/officeart/2005/8/layout/hierarchy1"/>
    <dgm:cxn modelId="{6AA8D3BD-F7B3-834C-B12C-CCFB9F98C384}" srcId="{912C7EEE-7967-B64E-A4DA-DEFD517AD7D1}" destId="{7C626DD6-7093-244B-A42E-B37F1309B456}" srcOrd="0" destOrd="0" parTransId="{DE6540C4-D1D0-DF44-92F4-E8DCEA88A043}" sibTransId="{9FF68BCB-F2F8-C946-A2AF-72DD1D28D087}"/>
    <dgm:cxn modelId="{7517A6A5-D0F6-0A4B-9141-2FE9DF10CB6E}" type="presOf" srcId="{ABFEA880-F759-C44B-A8D8-D9917E061C4B}" destId="{CFE07D54-9E4A-AA4F-BE56-0DDFEFBC7D81}" srcOrd="0" destOrd="0" presId="urn:microsoft.com/office/officeart/2005/8/layout/hierarchy1"/>
    <dgm:cxn modelId="{6A541EFA-7786-094C-9531-D39B28967F11}" type="presOf" srcId="{28F6B65A-2479-A44C-B8CC-E04BBA902E23}" destId="{719F0FA4-F69C-8F45-A84B-E9962D95F33C}" srcOrd="0" destOrd="0" presId="urn:microsoft.com/office/officeart/2005/8/layout/hierarchy1"/>
    <dgm:cxn modelId="{4E193B17-1E33-2146-A9D4-F01C7E2D19E0}" type="presOf" srcId="{B111D58B-CDDD-C74A-95AA-CB148423C166}" destId="{E6D252C7-6D95-154E-BF84-96C6D4E9CD92}" srcOrd="0" destOrd="0" presId="urn:microsoft.com/office/officeart/2005/8/layout/hierarchy1"/>
    <dgm:cxn modelId="{C75E43D8-369D-E64C-8DDE-235F626387B7}" srcId="{7C626DD6-7093-244B-A42E-B37F1309B456}" destId="{5FC769C6-CA5E-B449-B0F8-96D7051B4ABB}" srcOrd="1" destOrd="0" parTransId="{68EDE436-0ED2-1A44-8592-D2206F3C4AB3}" sibTransId="{0F5149B5-5C0C-A648-8665-73707AD227EB}"/>
    <dgm:cxn modelId="{02D04A30-4287-5D41-9389-D48831D85856}" type="presOf" srcId="{68EDE436-0ED2-1A44-8592-D2206F3C4AB3}" destId="{91EF5E0C-14AA-F14B-839A-65911DD23516}" srcOrd="0" destOrd="0" presId="urn:microsoft.com/office/officeart/2005/8/layout/hierarchy1"/>
    <dgm:cxn modelId="{57CBFE82-C11D-6547-8694-AE27DE5FFB0A}" type="presOf" srcId="{2D0624BC-744F-EE45-A0F8-009FFC239A80}" destId="{3039171C-3DB1-564A-A4C9-A6EAD6B23F51}" srcOrd="0" destOrd="0" presId="urn:microsoft.com/office/officeart/2005/8/layout/hierarchy1"/>
    <dgm:cxn modelId="{004D60E2-EE13-7C46-AA3A-615A3F2729C5}" type="presOf" srcId="{DFC6B6AD-D88E-BE4A-A1A4-471B3A164AB4}" destId="{C53839EF-3356-8F4A-A986-6A2233151708}" srcOrd="0" destOrd="0" presId="urn:microsoft.com/office/officeart/2005/8/layout/hierarchy1"/>
    <dgm:cxn modelId="{C916BC4B-FC82-714C-877E-2CE49E338629}" type="presParOf" srcId="{A45DD16F-8EC0-F84B-A313-EBA5B6898C02}" destId="{3BB069DB-EF00-6244-AEC7-94223DC99C12}" srcOrd="0" destOrd="0" presId="urn:microsoft.com/office/officeart/2005/8/layout/hierarchy1"/>
    <dgm:cxn modelId="{25C54DC4-A9BB-A94B-9481-9140A6A48145}" type="presParOf" srcId="{3BB069DB-EF00-6244-AEC7-94223DC99C12}" destId="{EFDAA933-C758-0447-8620-17E8921C682F}" srcOrd="0" destOrd="0" presId="urn:microsoft.com/office/officeart/2005/8/layout/hierarchy1"/>
    <dgm:cxn modelId="{65156767-CE2F-BA45-8EB4-DA29484F87FF}" type="presParOf" srcId="{EFDAA933-C758-0447-8620-17E8921C682F}" destId="{9B4AB8C6-C2D6-4E47-9D31-B4FC004CF11D}" srcOrd="0" destOrd="0" presId="urn:microsoft.com/office/officeart/2005/8/layout/hierarchy1"/>
    <dgm:cxn modelId="{C0B1B7ED-9C38-AD4B-B483-7107BC16CBF0}" type="presParOf" srcId="{EFDAA933-C758-0447-8620-17E8921C682F}" destId="{E5BD95DD-5F14-1F4A-B07F-189776114B78}" srcOrd="1" destOrd="0" presId="urn:microsoft.com/office/officeart/2005/8/layout/hierarchy1"/>
    <dgm:cxn modelId="{AB185BBD-8A54-2049-858E-2608854D5673}" type="presParOf" srcId="{3BB069DB-EF00-6244-AEC7-94223DC99C12}" destId="{F5DD4902-CCAA-5040-99DE-D19F824B3C7F}" srcOrd="1" destOrd="0" presId="urn:microsoft.com/office/officeart/2005/8/layout/hierarchy1"/>
    <dgm:cxn modelId="{C4C3F8F2-2A74-7440-B75A-B6493FE03913}" type="presParOf" srcId="{F5DD4902-CCAA-5040-99DE-D19F824B3C7F}" destId="{C53839EF-3356-8F4A-A986-6A2233151708}" srcOrd="0" destOrd="0" presId="urn:microsoft.com/office/officeart/2005/8/layout/hierarchy1"/>
    <dgm:cxn modelId="{9ABFD6B8-2A9D-EB40-B60B-1D66E5391938}" type="presParOf" srcId="{F5DD4902-CCAA-5040-99DE-D19F824B3C7F}" destId="{7F6503FC-30DA-8E4C-8168-31F420E30B27}" srcOrd="1" destOrd="0" presId="urn:microsoft.com/office/officeart/2005/8/layout/hierarchy1"/>
    <dgm:cxn modelId="{776EC62C-511C-C74D-A6B3-BD43AED3B6A9}" type="presParOf" srcId="{7F6503FC-30DA-8E4C-8168-31F420E30B27}" destId="{ADCAA4FA-E99E-D94E-9093-465CF5E94A7E}" srcOrd="0" destOrd="0" presId="urn:microsoft.com/office/officeart/2005/8/layout/hierarchy1"/>
    <dgm:cxn modelId="{1562DFE9-8218-3A4F-9049-A23EDE7E1FF3}" type="presParOf" srcId="{ADCAA4FA-E99E-D94E-9093-465CF5E94A7E}" destId="{1B31BC37-8992-924B-82B2-5E4E3C35762F}" srcOrd="0" destOrd="0" presId="urn:microsoft.com/office/officeart/2005/8/layout/hierarchy1"/>
    <dgm:cxn modelId="{72169E14-4917-2446-ADA3-85FDB813CC5D}" type="presParOf" srcId="{ADCAA4FA-E99E-D94E-9093-465CF5E94A7E}" destId="{CFE07D54-9E4A-AA4F-BE56-0DDFEFBC7D81}" srcOrd="1" destOrd="0" presId="urn:microsoft.com/office/officeart/2005/8/layout/hierarchy1"/>
    <dgm:cxn modelId="{8468E15C-2B22-E547-9A8E-3E353B37DAD5}" type="presParOf" srcId="{7F6503FC-30DA-8E4C-8168-31F420E30B27}" destId="{1237E165-3F3D-3B49-9146-51B13F863B73}" srcOrd="1" destOrd="0" presId="urn:microsoft.com/office/officeart/2005/8/layout/hierarchy1"/>
    <dgm:cxn modelId="{049F02F9-3E8A-8242-A6C3-F6EB58572AB7}" type="presParOf" srcId="{1237E165-3F3D-3B49-9146-51B13F863B73}" destId="{3039171C-3DB1-564A-A4C9-A6EAD6B23F51}" srcOrd="0" destOrd="0" presId="urn:microsoft.com/office/officeart/2005/8/layout/hierarchy1"/>
    <dgm:cxn modelId="{94DE436B-9825-234E-8046-A710A38B46E9}" type="presParOf" srcId="{1237E165-3F3D-3B49-9146-51B13F863B73}" destId="{17FAB895-757E-124C-A8BC-BA6AEC314112}" srcOrd="1" destOrd="0" presId="urn:microsoft.com/office/officeart/2005/8/layout/hierarchy1"/>
    <dgm:cxn modelId="{942F3024-60F6-FA46-A43B-58025B23E0A2}" type="presParOf" srcId="{17FAB895-757E-124C-A8BC-BA6AEC314112}" destId="{0FEBA5F8-FDDC-3F4F-BF4C-2F7CD609A141}" srcOrd="0" destOrd="0" presId="urn:microsoft.com/office/officeart/2005/8/layout/hierarchy1"/>
    <dgm:cxn modelId="{42DBD7D0-C091-BB49-8158-37F3A2F23ABA}" type="presParOf" srcId="{0FEBA5F8-FDDC-3F4F-BF4C-2F7CD609A141}" destId="{594466BC-A66B-8246-AC23-90910A5EC0E4}" srcOrd="0" destOrd="0" presId="urn:microsoft.com/office/officeart/2005/8/layout/hierarchy1"/>
    <dgm:cxn modelId="{F1D68B4B-0987-AF4C-8AF3-6FD52FCC01A1}" type="presParOf" srcId="{0FEBA5F8-FDDC-3F4F-BF4C-2F7CD609A141}" destId="{719F0FA4-F69C-8F45-A84B-E9962D95F33C}" srcOrd="1" destOrd="0" presId="urn:microsoft.com/office/officeart/2005/8/layout/hierarchy1"/>
    <dgm:cxn modelId="{073E3394-2BF9-0342-8FA1-C160A994041B}" type="presParOf" srcId="{17FAB895-757E-124C-A8BC-BA6AEC314112}" destId="{C4877BA6-0745-F049-BCD6-0C99C186BBBE}" srcOrd="1" destOrd="0" presId="urn:microsoft.com/office/officeart/2005/8/layout/hierarchy1"/>
    <dgm:cxn modelId="{382243F0-DB3E-FD4B-A64E-2CB3991353DB}" type="presParOf" srcId="{F5DD4902-CCAA-5040-99DE-D19F824B3C7F}" destId="{91EF5E0C-14AA-F14B-839A-65911DD23516}" srcOrd="2" destOrd="0" presId="urn:microsoft.com/office/officeart/2005/8/layout/hierarchy1"/>
    <dgm:cxn modelId="{5DD374DE-F995-254F-A3AB-19194B9D2757}" type="presParOf" srcId="{F5DD4902-CCAA-5040-99DE-D19F824B3C7F}" destId="{1505CE85-9F93-5D41-BCDE-FAFB89EFA8F3}" srcOrd="3" destOrd="0" presId="urn:microsoft.com/office/officeart/2005/8/layout/hierarchy1"/>
    <dgm:cxn modelId="{755EA4AD-D2EE-6547-A8F9-ADB9BAA3CE0B}" type="presParOf" srcId="{1505CE85-9F93-5D41-BCDE-FAFB89EFA8F3}" destId="{ED963675-4590-3F4A-BBE3-8A2AF54328F8}" srcOrd="0" destOrd="0" presId="urn:microsoft.com/office/officeart/2005/8/layout/hierarchy1"/>
    <dgm:cxn modelId="{BA07FBE6-38E4-644B-8869-A88A4D55143A}" type="presParOf" srcId="{ED963675-4590-3F4A-BBE3-8A2AF54328F8}" destId="{F2920568-58D6-B140-A00B-D8934807EDC6}" srcOrd="0" destOrd="0" presId="urn:microsoft.com/office/officeart/2005/8/layout/hierarchy1"/>
    <dgm:cxn modelId="{09AC23F9-D9B1-B04D-ADB9-BCF93E6FBB64}" type="presParOf" srcId="{ED963675-4590-3F4A-BBE3-8A2AF54328F8}" destId="{CE847F3D-29D0-9046-B00A-74F874F5B047}" srcOrd="1" destOrd="0" presId="urn:microsoft.com/office/officeart/2005/8/layout/hierarchy1"/>
    <dgm:cxn modelId="{E78F466A-D795-584B-B459-C3A0675747EA}" type="presParOf" srcId="{1505CE85-9F93-5D41-BCDE-FAFB89EFA8F3}" destId="{0D9C3693-265D-5B46-9732-322785B2BA26}" srcOrd="1" destOrd="0" presId="urn:microsoft.com/office/officeart/2005/8/layout/hierarchy1"/>
    <dgm:cxn modelId="{38D80D66-B77A-CF4D-B534-2EAB80848D9C}" type="presParOf" srcId="{0D9C3693-265D-5B46-9732-322785B2BA26}" destId="{E6D252C7-6D95-154E-BF84-96C6D4E9CD92}" srcOrd="0" destOrd="0" presId="urn:microsoft.com/office/officeart/2005/8/layout/hierarchy1"/>
    <dgm:cxn modelId="{24E78668-1A49-AF4D-92C9-92EE9F2DE461}" type="presParOf" srcId="{0D9C3693-265D-5B46-9732-322785B2BA26}" destId="{C49B965E-C9DE-5047-85EE-8C0B5B8FC95A}" srcOrd="1" destOrd="0" presId="urn:microsoft.com/office/officeart/2005/8/layout/hierarchy1"/>
    <dgm:cxn modelId="{92F3F385-D83E-8D4D-BA40-4723035A66FB}" type="presParOf" srcId="{C49B965E-C9DE-5047-85EE-8C0B5B8FC95A}" destId="{503BA0E1-CF5C-7D45-BFC4-364B68FAEFFF}" srcOrd="0" destOrd="0" presId="urn:microsoft.com/office/officeart/2005/8/layout/hierarchy1"/>
    <dgm:cxn modelId="{059E3C81-6E7E-484B-BDF6-D663B72195E0}" type="presParOf" srcId="{503BA0E1-CF5C-7D45-BFC4-364B68FAEFFF}" destId="{A44797F1-BA57-934F-A35B-9E0A8ECFB648}" srcOrd="0" destOrd="0" presId="urn:microsoft.com/office/officeart/2005/8/layout/hierarchy1"/>
    <dgm:cxn modelId="{564AD531-A445-7249-B2A4-63AABECD0065}" type="presParOf" srcId="{503BA0E1-CF5C-7D45-BFC4-364B68FAEFFF}" destId="{F5E95FF3-3833-2145-9F7A-F18A25673E58}" srcOrd="1" destOrd="0" presId="urn:microsoft.com/office/officeart/2005/8/layout/hierarchy1"/>
    <dgm:cxn modelId="{6468BCAC-525E-C845-A226-86F4648E67D1}" type="presParOf" srcId="{C49B965E-C9DE-5047-85EE-8C0B5B8FC95A}" destId="{E787C888-039D-6843-A85C-21544584540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20EC2F0-147D-4C49-879E-C467C0E14426}" type="doc">
      <dgm:prSet loTypeId="urn:microsoft.com/office/officeart/2005/8/layout/hierarchy2" loCatId="hierarchy" qsTypeId="urn:microsoft.com/office/officeart/2005/8/quickstyle/simple3" qsCatId="simple" csTypeId="urn:microsoft.com/office/officeart/2005/8/colors/accent3_1" csCatId="accent3" phldr="1"/>
      <dgm:spPr/>
    </dgm:pt>
    <dgm:pt modelId="{DBBF3933-A469-430D-BAE2-4189D02576B3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sz="14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Земельные участки, собственность</a:t>
          </a:r>
        </a:p>
        <a:p>
          <a:r>
            <a:rPr lang="ru-RU" sz="1800" b="1" i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разграничена</a:t>
          </a:r>
        </a:p>
      </dgm:t>
    </dgm:pt>
    <dgm:pt modelId="{C95B9E28-2C7B-43A4-A8E1-9543E8AC913F}" type="parTrans" cxnId="{5A1F75E1-4D63-48DC-8ADC-1DB9AD70B590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37BDA3-EC69-49DF-BE24-000D5A8DDAEF}" type="sibTrans" cxnId="{5A1F75E1-4D63-48DC-8ADC-1DB9AD70B590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B3AC3F-6770-4C13-8045-1C56344ACEA4}">
      <dgm:prSet phldrT="[Текст]" custT="1"/>
      <dgm:spPr/>
      <dgm:t>
        <a:bodyPr/>
        <a:lstStyle/>
        <a:p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Уполномоченный на распоряжение орган </a:t>
          </a:r>
        </a:p>
      </dgm:t>
    </dgm:pt>
    <dgm:pt modelId="{B75DD02E-724F-45A9-A043-6909160B67B9}" type="parTrans" cxnId="{9E79F7FD-A926-41CC-AA84-B7BA6D39F4E0}">
      <dgm:prSet custT="1"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55A5EF-EFC9-47F4-9539-12EE1F5EC1B5}" type="sibTrans" cxnId="{9E79F7FD-A926-41CC-AA84-B7BA6D39F4E0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C4C748-F731-450F-A997-C32BCDC3E0D9}">
      <dgm:prSet phldrT="[Текст]" custT="1"/>
      <dgm:spPr/>
      <dgm:t>
        <a:bodyPr/>
        <a:lstStyle/>
        <a:p>
          <a:r>
            <a:rPr lang="ru-RU" sz="1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аренде</a:t>
          </a:r>
        </a:p>
        <a:p>
          <a:r>
            <a:rPr lang="ru-RU" sz="1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Право для распоряжения</a:t>
          </a:r>
        </a:p>
        <a:p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Дт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1 103 13 330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Кт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1 401 10 199</a:t>
          </a:r>
        </a:p>
        <a:p>
          <a:r>
            <a:rPr lang="ru-RU" sz="1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Передача в аренду</a:t>
          </a:r>
        </a:p>
        <a:p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Дт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1 103 13 330 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Кт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1 103 13 430</a:t>
          </a:r>
        </a:p>
        <a:p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Увеличение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сч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25</a:t>
          </a:r>
        </a:p>
      </dgm:t>
    </dgm:pt>
    <dgm:pt modelId="{0151D313-7C53-4668-8422-3B7F1BF6467A}" type="parTrans" cxnId="{B919A090-2F23-4961-A6F6-9036DAD0D77D}">
      <dgm:prSet custT="1"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6267B4-8DC3-4809-8E0D-CFA267EFC5A4}" type="sibTrans" cxnId="{B919A090-2F23-4961-A6F6-9036DAD0D77D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6BB510-F6FC-42F1-86DB-65ABFC1FCDFF}">
      <dgm:prSet phldrT="[Текст]" custT="1"/>
      <dgm:spPr/>
      <dgm:t>
        <a:bodyPr/>
        <a:lstStyle/>
        <a:p>
          <a:r>
            <a:rPr lang="ru-RU" sz="1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праве ПБП</a:t>
          </a:r>
        </a:p>
        <a:p>
          <a:r>
            <a:rPr lang="ru-RU" sz="1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Право для распоряжения</a:t>
          </a:r>
        </a:p>
        <a:p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Дт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1 103 13 330 </a:t>
          </a:r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Кт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1 401 10 199</a:t>
          </a:r>
        </a:p>
        <a:p>
          <a:r>
            <a:rPr lang="ru-RU" sz="1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Передача на праве ПБП</a:t>
          </a:r>
        </a:p>
        <a:p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Дт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1 401 20 281 (254)</a:t>
          </a:r>
        </a:p>
        <a:p>
          <a:r>
            <a:rPr lang="ru-RU" sz="14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Кт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 1 103 13 430</a:t>
          </a:r>
        </a:p>
      </dgm:t>
    </dgm:pt>
    <dgm:pt modelId="{64A84397-C433-4697-98DA-AA67386DCD66}" type="parTrans" cxnId="{6B9C4FCD-0625-44BD-A172-2BB7F4FDD925}">
      <dgm:prSet custT="1"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C43D34-8C16-4CC8-ACCD-0B580AD93138}" type="sibTrans" cxnId="{6B9C4FCD-0625-44BD-A172-2BB7F4FDD925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1BE2C2-D63F-444C-BCA3-F095278D45A9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1400">
              <a:latin typeface="Times New Roman" panose="02020603050405020304" pitchFamily="18" charset="0"/>
              <a:cs typeface="Times New Roman" panose="02020603050405020304" pitchFamily="18" charset="0"/>
            </a:rPr>
            <a:t>Вовлечение в хозяйственный оборот (аренда, право постоянного бессрочного пользования)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4704C1-A701-424C-A67E-D6546B80FD22}" type="parTrans" cxnId="{7AF797C0-7227-45DF-AF3E-17F2208BCF48}">
      <dgm:prSet custT="1"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C6AAF7-D741-418E-906F-F5B390D0A72F}" type="sibTrans" cxnId="{7AF797C0-7227-45DF-AF3E-17F2208BCF48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BFD429-EE4C-4F1F-A739-A8E0FE1D2607}" type="pres">
      <dgm:prSet presAssocID="{C20EC2F0-147D-4C49-879E-C467C0E1442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6088177-863F-4260-B914-CD43D370D09C}" type="pres">
      <dgm:prSet presAssocID="{DBBF3933-A469-430D-BAE2-4189D02576B3}" presName="root1" presStyleCnt="0"/>
      <dgm:spPr/>
    </dgm:pt>
    <dgm:pt modelId="{4FE67816-24B3-4001-8BF2-D2858553B838}" type="pres">
      <dgm:prSet presAssocID="{DBBF3933-A469-430D-BAE2-4189D02576B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57FB2E-1896-4DB6-B63F-8153004761B1}" type="pres">
      <dgm:prSet presAssocID="{DBBF3933-A469-430D-BAE2-4189D02576B3}" presName="level2hierChild" presStyleCnt="0"/>
      <dgm:spPr/>
    </dgm:pt>
    <dgm:pt modelId="{4297772A-FFE7-45F4-A9BB-A0D04685CF51}" type="pres">
      <dgm:prSet presAssocID="{7A4704C1-A701-424C-A67E-D6546B80FD22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6EEAC1B5-C77B-43CC-AB7A-C8F532A46A20}" type="pres">
      <dgm:prSet presAssocID="{7A4704C1-A701-424C-A67E-D6546B80FD22}" presName="connTx" presStyleLbl="parChTrans1D2" presStyleIdx="0" presStyleCnt="2"/>
      <dgm:spPr/>
      <dgm:t>
        <a:bodyPr/>
        <a:lstStyle/>
        <a:p>
          <a:endParaRPr lang="ru-RU"/>
        </a:p>
      </dgm:t>
    </dgm:pt>
    <dgm:pt modelId="{945DABCD-4017-45E6-AAF3-317F569ECB79}" type="pres">
      <dgm:prSet presAssocID="{C91BE2C2-D63F-444C-BCA3-F095278D45A9}" presName="root2" presStyleCnt="0"/>
      <dgm:spPr/>
    </dgm:pt>
    <dgm:pt modelId="{ED27E8E0-325A-49E4-85B1-A123D024BDC7}" type="pres">
      <dgm:prSet presAssocID="{C91BE2C2-D63F-444C-BCA3-F095278D45A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3A43B9-0347-4B97-B16D-CD20F06399F2}" type="pres">
      <dgm:prSet presAssocID="{C91BE2C2-D63F-444C-BCA3-F095278D45A9}" presName="level3hierChild" presStyleCnt="0"/>
      <dgm:spPr/>
    </dgm:pt>
    <dgm:pt modelId="{3E7592EC-994B-4639-B1B5-5C0DDEF6D5CE}" type="pres">
      <dgm:prSet presAssocID="{B75DD02E-724F-45A9-A043-6909160B67B9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287DE894-0289-4CA6-8558-BF221518E32B}" type="pres">
      <dgm:prSet presAssocID="{B75DD02E-724F-45A9-A043-6909160B67B9}" presName="connTx" presStyleLbl="parChTrans1D2" presStyleIdx="1" presStyleCnt="2"/>
      <dgm:spPr/>
      <dgm:t>
        <a:bodyPr/>
        <a:lstStyle/>
        <a:p>
          <a:endParaRPr lang="ru-RU"/>
        </a:p>
      </dgm:t>
    </dgm:pt>
    <dgm:pt modelId="{C15BE3F0-F5FA-410B-A87B-CA3E9C7B85E5}" type="pres">
      <dgm:prSet presAssocID="{6DB3AC3F-6770-4C13-8045-1C56344ACEA4}" presName="root2" presStyleCnt="0"/>
      <dgm:spPr/>
    </dgm:pt>
    <dgm:pt modelId="{62FDB563-B4D8-4041-8B81-98D4063BB575}" type="pres">
      <dgm:prSet presAssocID="{6DB3AC3F-6770-4C13-8045-1C56344ACEA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6CD224-87B2-4702-B0BB-9091E729AE0E}" type="pres">
      <dgm:prSet presAssocID="{6DB3AC3F-6770-4C13-8045-1C56344ACEA4}" presName="level3hierChild" presStyleCnt="0"/>
      <dgm:spPr/>
    </dgm:pt>
    <dgm:pt modelId="{09FCD0B6-EF09-4A96-8A50-62BC9EC66073}" type="pres">
      <dgm:prSet presAssocID="{0151D313-7C53-4668-8422-3B7F1BF6467A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7855638B-0FF5-432E-AB75-2DE0164C85BD}" type="pres">
      <dgm:prSet presAssocID="{0151D313-7C53-4668-8422-3B7F1BF6467A}" presName="connTx" presStyleLbl="parChTrans1D3" presStyleIdx="0" presStyleCnt="2"/>
      <dgm:spPr/>
      <dgm:t>
        <a:bodyPr/>
        <a:lstStyle/>
        <a:p>
          <a:endParaRPr lang="ru-RU"/>
        </a:p>
      </dgm:t>
    </dgm:pt>
    <dgm:pt modelId="{CFBC11E4-6D99-4D08-B054-2A2138508481}" type="pres">
      <dgm:prSet presAssocID="{19C4C748-F731-450F-A997-C32BCDC3E0D9}" presName="root2" presStyleCnt="0"/>
      <dgm:spPr/>
    </dgm:pt>
    <dgm:pt modelId="{836E6BB4-A571-4D3E-AE1C-1102AD725F50}" type="pres">
      <dgm:prSet presAssocID="{19C4C748-F731-450F-A997-C32BCDC3E0D9}" presName="LevelTwoTextNode" presStyleLbl="node3" presStyleIdx="0" presStyleCnt="2" custScaleX="120037" custScaleY="1529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ADB885-193E-472A-9C49-77DC6EDDCFE3}" type="pres">
      <dgm:prSet presAssocID="{19C4C748-F731-450F-A997-C32BCDC3E0D9}" presName="level3hierChild" presStyleCnt="0"/>
      <dgm:spPr/>
    </dgm:pt>
    <dgm:pt modelId="{B8143159-A857-4806-8D40-F5F6F0D5D9C8}" type="pres">
      <dgm:prSet presAssocID="{64A84397-C433-4697-98DA-AA67386DCD66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06B3B458-50B4-4D4B-9992-6E4289D6439E}" type="pres">
      <dgm:prSet presAssocID="{64A84397-C433-4697-98DA-AA67386DCD66}" presName="connTx" presStyleLbl="parChTrans1D3" presStyleIdx="1" presStyleCnt="2"/>
      <dgm:spPr/>
      <dgm:t>
        <a:bodyPr/>
        <a:lstStyle/>
        <a:p>
          <a:endParaRPr lang="ru-RU"/>
        </a:p>
      </dgm:t>
    </dgm:pt>
    <dgm:pt modelId="{A726B9E9-9B9E-48D4-B397-171E07BF86C4}" type="pres">
      <dgm:prSet presAssocID="{2D6BB510-F6FC-42F1-86DB-65ABFC1FCDFF}" presName="root2" presStyleCnt="0"/>
      <dgm:spPr/>
    </dgm:pt>
    <dgm:pt modelId="{E07D1893-DCF9-46AB-9E23-03031B6DFAE2}" type="pres">
      <dgm:prSet presAssocID="{2D6BB510-F6FC-42F1-86DB-65ABFC1FCDFF}" presName="LevelTwoTextNode" presStyleLbl="node3" presStyleIdx="1" presStyleCnt="2" custScaleX="120037" custScaleY="1529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B1CCB8-C1F5-46F1-89FD-99EC79F68AB0}" type="pres">
      <dgm:prSet presAssocID="{2D6BB510-F6FC-42F1-86DB-65ABFC1FCDFF}" presName="level3hierChild" presStyleCnt="0"/>
      <dgm:spPr/>
    </dgm:pt>
  </dgm:ptLst>
  <dgm:cxnLst>
    <dgm:cxn modelId="{EC21EF2C-3095-4FFB-85DC-1E0C472B7A10}" type="presOf" srcId="{0151D313-7C53-4668-8422-3B7F1BF6467A}" destId="{09FCD0B6-EF09-4A96-8A50-62BC9EC66073}" srcOrd="0" destOrd="0" presId="urn:microsoft.com/office/officeart/2005/8/layout/hierarchy2"/>
    <dgm:cxn modelId="{58EB169B-0865-47F1-BDC8-64BFF1D3F6DD}" type="presOf" srcId="{C91BE2C2-D63F-444C-BCA3-F095278D45A9}" destId="{ED27E8E0-325A-49E4-85B1-A123D024BDC7}" srcOrd="0" destOrd="0" presId="urn:microsoft.com/office/officeart/2005/8/layout/hierarchy2"/>
    <dgm:cxn modelId="{7A4B6E81-3523-4377-BAB2-23FC3550E7F6}" type="presOf" srcId="{6DB3AC3F-6770-4C13-8045-1C56344ACEA4}" destId="{62FDB563-B4D8-4041-8B81-98D4063BB575}" srcOrd="0" destOrd="0" presId="urn:microsoft.com/office/officeart/2005/8/layout/hierarchy2"/>
    <dgm:cxn modelId="{A12BC6BD-2F4E-4C52-BEDE-7952EC80897E}" type="presOf" srcId="{0151D313-7C53-4668-8422-3B7F1BF6467A}" destId="{7855638B-0FF5-432E-AB75-2DE0164C85BD}" srcOrd="1" destOrd="0" presId="urn:microsoft.com/office/officeart/2005/8/layout/hierarchy2"/>
    <dgm:cxn modelId="{9E79F7FD-A926-41CC-AA84-B7BA6D39F4E0}" srcId="{DBBF3933-A469-430D-BAE2-4189D02576B3}" destId="{6DB3AC3F-6770-4C13-8045-1C56344ACEA4}" srcOrd="1" destOrd="0" parTransId="{B75DD02E-724F-45A9-A043-6909160B67B9}" sibTransId="{4255A5EF-EFC9-47F4-9539-12EE1F5EC1B5}"/>
    <dgm:cxn modelId="{C84D986A-C8A0-4C4F-8B1E-2313DB10FB29}" type="presOf" srcId="{64A84397-C433-4697-98DA-AA67386DCD66}" destId="{B8143159-A857-4806-8D40-F5F6F0D5D9C8}" srcOrd="0" destOrd="0" presId="urn:microsoft.com/office/officeart/2005/8/layout/hierarchy2"/>
    <dgm:cxn modelId="{89A0F6E9-D50D-4DA3-B9EE-020306EA544A}" type="presOf" srcId="{19C4C748-F731-450F-A997-C32BCDC3E0D9}" destId="{836E6BB4-A571-4D3E-AE1C-1102AD725F50}" srcOrd="0" destOrd="0" presId="urn:microsoft.com/office/officeart/2005/8/layout/hierarchy2"/>
    <dgm:cxn modelId="{F727D06A-F0AD-46DB-8899-FE620B9EA0E5}" type="presOf" srcId="{7A4704C1-A701-424C-A67E-D6546B80FD22}" destId="{6EEAC1B5-C77B-43CC-AB7A-C8F532A46A20}" srcOrd="1" destOrd="0" presId="urn:microsoft.com/office/officeart/2005/8/layout/hierarchy2"/>
    <dgm:cxn modelId="{8EA43D6D-8E5E-43BE-996F-D45684824D09}" type="presOf" srcId="{64A84397-C433-4697-98DA-AA67386DCD66}" destId="{06B3B458-50B4-4D4B-9992-6E4289D6439E}" srcOrd="1" destOrd="0" presId="urn:microsoft.com/office/officeart/2005/8/layout/hierarchy2"/>
    <dgm:cxn modelId="{DF957676-64FB-42E0-9303-DB90B64CDC71}" type="presOf" srcId="{B75DD02E-724F-45A9-A043-6909160B67B9}" destId="{287DE894-0289-4CA6-8558-BF221518E32B}" srcOrd="1" destOrd="0" presId="urn:microsoft.com/office/officeart/2005/8/layout/hierarchy2"/>
    <dgm:cxn modelId="{6B9C4FCD-0625-44BD-A172-2BB7F4FDD925}" srcId="{6DB3AC3F-6770-4C13-8045-1C56344ACEA4}" destId="{2D6BB510-F6FC-42F1-86DB-65ABFC1FCDFF}" srcOrd="1" destOrd="0" parTransId="{64A84397-C433-4697-98DA-AA67386DCD66}" sibTransId="{96C43D34-8C16-4CC8-ACCD-0B580AD93138}"/>
    <dgm:cxn modelId="{7AF797C0-7227-45DF-AF3E-17F2208BCF48}" srcId="{DBBF3933-A469-430D-BAE2-4189D02576B3}" destId="{C91BE2C2-D63F-444C-BCA3-F095278D45A9}" srcOrd="0" destOrd="0" parTransId="{7A4704C1-A701-424C-A67E-D6546B80FD22}" sibTransId="{01C6AAF7-D741-418E-906F-F5B390D0A72F}"/>
    <dgm:cxn modelId="{89307E9C-EDDB-40AB-B7E8-7C8716A4A08B}" type="presOf" srcId="{B75DD02E-724F-45A9-A043-6909160B67B9}" destId="{3E7592EC-994B-4639-B1B5-5C0DDEF6D5CE}" srcOrd="0" destOrd="0" presId="urn:microsoft.com/office/officeart/2005/8/layout/hierarchy2"/>
    <dgm:cxn modelId="{D99ACE3D-5FAD-438C-9295-B3B67459CECD}" type="presOf" srcId="{7A4704C1-A701-424C-A67E-D6546B80FD22}" destId="{4297772A-FFE7-45F4-A9BB-A0D04685CF51}" srcOrd="0" destOrd="0" presId="urn:microsoft.com/office/officeart/2005/8/layout/hierarchy2"/>
    <dgm:cxn modelId="{B919A090-2F23-4961-A6F6-9036DAD0D77D}" srcId="{6DB3AC3F-6770-4C13-8045-1C56344ACEA4}" destId="{19C4C748-F731-450F-A997-C32BCDC3E0D9}" srcOrd="0" destOrd="0" parTransId="{0151D313-7C53-4668-8422-3B7F1BF6467A}" sibTransId="{506267B4-8DC3-4809-8E0D-CFA267EFC5A4}"/>
    <dgm:cxn modelId="{4E5F57F1-8E21-43E7-89DB-8C01130F98AD}" type="presOf" srcId="{2D6BB510-F6FC-42F1-86DB-65ABFC1FCDFF}" destId="{E07D1893-DCF9-46AB-9E23-03031B6DFAE2}" srcOrd="0" destOrd="0" presId="urn:microsoft.com/office/officeart/2005/8/layout/hierarchy2"/>
    <dgm:cxn modelId="{5A1F75E1-4D63-48DC-8ADC-1DB9AD70B590}" srcId="{C20EC2F0-147D-4C49-879E-C467C0E14426}" destId="{DBBF3933-A469-430D-BAE2-4189D02576B3}" srcOrd="0" destOrd="0" parTransId="{C95B9E28-2C7B-43A4-A8E1-9543E8AC913F}" sibTransId="{0137BDA3-EC69-49DF-BE24-000D5A8DDAEF}"/>
    <dgm:cxn modelId="{6A2A0429-62F9-41BF-B75B-07078EFBECC6}" type="presOf" srcId="{DBBF3933-A469-430D-BAE2-4189D02576B3}" destId="{4FE67816-24B3-4001-8BF2-D2858553B838}" srcOrd="0" destOrd="0" presId="urn:microsoft.com/office/officeart/2005/8/layout/hierarchy2"/>
    <dgm:cxn modelId="{5B40776A-A510-47BF-953B-852FD33D20B1}" type="presOf" srcId="{C20EC2F0-147D-4C49-879E-C467C0E14426}" destId="{C5BFD429-EE4C-4F1F-A739-A8E0FE1D2607}" srcOrd="0" destOrd="0" presId="urn:microsoft.com/office/officeart/2005/8/layout/hierarchy2"/>
    <dgm:cxn modelId="{2BC76849-FBEA-4FB6-AA3A-C381353B2993}" type="presParOf" srcId="{C5BFD429-EE4C-4F1F-A739-A8E0FE1D2607}" destId="{D6088177-863F-4260-B914-CD43D370D09C}" srcOrd="0" destOrd="0" presId="urn:microsoft.com/office/officeart/2005/8/layout/hierarchy2"/>
    <dgm:cxn modelId="{2CA8DCA7-D832-4A60-827C-C5E47CCB72A5}" type="presParOf" srcId="{D6088177-863F-4260-B914-CD43D370D09C}" destId="{4FE67816-24B3-4001-8BF2-D2858553B838}" srcOrd="0" destOrd="0" presId="urn:microsoft.com/office/officeart/2005/8/layout/hierarchy2"/>
    <dgm:cxn modelId="{412AA9F1-5561-4A6B-A931-5E18DB0997A0}" type="presParOf" srcId="{D6088177-863F-4260-B914-CD43D370D09C}" destId="{6A57FB2E-1896-4DB6-B63F-8153004761B1}" srcOrd="1" destOrd="0" presId="urn:microsoft.com/office/officeart/2005/8/layout/hierarchy2"/>
    <dgm:cxn modelId="{8D166567-D323-4783-8E5C-CA4719DEFE37}" type="presParOf" srcId="{6A57FB2E-1896-4DB6-B63F-8153004761B1}" destId="{4297772A-FFE7-45F4-A9BB-A0D04685CF51}" srcOrd="0" destOrd="0" presId="urn:microsoft.com/office/officeart/2005/8/layout/hierarchy2"/>
    <dgm:cxn modelId="{66B5C60F-8369-422E-B074-F134B7E4288D}" type="presParOf" srcId="{4297772A-FFE7-45F4-A9BB-A0D04685CF51}" destId="{6EEAC1B5-C77B-43CC-AB7A-C8F532A46A20}" srcOrd="0" destOrd="0" presId="urn:microsoft.com/office/officeart/2005/8/layout/hierarchy2"/>
    <dgm:cxn modelId="{53ACF657-69A4-4253-9C46-DC586BF83995}" type="presParOf" srcId="{6A57FB2E-1896-4DB6-B63F-8153004761B1}" destId="{945DABCD-4017-45E6-AAF3-317F569ECB79}" srcOrd="1" destOrd="0" presId="urn:microsoft.com/office/officeart/2005/8/layout/hierarchy2"/>
    <dgm:cxn modelId="{56CA2A4B-3FF9-4B1B-878B-87A026C0EFBB}" type="presParOf" srcId="{945DABCD-4017-45E6-AAF3-317F569ECB79}" destId="{ED27E8E0-325A-49E4-85B1-A123D024BDC7}" srcOrd="0" destOrd="0" presId="urn:microsoft.com/office/officeart/2005/8/layout/hierarchy2"/>
    <dgm:cxn modelId="{EFD5410C-B70F-4D79-820D-149D0794ACD4}" type="presParOf" srcId="{945DABCD-4017-45E6-AAF3-317F569ECB79}" destId="{1A3A43B9-0347-4B97-B16D-CD20F06399F2}" srcOrd="1" destOrd="0" presId="urn:microsoft.com/office/officeart/2005/8/layout/hierarchy2"/>
    <dgm:cxn modelId="{34D617B6-508C-4234-9D73-A39834B15D9D}" type="presParOf" srcId="{6A57FB2E-1896-4DB6-B63F-8153004761B1}" destId="{3E7592EC-994B-4639-B1B5-5C0DDEF6D5CE}" srcOrd="2" destOrd="0" presId="urn:microsoft.com/office/officeart/2005/8/layout/hierarchy2"/>
    <dgm:cxn modelId="{93DADC17-BA61-48A7-ACC3-A4E553AD533B}" type="presParOf" srcId="{3E7592EC-994B-4639-B1B5-5C0DDEF6D5CE}" destId="{287DE894-0289-4CA6-8558-BF221518E32B}" srcOrd="0" destOrd="0" presId="urn:microsoft.com/office/officeart/2005/8/layout/hierarchy2"/>
    <dgm:cxn modelId="{D347D7E7-C74B-499C-BE47-42544CB9CA74}" type="presParOf" srcId="{6A57FB2E-1896-4DB6-B63F-8153004761B1}" destId="{C15BE3F0-F5FA-410B-A87B-CA3E9C7B85E5}" srcOrd="3" destOrd="0" presId="urn:microsoft.com/office/officeart/2005/8/layout/hierarchy2"/>
    <dgm:cxn modelId="{8FCF5E60-115B-48C3-80C3-B90DF40CDD25}" type="presParOf" srcId="{C15BE3F0-F5FA-410B-A87B-CA3E9C7B85E5}" destId="{62FDB563-B4D8-4041-8B81-98D4063BB575}" srcOrd="0" destOrd="0" presId="urn:microsoft.com/office/officeart/2005/8/layout/hierarchy2"/>
    <dgm:cxn modelId="{6C2B546E-DA7F-44C2-AB07-2C71CF058183}" type="presParOf" srcId="{C15BE3F0-F5FA-410B-A87B-CA3E9C7B85E5}" destId="{D16CD224-87B2-4702-B0BB-9091E729AE0E}" srcOrd="1" destOrd="0" presId="urn:microsoft.com/office/officeart/2005/8/layout/hierarchy2"/>
    <dgm:cxn modelId="{E7231E30-0B5A-435F-8C9F-3095194B7AE6}" type="presParOf" srcId="{D16CD224-87B2-4702-B0BB-9091E729AE0E}" destId="{09FCD0B6-EF09-4A96-8A50-62BC9EC66073}" srcOrd="0" destOrd="0" presId="urn:microsoft.com/office/officeart/2005/8/layout/hierarchy2"/>
    <dgm:cxn modelId="{CEDD43AD-4878-4B9D-A75E-796B09F06D45}" type="presParOf" srcId="{09FCD0B6-EF09-4A96-8A50-62BC9EC66073}" destId="{7855638B-0FF5-432E-AB75-2DE0164C85BD}" srcOrd="0" destOrd="0" presId="urn:microsoft.com/office/officeart/2005/8/layout/hierarchy2"/>
    <dgm:cxn modelId="{ABD22442-646A-4F62-9501-55B8E2AA92C1}" type="presParOf" srcId="{D16CD224-87B2-4702-B0BB-9091E729AE0E}" destId="{CFBC11E4-6D99-4D08-B054-2A2138508481}" srcOrd="1" destOrd="0" presId="urn:microsoft.com/office/officeart/2005/8/layout/hierarchy2"/>
    <dgm:cxn modelId="{69EE626C-4090-4CCE-8D34-FED3FDD0B5F2}" type="presParOf" srcId="{CFBC11E4-6D99-4D08-B054-2A2138508481}" destId="{836E6BB4-A571-4D3E-AE1C-1102AD725F50}" srcOrd="0" destOrd="0" presId="urn:microsoft.com/office/officeart/2005/8/layout/hierarchy2"/>
    <dgm:cxn modelId="{6911E411-2448-48E4-86AF-3E1019809730}" type="presParOf" srcId="{CFBC11E4-6D99-4D08-B054-2A2138508481}" destId="{EEADB885-193E-472A-9C49-77DC6EDDCFE3}" srcOrd="1" destOrd="0" presId="urn:microsoft.com/office/officeart/2005/8/layout/hierarchy2"/>
    <dgm:cxn modelId="{81A7FC6C-B770-4C58-8EAD-2284C805A216}" type="presParOf" srcId="{D16CD224-87B2-4702-B0BB-9091E729AE0E}" destId="{B8143159-A857-4806-8D40-F5F6F0D5D9C8}" srcOrd="2" destOrd="0" presId="urn:microsoft.com/office/officeart/2005/8/layout/hierarchy2"/>
    <dgm:cxn modelId="{8ABC24CF-3BCB-4E8C-9F58-FFA1F70AC201}" type="presParOf" srcId="{B8143159-A857-4806-8D40-F5F6F0D5D9C8}" destId="{06B3B458-50B4-4D4B-9992-6E4289D6439E}" srcOrd="0" destOrd="0" presId="urn:microsoft.com/office/officeart/2005/8/layout/hierarchy2"/>
    <dgm:cxn modelId="{DEC3731F-345E-420A-AD3D-8FADB4F70086}" type="presParOf" srcId="{D16CD224-87B2-4702-B0BB-9091E729AE0E}" destId="{A726B9E9-9B9E-48D4-B397-171E07BF86C4}" srcOrd="3" destOrd="0" presId="urn:microsoft.com/office/officeart/2005/8/layout/hierarchy2"/>
    <dgm:cxn modelId="{DE90657E-6087-498D-AB08-E836EDDBA272}" type="presParOf" srcId="{A726B9E9-9B9E-48D4-B397-171E07BF86C4}" destId="{E07D1893-DCF9-46AB-9E23-03031B6DFAE2}" srcOrd="0" destOrd="0" presId="urn:microsoft.com/office/officeart/2005/8/layout/hierarchy2"/>
    <dgm:cxn modelId="{AA8F3ECC-00A1-436F-A29B-2CAF989DB2AC}" type="presParOf" srcId="{A726B9E9-9B9E-48D4-B397-171E07BF86C4}" destId="{B9B1CCB8-C1F5-46F1-89FD-99EC79F68AB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20EC2F0-147D-4C49-879E-C467C0E14426}" type="doc">
      <dgm:prSet loTypeId="urn:microsoft.com/office/officeart/2005/8/layout/hierarchy2" loCatId="hierarchy" qsTypeId="urn:microsoft.com/office/officeart/2005/8/quickstyle/simple3" qsCatId="simple" csTypeId="urn:microsoft.com/office/officeart/2005/8/colors/accent3_1" csCatId="accent3" phldr="1"/>
      <dgm:spPr/>
    </dgm:pt>
    <dgm:pt modelId="{DBBF3933-A469-430D-BAE2-4189D02576B3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400" b="1" i="0" dirty="0">
              <a:latin typeface="Times New Roman" panose="02020603050405020304" pitchFamily="18" charset="0"/>
              <a:cs typeface="Times New Roman" panose="02020603050405020304" pitchFamily="18" charset="0"/>
            </a:rPr>
            <a:t>Земельные участки, </a:t>
          </a:r>
          <a:r>
            <a:rPr lang="ru-RU" sz="1600" b="1" i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стоимостная оценка</a:t>
          </a:r>
        </a:p>
      </dgm:t>
    </dgm:pt>
    <dgm:pt modelId="{C95B9E28-2C7B-43A4-A8E1-9543E8AC913F}" type="parTrans" cxnId="{5A1F75E1-4D63-48DC-8ADC-1DB9AD70B590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37BDA3-EC69-49DF-BE24-000D5A8DDAEF}" type="sibTrans" cxnId="{5A1F75E1-4D63-48DC-8ADC-1DB9AD70B590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B3AC3F-6770-4C13-8045-1C56344ACEA4}">
      <dgm:prSet phldrT="[Текст]"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Кадастровая стоимость</a:t>
          </a:r>
        </a:p>
      </dgm:t>
    </dgm:pt>
    <dgm:pt modelId="{B75DD02E-724F-45A9-A043-6909160B67B9}" type="parTrans" cxnId="{9E79F7FD-A926-41CC-AA84-B7BA6D39F4E0}">
      <dgm:prSet custT="1"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55A5EF-EFC9-47F4-9539-12EE1F5EC1B5}" type="sibTrans" cxnId="{9E79F7FD-A926-41CC-AA84-B7BA6D39F4E0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C4C748-F731-450F-A997-C32BCDC3E0D9}">
      <dgm:prSet phldrT="[Текст]" custT="1"/>
      <dgm:spPr/>
      <dgm:t>
        <a:bodyPr/>
        <a:lstStyle/>
        <a:p>
          <a:r>
            <a:rPr lang="ru-RU" sz="1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выписка из ЕГРН (в случае внесения данных в ЕГРН)</a:t>
          </a:r>
        </a:p>
      </dgm:t>
    </dgm:pt>
    <dgm:pt modelId="{0151D313-7C53-4668-8422-3B7F1BF6467A}" type="parTrans" cxnId="{B919A090-2F23-4961-A6F6-9036DAD0D77D}">
      <dgm:prSet custT="1"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6267B4-8DC3-4809-8E0D-CFA267EFC5A4}" type="sibTrans" cxnId="{B919A090-2F23-4961-A6F6-9036DAD0D77D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6BB510-F6FC-42F1-86DB-65ABFC1FCDFF}">
      <dgm:prSet phldrT="[Текст]" custT="1"/>
      <dgm:spPr/>
      <dgm:t>
        <a:bodyPr/>
        <a:lstStyle/>
        <a:p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акт уполномоченного органа об утверждении результатов определения кадастровой стоимости земельных участков в соответствии с положениями 237-ФЗ</a:t>
          </a:r>
        </a:p>
      </dgm:t>
    </dgm:pt>
    <dgm:pt modelId="{64A84397-C433-4697-98DA-AA67386DCD66}" type="parTrans" cxnId="{6B9C4FCD-0625-44BD-A172-2BB7F4FDD925}">
      <dgm:prSet custT="1"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C43D34-8C16-4CC8-ACCD-0B580AD93138}" type="sibTrans" cxnId="{6B9C4FCD-0625-44BD-A172-2BB7F4FDD925}">
      <dgm:prSet/>
      <dgm:spPr/>
      <dgm:t>
        <a:bodyPr/>
        <a:lstStyle/>
        <a:p>
          <a:endParaRPr lang="ru-RU" sz="14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BFD429-EE4C-4F1F-A739-A8E0FE1D2607}" type="pres">
      <dgm:prSet presAssocID="{C20EC2F0-147D-4C49-879E-C467C0E1442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6088177-863F-4260-B914-CD43D370D09C}" type="pres">
      <dgm:prSet presAssocID="{DBBF3933-A469-430D-BAE2-4189D02576B3}" presName="root1" presStyleCnt="0"/>
      <dgm:spPr/>
    </dgm:pt>
    <dgm:pt modelId="{4FE67816-24B3-4001-8BF2-D2858553B838}" type="pres">
      <dgm:prSet presAssocID="{DBBF3933-A469-430D-BAE2-4189D02576B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57FB2E-1896-4DB6-B63F-8153004761B1}" type="pres">
      <dgm:prSet presAssocID="{DBBF3933-A469-430D-BAE2-4189D02576B3}" presName="level2hierChild" presStyleCnt="0"/>
      <dgm:spPr/>
    </dgm:pt>
    <dgm:pt modelId="{3E7592EC-994B-4639-B1B5-5C0DDEF6D5CE}" type="pres">
      <dgm:prSet presAssocID="{B75DD02E-724F-45A9-A043-6909160B67B9}" presName="conn2-1" presStyleLbl="parChTrans1D2" presStyleIdx="0" presStyleCnt="1"/>
      <dgm:spPr/>
      <dgm:t>
        <a:bodyPr/>
        <a:lstStyle/>
        <a:p>
          <a:endParaRPr lang="ru-RU"/>
        </a:p>
      </dgm:t>
    </dgm:pt>
    <dgm:pt modelId="{287DE894-0289-4CA6-8558-BF221518E32B}" type="pres">
      <dgm:prSet presAssocID="{B75DD02E-724F-45A9-A043-6909160B67B9}" presName="connTx" presStyleLbl="parChTrans1D2" presStyleIdx="0" presStyleCnt="1"/>
      <dgm:spPr/>
      <dgm:t>
        <a:bodyPr/>
        <a:lstStyle/>
        <a:p>
          <a:endParaRPr lang="ru-RU"/>
        </a:p>
      </dgm:t>
    </dgm:pt>
    <dgm:pt modelId="{C15BE3F0-F5FA-410B-A87B-CA3E9C7B85E5}" type="pres">
      <dgm:prSet presAssocID="{6DB3AC3F-6770-4C13-8045-1C56344ACEA4}" presName="root2" presStyleCnt="0"/>
      <dgm:spPr/>
    </dgm:pt>
    <dgm:pt modelId="{62FDB563-B4D8-4041-8B81-98D4063BB575}" type="pres">
      <dgm:prSet presAssocID="{6DB3AC3F-6770-4C13-8045-1C56344ACEA4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6CD224-87B2-4702-B0BB-9091E729AE0E}" type="pres">
      <dgm:prSet presAssocID="{6DB3AC3F-6770-4C13-8045-1C56344ACEA4}" presName="level3hierChild" presStyleCnt="0"/>
      <dgm:spPr/>
    </dgm:pt>
    <dgm:pt modelId="{09FCD0B6-EF09-4A96-8A50-62BC9EC66073}" type="pres">
      <dgm:prSet presAssocID="{0151D313-7C53-4668-8422-3B7F1BF6467A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7855638B-0FF5-432E-AB75-2DE0164C85BD}" type="pres">
      <dgm:prSet presAssocID="{0151D313-7C53-4668-8422-3B7F1BF6467A}" presName="connTx" presStyleLbl="parChTrans1D3" presStyleIdx="0" presStyleCnt="2"/>
      <dgm:spPr/>
      <dgm:t>
        <a:bodyPr/>
        <a:lstStyle/>
        <a:p>
          <a:endParaRPr lang="ru-RU"/>
        </a:p>
      </dgm:t>
    </dgm:pt>
    <dgm:pt modelId="{CFBC11E4-6D99-4D08-B054-2A2138508481}" type="pres">
      <dgm:prSet presAssocID="{19C4C748-F731-450F-A997-C32BCDC3E0D9}" presName="root2" presStyleCnt="0"/>
      <dgm:spPr/>
    </dgm:pt>
    <dgm:pt modelId="{836E6BB4-A571-4D3E-AE1C-1102AD725F50}" type="pres">
      <dgm:prSet presAssocID="{19C4C748-F731-450F-A997-C32BCDC3E0D9}" presName="LevelTwoTextNode" presStyleLbl="node3" presStyleIdx="0" presStyleCnt="2" custScaleX="120037" custScaleY="470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ADB885-193E-472A-9C49-77DC6EDDCFE3}" type="pres">
      <dgm:prSet presAssocID="{19C4C748-F731-450F-A997-C32BCDC3E0D9}" presName="level3hierChild" presStyleCnt="0"/>
      <dgm:spPr/>
    </dgm:pt>
    <dgm:pt modelId="{B8143159-A857-4806-8D40-F5F6F0D5D9C8}" type="pres">
      <dgm:prSet presAssocID="{64A84397-C433-4697-98DA-AA67386DCD66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06B3B458-50B4-4D4B-9992-6E4289D6439E}" type="pres">
      <dgm:prSet presAssocID="{64A84397-C433-4697-98DA-AA67386DCD66}" presName="connTx" presStyleLbl="parChTrans1D3" presStyleIdx="1" presStyleCnt="2"/>
      <dgm:spPr/>
      <dgm:t>
        <a:bodyPr/>
        <a:lstStyle/>
        <a:p>
          <a:endParaRPr lang="ru-RU"/>
        </a:p>
      </dgm:t>
    </dgm:pt>
    <dgm:pt modelId="{A726B9E9-9B9E-48D4-B397-171E07BF86C4}" type="pres">
      <dgm:prSet presAssocID="{2D6BB510-F6FC-42F1-86DB-65ABFC1FCDFF}" presName="root2" presStyleCnt="0"/>
      <dgm:spPr/>
    </dgm:pt>
    <dgm:pt modelId="{E07D1893-DCF9-46AB-9E23-03031B6DFAE2}" type="pres">
      <dgm:prSet presAssocID="{2D6BB510-F6FC-42F1-86DB-65ABFC1FCDFF}" presName="LevelTwoTextNode" presStyleLbl="node3" presStyleIdx="1" presStyleCnt="2" custScaleX="120037" custScaleY="1529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B1CCB8-C1F5-46F1-89FD-99EC79F68AB0}" type="pres">
      <dgm:prSet presAssocID="{2D6BB510-F6FC-42F1-86DB-65ABFC1FCDFF}" presName="level3hierChild" presStyleCnt="0"/>
      <dgm:spPr/>
    </dgm:pt>
  </dgm:ptLst>
  <dgm:cxnLst>
    <dgm:cxn modelId="{EC21EF2C-3095-4FFB-85DC-1E0C472B7A10}" type="presOf" srcId="{0151D313-7C53-4668-8422-3B7F1BF6467A}" destId="{09FCD0B6-EF09-4A96-8A50-62BC9EC66073}" srcOrd="0" destOrd="0" presId="urn:microsoft.com/office/officeart/2005/8/layout/hierarchy2"/>
    <dgm:cxn modelId="{7A4B6E81-3523-4377-BAB2-23FC3550E7F6}" type="presOf" srcId="{6DB3AC3F-6770-4C13-8045-1C56344ACEA4}" destId="{62FDB563-B4D8-4041-8B81-98D4063BB575}" srcOrd="0" destOrd="0" presId="urn:microsoft.com/office/officeart/2005/8/layout/hierarchy2"/>
    <dgm:cxn modelId="{A12BC6BD-2F4E-4C52-BEDE-7952EC80897E}" type="presOf" srcId="{0151D313-7C53-4668-8422-3B7F1BF6467A}" destId="{7855638B-0FF5-432E-AB75-2DE0164C85BD}" srcOrd="1" destOrd="0" presId="urn:microsoft.com/office/officeart/2005/8/layout/hierarchy2"/>
    <dgm:cxn modelId="{9E79F7FD-A926-41CC-AA84-B7BA6D39F4E0}" srcId="{DBBF3933-A469-430D-BAE2-4189D02576B3}" destId="{6DB3AC3F-6770-4C13-8045-1C56344ACEA4}" srcOrd="0" destOrd="0" parTransId="{B75DD02E-724F-45A9-A043-6909160B67B9}" sibTransId="{4255A5EF-EFC9-47F4-9539-12EE1F5EC1B5}"/>
    <dgm:cxn modelId="{C84D986A-C8A0-4C4F-8B1E-2313DB10FB29}" type="presOf" srcId="{64A84397-C433-4697-98DA-AA67386DCD66}" destId="{B8143159-A857-4806-8D40-F5F6F0D5D9C8}" srcOrd="0" destOrd="0" presId="urn:microsoft.com/office/officeart/2005/8/layout/hierarchy2"/>
    <dgm:cxn modelId="{89A0F6E9-D50D-4DA3-B9EE-020306EA544A}" type="presOf" srcId="{19C4C748-F731-450F-A997-C32BCDC3E0D9}" destId="{836E6BB4-A571-4D3E-AE1C-1102AD725F50}" srcOrd="0" destOrd="0" presId="urn:microsoft.com/office/officeart/2005/8/layout/hierarchy2"/>
    <dgm:cxn modelId="{8EA43D6D-8E5E-43BE-996F-D45684824D09}" type="presOf" srcId="{64A84397-C433-4697-98DA-AA67386DCD66}" destId="{06B3B458-50B4-4D4B-9992-6E4289D6439E}" srcOrd="1" destOrd="0" presId="urn:microsoft.com/office/officeart/2005/8/layout/hierarchy2"/>
    <dgm:cxn modelId="{DF957676-64FB-42E0-9303-DB90B64CDC71}" type="presOf" srcId="{B75DD02E-724F-45A9-A043-6909160B67B9}" destId="{287DE894-0289-4CA6-8558-BF221518E32B}" srcOrd="1" destOrd="0" presId="urn:microsoft.com/office/officeart/2005/8/layout/hierarchy2"/>
    <dgm:cxn modelId="{6B9C4FCD-0625-44BD-A172-2BB7F4FDD925}" srcId="{6DB3AC3F-6770-4C13-8045-1C56344ACEA4}" destId="{2D6BB510-F6FC-42F1-86DB-65ABFC1FCDFF}" srcOrd="1" destOrd="0" parTransId="{64A84397-C433-4697-98DA-AA67386DCD66}" sibTransId="{96C43D34-8C16-4CC8-ACCD-0B580AD93138}"/>
    <dgm:cxn modelId="{89307E9C-EDDB-40AB-B7E8-7C8716A4A08B}" type="presOf" srcId="{B75DD02E-724F-45A9-A043-6909160B67B9}" destId="{3E7592EC-994B-4639-B1B5-5C0DDEF6D5CE}" srcOrd="0" destOrd="0" presId="urn:microsoft.com/office/officeart/2005/8/layout/hierarchy2"/>
    <dgm:cxn modelId="{B919A090-2F23-4961-A6F6-9036DAD0D77D}" srcId="{6DB3AC3F-6770-4C13-8045-1C56344ACEA4}" destId="{19C4C748-F731-450F-A997-C32BCDC3E0D9}" srcOrd="0" destOrd="0" parTransId="{0151D313-7C53-4668-8422-3B7F1BF6467A}" sibTransId="{506267B4-8DC3-4809-8E0D-CFA267EFC5A4}"/>
    <dgm:cxn modelId="{4E5F57F1-8E21-43E7-89DB-8C01130F98AD}" type="presOf" srcId="{2D6BB510-F6FC-42F1-86DB-65ABFC1FCDFF}" destId="{E07D1893-DCF9-46AB-9E23-03031B6DFAE2}" srcOrd="0" destOrd="0" presId="urn:microsoft.com/office/officeart/2005/8/layout/hierarchy2"/>
    <dgm:cxn modelId="{5A1F75E1-4D63-48DC-8ADC-1DB9AD70B590}" srcId="{C20EC2F0-147D-4C49-879E-C467C0E14426}" destId="{DBBF3933-A469-430D-BAE2-4189D02576B3}" srcOrd="0" destOrd="0" parTransId="{C95B9E28-2C7B-43A4-A8E1-9543E8AC913F}" sibTransId="{0137BDA3-EC69-49DF-BE24-000D5A8DDAEF}"/>
    <dgm:cxn modelId="{6A2A0429-62F9-41BF-B75B-07078EFBECC6}" type="presOf" srcId="{DBBF3933-A469-430D-BAE2-4189D02576B3}" destId="{4FE67816-24B3-4001-8BF2-D2858553B838}" srcOrd="0" destOrd="0" presId="urn:microsoft.com/office/officeart/2005/8/layout/hierarchy2"/>
    <dgm:cxn modelId="{5B40776A-A510-47BF-953B-852FD33D20B1}" type="presOf" srcId="{C20EC2F0-147D-4C49-879E-C467C0E14426}" destId="{C5BFD429-EE4C-4F1F-A739-A8E0FE1D2607}" srcOrd="0" destOrd="0" presId="urn:microsoft.com/office/officeart/2005/8/layout/hierarchy2"/>
    <dgm:cxn modelId="{2BC76849-FBEA-4FB6-AA3A-C381353B2993}" type="presParOf" srcId="{C5BFD429-EE4C-4F1F-A739-A8E0FE1D2607}" destId="{D6088177-863F-4260-B914-CD43D370D09C}" srcOrd="0" destOrd="0" presId="urn:microsoft.com/office/officeart/2005/8/layout/hierarchy2"/>
    <dgm:cxn modelId="{2CA8DCA7-D832-4A60-827C-C5E47CCB72A5}" type="presParOf" srcId="{D6088177-863F-4260-B914-CD43D370D09C}" destId="{4FE67816-24B3-4001-8BF2-D2858553B838}" srcOrd="0" destOrd="0" presId="urn:microsoft.com/office/officeart/2005/8/layout/hierarchy2"/>
    <dgm:cxn modelId="{412AA9F1-5561-4A6B-A931-5E18DB0997A0}" type="presParOf" srcId="{D6088177-863F-4260-B914-CD43D370D09C}" destId="{6A57FB2E-1896-4DB6-B63F-8153004761B1}" srcOrd="1" destOrd="0" presId="urn:microsoft.com/office/officeart/2005/8/layout/hierarchy2"/>
    <dgm:cxn modelId="{34D617B6-508C-4234-9D73-A39834B15D9D}" type="presParOf" srcId="{6A57FB2E-1896-4DB6-B63F-8153004761B1}" destId="{3E7592EC-994B-4639-B1B5-5C0DDEF6D5CE}" srcOrd="0" destOrd="0" presId="urn:microsoft.com/office/officeart/2005/8/layout/hierarchy2"/>
    <dgm:cxn modelId="{93DADC17-BA61-48A7-ACC3-A4E553AD533B}" type="presParOf" srcId="{3E7592EC-994B-4639-B1B5-5C0DDEF6D5CE}" destId="{287DE894-0289-4CA6-8558-BF221518E32B}" srcOrd="0" destOrd="0" presId="urn:microsoft.com/office/officeart/2005/8/layout/hierarchy2"/>
    <dgm:cxn modelId="{D347D7E7-C74B-499C-BE47-42544CB9CA74}" type="presParOf" srcId="{6A57FB2E-1896-4DB6-B63F-8153004761B1}" destId="{C15BE3F0-F5FA-410B-A87B-CA3E9C7B85E5}" srcOrd="1" destOrd="0" presId="urn:microsoft.com/office/officeart/2005/8/layout/hierarchy2"/>
    <dgm:cxn modelId="{8FCF5E60-115B-48C3-80C3-B90DF40CDD25}" type="presParOf" srcId="{C15BE3F0-F5FA-410B-A87B-CA3E9C7B85E5}" destId="{62FDB563-B4D8-4041-8B81-98D4063BB575}" srcOrd="0" destOrd="0" presId="urn:microsoft.com/office/officeart/2005/8/layout/hierarchy2"/>
    <dgm:cxn modelId="{6C2B546E-DA7F-44C2-AB07-2C71CF058183}" type="presParOf" srcId="{C15BE3F0-F5FA-410B-A87B-CA3E9C7B85E5}" destId="{D16CD224-87B2-4702-B0BB-9091E729AE0E}" srcOrd="1" destOrd="0" presId="urn:microsoft.com/office/officeart/2005/8/layout/hierarchy2"/>
    <dgm:cxn modelId="{E7231E30-0B5A-435F-8C9F-3095194B7AE6}" type="presParOf" srcId="{D16CD224-87B2-4702-B0BB-9091E729AE0E}" destId="{09FCD0B6-EF09-4A96-8A50-62BC9EC66073}" srcOrd="0" destOrd="0" presId="urn:microsoft.com/office/officeart/2005/8/layout/hierarchy2"/>
    <dgm:cxn modelId="{CEDD43AD-4878-4B9D-A75E-796B09F06D45}" type="presParOf" srcId="{09FCD0B6-EF09-4A96-8A50-62BC9EC66073}" destId="{7855638B-0FF5-432E-AB75-2DE0164C85BD}" srcOrd="0" destOrd="0" presId="urn:microsoft.com/office/officeart/2005/8/layout/hierarchy2"/>
    <dgm:cxn modelId="{ABD22442-646A-4F62-9501-55B8E2AA92C1}" type="presParOf" srcId="{D16CD224-87B2-4702-B0BB-9091E729AE0E}" destId="{CFBC11E4-6D99-4D08-B054-2A2138508481}" srcOrd="1" destOrd="0" presId="urn:microsoft.com/office/officeart/2005/8/layout/hierarchy2"/>
    <dgm:cxn modelId="{69EE626C-4090-4CCE-8D34-FED3FDD0B5F2}" type="presParOf" srcId="{CFBC11E4-6D99-4D08-B054-2A2138508481}" destId="{836E6BB4-A571-4D3E-AE1C-1102AD725F50}" srcOrd="0" destOrd="0" presId="urn:microsoft.com/office/officeart/2005/8/layout/hierarchy2"/>
    <dgm:cxn modelId="{6911E411-2448-48E4-86AF-3E1019809730}" type="presParOf" srcId="{CFBC11E4-6D99-4D08-B054-2A2138508481}" destId="{EEADB885-193E-472A-9C49-77DC6EDDCFE3}" srcOrd="1" destOrd="0" presId="urn:microsoft.com/office/officeart/2005/8/layout/hierarchy2"/>
    <dgm:cxn modelId="{81A7FC6C-B770-4C58-8EAD-2284C805A216}" type="presParOf" srcId="{D16CD224-87B2-4702-B0BB-9091E729AE0E}" destId="{B8143159-A857-4806-8D40-F5F6F0D5D9C8}" srcOrd="2" destOrd="0" presId="urn:microsoft.com/office/officeart/2005/8/layout/hierarchy2"/>
    <dgm:cxn modelId="{8ABC24CF-3BCB-4E8C-9F58-FFA1F70AC201}" type="presParOf" srcId="{B8143159-A857-4806-8D40-F5F6F0D5D9C8}" destId="{06B3B458-50B4-4D4B-9992-6E4289D6439E}" srcOrd="0" destOrd="0" presId="urn:microsoft.com/office/officeart/2005/8/layout/hierarchy2"/>
    <dgm:cxn modelId="{DEC3731F-345E-420A-AD3D-8FADB4F70086}" type="presParOf" srcId="{D16CD224-87B2-4702-B0BB-9091E729AE0E}" destId="{A726B9E9-9B9E-48D4-B397-171E07BF86C4}" srcOrd="3" destOrd="0" presId="urn:microsoft.com/office/officeart/2005/8/layout/hierarchy2"/>
    <dgm:cxn modelId="{DE90657E-6087-498D-AB08-E836EDDBA272}" type="presParOf" srcId="{A726B9E9-9B9E-48D4-B397-171E07BF86C4}" destId="{E07D1893-DCF9-46AB-9E23-03031B6DFAE2}" srcOrd="0" destOrd="0" presId="urn:microsoft.com/office/officeart/2005/8/layout/hierarchy2"/>
    <dgm:cxn modelId="{AA8F3ECC-00A1-436F-A29B-2CAF989DB2AC}" type="presParOf" srcId="{A726B9E9-9B9E-48D4-B397-171E07BF86C4}" destId="{B9B1CCB8-C1F5-46F1-89FD-99EC79F68AB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C88D858-243D-0049-9730-41CB9E542020}" type="doc">
      <dgm:prSet loTypeId="urn:microsoft.com/office/officeart/2005/8/layout/process1" loCatId="" qsTypeId="urn:microsoft.com/office/officeart/2005/8/quickstyle/simple2" qsCatId="simple" csTypeId="urn:microsoft.com/office/officeart/2005/8/colors/accent1_1" csCatId="accent1" phldr="1"/>
      <dgm:spPr/>
    </dgm:pt>
    <dgm:pt modelId="{50C30900-5B26-2B41-863C-509E36635033}">
      <dgm:prSet phldrT="[Текст]"/>
      <dgm:spPr/>
      <dgm:t>
        <a:bodyPr/>
        <a:lstStyle/>
        <a:p>
          <a:r>
            <a:rPr lang="en-US" b="1" dirty="0"/>
            <a:t>101</a:t>
          </a:r>
          <a:r>
            <a:rPr lang="ru-RU" b="1" dirty="0"/>
            <a:t>, 103</a:t>
          </a:r>
        </a:p>
      </dgm:t>
    </dgm:pt>
    <dgm:pt modelId="{54F4C0EC-2CF8-9344-B9CE-4C25B0809131}" type="parTrans" cxnId="{58247B8F-4096-BE46-97BB-FEB4D287A64A}">
      <dgm:prSet/>
      <dgm:spPr/>
      <dgm:t>
        <a:bodyPr/>
        <a:lstStyle/>
        <a:p>
          <a:endParaRPr lang="ru-RU"/>
        </a:p>
      </dgm:t>
    </dgm:pt>
    <dgm:pt modelId="{41B06538-D787-574D-8E3B-A93B2F63A44C}" type="sibTrans" cxnId="{58247B8F-4096-BE46-97BB-FEB4D287A64A}">
      <dgm:prSet/>
      <dgm:spPr/>
      <dgm:t>
        <a:bodyPr/>
        <a:lstStyle/>
        <a:p>
          <a:endParaRPr lang="ru-RU"/>
        </a:p>
      </dgm:t>
    </dgm:pt>
    <dgm:pt modelId="{06896DA2-F984-C043-AC01-3B09B119135A}">
      <dgm:prSet phldrT="[Текст]"/>
      <dgm:spPr/>
      <dgm:t>
        <a:bodyPr/>
        <a:lstStyle/>
        <a:p>
          <a:r>
            <a:rPr lang="ru-RU" b="1" dirty="0"/>
            <a:t>25</a:t>
          </a:r>
        </a:p>
      </dgm:t>
    </dgm:pt>
    <dgm:pt modelId="{B17C825F-3225-4E48-AD0B-6BB6EEA89A7F}" type="parTrans" cxnId="{64D9CFF5-8BD5-2E41-BF26-14DC9E98EEEA}">
      <dgm:prSet/>
      <dgm:spPr/>
      <dgm:t>
        <a:bodyPr/>
        <a:lstStyle/>
        <a:p>
          <a:endParaRPr lang="ru-RU"/>
        </a:p>
      </dgm:t>
    </dgm:pt>
    <dgm:pt modelId="{0217B39D-6F18-8D4E-B916-78F318A61142}" type="sibTrans" cxnId="{64D9CFF5-8BD5-2E41-BF26-14DC9E98EEEA}">
      <dgm:prSet/>
      <dgm:spPr/>
      <dgm:t>
        <a:bodyPr/>
        <a:lstStyle/>
        <a:p>
          <a:endParaRPr lang="ru-RU"/>
        </a:p>
      </dgm:t>
    </dgm:pt>
    <dgm:pt modelId="{507FE3A7-D436-C349-9389-71BE2659EEA2}">
      <dgm:prSet phldrT="[Текст]"/>
      <dgm:spPr/>
      <dgm:t>
        <a:bodyPr/>
        <a:lstStyle/>
        <a:p>
          <a:r>
            <a:rPr lang="ru-RU" b="1" dirty="0"/>
            <a:t>205</a:t>
          </a:r>
        </a:p>
      </dgm:t>
    </dgm:pt>
    <dgm:pt modelId="{B8A848D1-123F-A941-95BC-1DAC26A3F6C7}" type="parTrans" cxnId="{ECFF85CA-0E9F-2545-A466-ED81B1887CE4}">
      <dgm:prSet/>
      <dgm:spPr/>
      <dgm:t>
        <a:bodyPr/>
        <a:lstStyle/>
        <a:p>
          <a:endParaRPr lang="ru-RU"/>
        </a:p>
      </dgm:t>
    </dgm:pt>
    <dgm:pt modelId="{CA92BDA3-3AC3-7649-BB01-9131A6F3C59A}" type="sibTrans" cxnId="{ECFF85CA-0E9F-2545-A466-ED81B1887CE4}">
      <dgm:prSet/>
      <dgm:spPr/>
      <dgm:t>
        <a:bodyPr/>
        <a:lstStyle/>
        <a:p>
          <a:endParaRPr lang="ru-RU"/>
        </a:p>
      </dgm:t>
    </dgm:pt>
    <dgm:pt modelId="{4A31AC4C-D75A-C04F-B0DE-F75CB58DC745}" type="pres">
      <dgm:prSet presAssocID="{6C88D858-243D-0049-9730-41CB9E542020}" presName="Name0" presStyleCnt="0">
        <dgm:presLayoutVars>
          <dgm:dir/>
          <dgm:resizeHandles val="exact"/>
        </dgm:presLayoutVars>
      </dgm:prSet>
      <dgm:spPr/>
    </dgm:pt>
    <dgm:pt modelId="{AF39EE27-A886-E84D-BAB9-32744A83F7B6}" type="pres">
      <dgm:prSet presAssocID="{50C30900-5B26-2B41-863C-509E3663503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88EF91-A64B-B141-940F-D84AA4C6C6DE}" type="pres">
      <dgm:prSet presAssocID="{41B06538-D787-574D-8E3B-A93B2F63A44C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0F07830-550E-DC4C-A19B-2AA03D4A4AE9}" type="pres">
      <dgm:prSet presAssocID="{41B06538-D787-574D-8E3B-A93B2F63A44C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6504C4D2-118B-C440-B71A-85DBEA0CA3C2}" type="pres">
      <dgm:prSet presAssocID="{06896DA2-F984-C043-AC01-3B09B119135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A114AF-21A1-3443-AA61-11B648F4E8BB}" type="pres">
      <dgm:prSet presAssocID="{0217B39D-6F18-8D4E-B916-78F318A61142}" presName="sibTrans" presStyleLbl="sibTrans2D1" presStyleIdx="1" presStyleCnt="2"/>
      <dgm:spPr/>
      <dgm:t>
        <a:bodyPr/>
        <a:lstStyle/>
        <a:p>
          <a:endParaRPr lang="ru-RU"/>
        </a:p>
      </dgm:t>
    </dgm:pt>
    <dgm:pt modelId="{5C5383D7-03D9-D942-A9B9-BCEC9C6B3930}" type="pres">
      <dgm:prSet presAssocID="{0217B39D-6F18-8D4E-B916-78F318A61142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E41C51D2-2A70-3C45-B5AF-9C59F2670FAA}" type="pres">
      <dgm:prSet presAssocID="{507FE3A7-D436-C349-9389-71BE2659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703FBB-D097-7449-95B6-DBBFFE7A6A9E}" type="presOf" srcId="{507FE3A7-D436-C349-9389-71BE2659EEA2}" destId="{E41C51D2-2A70-3C45-B5AF-9C59F2670FAA}" srcOrd="0" destOrd="0" presId="urn:microsoft.com/office/officeart/2005/8/layout/process1"/>
    <dgm:cxn modelId="{EAFE7C87-3FD8-BE4D-9687-A171D0AA77CD}" type="presOf" srcId="{41B06538-D787-574D-8E3B-A93B2F63A44C}" destId="{0B88EF91-A64B-B141-940F-D84AA4C6C6DE}" srcOrd="0" destOrd="0" presId="urn:microsoft.com/office/officeart/2005/8/layout/process1"/>
    <dgm:cxn modelId="{8C58D2AA-D6EF-FA43-B34C-BD2E7DEA70F7}" type="presOf" srcId="{06896DA2-F984-C043-AC01-3B09B119135A}" destId="{6504C4D2-118B-C440-B71A-85DBEA0CA3C2}" srcOrd="0" destOrd="0" presId="urn:microsoft.com/office/officeart/2005/8/layout/process1"/>
    <dgm:cxn modelId="{58247B8F-4096-BE46-97BB-FEB4D287A64A}" srcId="{6C88D858-243D-0049-9730-41CB9E542020}" destId="{50C30900-5B26-2B41-863C-509E36635033}" srcOrd="0" destOrd="0" parTransId="{54F4C0EC-2CF8-9344-B9CE-4C25B0809131}" sibTransId="{41B06538-D787-574D-8E3B-A93B2F63A44C}"/>
    <dgm:cxn modelId="{B044D9A9-CED9-6D46-9C35-0398331A737D}" type="presOf" srcId="{6C88D858-243D-0049-9730-41CB9E542020}" destId="{4A31AC4C-D75A-C04F-B0DE-F75CB58DC745}" srcOrd="0" destOrd="0" presId="urn:microsoft.com/office/officeart/2005/8/layout/process1"/>
    <dgm:cxn modelId="{12EEC705-BDA3-9847-93A4-E6CBC2BBFF90}" type="presOf" srcId="{0217B39D-6F18-8D4E-B916-78F318A61142}" destId="{9DA114AF-21A1-3443-AA61-11B648F4E8BB}" srcOrd="0" destOrd="0" presId="urn:microsoft.com/office/officeart/2005/8/layout/process1"/>
    <dgm:cxn modelId="{B1774EBA-39F8-BC4F-BA35-B35E0564C1E3}" type="presOf" srcId="{50C30900-5B26-2B41-863C-509E36635033}" destId="{AF39EE27-A886-E84D-BAB9-32744A83F7B6}" srcOrd="0" destOrd="0" presId="urn:microsoft.com/office/officeart/2005/8/layout/process1"/>
    <dgm:cxn modelId="{64D9CFF5-8BD5-2E41-BF26-14DC9E98EEEA}" srcId="{6C88D858-243D-0049-9730-41CB9E542020}" destId="{06896DA2-F984-C043-AC01-3B09B119135A}" srcOrd="1" destOrd="0" parTransId="{B17C825F-3225-4E48-AD0B-6BB6EEA89A7F}" sibTransId="{0217B39D-6F18-8D4E-B916-78F318A61142}"/>
    <dgm:cxn modelId="{0CBDA219-EE19-8240-A709-9B6F171C28AE}" type="presOf" srcId="{0217B39D-6F18-8D4E-B916-78F318A61142}" destId="{5C5383D7-03D9-D942-A9B9-BCEC9C6B3930}" srcOrd="1" destOrd="0" presId="urn:microsoft.com/office/officeart/2005/8/layout/process1"/>
    <dgm:cxn modelId="{ECFF85CA-0E9F-2545-A466-ED81B1887CE4}" srcId="{6C88D858-243D-0049-9730-41CB9E542020}" destId="{507FE3A7-D436-C349-9389-71BE2659EEA2}" srcOrd="2" destOrd="0" parTransId="{B8A848D1-123F-A941-95BC-1DAC26A3F6C7}" sibTransId="{CA92BDA3-3AC3-7649-BB01-9131A6F3C59A}"/>
    <dgm:cxn modelId="{19009570-4F6C-B348-BB46-95317404DA00}" type="presOf" srcId="{41B06538-D787-574D-8E3B-A93B2F63A44C}" destId="{40F07830-550E-DC4C-A19B-2AA03D4A4AE9}" srcOrd="1" destOrd="0" presId="urn:microsoft.com/office/officeart/2005/8/layout/process1"/>
    <dgm:cxn modelId="{9FC6739E-CB8F-1741-918E-7E0C2BB8C40E}" type="presParOf" srcId="{4A31AC4C-D75A-C04F-B0DE-F75CB58DC745}" destId="{AF39EE27-A886-E84D-BAB9-32744A83F7B6}" srcOrd="0" destOrd="0" presId="urn:microsoft.com/office/officeart/2005/8/layout/process1"/>
    <dgm:cxn modelId="{19476FD8-1AF1-BF4E-BE36-EF2491E98579}" type="presParOf" srcId="{4A31AC4C-D75A-C04F-B0DE-F75CB58DC745}" destId="{0B88EF91-A64B-B141-940F-D84AA4C6C6DE}" srcOrd="1" destOrd="0" presId="urn:microsoft.com/office/officeart/2005/8/layout/process1"/>
    <dgm:cxn modelId="{5C7A6D18-C4E6-B648-9EC5-66EAF3927848}" type="presParOf" srcId="{0B88EF91-A64B-B141-940F-D84AA4C6C6DE}" destId="{40F07830-550E-DC4C-A19B-2AA03D4A4AE9}" srcOrd="0" destOrd="0" presId="urn:microsoft.com/office/officeart/2005/8/layout/process1"/>
    <dgm:cxn modelId="{DD465168-BC0D-7649-89E8-1DB7B9BAA5A7}" type="presParOf" srcId="{4A31AC4C-D75A-C04F-B0DE-F75CB58DC745}" destId="{6504C4D2-118B-C440-B71A-85DBEA0CA3C2}" srcOrd="2" destOrd="0" presId="urn:microsoft.com/office/officeart/2005/8/layout/process1"/>
    <dgm:cxn modelId="{1056C60A-8DDB-5643-A814-36948809002E}" type="presParOf" srcId="{4A31AC4C-D75A-C04F-B0DE-F75CB58DC745}" destId="{9DA114AF-21A1-3443-AA61-11B648F4E8BB}" srcOrd="3" destOrd="0" presId="urn:microsoft.com/office/officeart/2005/8/layout/process1"/>
    <dgm:cxn modelId="{1887ADD5-B01D-A44A-B9FE-2DF7225A5F41}" type="presParOf" srcId="{9DA114AF-21A1-3443-AA61-11B648F4E8BB}" destId="{5C5383D7-03D9-D942-A9B9-BCEC9C6B3930}" srcOrd="0" destOrd="0" presId="urn:microsoft.com/office/officeart/2005/8/layout/process1"/>
    <dgm:cxn modelId="{BDBBE0E3-722A-2A4D-ABF9-4DB2F5918BB2}" type="presParOf" srcId="{4A31AC4C-D75A-C04F-B0DE-F75CB58DC745}" destId="{E41C51D2-2A70-3C45-B5AF-9C59F2670FA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C88D858-243D-0049-9730-41CB9E542020}" type="doc">
      <dgm:prSet loTypeId="urn:microsoft.com/office/officeart/2005/8/layout/process1" loCatId="" qsTypeId="urn:microsoft.com/office/officeart/2005/8/quickstyle/simple2" qsCatId="simple" csTypeId="urn:microsoft.com/office/officeart/2005/8/colors/accent1_1" csCatId="accent1" phldr="1"/>
      <dgm:spPr/>
    </dgm:pt>
    <dgm:pt modelId="{50C30900-5B26-2B41-863C-509E36635033}">
      <dgm:prSet phldrT="[Текст]"/>
      <dgm:spPr/>
      <dgm:t>
        <a:bodyPr/>
        <a:lstStyle/>
        <a:p>
          <a:r>
            <a:rPr lang="ru-RU" b="1" dirty="0"/>
            <a:t>101, 103</a:t>
          </a:r>
        </a:p>
      </dgm:t>
    </dgm:pt>
    <dgm:pt modelId="{54F4C0EC-2CF8-9344-B9CE-4C25B0809131}" type="parTrans" cxnId="{58247B8F-4096-BE46-97BB-FEB4D287A64A}">
      <dgm:prSet/>
      <dgm:spPr/>
      <dgm:t>
        <a:bodyPr/>
        <a:lstStyle/>
        <a:p>
          <a:endParaRPr lang="ru-RU"/>
        </a:p>
      </dgm:t>
    </dgm:pt>
    <dgm:pt modelId="{41B06538-D787-574D-8E3B-A93B2F63A44C}" type="sibTrans" cxnId="{58247B8F-4096-BE46-97BB-FEB4D287A64A}">
      <dgm:prSet/>
      <dgm:spPr/>
      <dgm:t>
        <a:bodyPr/>
        <a:lstStyle/>
        <a:p>
          <a:endParaRPr lang="ru-RU"/>
        </a:p>
      </dgm:t>
    </dgm:pt>
    <dgm:pt modelId="{06896DA2-F984-C043-AC01-3B09B119135A}">
      <dgm:prSet phldrT="[Текст]"/>
      <dgm:spPr/>
      <dgm:t>
        <a:bodyPr/>
        <a:lstStyle/>
        <a:p>
          <a:r>
            <a:rPr lang="ru-RU" b="1" dirty="0"/>
            <a:t>21006</a:t>
          </a:r>
        </a:p>
      </dgm:t>
    </dgm:pt>
    <dgm:pt modelId="{B17C825F-3225-4E48-AD0B-6BB6EEA89A7F}" type="parTrans" cxnId="{64D9CFF5-8BD5-2E41-BF26-14DC9E98EEEA}">
      <dgm:prSet/>
      <dgm:spPr/>
      <dgm:t>
        <a:bodyPr/>
        <a:lstStyle/>
        <a:p>
          <a:endParaRPr lang="ru-RU"/>
        </a:p>
      </dgm:t>
    </dgm:pt>
    <dgm:pt modelId="{0217B39D-6F18-8D4E-B916-78F318A61142}" type="sibTrans" cxnId="{64D9CFF5-8BD5-2E41-BF26-14DC9E98EEEA}">
      <dgm:prSet/>
      <dgm:spPr/>
      <dgm:t>
        <a:bodyPr/>
        <a:lstStyle/>
        <a:p>
          <a:endParaRPr lang="ru-RU"/>
        </a:p>
      </dgm:t>
    </dgm:pt>
    <dgm:pt modelId="{507FE3A7-D436-C349-9389-71BE2659EEA2}">
      <dgm:prSet phldrT="[Текст]"/>
      <dgm:spPr/>
      <dgm:t>
        <a:bodyPr/>
        <a:lstStyle/>
        <a:p>
          <a:r>
            <a:rPr lang="ru-RU" b="1" dirty="0"/>
            <a:t>20433</a:t>
          </a:r>
        </a:p>
      </dgm:t>
    </dgm:pt>
    <dgm:pt modelId="{B8A848D1-123F-A941-95BC-1DAC26A3F6C7}" type="parTrans" cxnId="{ECFF85CA-0E9F-2545-A466-ED81B1887CE4}">
      <dgm:prSet/>
      <dgm:spPr/>
      <dgm:t>
        <a:bodyPr/>
        <a:lstStyle/>
        <a:p>
          <a:endParaRPr lang="ru-RU"/>
        </a:p>
      </dgm:t>
    </dgm:pt>
    <dgm:pt modelId="{CA92BDA3-3AC3-7649-BB01-9131A6F3C59A}" type="sibTrans" cxnId="{ECFF85CA-0E9F-2545-A466-ED81B1887CE4}">
      <dgm:prSet/>
      <dgm:spPr/>
      <dgm:t>
        <a:bodyPr/>
        <a:lstStyle/>
        <a:p>
          <a:endParaRPr lang="ru-RU"/>
        </a:p>
      </dgm:t>
    </dgm:pt>
    <dgm:pt modelId="{4A31AC4C-D75A-C04F-B0DE-F75CB58DC745}" type="pres">
      <dgm:prSet presAssocID="{6C88D858-243D-0049-9730-41CB9E542020}" presName="Name0" presStyleCnt="0">
        <dgm:presLayoutVars>
          <dgm:dir/>
          <dgm:resizeHandles val="exact"/>
        </dgm:presLayoutVars>
      </dgm:prSet>
      <dgm:spPr/>
    </dgm:pt>
    <dgm:pt modelId="{AF39EE27-A886-E84D-BAB9-32744A83F7B6}" type="pres">
      <dgm:prSet presAssocID="{50C30900-5B26-2B41-863C-509E3663503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88EF91-A64B-B141-940F-D84AA4C6C6DE}" type="pres">
      <dgm:prSet presAssocID="{41B06538-D787-574D-8E3B-A93B2F63A44C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0F07830-550E-DC4C-A19B-2AA03D4A4AE9}" type="pres">
      <dgm:prSet presAssocID="{41B06538-D787-574D-8E3B-A93B2F63A44C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6504C4D2-118B-C440-B71A-85DBEA0CA3C2}" type="pres">
      <dgm:prSet presAssocID="{06896DA2-F984-C043-AC01-3B09B119135A}" presName="node" presStyleLbl="node1" presStyleIdx="1" presStyleCnt="3" custLinFactNeighborY="28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A114AF-21A1-3443-AA61-11B648F4E8BB}" type="pres">
      <dgm:prSet presAssocID="{0217B39D-6F18-8D4E-B916-78F318A61142}" presName="sibTrans" presStyleLbl="sibTrans2D1" presStyleIdx="1" presStyleCnt="2"/>
      <dgm:spPr/>
      <dgm:t>
        <a:bodyPr/>
        <a:lstStyle/>
        <a:p>
          <a:endParaRPr lang="ru-RU"/>
        </a:p>
      </dgm:t>
    </dgm:pt>
    <dgm:pt modelId="{5C5383D7-03D9-D942-A9B9-BCEC9C6B3930}" type="pres">
      <dgm:prSet presAssocID="{0217B39D-6F18-8D4E-B916-78F318A61142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E41C51D2-2A70-3C45-B5AF-9C59F2670FAA}" type="pres">
      <dgm:prSet presAssocID="{507FE3A7-D436-C349-9389-71BE2659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703FBB-D097-7449-95B6-DBBFFE7A6A9E}" type="presOf" srcId="{507FE3A7-D436-C349-9389-71BE2659EEA2}" destId="{E41C51D2-2A70-3C45-B5AF-9C59F2670FAA}" srcOrd="0" destOrd="0" presId="urn:microsoft.com/office/officeart/2005/8/layout/process1"/>
    <dgm:cxn modelId="{EAFE7C87-3FD8-BE4D-9687-A171D0AA77CD}" type="presOf" srcId="{41B06538-D787-574D-8E3B-A93B2F63A44C}" destId="{0B88EF91-A64B-B141-940F-D84AA4C6C6DE}" srcOrd="0" destOrd="0" presId="urn:microsoft.com/office/officeart/2005/8/layout/process1"/>
    <dgm:cxn modelId="{8C58D2AA-D6EF-FA43-B34C-BD2E7DEA70F7}" type="presOf" srcId="{06896DA2-F984-C043-AC01-3B09B119135A}" destId="{6504C4D2-118B-C440-B71A-85DBEA0CA3C2}" srcOrd="0" destOrd="0" presId="urn:microsoft.com/office/officeart/2005/8/layout/process1"/>
    <dgm:cxn modelId="{58247B8F-4096-BE46-97BB-FEB4D287A64A}" srcId="{6C88D858-243D-0049-9730-41CB9E542020}" destId="{50C30900-5B26-2B41-863C-509E36635033}" srcOrd="0" destOrd="0" parTransId="{54F4C0EC-2CF8-9344-B9CE-4C25B0809131}" sibTransId="{41B06538-D787-574D-8E3B-A93B2F63A44C}"/>
    <dgm:cxn modelId="{B044D9A9-CED9-6D46-9C35-0398331A737D}" type="presOf" srcId="{6C88D858-243D-0049-9730-41CB9E542020}" destId="{4A31AC4C-D75A-C04F-B0DE-F75CB58DC745}" srcOrd="0" destOrd="0" presId="urn:microsoft.com/office/officeart/2005/8/layout/process1"/>
    <dgm:cxn modelId="{12EEC705-BDA3-9847-93A4-E6CBC2BBFF90}" type="presOf" srcId="{0217B39D-6F18-8D4E-B916-78F318A61142}" destId="{9DA114AF-21A1-3443-AA61-11B648F4E8BB}" srcOrd="0" destOrd="0" presId="urn:microsoft.com/office/officeart/2005/8/layout/process1"/>
    <dgm:cxn modelId="{B1774EBA-39F8-BC4F-BA35-B35E0564C1E3}" type="presOf" srcId="{50C30900-5B26-2B41-863C-509E36635033}" destId="{AF39EE27-A886-E84D-BAB9-32744A83F7B6}" srcOrd="0" destOrd="0" presId="urn:microsoft.com/office/officeart/2005/8/layout/process1"/>
    <dgm:cxn modelId="{64D9CFF5-8BD5-2E41-BF26-14DC9E98EEEA}" srcId="{6C88D858-243D-0049-9730-41CB9E542020}" destId="{06896DA2-F984-C043-AC01-3B09B119135A}" srcOrd="1" destOrd="0" parTransId="{B17C825F-3225-4E48-AD0B-6BB6EEA89A7F}" sibTransId="{0217B39D-6F18-8D4E-B916-78F318A61142}"/>
    <dgm:cxn modelId="{0CBDA219-EE19-8240-A709-9B6F171C28AE}" type="presOf" srcId="{0217B39D-6F18-8D4E-B916-78F318A61142}" destId="{5C5383D7-03D9-D942-A9B9-BCEC9C6B3930}" srcOrd="1" destOrd="0" presId="urn:microsoft.com/office/officeart/2005/8/layout/process1"/>
    <dgm:cxn modelId="{ECFF85CA-0E9F-2545-A466-ED81B1887CE4}" srcId="{6C88D858-243D-0049-9730-41CB9E542020}" destId="{507FE3A7-D436-C349-9389-71BE2659EEA2}" srcOrd="2" destOrd="0" parTransId="{B8A848D1-123F-A941-95BC-1DAC26A3F6C7}" sibTransId="{CA92BDA3-3AC3-7649-BB01-9131A6F3C59A}"/>
    <dgm:cxn modelId="{19009570-4F6C-B348-BB46-95317404DA00}" type="presOf" srcId="{41B06538-D787-574D-8E3B-A93B2F63A44C}" destId="{40F07830-550E-DC4C-A19B-2AA03D4A4AE9}" srcOrd="1" destOrd="0" presId="urn:microsoft.com/office/officeart/2005/8/layout/process1"/>
    <dgm:cxn modelId="{9FC6739E-CB8F-1741-918E-7E0C2BB8C40E}" type="presParOf" srcId="{4A31AC4C-D75A-C04F-B0DE-F75CB58DC745}" destId="{AF39EE27-A886-E84D-BAB9-32744A83F7B6}" srcOrd="0" destOrd="0" presId="urn:microsoft.com/office/officeart/2005/8/layout/process1"/>
    <dgm:cxn modelId="{19476FD8-1AF1-BF4E-BE36-EF2491E98579}" type="presParOf" srcId="{4A31AC4C-D75A-C04F-B0DE-F75CB58DC745}" destId="{0B88EF91-A64B-B141-940F-D84AA4C6C6DE}" srcOrd="1" destOrd="0" presId="urn:microsoft.com/office/officeart/2005/8/layout/process1"/>
    <dgm:cxn modelId="{5C7A6D18-C4E6-B648-9EC5-66EAF3927848}" type="presParOf" srcId="{0B88EF91-A64B-B141-940F-D84AA4C6C6DE}" destId="{40F07830-550E-DC4C-A19B-2AA03D4A4AE9}" srcOrd="0" destOrd="0" presId="urn:microsoft.com/office/officeart/2005/8/layout/process1"/>
    <dgm:cxn modelId="{DD465168-BC0D-7649-89E8-1DB7B9BAA5A7}" type="presParOf" srcId="{4A31AC4C-D75A-C04F-B0DE-F75CB58DC745}" destId="{6504C4D2-118B-C440-B71A-85DBEA0CA3C2}" srcOrd="2" destOrd="0" presId="urn:microsoft.com/office/officeart/2005/8/layout/process1"/>
    <dgm:cxn modelId="{1056C60A-8DDB-5643-A814-36948809002E}" type="presParOf" srcId="{4A31AC4C-D75A-C04F-B0DE-F75CB58DC745}" destId="{9DA114AF-21A1-3443-AA61-11B648F4E8BB}" srcOrd="3" destOrd="0" presId="urn:microsoft.com/office/officeart/2005/8/layout/process1"/>
    <dgm:cxn modelId="{1887ADD5-B01D-A44A-B9FE-2DF7225A5F41}" type="presParOf" srcId="{9DA114AF-21A1-3443-AA61-11B648F4E8BB}" destId="{5C5383D7-03D9-D942-A9B9-BCEC9C6B3930}" srcOrd="0" destOrd="0" presId="urn:microsoft.com/office/officeart/2005/8/layout/process1"/>
    <dgm:cxn modelId="{BDBBE0E3-722A-2A4D-ABF9-4DB2F5918BB2}" type="presParOf" srcId="{4A31AC4C-D75A-C04F-B0DE-F75CB58DC745}" destId="{E41C51D2-2A70-3C45-B5AF-9C59F2670FA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C88D858-243D-0049-9730-41CB9E542020}" type="doc">
      <dgm:prSet loTypeId="urn:microsoft.com/office/officeart/2005/8/layout/process1" loCatId="" qsTypeId="urn:microsoft.com/office/officeart/2005/8/quickstyle/simple2" qsCatId="simple" csTypeId="urn:microsoft.com/office/officeart/2005/8/colors/accent1_1" csCatId="accent1" phldr="1"/>
      <dgm:spPr/>
    </dgm:pt>
    <dgm:pt modelId="{50C30900-5B26-2B41-863C-509E36635033}">
      <dgm:prSet phldrT="[Текст]"/>
      <dgm:spPr/>
      <dgm:t>
        <a:bodyPr/>
        <a:lstStyle/>
        <a:p>
          <a:r>
            <a:rPr lang="ru-RU" b="1" dirty="0"/>
            <a:t>205</a:t>
          </a:r>
        </a:p>
      </dgm:t>
    </dgm:pt>
    <dgm:pt modelId="{54F4C0EC-2CF8-9344-B9CE-4C25B0809131}" type="parTrans" cxnId="{58247B8F-4096-BE46-97BB-FEB4D287A64A}">
      <dgm:prSet/>
      <dgm:spPr/>
      <dgm:t>
        <a:bodyPr/>
        <a:lstStyle/>
        <a:p>
          <a:endParaRPr lang="ru-RU"/>
        </a:p>
      </dgm:t>
    </dgm:pt>
    <dgm:pt modelId="{41B06538-D787-574D-8E3B-A93B2F63A44C}" type="sibTrans" cxnId="{58247B8F-4096-BE46-97BB-FEB4D287A64A}">
      <dgm:prSet/>
      <dgm:spPr/>
      <dgm:t>
        <a:bodyPr/>
        <a:lstStyle/>
        <a:p>
          <a:endParaRPr lang="ru-RU"/>
        </a:p>
      </dgm:t>
    </dgm:pt>
    <dgm:pt modelId="{06896DA2-F984-C043-AC01-3B09B119135A}">
      <dgm:prSet phldrT="[Текст]"/>
      <dgm:spPr/>
      <dgm:t>
        <a:bodyPr/>
        <a:lstStyle/>
        <a:p>
          <a:r>
            <a:rPr lang="ru-RU" b="1" dirty="0"/>
            <a:t>209</a:t>
          </a:r>
        </a:p>
      </dgm:t>
    </dgm:pt>
    <dgm:pt modelId="{B17C825F-3225-4E48-AD0B-6BB6EEA89A7F}" type="parTrans" cxnId="{64D9CFF5-8BD5-2E41-BF26-14DC9E98EEEA}">
      <dgm:prSet/>
      <dgm:spPr/>
      <dgm:t>
        <a:bodyPr/>
        <a:lstStyle/>
        <a:p>
          <a:endParaRPr lang="ru-RU"/>
        </a:p>
      </dgm:t>
    </dgm:pt>
    <dgm:pt modelId="{0217B39D-6F18-8D4E-B916-78F318A61142}" type="sibTrans" cxnId="{64D9CFF5-8BD5-2E41-BF26-14DC9E98EEEA}">
      <dgm:prSet/>
      <dgm:spPr/>
      <dgm:t>
        <a:bodyPr/>
        <a:lstStyle/>
        <a:p>
          <a:endParaRPr lang="ru-RU"/>
        </a:p>
      </dgm:t>
    </dgm:pt>
    <dgm:pt modelId="{507FE3A7-D436-C349-9389-71BE2659EEA2}">
      <dgm:prSet phldrT="[Текст]"/>
      <dgm:spPr/>
      <dgm:t>
        <a:bodyPr/>
        <a:lstStyle/>
        <a:p>
          <a:r>
            <a:rPr lang="ru-RU" b="1" dirty="0"/>
            <a:t>04</a:t>
          </a:r>
        </a:p>
      </dgm:t>
    </dgm:pt>
    <dgm:pt modelId="{B8A848D1-123F-A941-95BC-1DAC26A3F6C7}" type="parTrans" cxnId="{ECFF85CA-0E9F-2545-A466-ED81B1887CE4}">
      <dgm:prSet/>
      <dgm:spPr/>
      <dgm:t>
        <a:bodyPr/>
        <a:lstStyle/>
        <a:p>
          <a:endParaRPr lang="ru-RU"/>
        </a:p>
      </dgm:t>
    </dgm:pt>
    <dgm:pt modelId="{CA92BDA3-3AC3-7649-BB01-9131A6F3C59A}" type="sibTrans" cxnId="{ECFF85CA-0E9F-2545-A466-ED81B1887CE4}">
      <dgm:prSet/>
      <dgm:spPr/>
      <dgm:t>
        <a:bodyPr/>
        <a:lstStyle/>
        <a:p>
          <a:endParaRPr lang="ru-RU"/>
        </a:p>
      </dgm:t>
    </dgm:pt>
    <dgm:pt modelId="{4A31AC4C-D75A-C04F-B0DE-F75CB58DC745}" type="pres">
      <dgm:prSet presAssocID="{6C88D858-243D-0049-9730-41CB9E542020}" presName="Name0" presStyleCnt="0">
        <dgm:presLayoutVars>
          <dgm:dir/>
          <dgm:resizeHandles val="exact"/>
        </dgm:presLayoutVars>
      </dgm:prSet>
      <dgm:spPr/>
    </dgm:pt>
    <dgm:pt modelId="{AF39EE27-A886-E84D-BAB9-32744A83F7B6}" type="pres">
      <dgm:prSet presAssocID="{50C30900-5B26-2B41-863C-509E3663503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88EF91-A64B-B141-940F-D84AA4C6C6DE}" type="pres">
      <dgm:prSet presAssocID="{41B06538-D787-574D-8E3B-A93B2F63A44C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0F07830-550E-DC4C-A19B-2AA03D4A4AE9}" type="pres">
      <dgm:prSet presAssocID="{41B06538-D787-574D-8E3B-A93B2F63A44C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6504C4D2-118B-C440-B71A-85DBEA0CA3C2}" type="pres">
      <dgm:prSet presAssocID="{06896DA2-F984-C043-AC01-3B09B119135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A114AF-21A1-3443-AA61-11B648F4E8BB}" type="pres">
      <dgm:prSet presAssocID="{0217B39D-6F18-8D4E-B916-78F318A61142}" presName="sibTrans" presStyleLbl="sibTrans2D1" presStyleIdx="1" presStyleCnt="2"/>
      <dgm:spPr/>
      <dgm:t>
        <a:bodyPr/>
        <a:lstStyle/>
        <a:p>
          <a:endParaRPr lang="ru-RU"/>
        </a:p>
      </dgm:t>
    </dgm:pt>
    <dgm:pt modelId="{5C5383D7-03D9-D942-A9B9-BCEC9C6B3930}" type="pres">
      <dgm:prSet presAssocID="{0217B39D-6F18-8D4E-B916-78F318A61142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E41C51D2-2A70-3C45-B5AF-9C59F2670FAA}" type="pres">
      <dgm:prSet presAssocID="{507FE3A7-D436-C349-9389-71BE2659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703FBB-D097-7449-95B6-DBBFFE7A6A9E}" type="presOf" srcId="{507FE3A7-D436-C349-9389-71BE2659EEA2}" destId="{E41C51D2-2A70-3C45-B5AF-9C59F2670FAA}" srcOrd="0" destOrd="0" presId="urn:microsoft.com/office/officeart/2005/8/layout/process1"/>
    <dgm:cxn modelId="{EAFE7C87-3FD8-BE4D-9687-A171D0AA77CD}" type="presOf" srcId="{41B06538-D787-574D-8E3B-A93B2F63A44C}" destId="{0B88EF91-A64B-B141-940F-D84AA4C6C6DE}" srcOrd="0" destOrd="0" presId="urn:microsoft.com/office/officeart/2005/8/layout/process1"/>
    <dgm:cxn modelId="{8C58D2AA-D6EF-FA43-B34C-BD2E7DEA70F7}" type="presOf" srcId="{06896DA2-F984-C043-AC01-3B09B119135A}" destId="{6504C4D2-118B-C440-B71A-85DBEA0CA3C2}" srcOrd="0" destOrd="0" presId="urn:microsoft.com/office/officeart/2005/8/layout/process1"/>
    <dgm:cxn modelId="{58247B8F-4096-BE46-97BB-FEB4D287A64A}" srcId="{6C88D858-243D-0049-9730-41CB9E542020}" destId="{50C30900-5B26-2B41-863C-509E36635033}" srcOrd="0" destOrd="0" parTransId="{54F4C0EC-2CF8-9344-B9CE-4C25B0809131}" sibTransId="{41B06538-D787-574D-8E3B-A93B2F63A44C}"/>
    <dgm:cxn modelId="{B044D9A9-CED9-6D46-9C35-0398331A737D}" type="presOf" srcId="{6C88D858-243D-0049-9730-41CB9E542020}" destId="{4A31AC4C-D75A-C04F-B0DE-F75CB58DC745}" srcOrd="0" destOrd="0" presId="urn:microsoft.com/office/officeart/2005/8/layout/process1"/>
    <dgm:cxn modelId="{12EEC705-BDA3-9847-93A4-E6CBC2BBFF90}" type="presOf" srcId="{0217B39D-6F18-8D4E-B916-78F318A61142}" destId="{9DA114AF-21A1-3443-AA61-11B648F4E8BB}" srcOrd="0" destOrd="0" presId="urn:microsoft.com/office/officeart/2005/8/layout/process1"/>
    <dgm:cxn modelId="{B1774EBA-39F8-BC4F-BA35-B35E0564C1E3}" type="presOf" srcId="{50C30900-5B26-2B41-863C-509E36635033}" destId="{AF39EE27-A886-E84D-BAB9-32744A83F7B6}" srcOrd="0" destOrd="0" presId="urn:microsoft.com/office/officeart/2005/8/layout/process1"/>
    <dgm:cxn modelId="{64D9CFF5-8BD5-2E41-BF26-14DC9E98EEEA}" srcId="{6C88D858-243D-0049-9730-41CB9E542020}" destId="{06896DA2-F984-C043-AC01-3B09B119135A}" srcOrd="1" destOrd="0" parTransId="{B17C825F-3225-4E48-AD0B-6BB6EEA89A7F}" sibTransId="{0217B39D-6F18-8D4E-B916-78F318A61142}"/>
    <dgm:cxn modelId="{0CBDA219-EE19-8240-A709-9B6F171C28AE}" type="presOf" srcId="{0217B39D-6F18-8D4E-B916-78F318A61142}" destId="{5C5383D7-03D9-D942-A9B9-BCEC9C6B3930}" srcOrd="1" destOrd="0" presId="urn:microsoft.com/office/officeart/2005/8/layout/process1"/>
    <dgm:cxn modelId="{ECFF85CA-0E9F-2545-A466-ED81B1887CE4}" srcId="{6C88D858-243D-0049-9730-41CB9E542020}" destId="{507FE3A7-D436-C349-9389-71BE2659EEA2}" srcOrd="2" destOrd="0" parTransId="{B8A848D1-123F-A941-95BC-1DAC26A3F6C7}" sibTransId="{CA92BDA3-3AC3-7649-BB01-9131A6F3C59A}"/>
    <dgm:cxn modelId="{19009570-4F6C-B348-BB46-95317404DA00}" type="presOf" srcId="{41B06538-D787-574D-8E3B-A93B2F63A44C}" destId="{40F07830-550E-DC4C-A19B-2AA03D4A4AE9}" srcOrd="1" destOrd="0" presId="urn:microsoft.com/office/officeart/2005/8/layout/process1"/>
    <dgm:cxn modelId="{9FC6739E-CB8F-1741-918E-7E0C2BB8C40E}" type="presParOf" srcId="{4A31AC4C-D75A-C04F-B0DE-F75CB58DC745}" destId="{AF39EE27-A886-E84D-BAB9-32744A83F7B6}" srcOrd="0" destOrd="0" presId="urn:microsoft.com/office/officeart/2005/8/layout/process1"/>
    <dgm:cxn modelId="{19476FD8-1AF1-BF4E-BE36-EF2491E98579}" type="presParOf" srcId="{4A31AC4C-D75A-C04F-B0DE-F75CB58DC745}" destId="{0B88EF91-A64B-B141-940F-D84AA4C6C6DE}" srcOrd="1" destOrd="0" presId="urn:microsoft.com/office/officeart/2005/8/layout/process1"/>
    <dgm:cxn modelId="{5C7A6D18-C4E6-B648-9EC5-66EAF3927848}" type="presParOf" srcId="{0B88EF91-A64B-B141-940F-D84AA4C6C6DE}" destId="{40F07830-550E-DC4C-A19B-2AA03D4A4AE9}" srcOrd="0" destOrd="0" presId="urn:microsoft.com/office/officeart/2005/8/layout/process1"/>
    <dgm:cxn modelId="{DD465168-BC0D-7649-89E8-1DB7B9BAA5A7}" type="presParOf" srcId="{4A31AC4C-D75A-C04F-B0DE-F75CB58DC745}" destId="{6504C4D2-118B-C440-B71A-85DBEA0CA3C2}" srcOrd="2" destOrd="0" presId="urn:microsoft.com/office/officeart/2005/8/layout/process1"/>
    <dgm:cxn modelId="{1056C60A-8DDB-5643-A814-36948809002E}" type="presParOf" srcId="{4A31AC4C-D75A-C04F-B0DE-F75CB58DC745}" destId="{9DA114AF-21A1-3443-AA61-11B648F4E8BB}" srcOrd="3" destOrd="0" presId="urn:microsoft.com/office/officeart/2005/8/layout/process1"/>
    <dgm:cxn modelId="{1887ADD5-B01D-A44A-B9FE-2DF7225A5F41}" type="presParOf" srcId="{9DA114AF-21A1-3443-AA61-11B648F4E8BB}" destId="{5C5383D7-03D9-D942-A9B9-BCEC9C6B3930}" srcOrd="0" destOrd="0" presId="urn:microsoft.com/office/officeart/2005/8/layout/process1"/>
    <dgm:cxn modelId="{BDBBE0E3-722A-2A4D-ABF9-4DB2F5918BB2}" type="presParOf" srcId="{4A31AC4C-D75A-C04F-B0DE-F75CB58DC745}" destId="{E41C51D2-2A70-3C45-B5AF-9C59F2670FA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415C66-D6B9-424F-B69F-BB643D71A1DF}" type="doc">
      <dgm:prSet loTypeId="urn:microsoft.com/office/officeart/2005/8/layout/pyramid2" loCatId="list" qsTypeId="urn:microsoft.com/office/officeart/2005/8/quickstyle/simple5" qsCatId="simple" csTypeId="urn:microsoft.com/office/officeart/2005/8/colors/accent3_1" csCatId="accent3" phldr="1"/>
      <dgm:spPr/>
    </dgm:pt>
    <dgm:pt modelId="{C45F0C7C-E594-4B21-BE57-91A499F51065}">
      <dgm:prSet phldrT="[Текст]"/>
      <dgm:spPr/>
      <dgm:t>
        <a:bodyPr/>
        <a:lstStyle/>
        <a:p>
          <a:r>
            <a:rPr lang="ru-RU" b="1" dirty="0"/>
            <a:t>Состав комиссии – не менее 3х человек: председатель, заместитель председателя, член Комиссии</a:t>
          </a:r>
        </a:p>
      </dgm:t>
    </dgm:pt>
    <dgm:pt modelId="{FB197B5F-A5CB-4FCB-8E6C-4B26FBB49CC8}" type="parTrans" cxnId="{30E8D2DC-811B-47BD-AE21-DFA54DB87D93}">
      <dgm:prSet/>
      <dgm:spPr/>
      <dgm:t>
        <a:bodyPr/>
        <a:lstStyle/>
        <a:p>
          <a:endParaRPr lang="ru-RU"/>
        </a:p>
      </dgm:t>
    </dgm:pt>
    <dgm:pt modelId="{BACECA3E-23F4-402F-8C23-214B293EB6E0}" type="sibTrans" cxnId="{30E8D2DC-811B-47BD-AE21-DFA54DB87D93}">
      <dgm:prSet/>
      <dgm:spPr/>
      <dgm:t>
        <a:bodyPr/>
        <a:lstStyle/>
        <a:p>
          <a:endParaRPr lang="ru-RU"/>
        </a:p>
      </dgm:t>
    </dgm:pt>
    <dgm:pt modelId="{F592C6C9-EF2B-49E2-BC0E-A29B02D47457}">
      <dgm:prSet phldrT="[Текст]"/>
      <dgm:spPr/>
      <dgm:t>
        <a:bodyPr/>
        <a:lstStyle/>
        <a:p>
          <a:r>
            <a:rPr lang="ru-RU" b="1" dirty="0"/>
            <a:t>Состав объектов инвентаризации, в отношении которых Комиссия уполномочена</a:t>
          </a:r>
        </a:p>
      </dgm:t>
    </dgm:pt>
    <dgm:pt modelId="{0AC6C73F-37FF-4A0B-816D-CBF343BEA3A1}" type="parTrans" cxnId="{CCB7E06C-B4F8-48A6-AB3E-1809ACE52DEB}">
      <dgm:prSet/>
      <dgm:spPr/>
      <dgm:t>
        <a:bodyPr/>
        <a:lstStyle/>
        <a:p>
          <a:endParaRPr lang="ru-RU"/>
        </a:p>
      </dgm:t>
    </dgm:pt>
    <dgm:pt modelId="{EEA278CB-7810-40E8-8DF1-18A674A7F0B9}" type="sibTrans" cxnId="{CCB7E06C-B4F8-48A6-AB3E-1809ACE52DEB}">
      <dgm:prSet/>
      <dgm:spPr/>
      <dgm:t>
        <a:bodyPr/>
        <a:lstStyle/>
        <a:p>
          <a:endParaRPr lang="ru-RU"/>
        </a:p>
      </dgm:t>
    </dgm:pt>
    <dgm:pt modelId="{21735DE8-8BAD-4A9A-86C3-055755DB93A8}">
      <dgm:prSet phldrT="[Текст]"/>
      <dgm:spPr/>
      <dgm:t>
        <a:bodyPr/>
        <a:lstStyle/>
        <a:p>
          <a:r>
            <a:rPr lang="ru-RU" b="1" dirty="0"/>
            <a:t>Порядок проведения заседаний (2/3 об общего кол-ва для кворума, решающий голос у председателя)</a:t>
          </a:r>
        </a:p>
      </dgm:t>
    </dgm:pt>
    <dgm:pt modelId="{0A1867E1-4A4E-407C-A6CC-1B908B555C7B}" type="parTrans" cxnId="{8058DAE3-4215-4301-9727-10A63C6A5BBE}">
      <dgm:prSet/>
      <dgm:spPr/>
      <dgm:t>
        <a:bodyPr/>
        <a:lstStyle/>
        <a:p>
          <a:endParaRPr lang="ru-RU"/>
        </a:p>
      </dgm:t>
    </dgm:pt>
    <dgm:pt modelId="{C19D2808-0783-42A6-BDF4-B95192A98E1E}" type="sibTrans" cxnId="{8058DAE3-4215-4301-9727-10A63C6A5BBE}">
      <dgm:prSet/>
      <dgm:spPr/>
      <dgm:t>
        <a:bodyPr/>
        <a:lstStyle/>
        <a:p>
          <a:endParaRPr lang="ru-RU"/>
        </a:p>
      </dgm:t>
    </dgm:pt>
    <dgm:pt modelId="{08C12B13-0226-4D4B-8677-A819BF4199AF}">
      <dgm:prSet phldrT="[Текст]"/>
      <dgm:spPr/>
      <dgm:t>
        <a:bodyPr/>
        <a:lstStyle/>
        <a:p>
          <a:r>
            <a:rPr lang="ru-RU" b="1" dirty="0"/>
            <a:t>Порядок рассмотрения материалов, подведения итогов</a:t>
          </a:r>
        </a:p>
      </dgm:t>
    </dgm:pt>
    <dgm:pt modelId="{09BFE0D9-B464-4071-9E10-58192FDFD848}" type="parTrans" cxnId="{42D99BBA-1887-4BE5-A2B5-56ADFE6F8567}">
      <dgm:prSet/>
      <dgm:spPr/>
      <dgm:t>
        <a:bodyPr/>
        <a:lstStyle/>
        <a:p>
          <a:endParaRPr lang="ru-RU"/>
        </a:p>
      </dgm:t>
    </dgm:pt>
    <dgm:pt modelId="{B8CE508E-E2A2-49C8-95BB-08829E0353BF}" type="sibTrans" cxnId="{42D99BBA-1887-4BE5-A2B5-56ADFE6F8567}">
      <dgm:prSet/>
      <dgm:spPr/>
      <dgm:t>
        <a:bodyPr/>
        <a:lstStyle/>
        <a:p>
          <a:endParaRPr lang="ru-RU"/>
        </a:p>
      </dgm:t>
    </dgm:pt>
    <dgm:pt modelId="{67DA77D1-855E-4167-9AB2-F9AE856BC1CA}" type="pres">
      <dgm:prSet presAssocID="{48415C66-D6B9-424F-B69F-BB643D71A1DF}" presName="compositeShape" presStyleCnt="0">
        <dgm:presLayoutVars>
          <dgm:dir/>
          <dgm:resizeHandles/>
        </dgm:presLayoutVars>
      </dgm:prSet>
      <dgm:spPr/>
    </dgm:pt>
    <dgm:pt modelId="{4737AD97-7BA9-4F1E-83FE-E9B83DABB8C7}" type="pres">
      <dgm:prSet presAssocID="{48415C66-D6B9-424F-B69F-BB643D71A1DF}" presName="pyramid" presStyleLbl="node1" presStyleIdx="0" presStyleCnt="1" custLinFactNeighborX="-11130"/>
      <dgm:spPr>
        <a:effectLst>
          <a:outerShdw blurRad="381000" dist="23000" dir="5400000" rotWithShape="0">
            <a:srgbClr val="000000">
              <a:alpha val="35000"/>
            </a:srgbClr>
          </a:outerShdw>
        </a:effectLst>
      </dgm:spPr>
    </dgm:pt>
    <dgm:pt modelId="{E0BAADB6-8256-4E37-BDDB-7B9E230CA0BE}" type="pres">
      <dgm:prSet presAssocID="{48415C66-D6B9-424F-B69F-BB643D71A1DF}" presName="theList" presStyleCnt="0"/>
      <dgm:spPr/>
    </dgm:pt>
    <dgm:pt modelId="{FF864E70-9E36-4C63-A1F7-8E58DA0A64F4}" type="pres">
      <dgm:prSet presAssocID="{C45F0C7C-E594-4B21-BE57-91A499F51065}" presName="aNode" presStyleLbl="fgAcc1" presStyleIdx="0" presStyleCnt="4" custLinFactNeighborX="-15937" custLinFactNeighborY="-206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12C2B8-15A5-4DE4-BAA2-60404AB0C419}" type="pres">
      <dgm:prSet presAssocID="{C45F0C7C-E594-4B21-BE57-91A499F51065}" presName="aSpace" presStyleCnt="0"/>
      <dgm:spPr/>
    </dgm:pt>
    <dgm:pt modelId="{FD31FB24-2F6C-4A75-BAB8-1BECD05038D6}" type="pres">
      <dgm:prSet presAssocID="{F592C6C9-EF2B-49E2-BC0E-A29B02D47457}" presName="aNode" presStyleLbl="fgAcc1" presStyleIdx="1" presStyleCnt="4" custLinFactNeighborX="-15937" custLinFactNeighborY="-206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54636-8174-414E-81AA-DA7565BB181C}" type="pres">
      <dgm:prSet presAssocID="{F592C6C9-EF2B-49E2-BC0E-A29B02D47457}" presName="aSpace" presStyleCnt="0"/>
      <dgm:spPr/>
    </dgm:pt>
    <dgm:pt modelId="{A8D49F79-6E0E-4472-9D80-20C1534082C3}" type="pres">
      <dgm:prSet presAssocID="{21735DE8-8BAD-4A9A-86C3-055755DB93A8}" presName="aNode" presStyleLbl="fgAcc1" presStyleIdx="2" presStyleCnt="4" custLinFactNeighborX="-15937" custLinFactNeighborY="-206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B9906E-7AC0-4882-AA4B-1E44A5F67554}" type="pres">
      <dgm:prSet presAssocID="{21735DE8-8BAD-4A9A-86C3-055755DB93A8}" presName="aSpace" presStyleCnt="0"/>
      <dgm:spPr/>
    </dgm:pt>
    <dgm:pt modelId="{5BD09CE5-C454-4848-A58E-2BFFD3E1590F}" type="pres">
      <dgm:prSet presAssocID="{08C12B13-0226-4D4B-8677-A819BF4199AF}" presName="aNode" presStyleLbl="fgAcc1" presStyleIdx="3" presStyleCnt="4" custLinFactNeighborX="-15937" custLinFactNeighborY="-206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80B7C5-4CAC-40FB-81F5-A0DFD7F34D8A}" type="pres">
      <dgm:prSet presAssocID="{08C12B13-0226-4D4B-8677-A819BF4199AF}" presName="aSpace" presStyleCnt="0"/>
      <dgm:spPr/>
    </dgm:pt>
  </dgm:ptLst>
  <dgm:cxnLst>
    <dgm:cxn modelId="{30E8D2DC-811B-47BD-AE21-DFA54DB87D93}" srcId="{48415C66-D6B9-424F-B69F-BB643D71A1DF}" destId="{C45F0C7C-E594-4B21-BE57-91A499F51065}" srcOrd="0" destOrd="0" parTransId="{FB197B5F-A5CB-4FCB-8E6C-4B26FBB49CC8}" sibTransId="{BACECA3E-23F4-402F-8C23-214B293EB6E0}"/>
    <dgm:cxn modelId="{42D99BBA-1887-4BE5-A2B5-56ADFE6F8567}" srcId="{48415C66-D6B9-424F-B69F-BB643D71A1DF}" destId="{08C12B13-0226-4D4B-8677-A819BF4199AF}" srcOrd="3" destOrd="0" parTransId="{09BFE0D9-B464-4071-9E10-58192FDFD848}" sibTransId="{B8CE508E-E2A2-49C8-95BB-08829E0353BF}"/>
    <dgm:cxn modelId="{4CE8FE12-C96D-4B72-909A-1BB00A9F0AFD}" type="presOf" srcId="{C45F0C7C-E594-4B21-BE57-91A499F51065}" destId="{FF864E70-9E36-4C63-A1F7-8E58DA0A64F4}" srcOrd="0" destOrd="0" presId="urn:microsoft.com/office/officeart/2005/8/layout/pyramid2"/>
    <dgm:cxn modelId="{CCB7E06C-B4F8-48A6-AB3E-1809ACE52DEB}" srcId="{48415C66-D6B9-424F-B69F-BB643D71A1DF}" destId="{F592C6C9-EF2B-49E2-BC0E-A29B02D47457}" srcOrd="1" destOrd="0" parTransId="{0AC6C73F-37FF-4A0B-816D-CBF343BEA3A1}" sibTransId="{EEA278CB-7810-40E8-8DF1-18A674A7F0B9}"/>
    <dgm:cxn modelId="{14F4DD6D-5A16-406D-8EB9-0D0E9CD9DAA2}" type="presOf" srcId="{21735DE8-8BAD-4A9A-86C3-055755DB93A8}" destId="{A8D49F79-6E0E-4472-9D80-20C1534082C3}" srcOrd="0" destOrd="0" presId="urn:microsoft.com/office/officeart/2005/8/layout/pyramid2"/>
    <dgm:cxn modelId="{66B4E027-2E06-44A6-885A-31E21C104A04}" type="presOf" srcId="{48415C66-D6B9-424F-B69F-BB643D71A1DF}" destId="{67DA77D1-855E-4167-9AB2-F9AE856BC1CA}" srcOrd="0" destOrd="0" presId="urn:microsoft.com/office/officeart/2005/8/layout/pyramid2"/>
    <dgm:cxn modelId="{8058DAE3-4215-4301-9727-10A63C6A5BBE}" srcId="{48415C66-D6B9-424F-B69F-BB643D71A1DF}" destId="{21735DE8-8BAD-4A9A-86C3-055755DB93A8}" srcOrd="2" destOrd="0" parTransId="{0A1867E1-4A4E-407C-A6CC-1B908B555C7B}" sibTransId="{C19D2808-0783-42A6-BDF4-B95192A98E1E}"/>
    <dgm:cxn modelId="{83899229-262F-4445-8A9B-152C460AF7CC}" type="presOf" srcId="{08C12B13-0226-4D4B-8677-A819BF4199AF}" destId="{5BD09CE5-C454-4848-A58E-2BFFD3E1590F}" srcOrd="0" destOrd="0" presId="urn:microsoft.com/office/officeart/2005/8/layout/pyramid2"/>
    <dgm:cxn modelId="{3500E73E-6EEB-4409-943E-A7262939EAD0}" type="presOf" srcId="{F592C6C9-EF2B-49E2-BC0E-A29B02D47457}" destId="{FD31FB24-2F6C-4A75-BAB8-1BECD05038D6}" srcOrd="0" destOrd="0" presId="urn:microsoft.com/office/officeart/2005/8/layout/pyramid2"/>
    <dgm:cxn modelId="{B04655D2-91CC-4E74-BBD0-6AB7E88B1987}" type="presParOf" srcId="{67DA77D1-855E-4167-9AB2-F9AE856BC1CA}" destId="{4737AD97-7BA9-4F1E-83FE-E9B83DABB8C7}" srcOrd="0" destOrd="0" presId="urn:microsoft.com/office/officeart/2005/8/layout/pyramid2"/>
    <dgm:cxn modelId="{8BBB9BC8-B259-4F25-A85A-F0E8394DA7F3}" type="presParOf" srcId="{67DA77D1-855E-4167-9AB2-F9AE856BC1CA}" destId="{E0BAADB6-8256-4E37-BDDB-7B9E230CA0BE}" srcOrd="1" destOrd="0" presId="urn:microsoft.com/office/officeart/2005/8/layout/pyramid2"/>
    <dgm:cxn modelId="{71ED2DB4-EA79-472C-BEF8-1AE3934E0EA8}" type="presParOf" srcId="{E0BAADB6-8256-4E37-BDDB-7B9E230CA0BE}" destId="{FF864E70-9E36-4C63-A1F7-8E58DA0A64F4}" srcOrd="0" destOrd="0" presId="urn:microsoft.com/office/officeart/2005/8/layout/pyramid2"/>
    <dgm:cxn modelId="{760D69E2-C193-4C60-9EA1-F1DAAE71CE59}" type="presParOf" srcId="{E0BAADB6-8256-4E37-BDDB-7B9E230CA0BE}" destId="{6C12C2B8-15A5-4DE4-BAA2-60404AB0C419}" srcOrd="1" destOrd="0" presId="urn:microsoft.com/office/officeart/2005/8/layout/pyramid2"/>
    <dgm:cxn modelId="{A89B0266-681F-46CB-A64A-7F038804BF60}" type="presParOf" srcId="{E0BAADB6-8256-4E37-BDDB-7B9E230CA0BE}" destId="{FD31FB24-2F6C-4A75-BAB8-1BECD05038D6}" srcOrd="2" destOrd="0" presId="urn:microsoft.com/office/officeart/2005/8/layout/pyramid2"/>
    <dgm:cxn modelId="{31167848-E082-4FD8-A186-26249F4EFF33}" type="presParOf" srcId="{E0BAADB6-8256-4E37-BDDB-7B9E230CA0BE}" destId="{DAE54636-8174-414E-81AA-DA7565BB181C}" srcOrd="3" destOrd="0" presId="urn:microsoft.com/office/officeart/2005/8/layout/pyramid2"/>
    <dgm:cxn modelId="{063756D8-3440-4622-99FA-659887F58C56}" type="presParOf" srcId="{E0BAADB6-8256-4E37-BDDB-7B9E230CA0BE}" destId="{A8D49F79-6E0E-4472-9D80-20C1534082C3}" srcOrd="4" destOrd="0" presId="urn:microsoft.com/office/officeart/2005/8/layout/pyramid2"/>
    <dgm:cxn modelId="{8DCE7FF7-F506-4135-9C8F-7B2039E435F9}" type="presParOf" srcId="{E0BAADB6-8256-4E37-BDDB-7B9E230CA0BE}" destId="{6FB9906E-7AC0-4882-AA4B-1E44A5F67554}" srcOrd="5" destOrd="0" presId="urn:microsoft.com/office/officeart/2005/8/layout/pyramid2"/>
    <dgm:cxn modelId="{BDEBBB6F-7985-4B97-82C2-2568636FAF36}" type="presParOf" srcId="{E0BAADB6-8256-4E37-BDDB-7B9E230CA0BE}" destId="{5BD09CE5-C454-4848-A58E-2BFFD3E1590F}" srcOrd="6" destOrd="0" presId="urn:microsoft.com/office/officeart/2005/8/layout/pyramid2"/>
    <dgm:cxn modelId="{F289F055-B422-4EB0-8E19-1DE761A64D48}" type="presParOf" srcId="{E0BAADB6-8256-4E37-BDDB-7B9E230CA0BE}" destId="{9A80B7C5-4CAC-40FB-81F5-A0DFD7F34D8A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C88D858-243D-0049-9730-41CB9E542020}" type="doc">
      <dgm:prSet loTypeId="urn:microsoft.com/office/officeart/2005/8/layout/process1" loCatId="" qsTypeId="urn:microsoft.com/office/officeart/2005/8/quickstyle/simple2" qsCatId="simple" csTypeId="urn:microsoft.com/office/officeart/2005/8/colors/accent1_1" csCatId="accent1" phldr="1"/>
      <dgm:spPr/>
    </dgm:pt>
    <dgm:pt modelId="{50C30900-5B26-2B41-863C-509E36635033}">
      <dgm:prSet phldrT="[Текст]"/>
      <dgm:spPr/>
      <dgm:t>
        <a:bodyPr/>
        <a:lstStyle/>
        <a:p>
          <a:r>
            <a:rPr lang="ru-RU" b="1" dirty="0"/>
            <a:t>106</a:t>
          </a:r>
        </a:p>
      </dgm:t>
    </dgm:pt>
    <dgm:pt modelId="{54F4C0EC-2CF8-9344-B9CE-4C25B0809131}" type="parTrans" cxnId="{58247B8F-4096-BE46-97BB-FEB4D287A64A}">
      <dgm:prSet/>
      <dgm:spPr/>
      <dgm:t>
        <a:bodyPr/>
        <a:lstStyle/>
        <a:p>
          <a:endParaRPr lang="ru-RU"/>
        </a:p>
      </dgm:t>
    </dgm:pt>
    <dgm:pt modelId="{41B06538-D787-574D-8E3B-A93B2F63A44C}" type="sibTrans" cxnId="{58247B8F-4096-BE46-97BB-FEB4D287A64A}">
      <dgm:prSet/>
      <dgm:spPr/>
      <dgm:t>
        <a:bodyPr/>
        <a:lstStyle/>
        <a:p>
          <a:endParaRPr lang="ru-RU"/>
        </a:p>
      </dgm:t>
    </dgm:pt>
    <dgm:pt modelId="{06896DA2-F984-C043-AC01-3B09B119135A}">
      <dgm:prSet phldrT="[Текст]"/>
      <dgm:spPr/>
      <dgm:t>
        <a:bodyPr/>
        <a:lstStyle/>
        <a:p>
          <a:r>
            <a:rPr lang="ru-RU" b="1" dirty="0"/>
            <a:t>101</a:t>
          </a:r>
        </a:p>
      </dgm:t>
    </dgm:pt>
    <dgm:pt modelId="{B17C825F-3225-4E48-AD0B-6BB6EEA89A7F}" type="parTrans" cxnId="{64D9CFF5-8BD5-2E41-BF26-14DC9E98EEEA}">
      <dgm:prSet/>
      <dgm:spPr/>
      <dgm:t>
        <a:bodyPr/>
        <a:lstStyle/>
        <a:p>
          <a:endParaRPr lang="ru-RU"/>
        </a:p>
      </dgm:t>
    </dgm:pt>
    <dgm:pt modelId="{0217B39D-6F18-8D4E-B916-78F318A61142}" type="sibTrans" cxnId="{64D9CFF5-8BD5-2E41-BF26-14DC9E98EEEA}">
      <dgm:prSet/>
      <dgm:spPr/>
      <dgm:t>
        <a:bodyPr/>
        <a:lstStyle/>
        <a:p>
          <a:endParaRPr lang="ru-RU"/>
        </a:p>
      </dgm:t>
    </dgm:pt>
    <dgm:pt modelId="{507FE3A7-D436-C349-9389-71BE2659EEA2}">
      <dgm:prSet phldrT="[Текст]"/>
      <dgm:spPr/>
      <dgm:t>
        <a:bodyPr/>
        <a:lstStyle/>
        <a:p>
          <a:r>
            <a:rPr lang="ru-RU" b="1" dirty="0"/>
            <a:t>02</a:t>
          </a:r>
        </a:p>
      </dgm:t>
    </dgm:pt>
    <dgm:pt modelId="{B8A848D1-123F-A941-95BC-1DAC26A3F6C7}" type="parTrans" cxnId="{ECFF85CA-0E9F-2545-A466-ED81B1887CE4}">
      <dgm:prSet/>
      <dgm:spPr/>
      <dgm:t>
        <a:bodyPr/>
        <a:lstStyle/>
        <a:p>
          <a:endParaRPr lang="ru-RU"/>
        </a:p>
      </dgm:t>
    </dgm:pt>
    <dgm:pt modelId="{CA92BDA3-3AC3-7649-BB01-9131A6F3C59A}" type="sibTrans" cxnId="{ECFF85CA-0E9F-2545-A466-ED81B1887CE4}">
      <dgm:prSet/>
      <dgm:spPr/>
      <dgm:t>
        <a:bodyPr/>
        <a:lstStyle/>
        <a:p>
          <a:endParaRPr lang="ru-RU"/>
        </a:p>
      </dgm:t>
    </dgm:pt>
    <dgm:pt modelId="{4A31AC4C-D75A-C04F-B0DE-F75CB58DC745}" type="pres">
      <dgm:prSet presAssocID="{6C88D858-243D-0049-9730-41CB9E542020}" presName="Name0" presStyleCnt="0">
        <dgm:presLayoutVars>
          <dgm:dir/>
          <dgm:resizeHandles val="exact"/>
        </dgm:presLayoutVars>
      </dgm:prSet>
      <dgm:spPr/>
    </dgm:pt>
    <dgm:pt modelId="{AF39EE27-A886-E84D-BAB9-32744A83F7B6}" type="pres">
      <dgm:prSet presAssocID="{50C30900-5B26-2B41-863C-509E3663503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88EF91-A64B-B141-940F-D84AA4C6C6DE}" type="pres">
      <dgm:prSet presAssocID="{41B06538-D787-574D-8E3B-A93B2F63A44C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0F07830-550E-DC4C-A19B-2AA03D4A4AE9}" type="pres">
      <dgm:prSet presAssocID="{41B06538-D787-574D-8E3B-A93B2F63A44C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6504C4D2-118B-C440-B71A-85DBEA0CA3C2}" type="pres">
      <dgm:prSet presAssocID="{06896DA2-F984-C043-AC01-3B09B119135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A114AF-21A1-3443-AA61-11B648F4E8BB}" type="pres">
      <dgm:prSet presAssocID="{0217B39D-6F18-8D4E-B916-78F318A61142}" presName="sibTrans" presStyleLbl="sibTrans2D1" presStyleIdx="1" presStyleCnt="2"/>
      <dgm:spPr/>
      <dgm:t>
        <a:bodyPr/>
        <a:lstStyle/>
        <a:p>
          <a:endParaRPr lang="ru-RU"/>
        </a:p>
      </dgm:t>
    </dgm:pt>
    <dgm:pt modelId="{5C5383D7-03D9-D942-A9B9-BCEC9C6B3930}" type="pres">
      <dgm:prSet presAssocID="{0217B39D-6F18-8D4E-B916-78F318A61142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E41C51D2-2A70-3C45-B5AF-9C59F2670FAA}" type="pres">
      <dgm:prSet presAssocID="{507FE3A7-D436-C349-9389-71BE2659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703FBB-D097-7449-95B6-DBBFFE7A6A9E}" type="presOf" srcId="{507FE3A7-D436-C349-9389-71BE2659EEA2}" destId="{E41C51D2-2A70-3C45-B5AF-9C59F2670FAA}" srcOrd="0" destOrd="0" presId="urn:microsoft.com/office/officeart/2005/8/layout/process1"/>
    <dgm:cxn modelId="{EAFE7C87-3FD8-BE4D-9687-A171D0AA77CD}" type="presOf" srcId="{41B06538-D787-574D-8E3B-A93B2F63A44C}" destId="{0B88EF91-A64B-B141-940F-D84AA4C6C6DE}" srcOrd="0" destOrd="0" presId="urn:microsoft.com/office/officeart/2005/8/layout/process1"/>
    <dgm:cxn modelId="{8C58D2AA-D6EF-FA43-B34C-BD2E7DEA70F7}" type="presOf" srcId="{06896DA2-F984-C043-AC01-3B09B119135A}" destId="{6504C4D2-118B-C440-B71A-85DBEA0CA3C2}" srcOrd="0" destOrd="0" presId="urn:microsoft.com/office/officeart/2005/8/layout/process1"/>
    <dgm:cxn modelId="{58247B8F-4096-BE46-97BB-FEB4D287A64A}" srcId="{6C88D858-243D-0049-9730-41CB9E542020}" destId="{50C30900-5B26-2B41-863C-509E36635033}" srcOrd="0" destOrd="0" parTransId="{54F4C0EC-2CF8-9344-B9CE-4C25B0809131}" sibTransId="{41B06538-D787-574D-8E3B-A93B2F63A44C}"/>
    <dgm:cxn modelId="{B044D9A9-CED9-6D46-9C35-0398331A737D}" type="presOf" srcId="{6C88D858-243D-0049-9730-41CB9E542020}" destId="{4A31AC4C-D75A-C04F-B0DE-F75CB58DC745}" srcOrd="0" destOrd="0" presId="urn:microsoft.com/office/officeart/2005/8/layout/process1"/>
    <dgm:cxn modelId="{12EEC705-BDA3-9847-93A4-E6CBC2BBFF90}" type="presOf" srcId="{0217B39D-6F18-8D4E-B916-78F318A61142}" destId="{9DA114AF-21A1-3443-AA61-11B648F4E8BB}" srcOrd="0" destOrd="0" presId="urn:microsoft.com/office/officeart/2005/8/layout/process1"/>
    <dgm:cxn modelId="{B1774EBA-39F8-BC4F-BA35-B35E0564C1E3}" type="presOf" srcId="{50C30900-5B26-2B41-863C-509E36635033}" destId="{AF39EE27-A886-E84D-BAB9-32744A83F7B6}" srcOrd="0" destOrd="0" presId="urn:microsoft.com/office/officeart/2005/8/layout/process1"/>
    <dgm:cxn modelId="{64D9CFF5-8BD5-2E41-BF26-14DC9E98EEEA}" srcId="{6C88D858-243D-0049-9730-41CB9E542020}" destId="{06896DA2-F984-C043-AC01-3B09B119135A}" srcOrd="1" destOrd="0" parTransId="{B17C825F-3225-4E48-AD0B-6BB6EEA89A7F}" sibTransId="{0217B39D-6F18-8D4E-B916-78F318A61142}"/>
    <dgm:cxn modelId="{0CBDA219-EE19-8240-A709-9B6F171C28AE}" type="presOf" srcId="{0217B39D-6F18-8D4E-B916-78F318A61142}" destId="{5C5383D7-03D9-D942-A9B9-BCEC9C6B3930}" srcOrd="1" destOrd="0" presId="urn:microsoft.com/office/officeart/2005/8/layout/process1"/>
    <dgm:cxn modelId="{ECFF85CA-0E9F-2545-A466-ED81B1887CE4}" srcId="{6C88D858-243D-0049-9730-41CB9E542020}" destId="{507FE3A7-D436-C349-9389-71BE2659EEA2}" srcOrd="2" destOrd="0" parTransId="{B8A848D1-123F-A941-95BC-1DAC26A3F6C7}" sibTransId="{CA92BDA3-3AC3-7649-BB01-9131A6F3C59A}"/>
    <dgm:cxn modelId="{19009570-4F6C-B348-BB46-95317404DA00}" type="presOf" srcId="{41B06538-D787-574D-8E3B-A93B2F63A44C}" destId="{40F07830-550E-DC4C-A19B-2AA03D4A4AE9}" srcOrd="1" destOrd="0" presId="urn:microsoft.com/office/officeart/2005/8/layout/process1"/>
    <dgm:cxn modelId="{9FC6739E-CB8F-1741-918E-7E0C2BB8C40E}" type="presParOf" srcId="{4A31AC4C-D75A-C04F-B0DE-F75CB58DC745}" destId="{AF39EE27-A886-E84D-BAB9-32744A83F7B6}" srcOrd="0" destOrd="0" presId="urn:microsoft.com/office/officeart/2005/8/layout/process1"/>
    <dgm:cxn modelId="{19476FD8-1AF1-BF4E-BE36-EF2491E98579}" type="presParOf" srcId="{4A31AC4C-D75A-C04F-B0DE-F75CB58DC745}" destId="{0B88EF91-A64B-B141-940F-D84AA4C6C6DE}" srcOrd="1" destOrd="0" presId="urn:microsoft.com/office/officeart/2005/8/layout/process1"/>
    <dgm:cxn modelId="{5C7A6D18-C4E6-B648-9EC5-66EAF3927848}" type="presParOf" srcId="{0B88EF91-A64B-B141-940F-D84AA4C6C6DE}" destId="{40F07830-550E-DC4C-A19B-2AA03D4A4AE9}" srcOrd="0" destOrd="0" presId="urn:microsoft.com/office/officeart/2005/8/layout/process1"/>
    <dgm:cxn modelId="{DD465168-BC0D-7649-89E8-1DB7B9BAA5A7}" type="presParOf" srcId="{4A31AC4C-D75A-C04F-B0DE-F75CB58DC745}" destId="{6504C4D2-118B-C440-B71A-85DBEA0CA3C2}" srcOrd="2" destOrd="0" presId="urn:microsoft.com/office/officeart/2005/8/layout/process1"/>
    <dgm:cxn modelId="{1056C60A-8DDB-5643-A814-36948809002E}" type="presParOf" srcId="{4A31AC4C-D75A-C04F-B0DE-F75CB58DC745}" destId="{9DA114AF-21A1-3443-AA61-11B648F4E8BB}" srcOrd="3" destOrd="0" presId="urn:microsoft.com/office/officeart/2005/8/layout/process1"/>
    <dgm:cxn modelId="{1887ADD5-B01D-A44A-B9FE-2DF7225A5F41}" type="presParOf" srcId="{9DA114AF-21A1-3443-AA61-11B648F4E8BB}" destId="{5C5383D7-03D9-D942-A9B9-BCEC9C6B3930}" srcOrd="0" destOrd="0" presId="urn:microsoft.com/office/officeart/2005/8/layout/process1"/>
    <dgm:cxn modelId="{BDBBE0E3-722A-2A4D-ABF9-4DB2F5918BB2}" type="presParOf" srcId="{4A31AC4C-D75A-C04F-B0DE-F75CB58DC745}" destId="{E41C51D2-2A70-3C45-B5AF-9C59F2670FA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764C912-92EB-9141-8CF0-3F143F24E2A7}" type="doc">
      <dgm:prSet loTypeId="urn:microsoft.com/office/officeart/2005/8/layout/process1" loCatId="" qsTypeId="urn:microsoft.com/office/officeart/2005/8/quickstyle/simple3" qsCatId="simple" csTypeId="urn:microsoft.com/office/officeart/2005/8/colors/accent1_2" csCatId="accent1" phldr="1"/>
      <dgm:spPr/>
    </dgm:pt>
    <dgm:pt modelId="{9B8F00CD-F2CE-CA47-8EB9-29A2418D4BFC}">
      <dgm:prSet phldrT="[Текст]" custT="1"/>
      <dgm:spPr/>
      <dgm:t>
        <a:bodyPr/>
        <a:lstStyle/>
        <a:p>
          <a:r>
            <a:rPr lang="ru-RU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понятие просроченной ДЗ</a:t>
          </a:r>
        </a:p>
      </dgm:t>
    </dgm:pt>
    <dgm:pt modelId="{4CCF3899-3192-B74B-AB79-8EE054DEDEED}" type="parTrans" cxnId="{E4F035B1-5EE9-7943-9B0A-4CD8B0EF0548}">
      <dgm:prSet/>
      <dgm:spPr/>
      <dgm:t>
        <a:bodyPr/>
        <a:lstStyle/>
        <a:p>
          <a:endParaRPr lang="ru-RU" sz="32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03BFB8-339B-524D-B63E-3AB4A2C57546}" type="sibTrans" cxnId="{E4F035B1-5EE9-7943-9B0A-4CD8B0EF0548}">
      <dgm:prSet custT="1"/>
      <dgm:spPr/>
      <dgm:t>
        <a:bodyPr/>
        <a:lstStyle/>
        <a:p>
          <a:endParaRPr lang="ru-RU" sz="32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0A56A6-83E2-CF41-BAD7-A2A97EFC22B9}">
      <dgm:prSet phldrT="[Текст]" custT="1"/>
      <dgm:spPr/>
      <dgm:t>
        <a:bodyPr/>
        <a:lstStyle/>
        <a:p>
          <a:r>
            <a:rPr lang="ru-RU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дата исполнения обязательств</a:t>
          </a:r>
        </a:p>
      </dgm:t>
    </dgm:pt>
    <dgm:pt modelId="{06B690E9-229A-F141-B340-E54CD50AF4EC}" type="parTrans" cxnId="{79DB1307-1FB9-B547-99B3-82C3A8B88C8D}">
      <dgm:prSet/>
      <dgm:spPr/>
      <dgm:t>
        <a:bodyPr/>
        <a:lstStyle/>
        <a:p>
          <a:endParaRPr lang="ru-RU" sz="32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B3C044-C4A8-F044-B96F-2BBFCF359E50}" type="sibTrans" cxnId="{79DB1307-1FB9-B547-99B3-82C3A8B88C8D}">
      <dgm:prSet/>
      <dgm:spPr/>
      <dgm:t>
        <a:bodyPr/>
        <a:lstStyle/>
        <a:p>
          <a:endParaRPr lang="ru-RU" sz="32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0EDA28-636A-4A48-8CFB-E69F336E0FDC}" type="pres">
      <dgm:prSet presAssocID="{2764C912-92EB-9141-8CF0-3F143F24E2A7}" presName="Name0" presStyleCnt="0">
        <dgm:presLayoutVars>
          <dgm:dir/>
          <dgm:resizeHandles val="exact"/>
        </dgm:presLayoutVars>
      </dgm:prSet>
      <dgm:spPr/>
    </dgm:pt>
    <dgm:pt modelId="{C145CF94-8C98-3340-AC91-A01DEF5D0F0F}" type="pres">
      <dgm:prSet presAssocID="{9B8F00CD-F2CE-CA47-8EB9-29A2418D4BFC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1BE72A-655B-BE46-94B8-EE837B87B02F}" type="pres">
      <dgm:prSet presAssocID="{DC03BFB8-339B-524D-B63E-3AB4A2C57546}" presName="sibTrans" presStyleLbl="sibTrans2D1" presStyleIdx="0" presStyleCnt="1"/>
      <dgm:spPr/>
      <dgm:t>
        <a:bodyPr/>
        <a:lstStyle/>
        <a:p>
          <a:endParaRPr lang="ru-RU"/>
        </a:p>
      </dgm:t>
    </dgm:pt>
    <dgm:pt modelId="{9CC91904-D1A8-504E-A9A2-40B5B959C86B}" type="pres">
      <dgm:prSet presAssocID="{DC03BFB8-339B-524D-B63E-3AB4A2C57546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764D28F4-722E-7F40-903B-D44D481738F6}" type="pres">
      <dgm:prSet presAssocID="{250A56A6-83E2-CF41-BAD7-A2A97EFC22B9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1D59CF-6DC0-704B-9186-401C09B7AA97}" type="presOf" srcId="{DC03BFB8-339B-524D-B63E-3AB4A2C57546}" destId="{EE1BE72A-655B-BE46-94B8-EE837B87B02F}" srcOrd="0" destOrd="0" presId="urn:microsoft.com/office/officeart/2005/8/layout/process1"/>
    <dgm:cxn modelId="{E65C7B0F-52BE-AA41-8D47-4DFE088E691E}" type="presOf" srcId="{2764C912-92EB-9141-8CF0-3F143F24E2A7}" destId="{0F0EDA28-636A-4A48-8CFB-E69F336E0FDC}" srcOrd="0" destOrd="0" presId="urn:microsoft.com/office/officeart/2005/8/layout/process1"/>
    <dgm:cxn modelId="{79DB1307-1FB9-B547-99B3-82C3A8B88C8D}" srcId="{2764C912-92EB-9141-8CF0-3F143F24E2A7}" destId="{250A56A6-83E2-CF41-BAD7-A2A97EFC22B9}" srcOrd="1" destOrd="0" parTransId="{06B690E9-229A-F141-B340-E54CD50AF4EC}" sibTransId="{61B3C044-C4A8-F044-B96F-2BBFCF359E50}"/>
    <dgm:cxn modelId="{E4F035B1-5EE9-7943-9B0A-4CD8B0EF0548}" srcId="{2764C912-92EB-9141-8CF0-3F143F24E2A7}" destId="{9B8F00CD-F2CE-CA47-8EB9-29A2418D4BFC}" srcOrd="0" destOrd="0" parTransId="{4CCF3899-3192-B74B-AB79-8EE054DEDEED}" sibTransId="{DC03BFB8-339B-524D-B63E-3AB4A2C57546}"/>
    <dgm:cxn modelId="{8D16CBAA-644C-1F4D-B5E8-3516E121A7A9}" type="presOf" srcId="{250A56A6-83E2-CF41-BAD7-A2A97EFC22B9}" destId="{764D28F4-722E-7F40-903B-D44D481738F6}" srcOrd="0" destOrd="0" presId="urn:microsoft.com/office/officeart/2005/8/layout/process1"/>
    <dgm:cxn modelId="{C216D084-A45B-6A4D-88CA-D2AF1944B4BB}" type="presOf" srcId="{9B8F00CD-F2CE-CA47-8EB9-29A2418D4BFC}" destId="{C145CF94-8C98-3340-AC91-A01DEF5D0F0F}" srcOrd="0" destOrd="0" presId="urn:microsoft.com/office/officeart/2005/8/layout/process1"/>
    <dgm:cxn modelId="{3FBA3278-713A-1F4D-AFC7-33A8C787A4BF}" type="presOf" srcId="{DC03BFB8-339B-524D-B63E-3AB4A2C57546}" destId="{9CC91904-D1A8-504E-A9A2-40B5B959C86B}" srcOrd="1" destOrd="0" presId="urn:microsoft.com/office/officeart/2005/8/layout/process1"/>
    <dgm:cxn modelId="{E2D347B2-4D15-6D4E-A9E9-F88BA3CE0724}" type="presParOf" srcId="{0F0EDA28-636A-4A48-8CFB-E69F336E0FDC}" destId="{C145CF94-8C98-3340-AC91-A01DEF5D0F0F}" srcOrd="0" destOrd="0" presId="urn:microsoft.com/office/officeart/2005/8/layout/process1"/>
    <dgm:cxn modelId="{4D277794-EACE-5F42-A5CE-29DCE9B7D700}" type="presParOf" srcId="{0F0EDA28-636A-4A48-8CFB-E69F336E0FDC}" destId="{EE1BE72A-655B-BE46-94B8-EE837B87B02F}" srcOrd="1" destOrd="0" presId="urn:microsoft.com/office/officeart/2005/8/layout/process1"/>
    <dgm:cxn modelId="{BA536068-D1FC-ED47-B137-44F69C14D98E}" type="presParOf" srcId="{EE1BE72A-655B-BE46-94B8-EE837B87B02F}" destId="{9CC91904-D1A8-504E-A9A2-40B5B959C86B}" srcOrd="0" destOrd="0" presId="urn:microsoft.com/office/officeart/2005/8/layout/process1"/>
    <dgm:cxn modelId="{7096908D-1448-0445-84D0-36494CFDC667}" type="presParOf" srcId="{0F0EDA28-636A-4A48-8CFB-E69F336E0FDC}" destId="{764D28F4-722E-7F40-903B-D44D481738F6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0C346CDB-8033-C846-B047-0A3CE6A5A62B}" type="doc">
      <dgm:prSet loTypeId="urn:microsoft.com/office/officeart/2005/8/layout/vList5" loCatId="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6E1C8002-6AB9-C944-988F-90331E6208CA}">
      <dgm:prSet phldrT="[Текст]"/>
      <dgm:spPr/>
      <dgm:t>
        <a:bodyPr/>
        <a:lstStyle/>
        <a:p>
          <a:r>
            <a:rPr lang="ru-RU" dirty="0"/>
            <a:t>206</a:t>
          </a:r>
        </a:p>
      </dgm:t>
    </dgm:pt>
    <dgm:pt modelId="{42174C08-0066-8D47-B248-15C58F796BBC}" type="parTrans" cxnId="{3A57DF4E-CEFD-5943-B92D-B94A8A415DA4}">
      <dgm:prSet/>
      <dgm:spPr/>
      <dgm:t>
        <a:bodyPr/>
        <a:lstStyle/>
        <a:p>
          <a:endParaRPr lang="ru-RU"/>
        </a:p>
      </dgm:t>
    </dgm:pt>
    <dgm:pt modelId="{2E8FC8E3-6482-9B43-9D9C-EECBE26E41A1}" type="sibTrans" cxnId="{3A57DF4E-CEFD-5943-B92D-B94A8A415DA4}">
      <dgm:prSet/>
      <dgm:spPr/>
      <dgm:t>
        <a:bodyPr/>
        <a:lstStyle/>
        <a:p>
          <a:endParaRPr lang="ru-RU"/>
        </a:p>
      </dgm:t>
    </dgm:pt>
    <dgm:pt modelId="{B70D4450-E380-294A-8BA7-8451111E65FF}">
      <dgm:prSet phldrT="[Текст]" custT="1"/>
      <dgm:spPr>
        <a:ln>
          <a:noFill/>
        </a:ln>
      </dgm:spPr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Закупка товаров, работ, услуг - с учетом приемки товаров, работ, услуг (если она предусмотрена)</a:t>
          </a:r>
        </a:p>
      </dgm:t>
    </dgm:pt>
    <dgm:pt modelId="{52ECC4B7-C412-E04D-8201-590F20906363}" type="parTrans" cxnId="{CB141DDA-5071-AA42-87D7-9775DF77FC97}">
      <dgm:prSet/>
      <dgm:spPr/>
      <dgm:t>
        <a:bodyPr/>
        <a:lstStyle/>
        <a:p>
          <a:endParaRPr lang="ru-RU"/>
        </a:p>
      </dgm:t>
    </dgm:pt>
    <dgm:pt modelId="{8DAB37DE-31ED-6D4A-B883-3B9FF00D5F03}" type="sibTrans" cxnId="{CB141DDA-5071-AA42-87D7-9775DF77FC97}">
      <dgm:prSet/>
      <dgm:spPr/>
      <dgm:t>
        <a:bodyPr/>
        <a:lstStyle/>
        <a:p>
          <a:endParaRPr lang="ru-RU"/>
        </a:p>
      </dgm:t>
    </dgm:pt>
    <dgm:pt modelId="{63D79B0A-6484-3441-A5CC-B0DF467FEFF1}">
      <dgm:prSet phldrT="[Текст]" custT="1"/>
      <dgm:spPr>
        <a:ln>
          <a:noFill/>
        </a:ln>
      </dgm:spPr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Субсидии, целевые трансферты – срок предоставления отчета с учетом периода рассмотрения и принятия отчета</a:t>
          </a:r>
        </a:p>
      </dgm:t>
    </dgm:pt>
    <dgm:pt modelId="{462DC9ED-1B86-834A-A64E-F4CE217E7916}" type="parTrans" cxnId="{80BEC763-37FD-2646-B277-BD4E0092BE75}">
      <dgm:prSet/>
      <dgm:spPr/>
      <dgm:t>
        <a:bodyPr/>
        <a:lstStyle/>
        <a:p>
          <a:endParaRPr lang="ru-RU"/>
        </a:p>
      </dgm:t>
    </dgm:pt>
    <dgm:pt modelId="{CD3D6D4B-19A2-EA4D-946E-2F9B06E7118E}" type="sibTrans" cxnId="{80BEC763-37FD-2646-B277-BD4E0092BE75}">
      <dgm:prSet/>
      <dgm:spPr/>
      <dgm:t>
        <a:bodyPr/>
        <a:lstStyle/>
        <a:p>
          <a:endParaRPr lang="ru-RU"/>
        </a:p>
      </dgm:t>
    </dgm:pt>
    <dgm:pt modelId="{D46D1B96-FBD9-4D4C-A431-09B8A5A639EE}">
      <dgm:prSet phldrT="[Текст]"/>
      <dgm:spPr/>
      <dgm:t>
        <a:bodyPr/>
        <a:lstStyle/>
        <a:p>
          <a:r>
            <a:rPr lang="ru-RU" dirty="0"/>
            <a:t>208</a:t>
          </a:r>
        </a:p>
      </dgm:t>
    </dgm:pt>
    <dgm:pt modelId="{F6EB8AFF-185E-1649-9B1C-9E57A0A35CCB}" type="parTrans" cxnId="{E183A55D-0697-A14A-AB4F-1C36D347EAA4}">
      <dgm:prSet/>
      <dgm:spPr/>
      <dgm:t>
        <a:bodyPr/>
        <a:lstStyle/>
        <a:p>
          <a:endParaRPr lang="ru-RU"/>
        </a:p>
      </dgm:t>
    </dgm:pt>
    <dgm:pt modelId="{AF68C548-F85B-FD46-9438-45F15C5DFCE2}" type="sibTrans" cxnId="{E183A55D-0697-A14A-AB4F-1C36D347EAA4}">
      <dgm:prSet/>
      <dgm:spPr/>
      <dgm:t>
        <a:bodyPr/>
        <a:lstStyle/>
        <a:p>
          <a:endParaRPr lang="ru-RU"/>
        </a:p>
      </dgm:t>
    </dgm:pt>
    <dgm:pt modelId="{87A42D9F-FD00-C14D-B145-E5FB653588A4}">
      <dgm:prSet phldrT="[Текст]" custT="1"/>
      <dgm:spPr>
        <a:ln>
          <a:noFill/>
        </a:ln>
      </dgm:spPr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Срок представления отчета подотчетного лица с учетом срока его утверждения, установленного локальным актом</a:t>
          </a:r>
        </a:p>
      </dgm:t>
    </dgm:pt>
    <dgm:pt modelId="{C0E6FE8B-C009-D249-A7FF-B270E619C5BA}" type="parTrans" cxnId="{EDDFBDC5-B7FF-1344-B871-262B90C3921C}">
      <dgm:prSet/>
      <dgm:spPr/>
      <dgm:t>
        <a:bodyPr/>
        <a:lstStyle/>
        <a:p>
          <a:endParaRPr lang="ru-RU"/>
        </a:p>
      </dgm:t>
    </dgm:pt>
    <dgm:pt modelId="{79A475F8-DB74-AE42-9CA4-80AB002CDE39}" type="sibTrans" cxnId="{EDDFBDC5-B7FF-1344-B871-262B90C3921C}">
      <dgm:prSet/>
      <dgm:spPr/>
      <dgm:t>
        <a:bodyPr/>
        <a:lstStyle/>
        <a:p>
          <a:endParaRPr lang="ru-RU"/>
        </a:p>
      </dgm:t>
    </dgm:pt>
    <dgm:pt modelId="{D972FD33-0502-0C4A-B2B3-7B6A34C3289D}">
      <dgm:prSet phldrT="[Текст]"/>
      <dgm:spPr/>
      <dgm:t>
        <a:bodyPr/>
        <a:lstStyle/>
        <a:p>
          <a:r>
            <a:rPr lang="ru-RU" dirty="0"/>
            <a:t>30314</a:t>
          </a:r>
        </a:p>
      </dgm:t>
    </dgm:pt>
    <dgm:pt modelId="{6626F778-DA84-9B4E-8747-AAE031215AC0}" type="parTrans" cxnId="{916F52B9-67CE-D248-A1D9-63A62B9699A8}">
      <dgm:prSet/>
      <dgm:spPr/>
      <dgm:t>
        <a:bodyPr/>
        <a:lstStyle/>
        <a:p>
          <a:endParaRPr lang="ru-RU"/>
        </a:p>
      </dgm:t>
    </dgm:pt>
    <dgm:pt modelId="{702DDBE9-0C89-954E-91C0-8D1032224870}" type="sibTrans" cxnId="{916F52B9-67CE-D248-A1D9-63A62B9699A8}">
      <dgm:prSet/>
      <dgm:spPr/>
      <dgm:t>
        <a:bodyPr/>
        <a:lstStyle/>
        <a:p>
          <a:endParaRPr lang="ru-RU"/>
        </a:p>
      </dgm:t>
    </dgm:pt>
    <dgm:pt modelId="{B76466BC-9773-9146-9DEE-05AC4B8890B9}">
      <dgm:prSet phldrT="[Текст]" custT="1"/>
      <dgm:spPr>
        <a:ln>
          <a:noFill/>
        </a:ln>
      </dgm:spPr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Последний календарный день текущего года, в котором произошла уплата ЕНП</a:t>
          </a:r>
        </a:p>
      </dgm:t>
    </dgm:pt>
    <dgm:pt modelId="{0DAC4C0D-08C2-AE40-A3A1-BDD623E73994}" type="parTrans" cxnId="{07A193C2-46FB-B040-BDD6-283D5FDE555B}">
      <dgm:prSet/>
      <dgm:spPr/>
      <dgm:t>
        <a:bodyPr/>
        <a:lstStyle/>
        <a:p>
          <a:endParaRPr lang="ru-RU"/>
        </a:p>
      </dgm:t>
    </dgm:pt>
    <dgm:pt modelId="{4CEFFD5A-CF69-1B41-8819-34DB6C92770C}" type="sibTrans" cxnId="{07A193C2-46FB-B040-BDD6-283D5FDE555B}">
      <dgm:prSet/>
      <dgm:spPr/>
      <dgm:t>
        <a:bodyPr/>
        <a:lstStyle/>
        <a:p>
          <a:endParaRPr lang="ru-RU"/>
        </a:p>
      </dgm:t>
    </dgm:pt>
    <dgm:pt modelId="{D9177A51-224F-FD48-B441-07659A932A9F}">
      <dgm:prSet phldrT="[Текст]" custT="1"/>
      <dgm:spPr>
        <a:ln>
          <a:noFill/>
        </a:ln>
      </dgm:spPr>
      <dgm:t>
        <a:bodyPr/>
        <a:lstStyle/>
        <a:p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2052A6-516B-E846-A871-9F270FBC71C1}" type="parTrans" cxnId="{45841449-23A9-C748-B863-B918D91CBC3E}">
      <dgm:prSet/>
      <dgm:spPr/>
      <dgm:t>
        <a:bodyPr/>
        <a:lstStyle/>
        <a:p>
          <a:endParaRPr lang="ru-RU"/>
        </a:p>
      </dgm:t>
    </dgm:pt>
    <dgm:pt modelId="{4F9815F5-465C-C947-A5C2-646D921AB93F}" type="sibTrans" cxnId="{45841449-23A9-C748-B863-B918D91CBC3E}">
      <dgm:prSet/>
      <dgm:spPr/>
      <dgm:t>
        <a:bodyPr/>
        <a:lstStyle/>
        <a:p>
          <a:endParaRPr lang="ru-RU"/>
        </a:p>
      </dgm:t>
    </dgm:pt>
    <dgm:pt modelId="{12FF4D65-4779-1D4A-BAE1-04712B2514BF}" type="pres">
      <dgm:prSet presAssocID="{0C346CDB-8033-C846-B047-0A3CE6A5A62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E2B9E3-B0CB-4340-882E-345D1D60F574}" type="pres">
      <dgm:prSet presAssocID="{6E1C8002-6AB9-C944-988F-90331E6208CA}" presName="linNode" presStyleCnt="0"/>
      <dgm:spPr/>
    </dgm:pt>
    <dgm:pt modelId="{FC00D2F5-44D2-7E48-8EC5-C33CFA21A33C}" type="pres">
      <dgm:prSet presAssocID="{6E1C8002-6AB9-C944-988F-90331E6208CA}" presName="parentText" presStyleLbl="node1" presStyleIdx="0" presStyleCnt="3" custScaleX="7604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AD98B7-2CA5-864A-A827-3A134E5F7E61}" type="pres">
      <dgm:prSet presAssocID="{6E1C8002-6AB9-C944-988F-90331E6208CA}" presName="descendantText" presStyleLbl="alignAccFollowNode1" presStyleIdx="0" presStyleCnt="3" custScaleX="109619" custScaleY="110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3ACBDB-AD3A-F54A-B0DE-F2D802743F76}" type="pres">
      <dgm:prSet presAssocID="{2E8FC8E3-6482-9B43-9D9C-EECBE26E41A1}" presName="sp" presStyleCnt="0"/>
      <dgm:spPr/>
    </dgm:pt>
    <dgm:pt modelId="{249F6912-D461-A84F-8494-6ED44C1F15A3}" type="pres">
      <dgm:prSet presAssocID="{D46D1B96-FBD9-4D4C-A431-09B8A5A639EE}" presName="linNode" presStyleCnt="0"/>
      <dgm:spPr/>
    </dgm:pt>
    <dgm:pt modelId="{65EC428A-970A-3B43-874D-FBF386D3019A}" type="pres">
      <dgm:prSet presAssocID="{D46D1B96-FBD9-4D4C-A431-09B8A5A639EE}" presName="parentText" presStyleLbl="node1" presStyleIdx="1" presStyleCnt="3" custScaleX="7604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97D349-2382-9B4B-BC91-A95D61E41DB1}" type="pres">
      <dgm:prSet presAssocID="{D46D1B96-FBD9-4D4C-A431-09B8A5A639EE}" presName="descendantText" presStyleLbl="alignAccFollowNode1" presStyleIdx="1" presStyleCnt="3" custScaleX="109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E9F2DC-0D7E-F348-A529-95DD60CF1CC8}" type="pres">
      <dgm:prSet presAssocID="{AF68C548-F85B-FD46-9438-45F15C5DFCE2}" presName="sp" presStyleCnt="0"/>
      <dgm:spPr/>
    </dgm:pt>
    <dgm:pt modelId="{86486225-1D27-0749-82A3-0B28C91F821F}" type="pres">
      <dgm:prSet presAssocID="{D972FD33-0502-0C4A-B2B3-7B6A34C3289D}" presName="linNode" presStyleCnt="0"/>
      <dgm:spPr/>
    </dgm:pt>
    <dgm:pt modelId="{4E30027B-38E3-7C4C-BB94-B8908D6C0C9D}" type="pres">
      <dgm:prSet presAssocID="{D972FD33-0502-0C4A-B2B3-7B6A34C3289D}" presName="parentText" presStyleLbl="node1" presStyleIdx="2" presStyleCnt="3" custScaleX="7604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8E9ECA-58BD-7541-8129-DB548E5557B0}" type="pres">
      <dgm:prSet presAssocID="{D972FD33-0502-0C4A-B2B3-7B6A34C3289D}" presName="descendantText" presStyleLbl="alignAccFollowNode1" presStyleIdx="2" presStyleCnt="3" custScaleX="109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1CE82A-9FB1-0D40-99CD-074D00E15F36}" type="presOf" srcId="{D46D1B96-FBD9-4D4C-A431-09B8A5A639EE}" destId="{65EC428A-970A-3B43-874D-FBF386D3019A}" srcOrd="0" destOrd="0" presId="urn:microsoft.com/office/officeart/2005/8/layout/vList5"/>
    <dgm:cxn modelId="{B7487072-3C48-1945-AD86-550ED563C036}" type="presOf" srcId="{B76466BC-9773-9146-9DEE-05AC4B8890B9}" destId="{788E9ECA-58BD-7541-8129-DB548E5557B0}" srcOrd="0" destOrd="0" presId="urn:microsoft.com/office/officeart/2005/8/layout/vList5"/>
    <dgm:cxn modelId="{45841449-23A9-C748-B863-B918D91CBC3E}" srcId="{D972FD33-0502-0C4A-B2B3-7B6A34C3289D}" destId="{D9177A51-224F-FD48-B441-07659A932A9F}" srcOrd="1" destOrd="0" parTransId="{6E2052A6-516B-E846-A871-9F270FBC71C1}" sibTransId="{4F9815F5-465C-C947-A5C2-646D921AB93F}"/>
    <dgm:cxn modelId="{07A193C2-46FB-B040-BDD6-283D5FDE555B}" srcId="{D972FD33-0502-0C4A-B2B3-7B6A34C3289D}" destId="{B76466BC-9773-9146-9DEE-05AC4B8890B9}" srcOrd="0" destOrd="0" parTransId="{0DAC4C0D-08C2-AE40-A3A1-BDD623E73994}" sibTransId="{4CEFFD5A-CF69-1B41-8819-34DB6C92770C}"/>
    <dgm:cxn modelId="{84E83BDA-2857-9D47-98C3-998337DF3908}" type="presOf" srcId="{0C346CDB-8033-C846-B047-0A3CE6A5A62B}" destId="{12FF4D65-4779-1D4A-BAE1-04712B2514BF}" srcOrd="0" destOrd="0" presId="urn:microsoft.com/office/officeart/2005/8/layout/vList5"/>
    <dgm:cxn modelId="{BD6C6912-8049-1E44-BF84-EA066243DD10}" type="presOf" srcId="{6E1C8002-6AB9-C944-988F-90331E6208CA}" destId="{FC00D2F5-44D2-7E48-8EC5-C33CFA21A33C}" srcOrd="0" destOrd="0" presId="urn:microsoft.com/office/officeart/2005/8/layout/vList5"/>
    <dgm:cxn modelId="{EDDFBDC5-B7FF-1344-B871-262B90C3921C}" srcId="{D46D1B96-FBD9-4D4C-A431-09B8A5A639EE}" destId="{87A42D9F-FD00-C14D-B145-E5FB653588A4}" srcOrd="0" destOrd="0" parTransId="{C0E6FE8B-C009-D249-A7FF-B270E619C5BA}" sibTransId="{79A475F8-DB74-AE42-9CA4-80AB002CDE39}"/>
    <dgm:cxn modelId="{346A0D51-C38B-8141-9972-8F6F851166FB}" type="presOf" srcId="{D972FD33-0502-0C4A-B2B3-7B6A34C3289D}" destId="{4E30027B-38E3-7C4C-BB94-B8908D6C0C9D}" srcOrd="0" destOrd="0" presId="urn:microsoft.com/office/officeart/2005/8/layout/vList5"/>
    <dgm:cxn modelId="{F2115905-DB9B-A54A-A610-69F23FC6ED8F}" type="presOf" srcId="{D9177A51-224F-FD48-B441-07659A932A9F}" destId="{788E9ECA-58BD-7541-8129-DB548E5557B0}" srcOrd="0" destOrd="1" presId="urn:microsoft.com/office/officeart/2005/8/layout/vList5"/>
    <dgm:cxn modelId="{DC7A63CD-F59F-F146-9A9E-0D3608313C19}" type="presOf" srcId="{63D79B0A-6484-3441-A5CC-B0DF467FEFF1}" destId="{5DAD98B7-2CA5-864A-A827-3A134E5F7E61}" srcOrd="0" destOrd="1" presId="urn:microsoft.com/office/officeart/2005/8/layout/vList5"/>
    <dgm:cxn modelId="{3A57DF4E-CEFD-5943-B92D-B94A8A415DA4}" srcId="{0C346CDB-8033-C846-B047-0A3CE6A5A62B}" destId="{6E1C8002-6AB9-C944-988F-90331E6208CA}" srcOrd="0" destOrd="0" parTransId="{42174C08-0066-8D47-B248-15C58F796BBC}" sibTransId="{2E8FC8E3-6482-9B43-9D9C-EECBE26E41A1}"/>
    <dgm:cxn modelId="{CB141DDA-5071-AA42-87D7-9775DF77FC97}" srcId="{6E1C8002-6AB9-C944-988F-90331E6208CA}" destId="{B70D4450-E380-294A-8BA7-8451111E65FF}" srcOrd="0" destOrd="0" parTransId="{52ECC4B7-C412-E04D-8201-590F20906363}" sibTransId="{8DAB37DE-31ED-6D4A-B883-3B9FF00D5F03}"/>
    <dgm:cxn modelId="{E183A55D-0697-A14A-AB4F-1C36D347EAA4}" srcId="{0C346CDB-8033-C846-B047-0A3CE6A5A62B}" destId="{D46D1B96-FBD9-4D4C-A431-09B8A5A639EE}" srcOrd="1" destOrd="0" parTransId="{F6EB8AFF-185E-1649-9B1C-9E57A0A35CCB}" sibTransId="{AF68C548-F85B-FD46-9438-45F15C5DFCE2}"/>
    <dgm:cxn modelId="{916F52B9-67CE-D248-A1D9-63A62B9699A8}" srcId="{0C346CDB-8033-C846-B047-0A3CE6A5A62B}" destId="{D972FD33-0502-0C4A-B2B3-7B6A34C3289D}" srcOrd="2" destOrd="0" parTransId="{6626F778-DA84-9B4E-8747-AAE031215AC0}" sibTransId="{702DDBE9-0C89-954E-91C0-8D1032224870}"/>
    <dgm:cxn modelId="{80BEC763-37FD-2646-B277-BD4E0092BE75}" srcId="{6E1C8002-6AB9-C944-988F-90331E6208CA}" destId="{63D79B0A-6484-3441-A5CC-B0DF467FEFF1}" srcOrd="1" destOrd="0" parTransId="{462DC9ED-1B86-834A-A64E-F4CE217E7916}" sibTransId="{CD3D6D4B-19A2-EA4D-946E-2F9B06E7118E}"/>
    <dgm:cxn modelId="{F22CCD12-BEC3-FD4D-8C6D-F1737E7451FD}" type="presOf" srcId="{B70D4450-E380-294A-8BA7-8451111E65FF}" destId="{5DAD98B7-2CA5-864A-A827-3A134E5F7E61}" srcOrd="0" destOrd="0" presId="urn:microsoft.com/office/officeart/2005/8/layout/vList5"/>
    <dgm:cxn modelId="{8A2DBBDE-4CAA-B344-9C00-9D254C488910}" type="presOf" srcId="{87A42D9F-FD00-C14D-B145-E5FB653588A4}" destId="{4697D349-2382-9B4B-BC91-A95D61E41DB1}" srcOrd="0" destOrd="0" presId="urn:microsoft.com/office/officeart/2005/8/layout/vList5"/>
    <dgm:cxn modelId="{FAE3AC12-5A7F-6C4E-8680-53333AE15F08}" type="presParOf" srcId="{12FF4D65-4779-1D4A-BAE1-04712B2514BF}" destId="{C7E2B9E3-B0CB-4340-882E-345D1D60F574}" srcOrd="0" destOrd="0" presId="urn:microsoft.com/office/officeart/2005/8/layout/vList5"/>
    <dgm:cxn modelId="{DCA7B722-A73E-BE45-96F5-6C348F95E28C}" type="presParOf" srcId="{C7E2B9E3-B0CB-4340-882E-345D1D60F574}" destId="{FC00D2F5-44D2-7E48-8EC5-C33CFA21A33C}" srcOrd="0" destOrd="0" presId="urn:microsoft.com/office/officeart/2005/8/layout/vList5"/>
    <dgm:cxn modelId="{BDA65A9A-1110-314F-AF11-3F72DCD70C6B}" type="presParOf" srcId="{C7E2B9E3-B0CB-4340-882E-345D1D60F574}" destId="{5DAD98B7-2CA5-864A-A827-3A134E5F7E61}" srcOrd="1" destOrd="0" presId="urn:microsoft.com/office/officeart/2005/8/layout/vList5"/>
    <dgm:cxn modelId="{4FA7F29B-D368-1F4B-ACF8-895D89E25017}" type="presParOf" srcId="{12FF4D65-4779-1D4A-BAE1-04712B2514BF}" destId="{463ACBDB-AD3A-F54A-B0DE-F2D802743F76}" srcOrd="1" destOrd="0" presId="urn:microsoft.com/office/officeart/2005/8/layout/vList5"/>
    <dgm:cxn modelId="{F7948C5F-70BE-9242-9A3C-2A4C00424156}" type="presParOf" srcId="{12FF4D65-4779-1D4A-BAE1-04712B2514BF}" destId="{249F6912-D461-A84F-8494-6ED44C1F15A3}" srcOrd="2" destOrd="0" presId="urn:microsoft.com/office/officeart/2005/8/layout/vList5"/>
    <dgm:cxn modelId="{819C0A0D-B4ED-5041-ABB7-26CE99E78B76}" type="presParOf" srcId="{249F6912-D461-A84F-8494-6ED44C1F15A3}" destId="{65EC428A-970A-3B43-874D-FBF386D3019A}" srcOrd="0" destOrd="0" presId="urn:microsoft.com/office/officeart/2005/8/layout/vList5"/>
    <dgm:cxn modelId="{F666B0A0-24CB-9449-A257-8E67E47BA944}" type="presParOf" srcId="{249F6912-D461-A84F-8494-6ED44C1F15A3}" destId="{4697D349-2382-9B4B-BC91-A95D61E41DB1}" srcOrd="1" destOrd="0" presId="urn:microsoft.com/office/officeart/2005/8/layout/vList5"/>
    <dgm:cxn modelId="{9C8BE1E7-80F8-9046-9F19-326DADF4383B}" type="presParOf" srcId="{12FF4D65-4779-1D4A-BAE1-04712B2514BF}" destId="{73E9F2DC-0D7E-F348-A529-95DD60CF1CC8}" srcOrd="3" destOrd="0" presId="urn:microsoft.com/office/officeart/2005/8/layout/vList5"/>
    <dgm:cxn modelId="{10AF74E0-9093-1E4A-A4C0-EE67B010BB11}" type="presParOf" srcId="{12FF4D65-4779-1D4A-BAE1-04712B2514BF}" destId="{86486225-1D27-0749-82A3-0B28C91F821F}" srcOrd="4" destOrd="0" presId="urn:microsoft.com/office/officeart/2005/8/layout/vList5"/>
    <dgm:cxn modelId="{FB15680E-9521-BA42-B659-8990420AC131}" type="presParOf" srcId="{86486225-1D27-0749-82A3-0B28C91F821F}" destId="{4E30027B-38E3-7C4C-BB94-B8908D6C0C9D}" srcOrd="0" destOrd="0" presId="urn:microsoft.com/office/officeart/2005/8/layout/vList5"/>
    <dgm:cxn modelId="{EE25BAD9-7B62-0646-A54F-A9A14C6C2963}" type="presParOf" srcId="{86486225-1D27-0749-82A3-0B28C91F821F}" destId="{788E9ECA-58BD-7541-8129-DB548E5557B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CE5674B8-3BEA-408D-A7FF-C5255CD08D47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0977B3-4270-4148-BFB8-C8E14277DE7E}">
      <dgm:prSet phldrT="[Текст]"/>
      <dgm:spPr/>
      <dgm:t>
        <a:bodyPr/>
        <a:lstStyle/>
        <a:p>
          <a:r>
            <a:rPr lang="ru-RU" dirty="0"/>
            <a:t>(КРБ)1206ХХ</a:t>
          </a:r>
        </a:p>
      </dgm:t>
    </dgm:pt>
    <dgm:pt modelId="{08ADF795-57E4-447C-8223-8F827F0477AF}" type="parTrans" cxnId="{CA25C5E0-1AC0-425B-A0F1-10609DBBAC55}">
      <dgm:prSet/>
      <dgm:spPr/>
      <dgm:t>
        <a:bodyPr/>
        <a:lstStyle/>
        <a:p>
          <a:endParaRPr lang="ru-RU"/>
        </a:p>
      </dgm:t>
    </dgm:pt>
    <dgm:pt modelId="{038860EB-3A86-4C7B-AF2E-354789540C2D}" type="sibTrans" cxnId="{CA25C5E0-1AC0-425B-A0F1-10609DBBAC55}">
      <dgm:prSet/>
      <dgm:spPr/>
      <dgm:t>
        <a:bodyPr/>
        <a:lstStyle/>
        <a:p>
          <a:endParaRPr lang="ru-RU"/>
        </a:p>
      </dgm:t>
    </dgm:pt>
    <dgm:pt modelId="{AD24A132-938B-4425-B7A7-DB75EC7A39FE}">
      <dgm:prSet phldrT="[Текст]"/>
      <dgm:spPr/>
      <dgm:t>
        <a:bodyPr/>
        <a:lstStyle/>
        <a:p>
          <a:r>
            <a:rPr lang="ru-RU" dirty="0"/>
            <a:t>Действующий контракт</a:t>
          </a:r>
        </a:p>
      </dgm:t>
    </dgm:pt>
    <dgm:pt modelId="{C6CE405E-2761-4505-BA74-09C880F3F677}" type="parTrans" cxnId="{4304AD36-ED5E-436D-B28F-3C7EF8E8FDC3}">
      <dgm:prSet/>
      <dgm:spPr/>
      <dgm:t>
        <a:bodyPr/>
        <a:lstStyle/>
        <a:p>
          <a:endParaRPr lang="ru-RU"/>
        </a:p>
      </dgm:t>
    </dgm:pt>
    <dgm:pt modelId="{1BEFD973-4EB2-4464-9443-3BDBA81247B7}" type="sibTrans" cxnId="{4304AD36-ED5E-436D-B28F-3C7EF8E8FDC3}">
      <dgm:prSet/>
      <dgm:spPr/>
      <dgm:t>
        <a:bodyPr/>
        <a:lstStyle/>
        <a:p>
          <a:endParaRPr lang="ru-RU"/>
        </a:p>
      </dgm:t>
    </dgm:pt>
    <dgm:pt modelId="{97B781D0-05CE-4E0E-B6E0-099CB7B29DA3}">
      <dgm:prSet phldrT="[Текст]"/>
      <dgm:spPr/>
      <dgm:t>
        <a:bodyPr/>
        <a:lstStyle/>
        <a:p>
          <a:r>
            <a:rPr lang="ru-RU" dirty="0"/>
            <a:t>Возврат аванса при действующем контракте</a:t>
          </a:r>
        </a:p>
      </dgm:t>
    </dgm:pt>
    <dgm:pt modelId="{AA2F3F69-4679-4045-BF5E-E0732E6872A3}" type="parTrans" cxnId="{B85752C6-21A9-4481-A4A1-0F3ADA676481}">
      <dgm:prSet/>
      <dgm:spPr/>
      <dgm:t>
        <a:bodyPr/>
        <a:lstStyle/>
        <a:p>
          <a:endParaRPr lang="ru-RU"/>
        </a:p>
      </dgm:t>
    </dgm:pt>
    <dgm:pt modelId="{27FD00B2-C57C-4E51-B165-D834BC014E57}" type="sibTrans" cxnId="{B85752C6-21A9-4481-A4A1-0F3ADA676481}">
      <dgm:prSet/>
      <dgm:spPr/>
      <dgm:t>
        <a:bodyPr/>
        <a:lstStyle/>
        <a:p>
          <a:endParaRPr lang="ru-RU"/>
        </a:p>
      </dgm:t>
    </dgm:pt>
    <dgm:pt modelId="{2137E4AF-D273-435D-BC49-E3EC08F0D0A4}">
      <dgm:prSet phldrT="[Текст]"/>
      <dgm:spPr/>
      <dgm:t>
        <a:bodyPr/>
        <a:lstStyle/>
        <a:p>
          <a:r>
            <a:rPr lang="ru-RU" dirty="0"/>
            <a:t>(КРБ)120934</a:t>
          </a:r>
        </a:p>
      </dgm:t>
    </dgm:pt>
    <dgm:pt modelId="{9AE7E94F-BAF5-4E70-93C2-2F95893A31B5}" type="parTrans" cxnId="{59753644-7FC4-403E-AA31-CD59FAB898AC}">
      <dgm:prSet/>
      <dgm:spPr/>
      <dgm:t>
        <a:bodyPr/>
        <a:lstStyle/>
        <a:p>
          <a:endParaRPr lang="ru-RU"/>
        </a:p>
      </dgm:t>
    </dgm:pt>
    <dgm:pt modelId="{B4EC0A06-2052-4655-90BB-C32587C97497}" type="sibTrans" cxnId="{59753644-7FC4-403E-AA31-CD59FAB898AC}">
      <dgm:prSet/>
      <dgm:spPr/>
      <dgm:t>
        <a:bodyPr/>
        <a:lstStyle/>
        <a:p>
          <a:endParaRPr lang="ru-RU"/>
        </a:p>
      </dgm:t>
    </dgm:pt>
    <dgm:pt modelId="{FFEE4281-4EA0-485D-9BDD-C23B2349D315}">
      <dgm:prSet phldrT="[Текст]"/>
      <dgm:spPr/>
      <dgm:t>
        <a:bodyPr/>
        <a:lstStyle/>
        <a:p>
          <a:r>
            <a:rPr lang="ru-RU" dirty="0"/>
            <a:t>Соглашение о расторжении </a:t>
          </a:r>
        </a:p>
      </dgm:t>
    </dgm:pt>
    <dgm:pt modelId="{0C156138-8C68-445E-B451-7F83921CE768}" type="parTrans" cxnId="{33203270-9296-4790-8EA3-F04D0CB33D78}">
      <dgm:prSet/>
      <dgm:spPr/>
      <dgm:t>
        <a:bodyPr/>
        <a:lstStyle/>
        <a:p>
          <a:endParaRPr lang="ru-RU"/>
        </a:p>
      </dgm:t>
    </dgm:pt>
    <dgm:pt modelId="{C503FB2A-696B-4F59-A9AD-D7C43FA00B1D}" type="sibTrans" cxnId="{33203270-9296-4790-8EA3-F04D0CB33D78}">
      <dgm:prSet/>
      <dgm:spPr/>
      <dgm:t>
        <a:bodyPr/>
        <a:lstStyle/>
        <a:p>
          <a:endParaRPr lang="ru-RU"/>
        </a:p>
      </dgm:t>
    </dgm:pt>
    <dgm:pt modelId="{A4D9F419-B0F5-4D1B-BA6C-79EEAF1FB723}">
      <dgm:prSet phldrT="[Текст]"/>
      <dgm:spPr/>
      <dgm:t>
        <a:bodyPr/>
        <a:lstStyle/>
        <a:p>
          <a:r>
            <a:rPr lang="ru-RU" dirty="0"/>
            <a:t>Аванс не возвращен</a:t>
          </a:r>
        </a:p>
      </dgm:t>
    </dgm:pt>
    <dgm:pt modelId="{3FE18D5D-C9F4-453B-8B3E-ED270F4F77E1}" type="parTrans" cxnId="{0DA88FE7-C52F-4A80-86EF-82039D398A0F}">
      <dgm:prSet/>
      <dgm:spPr/>
      <dgm:t>
        <a:bodyPr/>
        <a:lstStyle/>
        <a:p>
          <a:endParaRPr lang="ru-RU"/>
        </a:p>
      </dgm:t>
    </dgm:pt>
    <dgm:pt modelId="{3114BE86-0CC2-4541-938D-3934D0EDD76A}" type="sibTrans" cxnId="{0DA88FE7-C52F-4A80-86EF-82039D398A0F}">
      <dgm:prSet/>
      <dgm:spPr/>
      <dgm:t>
        <a:bodyPr/>
        <a:lstStyle/>
        <a:p>
          <a:endParaRPr lang="ru-RU"/>
        </a:p>
      </dgm:t>
    </dgm:pt>
    <dgm:pt modelId="{93FB1BAC-EA81-4F96-BF89-DC9666D40431}">
      <dgm:prSet phldrT="[Текст]"/>
      <dgm:spPr/>
      <dgm:t>
        <a:bodyPr/>
        <a:lstStyle/>
        <a:p>
          <a:r>
            <a:rPr lang="ru-RU" dirty="0"/>
            <a:t>(КД)120936</a:t>
          </a:r>
        </a:p>
      </dgm:t>
    </dgm:pt>
    <dgm:pt modelId="{05234D01-47C6-4282-A145-054B1B841743}" type="parTrans" cxnId="{A1EA4B02-3145-4F69-99DB-F137EDA60E5F}">
      <dgm:prSet/>
      <dgm:spPr/>
      <dgm:t>
        <a:bodyPr/>
        <a:lstStyle/>
        <a:p>
          <a:endParaRPr lang="ru-RU"/>
        </a:p>
      </dgm:t>
    </dgm:pt>
    <dgm:pt modelId="{B9BD543E-F63E-4B7E-B435-66B49F8DFFB0}" type="sibTrans" cxnId="{A1EA4B02-3145-4F69-99DB-F137EDA60E5F}">
      <dgm:prSet/>
      <dgm:spPr/>
      <dgm:t>
        <a:bodyPr/>
        <a:lstStyle/>
        <a:p>
          <a:endParaRPr lang="ru-RU"/>
        </a:p>
      </dgm:t>
    </dgm:pt>
    <dgm:pt modelId="{3AB2615C-7E83-4465-B35A-F7D587F9118E}">
      <dgm:prSet phldrT="[Текст]"/>
      <dgm:spPr/>
      <dgm:t>
        <a:bodyPr/>
        <a:lstStyle/>
        <a:p>
          <a:r>
            <a:rPr lang="ru-RU" dirty="0"/>
            <a:t>Аванс не возвращен</a:t>
          </a:r>
        </a:p>
      </dgm:t>
    </dgm:pt>
    <dgm:pt modelId="{93AC34EB-4DAC-498E-8247-A367479C78F3}" type="parTrans" cxnId="{B1171D36-8BA4-4CAC-AE46-5BC245EB3860}">
      <dgm:prSet/>
      <dgm:spPr/>
      <dgm:t>
        <a:bodyPr/>
        <a:lstStyle/>
        <a:p>
          <a:endParaRPr lang="ru-RU"/>
        </a:p>
      </dgm:t>
    </dgm:pt>
    <dgm:pt modelId="{50B1BC01-8979-4946-B117-02E5F828ED6A}" type="sibTrans" cxnId="{B1171D36-8BA4-4CAC-AE46-5BC245EB3860}">
      <dgm:prSet/>
      <dgm:spPr/>
      <dgm:t>
        <a:bodyPr/>
        <a:lstStyle/>
        <a:p>
          <a:endParaRPr lang="ru-RU"/>
        </a:p>
      </dgm:t>
    </dgm:pt>
    <dgm:pt modelId="{89A9526C-35C8-45AA-9F97-2B4DFFC458A9}">
      <dgm:prSet phldrT="[Текст]"/>
      <dgm:spPr/>
      <dgm:t>
        <a:bodyPr/>
        <a:lstStyle/>
        <a:p>
          <a:r>
            <a:rPr lang="ru-RU" dirty="0"/>
            <a:t>Последним рабочим днем отчетного периода</a:t>
          </a:r>
        </a:p>
      </dgm:t>
    </dgm:pt>
    <dgm:pt modelId="{E3D68396-4B6E-4143-BA59-3AF3F4D6791C}" type="parTrans" cxnId="{84B8C7B8-2DC6-4D94-8F76-2B96A934AA20}">
      <dgm:prSet/>
      <dgm:spPr/>
      <dgm:t>
        <a:bodyPr/>
        <a:lstStyle/>
        <a:p>
          <a:endParaRPr lang="ru-RU"/>
        </a:p>
      </dgm:t>
    </dgm:pt>
    <dgm:pt modelId="{0AC67913-C286-4965-A534-32B8C4B1C643}" type="sibTrans" cxnId="{84B8C7B8-2DC6-4D94-8F76-2B96A934AA20}">
      <dgm:prSet/>
      <dgm:spPr/>
      <dgm:t>
        <a:bodyPr/>
        <a:lstStyle/>
        <a:p>
          <a:endParaRPr lang="ru-RU"/>
        </a:p>
      </dgm:t>
    </dgm:pt>
    <dgm:pt modelId="{74442B6A-D5C5-47F2-AB54-9D6AC1EA0F6B}" type="pres">
      <dgm:prSet presAssocID="{CE5674B8-3BEA-408D-A7FF-C5255CD08D4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C65E59-4FC2-418C-9828-AFEBC4409D65}" type="pres">
      <dgm:prSet presAssocID="{CE5674B8-3BEA-408D-A7FF-C5255CD08D47}" presName="tSp" presStyleCnt="0"/>
      <dgm:spPr/>
    </dgm:pt>
    <dgm:pt modelId="{0751DAA1-A68C-49B5-86D4-DE827009D6DE}" type="pres">
      <dgm:prSet presAssocID="{CE5674B8-3BEA-408D-A7FF-C5255CD08D47}" presName="bSp" presStyleCnt="0"/>
      <dgm:spPr/>
    </dgm:pt>
    <dgm:pt modelId="{3568B0A7-672C-4F3C-890A-A98373854D19}" type="pres">
      <dgm:prSet presAssocID="{CE5674B8-3BEA-408D-A7FF-C5255CD08D47}" presName="process" presStyleCnt="0"/>
      <dgm:spPr/>
    </dgm:pt>
    <dgm:pt modelId="{798A4B6A-99F5-489D-97BB-09D26194AE23}" type="pres">
      <dgm:prSet presAssocID="{850977B3-4270-4148-BFB8-C8E14277DE7E}" presName="composite1" presStyleCnt="0"/>
      <dgm:spPr/>
    </dgm:pt>
    <dgm:pt modelId="{3CFC95E3-CE65-4995-92A7-3C18BA308F72}" type="pres">
      <dgm:prSet presAssocID="{850977B3-4270-4148-BFB8-C8E14277DE7E}" presName="dummyNode1" presStyleLbl="node1" presStyleIdx="0" presStyleCnt="3"/>
      <dgm:spPr/>
    </dgm:pt>
    <dgm:pt modelId="{14F9799A-DC8F-4645-BA2A-A876304F8D46}" type="pres">
      <dgm:prSet presAssocID="{850977B3-4270-4148-BFB8-C8E14277DE7E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9A7FF5-92F8-4B6E-8539-A10C4F32F854}" type="pres">
      <dgm:prSet presAssocID="{850977B3-4270-4148-BFB8-C8E14277DE7E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C5268C-F952-41EB-B931-5F2225FEB411}" type="pres">
      <dgm:prSet presAssocID="{850977B3-4270-4148-BFB8-C8E14277DE7E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E23B48-C455-4C38-A323-2EA49C5C6357}" type="pres">
      <dgm:prSet presAssocID="{850977B3-4270-4148-BFB8-C8E14277DE7E}" presName="connSite1" presStyleCnt="0"/>
      <dgm:spPr/>
    </dgm:pt>
    <dgm:pt modelId="{1E3FC44D-D2DA-4BEB-9FC9-2E5696510AAF}" type="pres">
      <dgm:prSet presAssocID="{038860EB-3A86-4C7B-AF2E-354789540C2D}" presName="Name9" presStyleLbl="sibTrans2D1" presStyleIdx="0" presStyleCnt="2"/>
      <dgm:spPr/>
      <dgm:t>
        <a:bodyPr/>
        <a:lstStyle/>
        <a:p>
          <a:endParaRPr lang="ru-RU"/>
        </a:p>
      </dgm:t>
    </dgm:pt>
    <dgm:pt modelId="{CCDD22AC-8F3F-4F90-A7FA-853AFAEFC097}" type="pres">
      <dgm:prSet presAssocID="{2137E4AF-D273-435D-BC49-E3EC08F0D0A4}" presName="composite2" presStyleCnt="0"/>
      <dgm:spPr/>
    </dgm:pt>
    <dgm:pt modelId="{6599D93A-093D-4906-A151-7D6AB45E0D08}" type="pres">
      <dgm:prSet presAssocID="{2137E4AF-D273-435D-BC49-E3EC08F0D0A4}" presName="dummyNode2" presStyleLbl="node1" presStyleIdx="0" presStyleCnt="3"/>
      <dgm:spPr/>
    </dgm:pt>
    <dgm:pt modelId="{3837C382-D450-4F4D-9841-FACF8532DF9F}" type="pres">
      <dgm:prSet presAssocID="{2137E4AF-D273-435D-BC49-E3EC08F0D0A4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E30BFE-7E23-49B7-A218-D60B71559025}" type="pres">
      <dgm:prSet presAssocID="{2137E4AF-D273-435D-BC49-E3EC08F0D0A4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83739-3151-4790-9B87-DE45DBF4E43F}" type="pres">
      <dgm:prSet presAssocID="{2137E4AF-D273-435D-BC49-E3EC08F0D0A4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73055B-D049-41FE-9CED-678D2F0159D9}" type="pres">
      <dgm:prSet presAssocID="{2137E4AF-D273-435D-BC49-E3EC08F0D0A4}" presName="connSite2" presStyleCnt="0"/>
      <dgm:spPr/>
    </dgm:pt>
    <dgm:pt modelId="{F931E7B7-BB4C-439D-855A-A0186D41C73F}" type="pres">
      <dgm:prSet presAssocID="{B4EC0A06-2052-4655-90BB-C32587C97497}" presName="Name18" presStyleLbl="sibTrans2D1" presStyleIdx="1" presStyleCnt="2"/>
      <dgm:spPr/>
      <dgm:t>
        <a:bodyPr/>
        <a:lstStyle/>
        <a:p>
          <a:endParaRPr lang="ru-RU"/>
        </a:p>
      </dgm:t>
    </dgm:pt>
    <dgm:pt modelId="{0E52E61B-1C95-4D8B-8A2B-59C25385D917}" type="pres">
      <dgm:prSet presAssocID="{93FB1BAC-EA81-4F96-BF89-DC9666D40431}" presName="composite1" presStyleCnt="0"/>
      <dgm:spPr/>
    </dgm:pt>
    <dgm:pt modelId="{5E8621CB-7C9B-48A8-8953-85945E84CEB9}" type="pres">
      <dgm:prSet presAssocID="{93FB1BAC-EA81-4F96-BF89-DC9666D40431}" presName="dummyNode1" presStyleLbl="node1" presStyleIdx="1" presStyleCnt="3"/>
      <dgm:spPr/>
    </dgm:pt>
    <dgm:pt modelId="{BD591E81-DD19-49C8-8785-25860F16F413}" type="pres">
      <dgm:prSet presAssocID="{93FB1BAC-EA81-4F96-BF89-DC9666D40431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CA3FCE-E0A1-4CC1-BF8E-FFBF7E1A5CA5}" type="pres">
      <dgm:prSet presAssocID="{93FB1BAC-EA81-4F96-BF89-DC9666D40431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01B410-C626-430E-A2C3-F9F8C4E2B378}" type="pres">
      <dgm:prSet presAssocID="{93FB1BAC-EA81-4F96-BF89-DC9666D40431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936E64-EB03-494B-9A6E-9F7781B25858}" type="pres">
      <dgm:prSet presAssocID="{93FB1BAC-EA81-4F96-BF89-DC9666D40431}" presName="connSite1" presStyleCnt="0"/>
      <dgm:spPr/>
    </dgm:pt>
  </dgm:ptLst>
  <dgm:cxnLst>
    <dgm:cxn modelId="{CA25C5E0-1AC0-425B-A0F1-10609DBBAC55}" srcId="{CE5674B8-3BEA-408D-A7FF-C5255CD08D47}" destId="{850977B3-4270-4148-BFB8-C8E14277DE7E}" srcOrd="0" destOrd="0" parTransId="{08ADF795-57E4-447C-8223-8F827F0477AF}" sibTransId="{038860EB-3A86-4C7B-AF2E-354789540C2D}"/>
    <dgm:cxn modelId="{F013BE0E-D48F-4F88-807E-C2540FE75903}" type="presOf" srcId="{038860EB-3A86-4C7B-AF2E-354789540C2D}" destId="{1E3FC44D-D2DA-4BEB-9FC9-2E5696510AAF}" srcOrd="0" destOrd="0" presId="urn:microsoft.com/office/officeart/2005/8/layout/hProcess4"/>
    <dgm:cxn modelId="{78631D69-C1C0-4C4D-898D-99B1539B18E5}" type="presOf" srcId="{B4EC0A06-2052-4655-90BB-C32587C97497}" destId="{F931E7B7-BB4C-439D-855A-A0186D41C73F}" srcOrd="0" destOrd="0" presId="urn:microsoft.com/office/officeart/2005/8/layout/hProcess4"/>
    <dgm:cxn modelId="{97A2E01D-0879-4937-85B8-52AAC4EFAC39}" type="presOf" srcId="{FFEE4281-4EA0-485D-9BDD-C23B2349D315}" destId="{E7E30BFE-7E23-49B7-A218-D60B71559025}" srcOrd="1" destOrd="0" presId="urn:microsoft.com/office/officeart/2005/8/layout/hProcess4"/>
    <dgm:cxn modelId="{59753644-7FC4-403E-AA31-CD59FAB898AC}" srcId="{CE5674B8-3BEA-408D-A7FF-C5255CD08D47}" destId="{2137E4AF-D273-435D-BC49-E3EC08F0D0A4}" srcOrd="1" destOrd="0" parTransId="{9AE7E94F-BAF5-4E70-93C2-2F95893A31B5}" sibTransId="{B4EC0A06-2052-4655-90BB-C32587C97497}"/>
    <dgm:cxn modelId="{B72759A2-6A59-41DA-9C08-929B5B5B89D1}" type="presOf" srcId="{CE5674B8-3BEA-408D-A7FF-C5255CD08D47}" destId="{74442B6A-D5C5-47F2-AB54-9D6AC1EA0F6B}" srcOrd="0" destOrd="0" presId="urn:microsoft.com/office/officeart/2005/8/layout/hProcess4"/>
    <dgm:cxn modelId="{609600BA-4EA3-472F-BF18-7E3E670F16F1}" type="presOf" srcId="{3AB2615C-7E83-4465-B35A-F7D587F9118E}" destId="{BD591E81-DD19-49C8-8785-25860F16F413}" srcOrd="0" destOrd="0" presId="urn:microsoft.com/office/officeart/2005/8/layout/hProcess4"/>
    <dgm:cxn modelId="{4304AD36-ED5E-436D-B28F-3C7EF8E8FDC3}" srcId="{850977B3-4270-4148-BFB8-C8E14277DE7E}" destId="{AD24A132-938B-4425-B7A7-DB75EC7A39FE}" srcOrd="0" destOrd="0" parTransId="{C6CE405E-2761-4505-BA74-09C880F3F677}" sibTransId="{1BEFD973-4EB2-4464-9443-3BDBA81247B7}"/>
    <dgm:cxn modelId="{B85752C6-21A9-4481-A4A1-0F3ADA676481}" srcId="{850977B3-4270-4148-BFB8-C8E14277DE7E}" destId="{97B781D0-05CE-4E0E-B6E0-099CB7B29DA3}" srcOrd="1" destOrd="0" parTransId="{AA2F3F69-4679-4045-BF5E-E0732E6872A3}" sibTransId="{27FD00B2-C57C-4E51-B165-D834BC014E57}"/>
    <dgm:cxn modelId="{F80009AA-A972-4BB3-8A14-3D21DCD8ABFF}" type="presOf" srcId="{93FB1BAC-EA81-4F96-BF89-DC9666D40431}" destId="{7501B410-C626-430E-A2C3-F9F8C4E2B378}" srcOrd="0" destOrd="0" presId="urn:microsoft.com/office/officeart/2005/8/layout/hProcess4"/>
    <dgm:cxn modelId="{9F755170-4D8B-4EBF-B4E3-BE6209DFA5BB}" type="presOf" srcId="{3AB2615C-7E83-4465-B35A-F7D587F9118E}" destId="{F3CA3FCE-E0A1-4CC1-BF8E-FFBF7E1A5CA5}" srcOrd="1" destOrd="0" presId="urn:microsoft.com/office/officeart/2005/8/layout/hProcess4"/>
    <dgm:cxn modelId="{29F34DDC-405D-4A5C-8786-51352AE74B35}" type="presOf" srcId="{A4D9F419-B0F5-4D1B-BA6C-79EEAF1FB723}" destId="{E7E30BFE-7E23-49B7-A218-D60B71559025}" srcOrd="1" destOrd="1" presId="urn:microsoft.com/office/officeart/2005/8/layout/hProcess4"/>
    <dgm:cxn modelId="{83F31F6B-CB9A-40D9-9595-655E996E9F5C}" type="presOf" srcId="{AD24A132-938B-4425-B7A7-DB75EC7A39FE}" destId="{E19A7FF5-92F8-4B6E-8539-A10C4F32F854}" srcOrd="1" destOrd="0" presId="urn:microsoft.com/office/officeart/2005/8/layout/hProcess4"/>
    <dgm:cxn modelId="{D7DC97E3-B00F-4C2A-83A7-E701C27A444E}" type="presOf" srcId="{97B781D0-05CE-4E0E-B6E0-099CB7B29DA3}" destId="{E19A7FF5-92F8-4B6E-8539-A10C4F32F854}" srcOrd="1" destOrd="1" presId="urn:microsoft.com/office/officeart/2005/8/layout/hProcess4"/>
    <dgm:cxn modelId="{0DA88FE7-C52F-4A80-86EF-82039D398A0F}" srcId="{2137E4AF-D273-435D-BC49-E3EC08F0D0A4}" destId="{A4D9F419-B0F5-4D1B-BA6C-79EEAF1FB723}" srcOrd="1" destOrd="0" parTransId="{3FE18D5D-C9F4-453B-8B3E-ED270F4F77E1}" sibTransId="{3114BE86-0CC2-4541-938D-3934D0EDD76A}"/>
    <dgm:cxn modelId="{82C3ACD5-6BF0-4ADD-8173-29E5744117CD}" type="presOf" srcId="{850977B3-4270-4148-BFB8-C8E14277DE7E}" destId="{DBC5268C-F952-41EB-B931-5F2225FEB411}" srcOrd="0" destOrd="0" presId="urn:microsoft.com/office/officeart/2005/8/layout/hProcess4"/>
    <dgm:cxn modelId="{FE4E1787-D6BD-438C-891C-608C8BAD0E4C}" type="presOf" srcId="{89A9526C-35C8-45AA-9F97-2B4DFFC458A9}" destId="{F3CA3FCE-E0A1-4CC1-BF8E-FFBF7E1A5CA5}" srcOrd="1" destOrd="1" presId="urn:microsoft.com/office/officeart/2005/8/layout/hProcess4"/>
    <dgm:cxn modelId="{42867365-6CA0-4C4E-AF82-6606DF03ED5E}" type="presOf" srcId="{2137E4AF-D273-435D-BC49-E3EC08F0D0A4}" destId="{A1083739-3151-4790-9B87-DE45DBF4E43F}" srcOrd="0" destOrd="0" presId="urn:microsoft.com/office/officeart/2005/8/layout/hProcess4"/>
    <dgm:cxn modelId="{84B8C7B8-2DC6-4D94-8F76-2B96A934AA20}" srcId="{93FB1BAC-EA81-4F96-BF89-DC9666D40431}" destId="{89A9526C-35C8-45AA-9F97-2B4DFFC458A9}" srcOrd="1" destOrd="0" parTransId="{E3D68396-4B6E-4143-BA59-3AF3F4D6791C}" sibTransId="{0AC67913-C286-4965-A534-32B8C4B1C643}"/>
    <dgm:cxn modelId="{BEF8FB49-7004-4D13-8F85-32F850CF032C}" type="presOf" srcId="{AD24A132-938B-4425-B7A7-DB75EC7A39FE}" destId="{14F9799A-DC8F-4645-BA2A-A876304F8D46}" srcOrd="0" destOrd="0" presId="urn:microsoft.com/office/officeart/2005/8/layout/hProcess4"/>
    <dgm:cxn modelId="{75CE6563-90CA-473E-8BEE-FD85A7110F85}" type="presOf" srcId="{97B781D0-05CE-4E0E-B6E0-099CB7B29DA3}" destId="{14F9799A-DC8F-4645-BA2A-A876304F8D46}" srcOrd="0" destOrd="1" presId="urn:microsoft.com/office/officeart/2005/8/layout/hProcess4"/>
    <dgm:cxn modelId="{A2A6F815-E830-4A06-BA08-58A94AB661CD}" type="presOf" srcId="{89A9526C-35C8-45AA-9F97-2B4DFFC458A9}" destId="{BD591E81-DD19-49C8-8785-25860F16F413}" srcOrd="0" destOrd="1" presId="urn:microsoft.com/office/officeart/2005/8/layout/hProcess4"/>
    <dgm:cxn modelId="{A1EA4B02-3145-4F69-99DB-F137EDA60E5F}" srcId="{CE5674B8-3BEA-408D-A7FF-C5255CD08D47}" destId="{93FB1BAC-EA81-4F96-BF89-DC9666D40431}" srcOrd="2" destOrd="0" parTransId="{05234D01-47C6-4282-A145-054B1B841743}" sibTransId="{B9BD543E-F63E-4B7E-B435-66B49F8DFFB0}"/>
    <dgm:cxn modelId="{33203270-9296-4790-8EA3-F04D0CB33D78}" srcId="{2137E4AF-D273-435D-BC49-E3EC08F0D0A4}" destId="{FFEE4281-4EA0-485D-9BDD-C23B2349D315}" srcOrd="0" destOrd="0" parTransId="{0C156138-8C68-445E-B451-7F83921CE768}" sibTransId="{C503FB2A-696B-4F59-A9AD-D7C43FA00B1D}"/>
    <dgm:cxn modelId="{B1171D36-8BA4-4CAC-AE46-5BC245EB3860}" srcId="{93FB1BAC-EA81-4F96-BF89-DC9666D40431}" destId="{3AB2615C-7E83-4465-B35A-F7D587F9118E}" srcOrd="0" destOrd="0" parTransId="{93AC34EB-4DAC-498E-8247-A367479C78F3}" sibTransId="{50B1BC01-8979-4946-B117-02E5F828ED6A}"/>
    <dgm:cxn modelId="{41BD8322-D01E-404E-8AE8-BD110DF57248}" type="presOf" srcId="{A4D9F419-B0F5-4D1B-BA6C-79EEAF1FB723}" destId="{3837C382-D450-4F4D-9841-FACF8532DF9F}" srcOrd="0" destOrd="1" presId="urn:microsoft.com/office/officeart/2005/8/layout/hProcess4"/>
    <dgm:cxn modelId="{9CFA55F7-000C-4E5B-8EF3-63168DE8A90C}" type="presOf" srcId="{FFEE4281-4EA0-485D-9BDD-C23B2349D315}" destId="{3837C382-D450-4F4D-9841-FACF8532DF9F}" srcOrd="0" destOrd="0" presId="urn:microsoft.com/office/officeart/2005/8/layout/hProcess4"/>
    <dgm:cxn modelId="{8D95B842-3FAE-4047-9298-8A16BC0C9DAB}" type="presParOf" srcId="{74442B6A-D5C5-47F2-AB54-9D6AC1EA0F6B}" destId="{5CC65E59-4FC2-418C-9828-AFEBC4409D65}" srcOrd="0" destOrd="0" presId="urn:microsoft.com/office/officeart/2005/8/layout/hProcess4"/>
    <dgm:cxn modelId="{7E88C4C5-321B-4396-A846-85B158DF5062}" type="presParOf" srcId="{74442B6A-D5C5-47F2-AB54-9D6AC1EA0F6B}" destId="{0751DAA1-A68C-49B5-86D4-DE827009D6DE}" srcOrd="1" destOrd="0" presId="urn:microsoft.com/office/officeart/2005/8/layout/hProcess4"/>
    <dgm:cxn modelId="{A3AE5FA0-7D01-4E8C-B8B8-4F21391C0836}" type="presParOf" srcId="{74442B6A-D5C5-47F2-AB54-9D6AC1EA0F6B}" destId="{3568B0A7-672C-4F3C-890A-A98373854D19}" srcOrd="2" destOrd="0" presId="urn:microsoft.com/office/officeart/2005/8/layout/hProcess4"/>
    <dgm:cxn modelId="{974AB2A7-8DE1-4F8E-A80F-718E41A220FF}" type="presParOf" srcId="{3568B0A7-672C-4F3C-890A-A98373854D19}" destId="{798A4B6A-99F5-489D-97BB-09D26194AE23}" srcOrd="0" destOrd="0" presId="urn:microsoft.com/office/officeart/2005/8/layout/hProcess4"/>
    <dgm:cxn modelId="{F38D8133-7386-4C57-AA15-912A5C006E38}" type="presParOf" srcId="{798A4B6A-99F5-489D-97BB-09D26194AE23}" destId="{3CFC95E3-CE65-4995-92A7-3C18BA308F72}" srcOrd="0" destOrd="0" presId="urn:microsoft.com/office/officeart/2005/8/layout/hProcess4"/>
    <dgm:cxn modelId="{89BA9821-4E98-4FB1-8E31-C7DE4B64C650}" type="presParOf" srcId="{798A4B6A-99F5-489D-97BB-09D26194AE23}" destId="{14F9799A-DC8F-4645-BA2A-A876304F8D46}" srcOrd="1" destOrd="0" presId="urn:microsoft.com/office/officeart/2005/8/layout/hProcess4"/>
    <dgm:cxn modelId="{400E83F1-789E-4785-8CCC-2373DEE2625C}" type="presParOf" srcId="{798A4B6A-99F5-489D-97BB-09D26194AE23}" destId="{E19A7FF5-92F8-4B6E-8539-A10C4F32F854}" srcOrd="2" destOrd="0" presId="urn:microsoft.com/office/officeart/2005/8/layout/hProcess4"/>
    <dgm:cxn modelId="{631244F3-7881-40C0-B2BE-2B5699E2D53D}" type="presParOf" srcId="{798A4B6A-99F5-489D-97BB-09D26194AE23}" destId="{DBC5268C-F952-41EB-B931-5F2225FEB411}" srcOrd="3" destOrd="0" presId="urn:microsoft.com/office/officeart/2005/8/layout/hProcess4"/>
    <dgm:cxn modelId="{F8266048-9AD8-497A-9A89-1A13269B06D7}" type="presParOf" srcId="{798A4B6A-99F5-489D-97BB-09D26194AE23}" destId="{54E23B48-C455-4C38-A323-2EA49C5C6357}" srcOrd="4" destOrd="0" presId="urn:microsoft.com/office/officeart/2005/8/layout/hProcess4"/>
    <dgm:cxn modelId="{82267AC9-477F-4FB4-81D9-D183548C97DD}" type="presParOf" srcId="{3568B0A7-672C-4F3C-890A-A98373854D19}" destId="{1E3FC44D-D2DA-4BEB-9FC9-2E5696510AAF}" srcOrd="1" destOrd="0" presId="urn:microsoft.com/office/officeart/2005/8/layout/hProcess4"/>
    <dgm:cxn modelId="{F03D95F4-7EBD-4B02-B93E-37267656BD76}" type="presParOf" srcId="{3568B0A7-672C-4F3C-890A-A98373854D19}" destId="{CCDD22AC-8F3F-4F90-A7FA-853AFAEFC097}" srcOrd="2" destOrd="0" presId="urn:microsoft.com/office/officeart/2005/8/layout/hProcess4"/>
    <dgm:cxn modelId="{E31F4F76-2918-4B44-ABE8-50020B8BA14B}" type="presParOf" srcId="{CCDD22AC-8F3F-4F90-A7FA-853AFAEFC097}" destId="{6599D93A-093D-4906-A151-7D6AB45E0D08}" srcOrd="0" destOrd="0" presId="urn:microsoft.com/office/officeart/2005/8/layout/hProcess4"/>
    <dgm:cxn modelId="{D708C2EB-4B1E-4358-A79E-9A6A183CB301}" type="presParOf" srcId="{CCDD22AC-8F3F-4F90-A7FA-853AFAEFC097}" destId="{3837C382-D450-4F4D-9841-FACF8532DF9F}" srcOrd="1" destOrd="0" presId="urn:microsoft.com/office/officeart/2005/8/layout/hProcess4"/>
    <dgm:cxn modelId="{08CA01A4-DE67-4971-AAFB-0F17329BD9A2}" type="presParOf" srcId="{CCDD22AC-8F3F-4F90-A7FA-853AFAEFC097}" destId="{E7E30BFE-7E23-49B7-A218-D60B71559025}" srcOrd="2" destOrd="0" presId="urn:microsoft.com/office/officeart/2005/8/layout/hProcess4"/>
    <dgm:cxn modelId="{80296429-5CB5-40CD-85D5-DD656E19BC8F}" type="presParOf" srcId="{CCDD22AC-8F3F-4F90-A7FA-853AFAEFC097}" destId="{A1083739-3151-4790-9B87-DE45DBF4E43F}" srcOrd="3" destOrd="0" presId="urn:microsoft.com/office/officeart/2005/8/layout/hProcess4"/>
    <dgm:cxn modelId="{999F83C2-DDD3-4057-8A78-03E178624657}" type="presParOf" srcId="{CCDD22AC-8F3F-4F90-A7FA-853AFAEFC097}" destId="{D173055B-D049-41FE-9CED-678D2F0159D9}" srcOrd="4" destOrd="0" presId="urn:microsoft.com/office/officeart/2005/8/layout/hProcess4"/>
    <dgm:cxn modelId="{3E186AEC-F848-4C09-8393-6C38AC3078BE}" type="presParOf" srcId="{3568B0A7-672C-4F3C-890A-A98373854D19}" destId="{F931E7B7-BB4C-439D-855A-A0186D41C73F}" srcOrd="3" destOrd="0" presId="urn:microsoft.com/office/officeart/2005/8/layout/hProcess4"/>
    <dgm:cxn modelId="{83A1CFA3-785C-4989-A5A5-90DC25CE6D82}" type="presParOf" srcId="{3568B0A7-672C-4F3C-890A-A98373854D19}" destId="{0E52E61B-1C95-4D8B-8A2B-59C25385D917}" srcOrd="4" destOrd="0" presId="urn:microsoft.com/office/officeart/2005/8/layout/hProcess4"/>
    <dgm:cxn modelId="{20474E85-3756-4D0A-8E61-51B10A656B64}" type="presParOf" srcId="{0E52E61B-1C95-4D8B-8A2B-59C25385D917}" destId="{5E8621CB-7C9B-48A8-8953-85945E84CEB9}" srcOrd="0" destOrd="0" presId="urn:microsoft.com/office/officeart/2005/8/layout/hProcess4"/>
    <dgm:cxn modelId="{37CEDDBE-935A-4276-A3DD-020C72A65470}" type="presParOf" srcId="{0E52E61B-1C95-4D8B-8A2B-59C25385D917}" destId="{BD591E81-DD19-49C8-8785-25860F16F413}" srcOrd="1" destOrd="0" presId="urn:microsoft.com/office/officeart/2005/8/layout/hProcess4"/>
    <dgm:cxn modelId="{7C6CBE54-721A-49BE-A823-9BEDCDEC92D6}" type="presParOf" srcId="{0E52E61B-1C95-4D8B-8A2B-59C25385D917}" destId="{F3CA3FCE-E0A1-4CC1-BF8E-FFBF7E1A5CA5}" srcOrd="2" destOrd="0" presId="urn:microsoft.com/office/officeart/2005/8/layout/hProcess4"/>
    <dgm:cxn modelId="{FB58D90F-9354-4006-A373-2B646B2689B5}" type="presParOf" srcId="{0E52E61B-1C95-4D8B-8A2B-59C25385D917}" destId="{7501B410-C626-430E-A2C3-F9F8C4E2B378}" srcOrd="3" destOrd="0" presId="urn:microsoft.com/office/officeart/2005/8/layout/hProcess4"/>
    <dgm:cxn modelId="{82741D6B-DE92-4A0E-824F-4A0B4A88266F}" type="presParOf" srcId="{0E52E61B-1C95-4D8B-8A2B-59C25385D917}" destId="{62936E64-EB03-494B-9A6E-9F7781B2585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F618A4CE-0D7E-614F-A4E8-358701069F7B}" type="doc">
      <dgm:prSet loTypeId="urn:microsoft.com/office/officeart/2005/8/layout/lProcess1" loCatId="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29BE10D9-6E67-7C4D-ACB9-8F13E6CCC59D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Аванс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 (КРБ)1206ХХ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21AA41-B6CE-CF49-9F25-2EF7D9398101}" type="parTrans" cxnId="{37A57858-EF46-4A4B-B445-B402B8F53ADA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2B9718-2BFE-8448-8CCE-04593A799799}" type="sibTrans" cxnId="{37A57858-EF46-4A4B-B445-B402B8F53ADA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DAFE01-EA88-B543-A5B1-FAFA514E5D22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Согласно сроку поставки, по этапам поставки</a:t>
          </a:r>
        </a:p>
      </dgm:t>
    </dgm:pt>
    <dgm:pt modelId="{C1CF3D56-690B-4946-A2AF-1C486F93313E}" type="parTrans" cxnId="{8C45B699-79F2-5347-9DF6-85E1A34E4E62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B74066-D797-C046-B995-36416606CA52}" type="sibTrans" cxnId="{8C45B699-79F2-5347-9DF6-85E1A34E4E62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941D41-5A42-FD40-B60E-84675A96C7DA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ДЗ 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(КРБ)120934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8D89B6-67BE-F14F-8526-8BEB1EB5FA62}" type="parTrans" cxnId="{51469DF5-788F-104C-B1EE-AD29CB8A94A7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F8B4E2-1AD8-1C44-B404-A5EE798B99D8}" type="sibTrans" cxnId="{51469DF5-788F-104C-B1EE-AD29CB8A94A7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777227-1A55-4D4C-AF06-8FA260194788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Регламентные сроки возврата средств</a:t>
          </a:r>
        </a:p>
      </dgm:t>
    </dgm:pt>
    <dgm:pt modelId="{AF39E60E-40E2-3C41-89E5-3F8FDDE79526}" type="parTrans" cxnId="{17E10253-19F2-824E-8990-EC26947380AC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B377A4-DA39-EB43-9696-B95F8E70EC16}" type="sibTrans" cxnId="{17E10253-19F2-824E-8990-EC26947380AC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5C5A1D-B66E-9C40-8E96-39E581987A9B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ДЗ 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(КД)120936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D9FCB2-D3E3-4742-BC89-F963CD988FDA}" type="parTrans" cxnId="{C44EE008-7EAE-D448-926C-7F3A35356C0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37C186-AEBB-C448-B662-CA0AB33E3425}" type="sibTrans" cxnId="{C44EE008-7EAE-D448-926C-7F3A35356C0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49F421-6860-7245-9326-E54FC70EF687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Просроченная </a:t>
          </a:r>
        </a:p>
      </dgm:t>
    </dgm:pt>
    <dgm:pt modelId="{E5EE8AD2-C77B-B448-AD67-594215BBE8F9}" type="parTrans" cxnId="{18A209A5-052E-7C47-BD22-7C54AB1CA5A3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F2A1A1-2527-DC49-8728-F16E8DFE7635}" type="sibTrans" cxnId="{18A209A5-052E-7C47-BD22-7C54AB1CA5A3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591599-2537-9B4A-8FCE-138346C40E23}" type="pres">
      <dgm:prSet presAssocID="{F618A4CE-0D7E-614F-A4E8-358701069F7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A0867A-2630-0841-BF23-90E84A373CF1}" type="pres">
      <dgm:prSet presAssocID="{29BE10D9-6E67-7C4D-ACB9-8F13E6CCC59D}" presName="vertFlow" presStyleCnt="0"/>
      <dgm:spPr/>
    </dgm:pt>
    <dgm:pt modelId="{069E3D71-C2E7-0D48-B3CA-380D89A9BFF4}" type="pres">
      <dgm:prSet presAssocID="{29BE10D9-6E67-7C4D-ACB9-8F13E6CCC59D}" presName="header" presStyleLbl="node1" presStyleIdx="0" presStyleCnt="3" custScaleY="238326"/>
      <dgm:spPr/>
      <dgm:t>
        <a:bodyPr/>
        <a:lstStyle/>
        <a:p>
          <a:endParaRPr lang="ru-RU"/>
        </a:p>
      </dgm:t>
    </dgm:pt>
    <dgm:pt modelId="{AD61D869-BFF8-834B-9A99-68DD45EAE9FF}" type="pres">
      <dgm:prSet presAssocID="{C1CF3D56-690B-4946-A2AF-1C486F93313E}" presName="parTrans" presStyleLbl="sibTrans2D1" presStyleIdx="0" presStyleCnt="3"/>
      <dgm:spPr/>
      <dgm:t>
        <a:bodyPr/>
        <a:lstStyle/>
        <a:p>
          <a:endParaRPr lang="ru-RU"/>
        </a:p>
      </dgm:t>
    </dgm:pt>
    <dgm:pt modelId="{812D53DC-5A78-FF4C-8CB4-565D9DECDE2B}" type="pres">
      <dgm:prSet presAssocID="{98DAFE01-EA88-B543-A5B1-FAFA514E5D22}" presName="child" presStyleLbl="alignAccFollowNode1" presStyleIdx="0" presStyleCnt="3" custScaleY="2945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FB2600-DDF5-0A45-BB73-EA447AE156CF}" type="pres">
      <dgm:prSet presAssocID="{29BE10D9-6E67-7C4D-ACB9-8F13E6CCC59D}" presName="hSp" presStyleCnt="0"/>
      <dgm:spPr/>
    </dgm:pt>
    <dgm:pt modelId="{DAE33A75-BB4B-8040-8B57-38B9DE2818DE}" type="pres">
      <dgm:prSet presAssocID="{9F941D41-5A42-FD40-B60E-84675A96C7DA}" presName="vertFlow" presStyleCnt="0"/>
      <dgm:spPr/>
    </dgm:pt>
    <dgm:pt modelId="{60190171-08DE-8C46-86A0-BDDB42177F88}" type="pres">
      <dgm:prSet presAssocID="{9F941D41-5A42-FD40-B60E-84675A96C7DA}" presName="header" presStyleLbl="node1" presStyleIdx="1" presStyleCnt="3" custScaleY="238326"/>
      <dgm:spPr/>
      <dgm:t>
        <a:bodyPr/>
        <a:lstStyle/>
        <a:p>
          <a:endParaRPr lang="ru-RU"/>
        </a:p>
      </dgm:t>
    </dgm:pt>
    <dgm:pt modelId="{AC7149EB-9CCF-3448-8020-795B7C29E6D9}" type="pres">
      <dgm:prSet presAssocID="{AF39E60E-40E2-3C41-89E5-3F8FDDE79526}" presName="parTrans" presStyleLbl="sibTrans2D1" presStyleIdx="1" presStyleCnt="3"/>
      <dgm:spPr/>
      <dgm:t>
        <a:bodyPr/>
        <a:lstStyle/>
        <a:p>
          <a:endParaRPr lang="ru-RU"/>
        </a:p>
      </dgm:t>
    </dgm:pt>
    <dgm:pt modelId="{AE506781-12BD-E349-9EBC-2D9903781C3C}" type="pres">
      <dgm:prSet presAssocID="{30777227-1A55-4D4C-AF06-8FA260194788}" presName="child" presStyleLbl="alignAccFollowNode1" presStyleIdx="1" presStyleCnt="3" custScaleY="2945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3A1C85-433C-0447-B425-509C4B6E784F}" type="pres">
      <dgm:prSet presAssocID="{9F941D41-5A42-FD40-B60E-84675A96C7DA}" presName="hSp" presStyleCnt="0"/>
      <dgm:spPr/>
    </dgm:pt>
    <dgm:pt modelId="{575A30A7-190D-7E4E-B9FA-C6123F6C52F3}" type="pres">
      <dgm:prSet presAssocID="{525C5A1D-B66E-9C40-8E96-39E581987A9B}" presName="vertFlow" presStyleCnt="0"/>
      <dgm:spPr/>
    </dgm:pt>
    <dgm:pt modelId="{22B235E8-B8D2-5B4B-825C-5B4D83F46581}" type="pres">
      <dgm:prSet presAssocID="{525C5A1D-B66E-9C40-8E96-39E581987A9B}" presName="header" presStyleLbl="node1" presStyleIdx="2" presStyleCnt="3" custScaleY="238326"/>
      <dgm:spPr/>
      <dgm:t>
        <a:bodyPr/>
        <a:lstStyle/>
        <a:p>
          <a:endParaRPr lang="ru-RU"/>
        </a:p>
      </dgm:t>
    </dgm:pt>
    <dgm:pt modelId="{D097E893-4F5F-F842-8D7A-907273A50FD7}" type="pres">
      <dgm:prSet presAssocID="{E5EE8AD2-C77B-B448-AD67-594215BBE8F9}" presName="parTrans" presStyleLbl="sibTrans2D1" presStyleIdx="2" presStyleCnt="3"/>
      <dgm:spPr/>
      <dgm:t>
        <a:bodyPr/>
        <a:lstStyle/>
        <a:p>
          <a:endParaRPr lang="ru-RU"/>
        </a:p>
      </dgm:t>
    </dgm:pt>
    <dgm:pt modelId="{4BCD1D7D-2A6E-1C44-83C4-0E7F5B2C2832}" type="pres">
      <dgm:prSet presAssocID="{1249F421-6860-7245-9326-E54FC70EF687}" presName="child" presStyleLbl="alignAccFollowNode1" presStyleIdx="2" presStyleCnt="3" custScaleY="2945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A209A5-052E-7C47-BD22-7C54AB1CA5A3}" srcId="{525C5A1D-B66E-9C40-8E96-39E581987A9B}" destId="{1249F421-6860-7245-9326-E54FC70EF687}" srcOrd="0" destOrd="0" parTransId="{E5EE8AD2-C77B-B448-AD67-594215BBE8F9}" sibTransId="{4BF2A1A1-2527-DC49-8728-F16E8DFE7635}"/>
    <dgm:cxn modelId="{D1ACA95E-66B7-B940-9D58-EC9715C76CFE}" type="presOf" srcId="{F618A4CE-0D7E-614F-A4E8-358701069F7B}" destId="{45591599-2537-9B4A-8FCE-138346C40E23}" srcOrd="0" destOrd="0" presId="urn:microsoft.com/office/officeart/2005/8/layout/lProcess1"/>
    <dgm:cxn modelId="{DCFD7C59-8D9D-2547-AE6C-D218922132E8}" type="presOf" srcId="{E5EE8AD2-C77B-B448-AD67-594215BBE8F9}" destId="{D097E893-4F5F-F842-8D7A-907273A50FD7}" srcOrd="0" destOrd="0" presId="urn:microsoft.com/office/officeart/2005/8/layout/lProcess1"/>
    <dgm:cxn modelId="{DA48065F-604C-0A41-A959-86AED33CD8B6}" type="presOf" srcId="{C1CF3D56-690B-4946-A2AF-1C486F93313E}" destId="{AD61D869-BFF8-834B-9A99-68DD45EAE9FF}" srcOrd="0" destOrd="0" presId="urn:microsoft.com/office/officeart/2005/8/layout/lProcess1"/>
    <dgm:cxn modelId="{DDFB789C-D7E7-E54D-9BCB-66C801435D27}" type="presOf" srcId="{98DAFE01-EA88-B543-A5B1-FAFA514E5D22}" destId="{812D53DC-5A78-FF4C-8CB4-565D9DECDE2B}" srcOrd="0" destOrd="0" presId="urn:microsoft.com/office/officeart/2005/8/layout/lProcess1"/>
    <dgm:cxn modelId="{619F1D1B-3932-904F-9DD1-64590B835384}" type="presOf" srcId="{30777227-1A55-4D4C-AF06-8FA260194788}" destId="{AE506781-12BD-E349-9EBC-2D9903781C3C}" srcOrd="0" destOrd="0" presId="urn:microsoft.com/office/officeart/2005/8/layout/lProcess1"/>
    <dgm:cxn modelId="{C44EE008-7EAE-D448-926C-7F3A35356C08}" srcId="{F618A4CE-0D7E-614F-A4E8-358701069F7B}" destId="{525C5A1D-B66E-9C40-8E96-39E581987A9B}" srcOrd="2" destOrd="0" parTransId="{DCD9FCB2-D3E3-4742-BC89-F963CD988FDA}" sibTransId="{7E37C186-AEBB-C448-B662-CA0AB33E3425}"/>
    <dgm:cxn modelId="{15B6693B-7628-E84C-8ED2-41DAAEF50335}" type="presOf" srcId="{525C5A1D-B66E-9C40-8E96-39E581987A9B}" destId="{22B235E8-B8D2-5B4B-825C-5B4D83F46581}" srcOrd="0" destOrd="0" presId="urn:microsoft.com/office/officeart/2005/8/layout/lProcess1"/>
    <dgm:cxn modelId="{F21AA804-16D6-D545-8329-9A899238F20A}" type="presOf" srcId="{9F941D41-5A42-FD40-B60E-84675A96C7DA}" destId="{60190171-08DE-8C46-86A0-BDDB42177F88}" srcOrd="0" destOrd="0" presId="urn:microsoft.com/office/officeart/2005/8/layout/lProcess1"/>
    <dgm:cxn modelId="{0CD372F4-AD39-4A4E-8C93-C38607479241}" type="presOf" srcId="{AF39E60E-40E2-3C41-89E5-3F8FDDE79526}" destId="{AC7149EB-9CCF-3448-8020-795B7C29E6D9}" srcOrd="0" destOrd="0" presId="urn:microsoft.com/office/officeart/2005/8/layout/lProcess1"/>
    <dgm:cxn modelId="{17E10253-19F2-824E-8990-EC26947380AC}" srcId="{9F941D41-5A42-FD40-B60E-84675A96C7DA}" destId="{30777227-1A55-4D4C-AF06-8FA260194788}" srcOrd="0" destOrd="0" parTransId="{AF39E60E-40E2-3C41-89E5-3F8FDDE79526}" sibTransId="{2AB377A4-DA39-EB43-9696-B95F8E70EC16}"/>
    <dgm:cxn modelId="{8C45B699-79F2-5347-9DF6-85E1A34E4E62}" srcId="{29BE10D9-6E67-7C4D-ACB9-8F13E6CCC59D}" destId="{98DAFE01-EA88-B543-A5B1-FAFA514E5D22}" srcOrd="0" destOrd="0" parTransId="{C1CF3D56-690B-4946-A2AF-1C486F93313E}" sibTransId="{CAB74066-D797-C046-B995-36416606CA52}"/>
    <dgm:cxn modelId="{51469DF5-788F-104C-B1EE-AD29CB8A94A7}" srcId="{F618A4CE-0D7E-614F-A4E8-358701069F7B}" destId="{9F941D41-5A42-FD40-B60E-84675A96C7DA}" srcOrd="1" destOrd="0" parTransId="{0F8D89B6-67BE-F14F-8526-8BEB1EB5FA62}" sibTransId="{35F8B4E2-1AD8-1C44-B404-A5EE798B99D8}"/>
    <dgm:cxn modelId="{C5ED48F1-A19E-9C44-BE87-5FE62195BE13}" type="presOf" srcId="{29BE10D9-6E67-7C4D-ACB9-8F13E6CCC59D}" destId="{069E3D71-C2E7-0D48-B3CA-380D89A9BFF4}" srcOrd="0" destOrd="0" presId="urn:microsoft.com/office/officeart/2005/8/layout/lProcess1"/>
    <dgm:cxn modelId="{37A57858-EF46-4A4B-B445-B402B8F53ADA}" srcId="{F618A4CE-0D7E-614F-A4E8-358701069F7B}" destId="{29BE10D9-6E67-7C4D-ACB9-8F13E6CCC59D}" srcOrd="0" destOrd="0" parTransId="{6B21AA41-B6CE-CF49-9F25-2EF7D9398101}" sibTransId="{2F2B9718-2BFE-8448-8CCE-04593A799799}"/>
    <dgm:cxn modelId="{72C9C292-90CE-9248-93AC-39DB72A4DBD5}" type="presOf" srcId="{1249F421-6860-7245-9326-E54FC70EF687}" destId="{4BCD1D7D-2A6E-1C44-83C4-0E7F5B2C2832}" srcOrd="0" destOrd="0" presId="urn:microsoft.com/office/officeart/2005/8/layout/lProcess1"/>
    <dgm:cxn modelId="{E8B4904E-9DBC-3F4F-B799-987F4129E642}" type="presParOf" srcId="{45591599-2537-9B4A-8FCE-138346C40E23}" destId="{21A0867A-2630-0841-BF23-90E84A373CF1}" srcOrd="0" destOrd="0" presId="urn:microsoft.com/office/officeart/2005/8/layout/lProcess1"/>
    <dgm:cxn modelId="{EE5F01CA-11B6-DF40-8421-DCEF3C011F4F}" type="presParOf" srcId="{21A0867A-2630-0841-BF23-90E84A373CF1}" destId="{069E3D71-C2E7-0D48-B3CA-380D89A9BFF4}" srcOrd="0" destOrd="0" presId="urn:microsoft.com/office/officeart/2005/8/layout/lProcess1"/>
    <dgm:cxn modelId="{07318BB7-196A-AD4A-B1B3-7B1D0B31855A}" type="presParOf" srcId="{21A0867A-2630-0841-BF23-90E84A373CF1}" destId="{AD61D869-BFF8-834B-9A99-68DD45EAE9FF}" srcOrd="1" destOrd="0" presId="urn:microsoft.com/office/officeart/2005/8/layout/lProcess1"/>
    <dgm:cxn modelId="{0FE77D34-8ADC-474F-9414-B084168730E2}" type="presParOf" srcId="{21A0867A-2630-0841-BF23-90E84A373CF1}" destId="{812D53DC-5A78-FF4C-8CB4-565D9DECDE2B}" srcOrd="2" destOrd="0" presId="urn:microsoft.com/office/officeart/2005/8/layout/lProcess1"/>
    <dgm:cxn modelId="{A90D9971-5FAA-BB4C-9518-279042978908}" type="presParOf" srcId="{45591599-2537-9B4A-8FCE-138346C40E23}" destId="{B1FB2600-DDF5-0A45-BB73-EA447AE156CF}" srcOrd="1" destOrd="0" presId="urn:microsoft.com/office/officeart/2005/8/layout/lProcess1"/>
    <dgm:cxn modelId="{221F390C-37C2-8D43-B664-4BBA5BA0811B}" type="presParOf" srcId="{45591599-2537-9B4A-8FCE-138346C40E23}" destId="{DAE33A75-BB4B-8040-8B57-38B9DE2818DE}" srcOrd="2" destOrd="0" presId="urn:microsoft.com/office/officeart/2005/8/layout/lProcess1"/>
    <dgm:cxn modelId="{D78F80AF-48FD-8840-8B89-C9BF3796DB85}" type="presParOf" srcId="{DAE33A75-BB4B-8040-8B57-38B9DE2818DE}" destId="{60190171-08DE-8C46-86A0-BDDB42177F88}" srcOrd="0" destOrd="0" presId="urn:microsoft.com/office/officeart/2005/8/layout/lProcess1"/>
    <dgm:cxn modelId="{7D7984AB-0619-CC41-A86D-1FE544EB7B33}" type="presParOf" srcId="{DAE33A75-BB4B-8040-8B57-38B9DE2818DE}" destId="{AC7149EB-9CCF-3448-8020-795B7C29E6D9}" srcOrd="1" destOrd="0" presId="urn:microsoft.com/office/officeart/2005/8/layout/lProcess1"/>
    <dgm:cxn modelId="{61549882-8324-8046-BD33-8B38D3089068}" type="presParOf" srcId="{DAE33A75-BB4B-8040-8B57-38B9DE2818DE}" destId="{AE506781-12BD-E349-9EBC-2D9903781C3C}" srcOrd="2" destOrd="0" presId="urn:microsoft.com/office/officeart/2005/8/layout/lProcess1"/>
    <dgm:cxn modelId="{FE286662-0751-CD40-9C0D-6622283A321E}" type="presParOf" srcId="{45591599-2537-9B4A-8FCE-138346C40E23}" destId="{243A1C85-433C-0447-B425-509C4B6E784F}" srcOrd="3" destOrd="0" presId="urn:microsoft.com/office/officeart/2005/8/layout/lProcess1"/>
    <dgm:cxn modelId="{8F2C9AFC-0F94-5E49-A794-6D89BC8E7F84}" type="presParOf" srcId="{45591599-2537-9B4A-8FCE-138346C40E23}" destId="{575A30A7-190D-7E4E-B9FA-C6123F6C52F3}" srcOrd="4" destOrd="0" presId="urn:microsoft.com/office/officeart/2005/8/layout/lProcess1"/>
    <dgm:cxn modelId="{01C84FBB-2146-9445-B5D3-AE7279A37965}" type="presParOf" srcId="{575A30A7-190D-7E4E-B9FA-C6123F6C52F3}" destId="{22B235E8-B8D2-5B4B-825C-5B4D83F46581}" srcOrd="0" destOrd="0" presId="urn:microsoft.com/office/officeart/2005/8/layout/lProcess1"/>
    <dgm:cxn modelId="{428A1E8A-019A-C64E-B928-C779C8682544}" type="presParOf" srcId="{575A30A7-190D-7E4E-B9FA-C6123F6C52F3}" destId="{D097E893-4F5F-F842-8D7A-907273A50FD7}" srcOrd="1" destOrd="0" presId="urn:microsoft.com/office/officeart/2005/8/layout/lProcess1"/>
    <dgm:cxn modelId="{1D0CEB89-9CCE-5144-8A08-702DC3ED33D7}" type="presParOf" srcId="{575A30A7-190D-7E4E-B9FA-C6123F6C52F3}" destId="{4BCD1D7D-2A6E-1C44-83C4-0E7F5B2C2832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F618A4CE-0D7E-614F-A4E8-358701069F7B}" type="doc">
      <dgm:prSet loTypeId="urn:microsoft.com/office/officeart/2005/8/layout/lProcess1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9BE10D9-6E67-7C4D-ACB9-8F13E6CCC59D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Фин. обеспечение затрат (аванс 206)</a:t>
          </a:r>
        </a:p>
      </dgm:t>
    </dgm:pt>
    <dgm:pt modelId="{6B21AA41-B6CE-CF49-9F25-2EF7D9398101}" type="parTrans" cxnId="{37A57858-EF46-4A4B-B445-B402B8F53ADA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2B9718-2BFE-8448-8CCE-04593A799799}" type="sibTrans" cxnId="{37A57858-EF46-4A4B-B445-B402B8F53ADA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DAFE01-EA88-B543-A5B1-FAFA514E5D22}">
      <dgm:prSet phldrT="[Текст]" custT="1"/>
      <dgm:spPr>
        <a:solidFill>
          <a:schemeClr val="accent1">
            <a:tint val="40000"/>
            <a:hueOff val="0"/>
            <a:satOff val="0"/>
            <a:lumOff val="0"/>
            <a:alpha val="25000"/>
          </a:schemeClr>
        </a:solidFill>
      </dgm:spPr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Утверждение отчета согласно регламенту</a:t>
          </a:r>
        </a:p>
      </dgm:t>
    </dgm:pt>
    <dgm:pt modelId="{C1CF3D56-690B-4946-A2AF-1C486F93313E}" type="parTrans" cxnId="{8C45B699-79F2-5347-9DF6-85E1A34E4E62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B74066-D797-C046-B995-36416606CA52}" type="sibTrans" cxnId="{8C45B699-79F2-5347-9DF6-85E1A34E4E62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941D41-5A42-FD40-B60E-84675A96C7DA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На 01.01.202Х </a:t>
          </a:r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неизрасходован-ные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 средства</a:t>
          </a:r>
        </a:p>
      </dgm:t>
    </dgm:pt>
    <dgm:pt modelId="{0F8D89B6-67BE-F14F-8526-8BEB1EB5FA62}" type="parTrans" cxnId="{51469DF5-788F-104C-B1EE-AD29CB8A94A7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F8B4E2-1AD8-1C44-B404-A5EE798B99D8}" type="sibTrans" cxnId="{51469DF5-788F-104C-B1EE-AD29CB8A94A7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777227-1A55-4D4C-AF06-8FA260194788}">
      <dgm:prSet phldrT="[Текст]" custT="1"/>
      <dgm:spPr>
        <a:solidFill>
          <a:schemeClr val="accent1">
            <a:tint val="40000"/>
            <a:hueOff val="0"/>
            <a:satOff val="0"/>
            <a:lumOff val="0"/>
            <a:alpha val="25000"/>
          </a:schemeClr>
        </a:solidFill>
      </dgm:spPr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Подтверждение потребности - не меняет дату исполнения обязательств</a:t>
          </a:r>
        </a:p>
      </dgm:t>
    </dgm:pt>
    <dgm:pt modelId="{AF39E60E-40E2-3C41-89E5-3F8FDDE79526}" type="parTrans" cxnId="{17E10253-19F2-824E-8990-EC26947380AC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B377A4-DA39-EB43-9696-B95F8E70EC16}" type="sibTrans" cxnId="{17E10253-19F2-824E-8990-EC26947380AC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5C5A1D-B66E-9C40-8E96-39E581987A9B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Возврат средств - </a:t>
          </a:r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реклассификация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 на монетарный актив 205</a:t>
          </a:r>
        </a:p>
      </dgm:t>
    </dgm:pt>
    <dgm:pt modelId="{DCD9FCB2-D3E3-4742-BC89-F963CD988FDA}" type="parTrans" cxnId="{C44EE008-7EAE-D448-926C-7F3A35356C0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37C186-AEBB-C448-B662-CA0AB33E3425}" type="sibTrans" cxnId="{C44EE008-7EAE-D448-926C-7F3A35356C0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49F421-6860-7245-9326-E54FC70EF687}">
      <dgm:prSet phldrT="[Текст]" custT="1"/>
      <dgm:spPr>
        <a:solidFill>
          <a:schemeClr val="accent1">
            <a:tint val="40000"/>
            <a:hueOff val="0"/>
            <a:satOff val="0"/>
            <a:lumOff val="0"/>
            <a:alpha val="25000"/>
          </a:schemeClr>
        </a:solidFill>
      </dgm:spPr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Регламентные сроки по возврату средств</a:t>
          </a:r>
        </a:p>
      </dgm:t>
    </dgm:pt>
    <dgm:pt modelId="{E5EE8AD2-C77B-B448-AD67-594215BBE8F9}" type="parTrans" cxnId="{18A209A5-052E-7C47-BD22-7C54AB1CA5A3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F2A1A1-2527-DC49-8728-F16E8DFE7635}" type="sibTrans" cxnId="{18A209A5-052E-7C47-BD22-7C54AB1CA5A3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E8500C-96C3-3A4C-81BC-EACEDDA34B0F}">
      <dgm:prSet phldrT="[Текст]" custT="1"/>
      <dgm:spPr>
        <a:solidFill>
          <a:schemeClr val="accent1">
            <a:tint val="40000"/>
            <a:hueOff val="0"/>
            <a:satOff val="0"/>
            <a:lumOff val="0"/>
            <a:alpha val="25000"/>
          </a:schemeClr>
        </a:solidFill>
      </dgm:spPr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Дата исполнения - соглашение, </a:t>
          </a:r>
          <a:r>
            <a:rPr lang="ru-RU" sz="20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доп.соглашение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0DE3755-5FF3-9047-8968-719AD414C959}" type="parTrans" cxnId="{333FDD36-E54B-4D42-96EC-1760F2750170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49C7D5-BD3B-C648-995E-7F91BFF66D44}" type="sibTrans" cxnId="{333FDD36-E54B-4D42-96EC-1760F2750170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591599-2537-9B4A-8FCE-138346C40E23}" type="pres">
      <dgm:prSet presAssocID="{F618A4CE-0D7E-614F-A4E8-358701069F7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A0867A-2630-0841-BF23-90E84A373CF1}" type="pres">
      <dgm:prSet presAssocID="{29BE10D9-6E67-7C4D-ACB9-8F13E6CCC59D}" presName="vertFlow" presStyleCnt="0"/>
      <dgm:spPr/>
    </dgm:pt>
    <dgm:pt modelId="{069E3D71-C2E7-0D48-B3CA-380D89A9BFF4}" type="pres">
      <dgm:prSet presAssocID="{29BE10D9-6E67-7C4D-ACB9-8F13E6CCC59D}" presName="header" presStyleLbl="node1" presStyleIdx="0" presStyleCnt="3" custScaleY="345504"/>
      <dgm:spPr/>
      <dgm:t>
        <a:bodyPr/>
        <a:lstStyle/>
        <a:p>
          <a:endParaRPr lang="ru-RU"/>
        </a:p>
      </dgm:t>
    </dgm:pt>
    <dgm:pt modelId="{AD61D869-BFF8-834B-9A99-68DD45EAE9FF}" type="pres">
      <dgm:prSet presAssocID="{C1CF3D56-690B-4946-A2AF-1C486F93313E}" presName="parTrans" presStyleLbl="sibTrans2D1" presStyleIdx="0" presStyleCnt="4"/>
      <dgm:spPr/>
      <dgm:t>
        <a:bodyPr/>
        <a:lstStyle/>
        <a:p>
          <a:endParaRPr lang="ru-RU"/>
        </a:p>
      </dgm:t>
    </dgm:pt>
    <dgm:pt modelId="{812D53DC-5A78-FF4C-8CB4-565D9DECDE2B}" type="pres">
      <dgm:prSet presAssocID="{98DAFE01-EA88-B543-A5B1-FAFA514E5D22}" presName="child" presStyleLbl="alignAccFollowNode1" presStyleIdx="0" presStyleCnt="4" custScaleY="2024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FB2600-DDF5-0A45-BB73-EA447AE156CF}" type="pres">
      <dgm:prSet presAssocID="{29BE10D9-6E67-7C4D-ACB9-8F13E6CCC59D}" presName="hSp" presStyleCnt="0"/>
      <dgm:spPr/>
    </dgm:pt>
    <dgm:pt modelId="{DAE33A75-BB4B-8040-8B57-38B9DE2818DE}" type="pres">
      <dgm:prSet presAssocID="{9F941D41-5A42-FD40-B60E-84675A96C7DA}" presName="vertFlow" presStyleCnt="0"/>
      <dgm:spPr/>
    </dgm:pt>
    <dgm:pt modelId="{60190171-08DE-8C46-86A0-BDDB42177F88}" type="pres">
      <dgm:prSet presAssocID="{9F941D41-5A42-FD40-B60E-84675A96C7DA}" presName="header" presStyleLbl="node1" presStyleIdx="1" presStyleCnt="3" custScaleY="345504"/>
      <dgm:spPr/>
      <dgm:t>
        <a:bodyPr/>
        <a:lstStyle/>
        <a:p>
          <a:endParaRPr lang="ru-RU"/>
        </a:p>
      </dgm:t>
    </dgm:pt>
    <dgm:pt modelId="{AC7149EB-9CCF-3448-8020-795B7C29E6D9}" type="pres">
      <dgm:prSet presAssocID="{AF39E60E-40E2-3C41-89E5-3F8FDDE79526}" presName="parTrans" presStyleLbl="sibTrans2D1" presStyleIdx="1" presStyleCnt="4"/>
      <dgm:spPr/>
      <dgm:t>
        <a:bodyPr/>
        <a:lstStyle/>
        <a:p>
          <a:endParaRPr lang="ru-RU"/>
        </a:p>
      </dgm:t>
    </dgm:pt>
    <dgm:pt modelId="{AE506781-12BD-E349-9EBC-2D9903781C3C}" type="pres">
      <dgm:prSet presAssocID="{30777227-1A55-4D4C-AF06-8FA260194788}" presName="child" presStyleLbl="alignAccFollowNode1" presStyleIdx="1" presStyleCnt="4" custScaleY="2024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CE490F-2A2F-F144-AC03-C333612B2CE2}" type="pres">
      <dgm:prSet presAssocID="{2AB377A4-DA39-EB43-9696-B95F8E70EC16}" presName="sibTrans" presStyleLbl="sibTrans2D1" presStyleIdx="2" presStyleCnt="4"/>
      <dgm:spPr/>
      <dgm:t>
        <a:bodyPr/>
        <a:lstStyle/>
        <a:p>
          <a:endParaRPr lang="ru-RU"/>
        </a:p>
      </dgm:t>
    </dgm:pt>
    <dgm:pt modelId="{E6421AE2-5001-5F46-8037-A1C21CB1919C}" type="pres">
      <dgm:prSet presAssocID="{5FE8500C-96C3-3A4C-81BC-EACEDDA34B0F}" presName="child" presStyleLbl="alignAccFollowNode1" presStyleIdx="2" presStyleCnt="4" custScaleY="2024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3A1C85-433C-0447-B425-509C4B6E784F}" type="pres">
      <dgm:prSet presAssocID="{9F941D41-5A42-FD40-B60E-84675A96C7DA}" presName="hSp" presStyleCnt="0"/>
      <dgm:spPr/>
    </dgm:pt>
    <dgm:pt modelId="{575A30A7-190D-7E4E-B9FA-C6123F6C52F3}" type="pres">
      <dgm:prSet presAssocID="{525C5A1D-B66E-9C40-8E96-39E581987A9B}" presName="vertFlow" presStyleCnt="0"/>
      <dgm:spPr/>
    </dgm:pt>
    <dgm:pt modelId="{22B235E8-B8D2-5B4B-825C-5B4D83F46581}" type="pres">
      <dgm:prSet presAssocID="{525C5A1D-B66E-9C40-8E96-39E581987A9B}" presName="header" presStyleLbl="node1" presStyleIdx="2" presStyleCnt="3" custScaleY="345504"/>
      <dgm:spPr/>
      <dgm:t>
        <a:bodyPr/>
        <a:lstStyle/>
        <a:p>
          <a:endParaRPr lang="ru-RU"/>
        </a:p>
      </dgm:t>
    </dgm:pt>
    <dgm:pt modelId="{D097E893-4F5F-F842-8D7A-907273A50FD7}" type="pres">
      <dgm:prSet presAssocID="{E5EE8AD2-C77B-B448-AD67-594215BBE8F9}" presName="parTrans" presStyleLbl="sibTrans2D1" presStyleIdx="3" presStyleCnt="4"/>
      <dgm:spPr/>
      <dgm:t>
        <a:bodyPr/>
        <a:lstStyle/>
        <a:p>
          <a:endParaRPr lang="ru-RU"/>
        </a:p>
      </dgm:t>
    </dgm:pt>
    <dgm:pt modelId="{4BCD1D7D-2A6E-1C44-83C4-0E7F5B2C2832}" type="pres">
      <dgm:prSet presAssocID="{1249F421-6860-7245-9326-E54FC70EF687}" presName="child" presStyleLbl="alignAccFollowNode1" presStyleIdx="3" presStyleCnt="4" custScaleY="2024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9F1D1B-3932-904F-9DD1-64590B835384}" type="presOf" srcId="{30777227-1A55-4D4C-AF06-8FA260194788}" destId="{AE506781-12BD-E349-9EBC-2D9903781C3C}" srcOrd="0" destOrd="0" presId="urn:microsoft.com/office/officeart/2005/8/layout/lProcess1"/>
    <dgm:cxn modelId="{18A209A5-052E-7C47-BD22-7C54AB1CA5A3}" srcId="{525C5A1D-B66E-9C40-8E96-39E581987A9B}" destId="{1249F421-6860-7245-9326-E54FC70EF687}" srcOrd="0" destOrd="0" parTransId="{E5EE8AD2-C77B-B448-AD67-594215BBE8F9}" sibTransId="{4BF2A1A1-2527-DC49-8728-F16E8DFE7635}"/>
    <dgm:cxn modelId="{DA48065F-604C-0A41-A959-86AED33CD8B6}" type="presOf" srcId="{C1CF3D56-690B-4946-A2AF-1C486F93313E}" destId="{AD61D869-BFF8-834B-9A99-68DD45EAE9FF}" srcOrd="0" destOrd="0" presId="urn:microsoft.com/office/officeart/2005/8/layout/lProcess1"/>
    <dgm:cxn modelId="{255F0061-A364-FF43-B0D4-41D1BC683813}" type="presOf" srcId="{2AB377A4-DA39-EB43-9696-B95F8E70EC16}" destId="{2ACE490F-2A2F-F144-AC03-C333612B2CE2}" srcOrd="0" destOrd="0" presId="urn:microsoft.com/office/officeart/2005/8/layout/lProcess1"/>
    <dgm:cxn modelId="{DDFB789C-D7E7-E54D-9BCB-66C801435D27}" type="presOf" srcId="{98DAFE01-EA88-B543-A5B1-FAFA514E5D22}" destId="{812D53DC-5A78-FF4C-8CB4-565D9DECDE2B}" srcOrd="0" destOrd="0" presId="urn:microsoft.com/office/officeart/2005/8/layout/lProcess1"/>
    <dgm:cxn modelId="{333FDD36-E54B-4D42-96EC-1760F2750170}" srcId="{9F941D41-5A42-FD40-B60E-84675A96C7DA}" destId="{5FE8500C-96C3-3A4C-81BC-EACEDDA34B0F}" srcOrd="1" destOrd="0" parTransId="{B0DE3755-5FF3-9047-8968-719AD414C959}" sibTransId="{2F49C7D5-BD3B-C648-995E-7F91BFF66D44}"/>
    <dgm:cxn modelId="{595884A8-6113-E941-997C-47FBA399D71A}" type="presOf" srcId="{5FE8500C-96C3-3A4C-81BC-EACEDDA34B0F}" destId="{E6421AE2-5001-5F46-8037-A1C21CB1919C}" srcOrd="0" destOrd="0" presId="urn:microsoft.com/office/officeart/2005/8/layout/lProcess1"/>
    <dgm:cxn modelId="{D1ACA95E-66B7-B940-9D58-EC9715C76CFE}" type="presOf" srcId="{F618A4CE-0D7E-614F-A4E8-358701069F7B}" destId="{45591599-2537-9B4A-8FCE-138346C40E23}" srcOrd="0" destOrd="0" presId="urn:microsoft.com/office/officeart/2005/8/layout/lProcess1"/>
    <dgm:cxn modelId="{8C45B699-79F2-5347-9DF6-85E1A34E4E62}" srcId="{29BE10D9-6E67-7C4D-ACB9-8F13E6CCC59D}" destId="{98DAFE01-EA88-B543-A5B1-FAFA514E5D22}" srcOrd="0" destOrd="0" parTransId="{C1CF3D56-690B-4946-A2AF-1C486F93313E}" sibTransId="{CAB74066-D797-C046-B995-36416606CA52}"/>
    <dgm:cxn modelId="{17E10253-19F2-824E-8990-EC26947380AC}" srcId="{9F941D41-5A42-FD40-B60E-84675A96C7DA}" destId="{30777227-1A55-4D4C-AF06-8FA260194788}" srcOrd="0" destOrd="0" parTransId="{AF39E60E-40E2-3C41-89E5-3F8FDDE79526}" sibTransId="{2AB377A4-DA39-EB43-9696-B95F8E70EC16}"/>
    <dgm:cxn modelId="{15B6693B-7628-E84C-8ED2-41DAAEF50335}" type="presOf" srcId="{525C5A1D-B66E-9C40-8E96-39E581987A9B}" destId="{22B235E8-B8D2-5B4B-825C-5B4D83F46581}" srcOrd="0" destOrd="0" presId="urn:microsoft.com/office/officeart/2005/8/layout/lProcess1"/>
    <dgm:cxn modelId="{C44EE008-7EAE-D448-926C-7F3A35356C08}" srcId="{F618A4CE-0D7E-614F-A4E8-358701069F7B}" destId="{525C5A1D-B66E-9C40-8E96-39E581987A9B}" srcOrd="2" destOrd="0" parTransId="{DCD9FCB2-D3E3-4742-BC89-F963CD988FDA}" sibTransId="{7E37C186-AEBB-C448-B662-CA0AB33E3425}"/>
    <dgm:cxn modelId="{37A57858-EF46-4A4B-B445-B402B8F53ADA}" srcId="{F618A4CE-0D7E-614F-A4E8-358701069F7B}" destId="{29BE10D9-6E67-7C4D-ACB9-8F13E6CCC59D}" srcOrd="0" destOrd="0" parTransId="{6B21AA41-B6CE-CF49-9F25-2EF7D9398101}" sibTransId="{2F2B9718-2BFE-8448-8CCE-04593A799799}"/>
    <dgm:cxn modelId="{C5ED48F1-A19E-9C44-BE87-5FE62195BE13}" type="presOf" srcId="{29BE10D9-6E67-7C4D-ACB9-8F13E6CCC59D}" destId="{069E3D71-C2E7-0D48-B3CA-380D89A9BFF4}" srcOrd="0" destOrd="0" presId="urn:microsoft.com/office/officeart/2005/8/layout/lProcess1"/>
    <dgm:cxn modelId="{F21AA804-16D6-D545-8329-9A899238F20A}" type="presOf" srcId="{9F941D41-5A42-FD40-B60E-84675A96C7DA}" destId="{60190171-08DE-8C46-86A0-BDDB42177F88}" srcOrd="0" destOrd="0" presId="urn:microsoft.com/office/officeart/2005/8/layout/lProcess1"/>
    <dgm:cxn modelId="{0CD372F4-AD39-4A4E-8C93-C38607479241}" type="presOf" srcId="{AF39E60E-40E2-3C41-89E5-3F8FDDE79526}" destId="{AC7149EB-9CCF-3448-8020-795B7C29E6D9}" srcOrd="0" destOrd="0" presId="urn:microsoft.com/office/officeart/2005/8/layout/lProcess1"/>
    <dgm:cxn modelId="{51469DF5-788F-104C-B1EE-AD29CB8A94A7}" srcId="{F618A4CE-0D7E-614F-A4E8-358701069F7B}" destId="{9F941D41-5A42-FD40-B60E-84675A96C7DA}" srcOrd="1" destOrd="0" parTransId="{0F8D89B6-67BE-F14F-8526-8BEB1EB5FA62}" sibTransId="{35F8B4E2-1AD8-1C44-B404-A5EE798B99D8}"/>
    <dgm:cxn modelId="{72C9C292-90CE-9248-93AC-39DB72A4DBD5}" type="presOf" srcId="{1249F421-6860-7245-9326-E54FC70EF687}" destId="{4BCD1D7D-2A6E-1C44-83C4-0E7F5B2C2832}" srcOrd="0" destOrd="0" presId="urn:microsoft.com/office/officeart/2005/8/layout/lProcess1"/>
    <dgm:cxn modelId="{DCFD7C59-8D9D-2547-AE6C-D218922132E8}" type="presOf" srcId="{E5EE8AD2-C77B-B448-AD67-594215BBE8F9}" destId="{D097E893-4F5F-F842-8D7A-907273A50FD7}" srcOrd="0" destOrd="0" presId="urn:microsoft.com/office/officeart/2005/8/layout/lProcess1"/>
    <dgm:cxn modelId="{E8B4904E-9DBC-3F4F-B799-987F4129E642}" type="presParOf" srcId="{45591599-2537-9B4A-8FCE-138346C40E23}" destId="{21A0867A-2630-0841-BF23-90E84A373CF1}" srcOrd="0" destOrd="0" presId="urn:microsoft.com/office/officeart/2005/8/layout/lProcess1"/>
    <dgm:cxn modelId="{EE5F01CA-11B6-DF40-8421-DCEF3C011F4F}" type="presParOf" srcId="{21A0867A-2630-0841-BF23-90E84A373CF1}" destId="{069E3D71-C2E7-0D48-B3CA-380D89A9BFF4}" srcOrd="0" destOrd="0" presId="urn:microsoft.com/office/officeart/2005/8/layout/lProcess1"/>
    <dgm:cxn modelId="{07318BB7-196A-AD4A-B1B3-7B1D0B31855A}" type="presParOf" srcId="{21A0867A-2630-0841-BF23-90E84A373CF1}" destId="{AD61D869-BFF8-834B-9A99-68DD45EAE9FF}" srcOrd="1" destOrd="0" presId="urn:microsoft.com/office/officeart/2005/8/layout/lProcess1"/>
    <dgm:cxn modelId="{0FE77D34-8ADC-474F-9414-B084168730E2}" type="presParOf" srcId="{21A0867A-2630-0841-BF23-90E84A373CF1}" destId="{812D53DC-5A78-FF4C-8CB4-565D9DECDE2B}" srcOrd="2" destOrd="0" presId="urn:microsoft.com/office/officeart/2005/8/layout/lProcess1"/>
    <dgm:cxn modelId="{A90D9971-5FAA-BB4C-9518-279042978908}" type="presParOf" srcId="{45591599-2537-9B4A-8FCE-138346C40E23}" destId="{B1FB2600-DDF5-0A45-BB73-EA447AE156CF}" srcOrd="1" destOrd="0" presId="urn:microsoft.com/office/officeart/2005/8/layout/lProcess1"/>
    <dgm:cxn modelId="{221F390C-37C2-8D43-B664-4BBA5BA0811B}" type="presParOf" srcId="{45591599-2537-9B4A-8FCE-138346C40E23}" destId="{DAE33A75-BB4B-8040-8B57-38B9DE2818DE}" srcOrd="2" destOrd="0" presId="urn:microsoft.com/office/officeart/2005/8/layout/lProcess1"/>
    <dgm:cxn modelId="{D78F80AF-48FD-8840-8B89-C9BF3796DB85}" type="presParOf" srcId="{DAE33A75-BB4B-8040-8B57-38B9DE2818DE}" destId="{60190171-08DE-8C46-86A0-BDDB42177F88}" srcOrd="0" destOrd="0" presId="urn:microsoft.com/office/officeart/2005/8/layout/lProcess1"/>
    <dgm:cxn modelId="{7D7984AB-0619-CC41-A86D-1FE544EB7B33}" type="presParOf" srcId="{DAE33A75-BB4B-8040-8B57-38B9DE2818DE}" destId="{AC7149EB-9CCF-3448-8020-795B7C29E6D9}" srcOrd="1" destOrd="0" presId="urn:microsoft.com/office/officeart/2005/8/layout/lProcess1"/>
    <dgm:cxn modelId="{61549882-8324-8046-BD33-8B38D3089068}" type="presParOf" srcId="{DAE33A75-BB4B-8040-8B57-38B9DE2818DE}" destId="{AE506781-12BD-E349-9EBC-2D9903781C3C}" srcOrd="2" destOrd="0" presId="urn:microsoft.com/office/officeart/2005/8/layout/lProcess1"/>
    <dgm:cxn modelId="{86336039-8E0E-BC41-8DC1-DF68C5EB8C83}" type="presParOf" srcId="{DAE33A75-BB4B-8040-8B57-38B9DE2818DE}" destId="{2ACE490F-2A2F-F144-AC03-C333612B2CE2}" srcOrd="3" destOrd="0" presId="urn:microsoft.com/office/officeart/2005/8/layout/lProcess1"/>
    <dgm:cxn modelId="{131D2F97-7E65-FF41-A926-2B56AEB1235A}" type="presParOf" srcId="{DAE33A75-BB4B-8040-8B57-38B9DE2818DE}" destId="{E6421AE2-5001-5F46-8037-A1C21CB1919C}" srcOrd="4" destOrd="0" presId="urn:microsoft.com/office/officeart/2005/8/layout/lProcess1"/>
    <dgm:cxn modelId="{FE286662-0751-CD40-9C0D-6622283A321E}" type="presParOf" srcId="{45591599-2537-9B4A-8FCE-138346C40E23}" destId="{243A1C85-433C-0447-B425-509C4B6E784F}" srcOrd="3" destOrd="0" presId="urn:microsoft.com/office/officeart/2005/8/layout/lProcess1"/>
    <dgm:cxn modelId="{8F2C9AFC-0F94-5E49-A794-6D89BC8E7F84}" type="presParOf" srcId="{45591599-2537-9B4A-8FCE-138346C40E23}" destId="{575A30A7-190D-7E4E-B9FA-C6123F6C52F3}" srcOrd="4" destOrd="0" presId="urn:microsoft.com/office/officeart/2005/8/layout/lProcess1"/>
    <dgm:cxn modelId="{01C84FBB-2146-9445-B5D3-AE7279A37965}" type="presParOf" srcId="{575A30A7-190D-7E4E-B9FA-C6123F6C52F3}" destId="{22B235E8-B8D2-5B4B-825C-5B4D83F46581}" srcOrd="0" destOrd="0" presId="urn:microsoft.com/office/officeart/2005/8/layout/lProcess1"/>
    <dgm:cxn modelId="{428A1E8A-019A-C64E-B928-C779C8682544}" type="presParOf" srcId="{575A30A7-190D-7E4E-B9FA-C6123F6C52F3}" destId="{D097E893-4F5F-F842-8D7A-907273A50FD7}" srcOrd="1" destOrd="0" presId="urn:microsoft.com/office/officeart/2005/8/layout/lProcess1"/>
    <dgm:cxn modelId="{1D0CEB89-9CCE-5144-8A08-702DC3ED33D7}" type="presParOf" srcId="{575A30A7-190D-7E4E-B9FA-C6123F6C52F3}" destId="{4BCD1D7D-2A6E-1C44-83C4-0E7F5B2C2832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9883A7EA-8FE9-6744-BF7B-7D4597C0BB4C}" type="doc">
      <dgm:prSet loTypeId="urn:microsoft.com/office/officeart/2008/layout/HorizontalMultiLevelHierarchy" loCatId="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5CED4EC-D3C6-D24A-98F3-56BB3CD428C1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31.12.2999</a:t>
          </a:r>
        </a:p>
      </dgm:t>
    </dgm:pt>
    <dgm:pt modelId="{5BA030AD-DC28-6F45-B832-69D7851DFE3B}" type="parTrans" cxnId="{8C8668F4-4FB6-7B4F-A4A2-B6B95B94C87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73D893-9A46-B949-A249-1B31FF0D303C}" type="sibTrans" cxnId="{8C8668F4-4FB6-7B4F-A4A2-B6B95B94C87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593621-8FD3-D945-85B8-6F4CD6F5939A}">
      <dgm:prSet phldrT="[Текст]"/>
      <dgm:spPr/>
      <dgm:t>
        <a:bodyPr/>
        <a:lstStyle/>
        <a:p>
          <a:r>
            <a:rPr lang="ru-RU" i="0" dirty="0">
              <a:latin typeface="Times New Roman" panose="02020603050405020304" pitchFamily="18" charset="0"/>
              <a:cs typeface="Times New Roman" panose="02020603050405020304" pitchFamily="18" charset="0"/>
            </a:rPr>
            <a:t>Допустимо в ситуациях: судебное урегулирование, переплата по налогам свыше 3х лет (не вошло в ЕНС)</a:t>
          </a:r>
        </a:p>
      </dgm:t>
    </dgm:pt>
    <dgm:pt modelId="{C501BF96-E6AC-1D48-8DE3-1E7ACCA865C5}" type="parTrans" cxnId="{528C4D73-43BD-BF4C-AF6D-242B910AD22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AC04AB-EDCE-4649-AEF6-0BCB867B5B47}" type="sibTrans" cxnId="{528C4D73-43BD-BF4C-AF6D-242B910AD220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09CBA4-2E7E-C94D-85D8-8DA2E8580F49}">
      <dgm:prSet phldrT="[Текст]"/>
      <dgm:spPr/>
      <dgm:t>
        <a:bodyPr/>
        <a:lstStyle/>
        <a:p>
          <a:r>
            <a:rPr lang="ru-RU" b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ДЗ с датой исполнения 31.12.2999 – является краткосрочной задолженностью (не просроченной)</a:t>
          </a:r>
        </a:p>
      </dgm:t>
    </dgm:pt>
    <dgm:pt modelId="{CE17E82F-1AF6-DF41-807C-757F304B9E77}" type="parTrans" cxnId="{A357FF29-6D72-184A-B62C-34DC0F2DE70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E0C07F-7BE1-5044-AD26-954972CCBC52}" type="sibTrans" cxnId="{A357FF29-6D72-184A-B62C-34DC0F2DE70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89753E-A571-D145-99AC-62AF642295FF}" type="pres">
      <dgm:prSet presAssocID="{9883A7EA-8FE9-6744-BF7B-7D4597C0BB4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78E94C-699D-A243-8AFB-05E52FD75639}" type="pres">
      <dgm:prSet presAssocID="{05CED4EC-D3C6-D24A-98F3-56BB3CD428C1}" presName="root1" presStyleCnt="0"/>
      <dgm:spPr/>
    </dgm:pt>
    <dgm:pt modelId="{4F9D1A89-61BD-A74B-8CEB-105D02F24D0A}" type="pres">
      <dgm:prSet presAssocID="{05CED4EC-D3C6-D24A-98F3-56BB3CD428C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112584-72C2-BE41-9C26-DE899766AE34}" type="pres">
      <dgm:prSet presAssocID="{05CED4EC-D3C6-D24A-98F3-56BB3CD428C1}" presName="level2hierChild" presStyleCnt="0"/>
      <dgm:spPr/>
    </dgm:pt>
    <dgm:pt modelId="{7E575A2C-3229-184C-8CEB-08E3A737EF96}" type="pres">
      <dgm:prSet presAssocID="{C501BF96-E6AC-1D48-8DE3-1E7ACCA865C5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789EA350-746B-FE43-B12D-6D712E7A1C25}" type="pres">
      <dgm:prSet presAssocID="{C501BF96-E6AC-1D48-8DE3-1E7ACCA865C5}" presName="connTx" presStyleLbl="parChTrans1D2" presStyleIdx="0" presStyleCnt="2"/>
      <dgm:spPr/>
      <dgm:t>
        <a:bodyPr/>
        <a:lstStyle/>
        <a:p>
          <a:endParaRPr lang="ru-RU"/>
        </a:p>
      </dgm:t>
    </dgm:pt>
    <dgm:pt modelId="{D049C7EA-C2F3-ED45-A63B-29960968F733}" type="pres">
      <dgm:prSet presAssocID="{D2593621-8FD3-D945-85B8-6F4CD6F5939A}" presName="root2" presStyleCnt="0"/>
      <dgm:spPr/>
    </dgm:pt>
    <dgm:pt modelId="{F31EE6A6-56DF-3E48-9C40-14F2D5465C48}" type="pres">
      <dgm:prSet presAssocID="{D2593621-8FD3-D945-85B8-6F4CD6F5939A}" presName="LevelTwoTextNode" presStyleLbl="node2" presStyleIdx="0" presStyleCnt="2" custScaleX="157627" custScaleY="2275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059CF3-25DD-DE40-89AF-77827E23D96D}" type="pres">
      <dgm:prSet presAssocID="{D2593621-8FD3-D945-85B8-6F4CD6F5939A}" presName="level3hierChild" presStyleCnt="0"/>
      <dgm:spPr/>
    </dgm:pt>
    <dgm:pt modelId="{0DB389CE-2A08-7945-89E6-6132A6B921C6}" type="pres">
      <dgm:prSet presAssocID="{CE17E82F-1AF6-DF41-807C-757F304B9E77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A6056F29-B767-B849-A06B-F466EC3C9931}" type="pres">
      <dgm:prSet presAssocID="{CE17E82F-1AF6-DF41-807C-757F304B9E77}" presName="connTx" presStyleLbl="parChTrans1D2" presStyleIdx="1" presStyleCnt="2"/>
      <dgm:spPr/>
      <dgm:t>
        <a:bodyPr/>
        <a:lstStyle/>
        <a:p>
          <a:endParaRPr lang="ru-RU"/>
        </a:p>
      </dgm:t>
    </dgm:pt>
    <dgm:pt modelId="{620F39A8-9E19-244E-ABDE-9796C53AF68B}" type="pres">
      <dgm:prSet presAssocID="{1409CBA4-2E7E-C94D-85D8-8DA2E8580F49}" presName="root2" presStyleCnt="0"/>
      <dgm:spPr/>
    </dgm:pt>
    <dgm:pt modelId="{8EE8AD87-82AF-2C45-8EC3-89AEBD634DEF}" type="pres">
      <dgm:prSet presAssocID="{1409CBA4-2E7E-C94D-85D8-8DA2E8580F49}" presName="LevelTwoTextNode" presStyleLbl="node2" presStyleIdx="1" presStyleCnt="2" custScaleX="157627" custScaleY="2275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6D365D-1BF5-ED44-82FC-7FE71ED3B2DC}" type="pres">
      <dgm:prSet presAssocID="{1409CBA4-2E7E-C94D-85D8-8DA2E8580F49}" presName="level3hierChild" presStyleCnt="0"/>
      <dgm:spPr/>
    </dgm:pt>
  </dgm:ptLst>
  <dgm:cxnLst>
    <dgm:cxn modelId="{A9AC7D63-8F73-B340-8D5A-CCAC5973D2EA}" type="presOf" srcId="{CE17E82F-1AF6-DF41-807C-757F304B9E77}" destId="{0DB389CE-2A08-7945-89E6-6132A6B921C6}" srcOrd="0" destOrd="0" presId="urn:microsoft.com/office/officeart/2008/layout/HorizontalMultiLevelHierarchy"/>
    <dgm:cxn modelId="{18489376-4E74-CC48-AF6D-E298644D0B89}" type="presOf" srcId="{C501BF96-E6AC-1D48-8DE3-1E7ACCA865C5}" destId="{789EA350-746B-FE43-B12D-6D712E7A1C25}" srcOrd="1" destOrd="0" presId="urn:microsoft.com/office/officeart/2008/layout/HorizontalMultiLevelHierarchy"/>
    <dgm:cxn modelId="{8C8668F4-4FB6-7B4F-A4A2-B6B95B94C871}" srcId="{9883A7EA-8FE9-6744-BF7B-7D4597C0BB4C}" destId="{05CED4EC-D3C6-D24A-98F3-56BB3CD428C1}" srcOrd="0" destOrd="0" parTransId="{5BA030AD-DC28-6F45-B832-69D7851DFE3B}" sibTransId="{6B73D893-9A46-B949-A249-1B31FF0D303C}"/>
    <dgm:cxn modelId="{9E458C51-F7DB-3849-AB4B-5EBAC76A7A16}" type="presOf" srcId="{CE17E82F-1AF6-DF41-807C-757F304B9E77}" destId="{A6056F29-B767-B849-A06B-F466EC3C9931}" srcOrd="1" destOrd="0" presId="urn:microsoft.com/office/officeart/2008/layout/HorizontalMultiLevelHierarchy"/>
    <dgm:cxn modelId="{72318C73-31B3-1845-9394-57EDB2C67E43}" type="presOf" srcId="{1409CBA4-2E7E-C94D-85D8-8DA2E8580F49}" destId="{8EE8AD87-82AF-2C45-8EC3-89AEBD634DEF}" srcOrd="0" destOrd="0" presId="urn:microsoft.com/office/officeart/2008/layout/HorizontalMultiLevelHierarchy"/>
    <dgm:cxn modelId="{3F4B55E2-3D96-884E-84D0-33B30CD0FE3B}" type="presOf" srcId="{D2593621-8FD3-D945-85B8-6F4CD6F5939A}" destId="{F31EE6A6-56DF-3E48-9C40-14F2D5465C48}" srcOrd="0" destOrd="0" presId="urn:microsoft.com/office/officeart/2008/layout/HorizontalMultiLevelHierarchy"/>
    <dgm:cxn modelId="{88C88B4C-B3AE-B640-A8FE-DDF616BA51F5}" type="presOf" srcId="{9883A7EA-8FE9-6744-BF7B-7D4597C0BB4C}" destId="{AC89753E-A571-D145-99AC-62AF642295FF}" srcOrd="0" destOrd="0" presId="urn:microsoft.com/office/officeart/2008/layout/HorizontalMultiLevelHierarchy"/>
    <dgm:cxn modelId="{798E646E-1DAF-C14A-972E-6C9185311D42}" type="presOf" srcId="{05CED4EC-D3C6-D24A-98F3-56BB3CD428C1}" destId="{4F9D1A89-61BD-A74B-8CEB-105D02F24D0A}" srcOrd="0" destOrd="0" presId="urn:microsoft.com/office/officeart/2008/layout/HorizontalMultiLevelHierarchy"/>
    <dgm:cxn modelId="{65ECFBDE-3BC3-C44C-8F9D-25A72BCD4C33}" type="presOf" srcId="{C501BF96-E6AC-1D48-8DE3-1E7ACCA865C5}" destId="{7E575A2C-3229-184C-8CEB-08E3A737EF96}" srcOrd="0" destOrd="0" presId="urn:microsoft.com/office/officeart/2008/layout/HorizontalMultiLevelHierarchy"/>
    <dgm:cxn modelId="{A357FF29-6D72-184A-B62C-34DC0F2DE704}" srcId="{05CED4EC-D3C6-D24A-98F3-56BB3CD428C1}" destId="{1409CBA4-2E7E-C94D-85D8-8DA2E8580F49}" srcOrd="1" destOrd="0" parTransId="{CE17E82F-1AF6-DF41-807C-757F304B9E77}" sibTransId="{E7E0C07F-7BE1-5044-AD26-954972CCBC52}"/>
    <dgm:cxn modelId="{528C4D73-43BD-BF4C-AF6D-242B910AD220}" srcId="{05CED4EC-D3C6-D24A-98F3-56BB3CD428C1}" destId="{D2593621-8FD3-D945-85B8-6F4CD6F5939A}" srcOrd="0" destOrd="0" parTransId="{C501BF96-E6AC-1D48-8DE3-1E7ACCA865C5}" sibTransId="{A3AC04AB-EDCE-4649-AEF6-0BCB867B5B47}"/>
    <dgm:cxn modelId="{D58FD634-E07A-DA4E-9206-389A36B41FEA}" type="presParOf" srcId="{AC89753E-A571-D145-99AC-62AF642295FF}" destId="{B178E94C-699D-A243-8AFB-05E52FD75639}" srcOrd="0" destOrd="0" presId="urn:microsoft.com/office/officeart/2008/layout/HorizontalMultiLevelHierarchy"/>
    <dgm:cxn modelId="{88F5C435-8C3E-964E-8641-D2335B3283C7}" type="presParOf" srcId="{B178E94C-699D-A243-8AFB-05E52FD75639}" destId="{4F9D1A89-61BD-A74B-8CEB-105D02F24D0A}" srcOrd="0" destOrd="0" presId="urn:microsoft.com/office/officeart/2008/layout/HorizontalMultiLevelHierarchy"/>
    <dgm:cxn modelId="{18C7AFF1-3F9C-E44E-AB28-D91B645FF36C}" type="presParOf" srcId="{B178E94C-699D-A243-8AFB-05E52FD75639}" destId="{32112584-72C2-BE41-9C26-DE899766AE34}" srcOrd="1" destOrd="0" presId="urn:microsoft.com/office/officeart/2008/layout/HorizontalMultiLevelHierarchy"/>
    <dgm:cxn modelId="{4F4D5DF5-8FE1-274E-87FD-1DBF5AA84E40}" type="presParOf" srcId="{32112584-72C2-BE41-9C26-DE899766AE34}" destId="{7E575A2C-3229-184C-8CEB-08E3A737EF96}" srcOrd="0" destOrd="0" presId="urn:microsoft.com/office/officeart/2008/layout/HorizontalMultiLevelHierarchy"/>
    <dgm:cxn modelId="{4D0F1C27-D514-2C40-AB5D-A61E4B872C55}" type="presParOf" srcId="{7E575A2C-3229-184C-8CEB-08E3A737EF96}" destId="{789EA350-746B-FE43-B12D-6D712E7A1C25}" srcOrd="0" destOrd="0" presId="urn:microsoft.com/office/officeart/2008/layout/HorizontalMultiLevelHierarchy"/>
    <dgm:cxn modelId="{EF94F775-8CE6-DA4B-882A-2B05C7A59F0E}" type="presParOf" srcId="{32112584-72C2-BE41-9C26-DE899766AE34}" destId="{D049C7EA-C2F3-ED45-A63B-29960968F733}" srcOrd="1" destOrd="0" presId="urn:microsoft.com/office/officeart/2008/layout/HorizontalMultiLevelHierarchy"/>
    <dgm:cxn modelId="{309127F3-8084-2741-8BD2-12EC6F2D0613}" type="presParOf" srcId="{D049C7EA-C2F3-ED45-A63B-29960968F733}" destId="{F31EE6A6-56DF-3E48-9C40-14F2D5465C48}" srcOrd="0" destOrd="0" presId="urn:microsoft.com/office/officeart/2008/layout/HorizontalMultiLevelHierarchy"/>
    <dgm:cxn modelId="{6576CB7C-5FB2-F846-BEA9-D96AE1EFFB2C}" type="presParOf" srcId="{D049C7EA-C2F3-ED45-A63B-29960968F733}" destId="{B5059CF3-25DD-DE40-89AF-77827E23D96D}" srcOrd="1" destOrd="0" presId="urn:microsoft.com/office/officeart/2008/layout/HorizontalMultiLevelHierarchy"/>
    <dgm:cxn modelId="{1208D95F-0EAB-C045-930D-9C429F803762}" type="presParOf" srcId="{32112584-72C2-BE41-9C26-DE899766AE34}" destId="{0DB389CE-2A08-7945-89E6-6132A6B921C6}" srcOrd="2" destOrd="0" presId="urn:microsoft.com/office/officeart/2008/layout/HorizontalMultiLevelHierarchy"/>
    <dgm:cxn modelId="{4BC19C2D-8AB9-2C48-992E-ADD31CAB1860}" type="presParOf" srcId="{0DB389CE-2A08-7945-89E6-6132A6B921C6}" destId="{A6056F29-B767-B849-A06B-F466EC3C9931}" srcOrd="0" destOrd="0" presId="urn:microsoft.com/office/officeart/2008/layout/HorizontalMultiLevelHierarchy"/>
    <dgm:cxn modelId="{220762A7-BFB8-AA49-A90F-482BA5E59B10}" type="presParOf" srcId="{32112584-72C2-BE41-9C26-DE899766AE34}" destId="{620F39A8-9E19-244E-ABDE-9796C53AF68B}" srcOrd="3" destOrd="0" presId="urn:microsoft.com/office/officeart/2008/layout/HorizontalMultiLevelHierarchy"/>
    <dgm:cxn modelId="{70103C5C-2CD0-F544-AB0E-2FA9EB6BC05B}" type="presParOf" srcId="{620F39A8-9E19-244E-ABDE-9796C53AF68B}" destId="{8EE8AD87-82AF-2C45-8EC3-89AEBD634DEF}" srcOrd="0" destOrd="0" presId="urn:microsoft.com/office/officeart/2008/layout/HorizontalMultiLevelHierarchy"/>
    <dgm:cxn modelId="{26DB5061-2764-B341-B68D-3E7278067F13}" type="presParOf" srcId="{620F39A8-9E19-244E-ABDE-9796C53AF68B}" destId="{896D365D-1BF5-ED44-82FC-7FE71ED3B2D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72B40959-A164-F442-A85F-BC70D2A146D3}" type="doc">
      <dgm:prSet loTypeId="urn:microsoft.com/office/officeart/2005/8/layout/vProcess5" loCatId="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D7604CB3-C34F-3F4F-8D24-6FC631E9B200}">
      <dgm:prSet phldrT="[Текст]" custT="1"/>
      <dgm:spPr/>
      <dgm:t>
        <a:bodyPr rIns="0" anchor="t" anchorCtr="1"/>
        <a:lstStyle/>
        <a:p>
          <a:r>
            <a:rPr lang="ru-RU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ДЗ по судебным решениям:</a:t>
          </a:r>
        </a:p>
        <a:p>
          <a:r>
            <a:rPr lang="ru-RU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нет </a:t>
          </a:r>
          <a:r>
            <a:rPr lang="ru-RU" sz="3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пресекательных</a:t>
          </a:r>
          <a:r>
            <a:rPr lang="ru-RU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 сроков – дата исполнения = дате акта</a:t>
          </a:r>
        </a:p>
      </dgm:t>
    </dgm:pt>
    <dgm:pt modelId="{05F69D73-6F0C-064E-BC0B-D36F20A9B3ED}" type="parTrans" cxnId="{6D35F0C4-CF40-4D4D-85B2-74C0A319316D}">
      <dgm:prSet/>
      <dgm:spPr/>
      <dgm:t>
        <a:bodyPr/>
        <a:lstStyle/>
        <a:p>
          <a:endParaRPr lang="ru-RU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AC09B9-3731-EB47-B0F9-FC5378FF64E7}" type="sibTrans" cxnId="{6D35F0C4-CF40-4D4D-85B2-74C0A319316D}">
      <dgm:prSet custT="1"/>
      <dgm:spPr/>
      <dgm:t>
        <a:bodyPr/>
        <a:lstStyle/>
        <a:p>
          <a:endParaRPr lang="ru-RU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B21BEE-1EFC-304A-99A5-2A910759253F}">
      <dgm:prSet phldrT="[Текст]" custT="1"/>
      <dgm:spPr/>
      <dgm:t>
        <a:bodyPr rIns="0"/>
        <a:lstStyle/>
        <a:p>
          <a:r>
            <a:rPr lang="ru-RU" sz="3200" dirty="0">
              <a:latin typeface="Times New Roman" panose="02020603050405020304" pitchFamily="18" charset="0"/>
              <a:cs typeface="Times New Roman" panose="02020603050405020304" pitchFamily="18" charset="0"/>
            </a:rPr>
            <a:t>Мировое соглашение – предоставление рассрочки – новые даты исполнения обязательств</a:t>
          </a:r>
        </a:p>
      </dgm:t>
    </dgm:pt>
    <dgm:pt modelId="{FD1B1AFF-BCE7-2F4D-ACA8-64624469671E}" type="parTrans" cxnId="{11ECCE7F-E775-E849-8FEB-61005B8E50FE}">
      <dgm:prSet/>
      <dgm:spPr/>
      <dgm:t>
        <a:bodyPr/>
        <a:lstStyle/>
        <a:p>
          <a:endParaRPr lang="ru-RU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94D796-5F37-274C-AF9B-CD39DD885789}" type="sibTrans" cxnId="{11ECCE7F-E775-E849-8FEB-61005B8E50FE}">
      <dgm:prSet/>
      <dgm:spPr/>
      <dgm:t>
        <a:bodyPr/>
        <a:lstStyle/>
        <a:p>
          <a:endParaRPr lang="ru-RU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FF4CAA-9C60-5144-88CD-D750BB15A1D0}" type="pres">
      <dgm:prSet presAssocID="{72B40959-A164-F442-A85F-BC70D2A146D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7E84040-5D1A-9E4B-AB44-88C78F268440}" type="pres">
      <dgm:prSet presAssocID="{72B40959-A164-F442-A85F-BC70D2A146D3}" presName="dummyMaxCanvas" presStyleCnt="0">
        <dgm:presLayoutVars/>
      </dgm:prSet>
      <dgm:spPr/>
    </dgm:pt>
    <dgm:pt modelId="{FA1C6B14-037B-644D-81B6-36D160AEE0A2}" type="pres">
      <dgm:prSet presAssocID="{72B40959-A164-F442-A85F-BC70D2A146D3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3A43D7-7226-7745-A8E4-91C7003DAD09}" type="pres">
      <dgm:prSet presAssocID="{72B40959-A164-F442-A85F-BC70D2A146D3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B818F7-7318-A34C-B73F-3B83190DAA24}" type="pres">
      <dgm:prSet presAssocID="{72B40959-A164-F442-A85F-BC70D2A146D3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E88573-43C5-D746-BC0A-BC465F212BA8}" type="pres">
      <dgm:prSet presAssocID="{72B40959-A164-F442-A85F-BC70D2A146D3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CEFEB9-1F0D-F74C-8086-C3684C276890}" type="pres">
      <dgm:prSet presAssocID="{72B40959-A164-F442-A85F-BC70D2A146D3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98225A-2588-4849-8EE8-C9EE0906530D}" type="presOf" srcId="{72B40959-A164-F442-A85F-BC70D2A146D3}" destId="{F7FF4CAA-9C60-5144-88CD-D750BB15A1D0}" srcOrd="0" destOrd="0" presId="urn:microsoft.com/office/officeart/2005/8/layout/vProcess5"/>
    <dgm:cxn modelId="{11ECCE7F-E775-E849-8FEB-61005B8E50FE}" srcId="{72B40959-A164-F442-A85F-BC70D2A146D3}" destId="{E4B21BEE-1EFC-304A-99A5-2A910759253F}" srcOrd="1" destOrd="0" parTransId="{FD1B1AFF-BCE7-2F4D-ACA8-64624469671E}" sibTransId="{7294D796-5F37-274C-AF9B-CD39DD885789}"/>
    <dgm:cxn modelId="{6D35F0C4-CF40-4D4D-85B2-74C0A319316D}" srcId="{72B40959-A164-F442-A85F-BC70D2A146D3}" destId="{D7604CB3-C34F-3F4F-8D24-6FC631E9B200}" srcOrd="0" destOrd="0" parTransId="{05F69D73-6F0C-064E-BC0B-D36F20A9B3ED}" sibTransId="{BFAC09B9-3731-EB47-B0F9-FC5378FF64E7}"/>
    <dgm:cxn modelId="{535E2BD8-55F1-FB4D-A2E6-5D5C54D89FAA}" type="presOf" srcId="{D7604CB3-C34F-3F4F-8D24-6FC631E9B200}" destId="{57E88573-43C5-D746-BC0A-BC465F212BA8}" srcOrd="1" destOrd="0" presId="urn:microsoft.com/office/officeart/2005/8/layout/vProcess5"/>
    <dgm:cxn modelId="{C576E901-75F5-9C49-96CC-CACE07AF7524}" type="presOf" srcId="{D7604CB3-C34F-3F4F-8D24-6FC631E9B200}" destId="{FA1C6B14-037B-644D-81B6-36D160AEE0A2}" srcOrd="0" destOrd="0" presId="urn:microsoft.com/office/officeart/2005/8/layout/vProcess5"/>
    <dgm:cxn modelId="{D38DCDA6-C2C2-5641-B126-B0E775AB3CDF}" type="presOf" srcId="{BFAC09B9-3731-EB47-B0F9-FC5378FF64E7}" destId="{B6B818F7-7318-A34C-B73F-3B83190DAA24}" srcOrd="0" destOrd="0" presId="urn:microsoft.com/office/officeart/2005/8/layout/vProcess5"/>
    <dgm:cxn modelId="{52A9BF5B-B3B8-1748-A50B-9B2E0D0D5C0D}" type="presOf" srcId="{E4B21BEE-1EFC-304A-99A5-2A910759253F}" destId="{E3CEFEB9-1F0D-F74C-8086-C3684C276890}" srcOrd="1" destOrd="0" presId="urn:microsoft.com/office/officeart/2005/8/layout/vProcess5"/>
    <dgm:cxn modelId="{92ABB30C-E8D5-CC45-9CBD-A53A3ADD70F5}" type="presOf" srcId="{E4B21BEE-1EFC-304A-99A5-2A910759253F}" destId="{433A43D7-7226-7745-A8E4-91C7003DAD09}" srcOrd="0" destOrd="0" presId="urn:microsoft.com/office/officeart/2005/8/layout/vProcess5"/>
    <dgm:cxn modelId="{78A3C5BB-EA42-974F-AFDA-161BB267BCAC}" type="presParOf" srcId="{F7FF4CAA-9C60-5144-88CD-D750BB15A1D0}" destId="{87E84040-5D1A-9E4B-AB44-88C78F268440}" srcOrd="0" destOrd="0" presId="urn:microsoft.com/office/officeart/2005/8/layout/vProcess5"/>
    <dgm:cxn modelId="{D5190377-609F-1F48-BBFF-C31800F20944}" type="presParOf" srcId="{F7FF4CAA-9C60-5144-88CD-D750BB15A1D0}" destId="{FA1C6B14-037B-644D-81B6-36D160AEE0A2}" srcOrd="1" destOrd="0" presId="urn:microsoft.com/office/officeart/2005/8/layout/vProcess5"/>
    <dgm:cxn modelId="{C141683B-3553-7F48-9A1C-4E9F5BD6251A}" type="presParOf" srcId="{F7FF4CAA-9C60-5144-88CD-D750BB15A1D0}" destId="{433A43D7-7226-7745-A8E4-91C7003DAD09}" srcOrd="2" destOrd="0" presId="urn:microsoft.com/office/officeart/2005/8/layout/vProcess5"/>
    <dgm:cxn modelId="{A15F3DD3-03B1-D243-8298-1AD46CE8127E}" type="presParOf" srcId="{F7FF4CAA-9C60-5144-88CD-D750BB15A1D0}" destId="{B6B818F7-7318-A34C-B73F-3B83190DAA24}" srcOrd="3" destOrd="0" presId="urn:microsoft.com/office/officeart/2005/8/layout/vProcess5"/>
    <dgm:cxn modelId="{EAAA73BC-7685-4448-88C5-22E98ABB4384}" type="presParOf" srcId="{F7FF4CAA-9C60-5144-88CD-D750BB15A1D0}" destId="{57E88573-43C5-D746-BC0A-BC465F212BA8}" srcOrd="4" destOrd="0" presId="urn:microsoft.com/office/officeart/2005/8/layout/vProcess5"/>
    <dgm:cxn modelId="{E67E49CD-5A5F-C143-A0A0-EB3ADE836A34}" type="presParOf" srcId="{F7FF4CAA-9C60-5144-88CD-D750BB15A1D0}" destId="{E3CEFEB9-1F0D-F74C-8086-C3684C276890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6DAFF59C-7AA9-5849-97C7-DAA84E36DBE9}" type="doc">
      <dgm:prSet loTypeId="urn:microsoft.com/office/officeart/2005/8/layout/lProcess1" loCatId="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B2A60BB7-46CC-AB4A-8299-34CC9D7E47CB}">
      <dgm:prSet phldrT="[Текст]"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Наличие дебетовых остатков по счетам обязательств</a:t>
          </a:r>
        </a:p>
      </dgm:t>
    </dgm:pt>
    <dgm:pt modelId="{9B963167-1A1E-9044-BCC6-0B003A3E30B7}" type="parTrans" cxnId="{6F89152D-4D0F-544D-B537-210A1D074C63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F05622-5191-014B-9318-362B24FC335B}" type="sibTrans" cxnId="{6F89152D-4D0F-544D-B537-210A1D074C63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AA051B-1B3C-B04F-BB83-D23001981A14}">
      <dgm:prSet phldrT="[Текст]" custT="1"/>
      <dgm:spPr/>
      <dgm:t>
        <a:bodyPr/>
        <a:lstStyle/>
        <a:p>
          <a:pPr>
            <a:buClr>
              <a:schemeClr val="accent1">
                <a:lumMod val="50000"/>
              </a:schemeClr>
            </a:buClr>
            <a:buFont typeface="Wingdings" panose="05000000000000000000" pitchFamily="2" charset="2"/>
            <a:buChar char="Ø"/>
          </a:pPr>
          <a:r>
            <a:rPr lang="ru-RU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rPr>
            <a:t>Длительные сроки </a:t>
          </a:r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rPr>
            <a:t>завершение расчетов по авансам по предоставленным субсидиям в виду больших сроков утверждения отчетов о достижении результатов 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7E4982-4251-C740-BA9F-4CB756D864B1}" type="parTrans" cxnId="{40899BEB-49DB-EB4A-A967-4F3546846F1D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48042E-14F9-4E43-BF21-B3868AF35981}" type="sibTrans" cxnId="{40899BEB-49DB-EB4A-A967-4F3546846F1D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365116-89D4-4A4E-81C0-B47133219043}">
      <dgm:prSet phldrT="[Текст]" custT="1"/>
      <dgm:spPr/>
      <dgm:t>
        <a:bodyPr/>
        <a:lstStyle/>
        <a:p>
          <a:pPr>
            <a:buClr>
              <a:schemeClr val="accent1">
                <a:lumMod val="50000"/>
              </a:schemeClr>
            </a:buClr>
            <a:buFont typeface="Wingdings" panose="05000000000000000000" pitchFamily="2" charset="2"/>
            <a:buChar char="Ø"/>
          </a:pPr>
          <a:r>
            <a:rPr lang="ru-RU" sz="1600">
              <a:latin typeface="Times New Roman" panose="02020603050405020304" pitchFamily="18" charset="0"/>
              <a:cs typeface="Times New Roman" panose="02020603050405020304" pitchFamily="18" charset="0"/>
            </a:rPr>
            <a:t>Учет обязательств, фактически прекративших свое действие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0D8B5F-7798-E346-A9AF-932030F13666}" type="parTrans" cxnId="{4D7B34F8-C807-8941-A906-59428B08E5C7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56D08E-91CF-454A-9B40-B0705E9D3457}" type="sibTrans" cxnId="{4D7B34F8-C807-8941-A906-59428B08E5C7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A245D0-0041-CF4B-B3EC-F8DA245B5A0D}">
      <dgm:prSet phldrT="[Текст]"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Расчеты по доходам, расходам, вложениям с </a:t>
          </a:r>
          <a:r>
            <a:rPr lang="ru-RU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ликвидированными</a:t>
          </a:r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 (реорганизованными) юридическими лицами, исключенными из ЕГРЮЛ </a:t>
          </a:r>
        </a:p>
      </dgm:t>
    </dgm:pt>
    <dgm:pt modelId="{BBA412F2-88EA-A949-A693-277C65272411}" type="parTrans" cxnId="{A3AB9BAB-8464-6545-BBD8-391D50F806E1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4A2F16-8F7D-3F4E-BF6B-6D196C52EDEE}" type="sibTrans" cxnId="{A3AB9BAB-8464-6545-BBD8-391D50F806E1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C34877-09CC-684E-A64C-BAFC6122177B}">
      <dgm:prSet phldrT="[Текст]" custT="1"/>
      <dgm:spPr/>
      <dgm:t>
        <a:bodyPr/>
        <a:lstStyle/>
        <a:p>
          <a:pPr>
            <a:buClr>
              <a:schemeClr val="accent1">
                <a:lumMod val="50000"/>
              </a:schemeClr>
            </a:buClr>
            <a:buFont typeface="Wingdings" panose="05000000000000000000" pitchFamily="2" charset="2"/>
            <a:buChar char="Ø"/>
          </a:pPr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rPr>
            <a:t>Отражение кредиторской задолженности по возврату остатков неиспользованных субсидий прошлых лет  </a:t>
          </a:r>
          <a:r>
            <a:rPr lang="ru-RU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rPr>
            <a:t>без наличия начислений </a:t>
          </a:r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rPr>
            <a:t>/ одновременно с наличием неуменьшенного объема ДЗ по субсидии 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0D0447-FD13-BD4D-AAE9-064801A62245}" type="parTrans" cxnId="{1B5B224B-7A71-C841-A514-0D832010689D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3E9629-A08A-0348-BFF2-C9D7930319E8}" type="sibTrans" cxnId="{1B5B224B-7A71-C841-A514-0D832010689D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EC65D8-65DA-9542-A0AA-11A57D0799ED}">
      <dgm:prSet phldrT="[Текст]" custT="1"/>
      <dgm:spPr/>
      <dgm:t>
        <a:bodyPr/>
        <a:lstStyle/>
        <a:p>
          <a:pPr>
            <a:buClr>
              <a:schemeClr val="accent1">
                <a:lumMod val="50000"/>
              </a:schemeClr>
            </a:buClr>
            <a:buFont typeface="Wingdings" panose="05000000000000000000" pitchFamily="2" charset="2"/>
            <a:buChar char="Ø"/>
          </a:pPr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rPr>
            <a:t>Отражение </a:t>
          </a:r>
          <a:r>
            <a:rPr lang="ru-RU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rPr>
            <a:t>кредиторской</a:t>
          </a:r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rPr>
            <a:t> задолженности </a:t>
          </a:r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по штрафам, пеням, неустойкам</a:t>
          </a:r>
        </a:p>
      </dgm:t>
    </dgm:pt>
    <dgm:pt modelId="{501A66AD-7D47-864F-9C6A-218E324BCF06}" type="parTrans" cxnId="{33C696A4-E8C6-AA45-8EDB-FD5F26B34423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CF813B-8A74-7D4B-B663-83F2F4F130BE}" type="sibTrans" cxnId="{33C696A4-E8C6-AA45-8EDB-FD5F26B34423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5B4BF1-0C92-D04B-880A-106DDC812515}" type="pres">
      <dgm:prSet presAssocID="{6DAFF59C-7AA9-5849-97C7-DAA84E36DBE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DF09BD-F36F-374D-8CA2-3A774972366A}" type="pres">
      <dgm:prSet presAssocID="{B2A60BB7-46CC-AB4A-8299-34CC9D7E47CB}" presName="vertFlow" presStyleCnt="0"/>
      <dgm:spPr/>
    </dgm:pt>
    <dgm:pt modelId="{1A287FED-BD99-0D44-BD96-AEBDC21C09FD}" type="pres">
      <dgm:prSet presAssocID="{B2A60BB7-46CC-AB4A-8299-34CC9D7E47CB}" presName="header" presStyleLbl="node1" presStyleIdx="0" presStyleCnt="2" custScaleY="145066"/>
      <dgm:spPr/>
      <dgm:t>
        <a:bodyPr/>
        <a:lstStyle/>
        <a:p>
          <a:endParaRPr lang="ru-RU"/>
        </a:p>
      </dgm:t>
    </dgm:pt>
    <dgm:pt modelId="{E8B00FD9-7BBF-444F-AB67-A17C1D5E5D64}" type="pres">
      <dgm:prSet presAssocID="{A77E4982-4251-C740-BA9F-4CB756D864B1}" presName="parTrans" presStyleLbl="sibTrans2D1" presStyleIdx="0" presStyleCnt="4"/>
      <dgm:spPr/>
      <dgm:t>
        <a:bodyPr/>
        <a:lstStyle/>
        <a:p>
          <a:endParaRPr lang="ru-RU"/>
        </a:p>
      </dgm:t>
    </dgm:pt>
    <dgm:pt modelId="{2262DCBA-AB02-AD4D-8A1A-26A1A6B4D6B5}" type="pres">
      <dgm:prSet presAssocID="{CDAA051B-1B3C-B04F-BB83-D23001981A14}" presName="child" presStyleLbl="alignAccFollowNode1" presStyleIdx="0" presStyleCnt="4" custScaleY="1450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59F18C-5530-4F47-91E7-0D407BD2FA25}" type="pres">
      <dgm:prSet presAssocID="{8348042E-14F9-4E43-BF21-B3868AF35981}" presName="sibTrans" presStyleLbl="sibTrans2D1" presStyleIdx="1" presStyleCnt="4"/>
      <dgm:spPr/>
      <dgm:t>
        <a:bodyPr/>
        <a:lstStyle/>
        <a:p>
          <a:endParaRPr lang="ru-RU"/>
        </a:p>
      </dgm:t>
    </dgm:pt>
    <dgm:pt modelId="{9BCF4597-1743-6D42-9311-1A200B0E7A7F}" type="pres">
      <dgm:prSet presAssocID="{27365116-89D4-4A4E-81C0-B47133219043}" presName="child" presStyleLbl="alignAccFollowNode1" presStyleIdx="1" presStyleCnt="4" custScaleY="1450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662185-1DF3-9947-9DF4-19AFF1970F12}" type="pres">
      <dgm:prSet presAssocID="{B2A60BB7-46CC-AB4A-8299-34CC9D7E47CB}" presName="hSp" presStyleCnt="0"/>
      <dgm:spPr/>
    </dgm:pt>
    <dgm:pt modelId="{5AF0A1CD-0E66-1646-85F2-C17B240B51C7}" type="pres">
      <dgm:prSet presAssocID="{12A245D0-0041-CF4B-B3EC-F8DA245B5A0D}" presName="vertFlow" presStyleCnt="0"/>
      <dgm:spPr/>
    </dgm:pt>
    <dgm:pt modelId="{02ACB649-AE1C-0647-93AE-07ABD5DE16D3}" type="pres">
      <dgm:prSet presAssocID="{12A245D0-0041-CF4B-B3EC-F8DA245B5A0D}" presName="header" presStyleLbl="node1" presStyleIdx="1" presStyleCnt="2" custScaleY="145066"/>
      <dgm:spPr/>
      <dgm:t>
        <a:bodyPr/>
        <a:lstStyle/>
        <a:p>
          <a:endParaRPr lang="ru-RU"/>
        </a:p>
      </dgm:t>
    </dgm:pt>
    <dgm:pt modelId="{020482B2-EEEB-3240-B8F9-76228D86F1B5}" type="pres">
      <dgm:prSet presAssocID="{D30D0447-FD13-BD4D-AAE9-064801A62245}" presName="parTrans" presStyleLbl="sibTrans2D1" presStyleIdx="2" presStyleCnt="4"/>
      <dgm:spPr/>
      <dgm:t>
        <a:bodyPr/>
        <a:lstStyle/>
        <a:p>
          <a:endParaRPr lang="ru-RU"/>
        </a:p>
      </dgm:t>
    </dgm:pt>
    <dgm:pt modelId="{61B24425-B85E-9449-897A-E7850F4DA853}" type="pres">
      <dgm:prSet presAssocID="{A3C34877-09CC-684E-A64C-BAFC6122177B}" presName="child" presStyleLbl="alignAccFollowNode1" presStyleIdx="2" presStyleCnt="4" custScaleY="1450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2B768B-6803-D248-8F49-C49024CD3737}" type="pres">
      <dgm:prSet presAssocID="{523E9629-A08A-0348-BFF2-C9D7930319E8}" presName="sibTrans" presStyleLbl="sibTrans2D1" presStyleIdx="3" presStyleCnt="4"/>
      <dgm:spPr/>
      <dgm:t>
        <a:bodyPr/>
        <a:lstStyle/>
        <a:p>
          <a:endParaRPr lang="ru-RU"/>
        </a:p>
      </dgm:t>
    </dgm:pt>
    <dgm:pt modelId="{94A5CD57-EF84-7D4E-80F4-64FB6A7F69E2}" type="pres">
      <dgm:prSet presAssocID="{95EC65D8-65DA-9542-A0AA-11A57D0799ED}" presName="child" presStyleLbl="alignAccFollowNode1" presStyleIdx="3" presStyleCnt="4" custScaleY="1450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05304E-9762-714B-8E98-8D9F43EDE4CF}" type="presOf" srcId="{95EC65D8-65DA-9542-A0AA-11A57D0799ED}" destId="{94A5CD57-EF84-7D4E-80F4-64FB6A7F69E2}" srcOrd="0" destOrd="0" presId="urn:microsoft.com/office/officeart/2005/8/layout/lProcess1"/>
    <dgm:cxn modelId="{40899BEB-49DB-EB4A-A967-4F3546846F1D}" srcId="{B2A60BB7-46CC-AB4A-8299-34CC9D7E47CB}" destId="{CDAA051B-1B3C-B04F-BB83-D23001981A14}" srcOrd="0" destOrd="0" parTransId="{A77E4982-4251-C740-BA9F-4CB756D864B1}" sibTransId="{8348042E-14F9-4E43-BF21-B3868AF35981}"/>
    <dgm:cxn modelId="{AB9FEF0D-5BF2-3E41-BE95-C47F521762E8}" type="presOf" srcId="{12A245D0-0041-CF4B-B3EC-F8DA245B5A0D}" destId="{02ACB649-AE1C-0647-93AE-07ABD5DE16D3}" srcOrd="0" destOrd="0" presId="urn:microsoft.com/office/officeart/2005/8/layout/lProcess1"/>
    <dgm:cxn modelId="{6F89152D-4D0F-544D-B537-210A1D074C63}" srcId="{6DAFF59C-7AA9-5849-97C7-DAA84E36DBE9}" destId="{B2A60BB7-46CC-AB4A-8299-34CC9D7E47CB}" srcOrd="0" destOrd="0" parTransId="{9B963167-1A1E-9044-BCC6-0B003A3E30B7}" sibTransId="{A6F05622-5191-014B-9318-362B24FC335B}"/>
    <dgm:cxn modelId="{A3AB9BAB-8464-6545-BBD8-391D50F806E1}" srcId="{6DAFF59C-7AA9-5849-97C7-DAA84E36DBE9}" destId="{12A245D0-0041-CF4B-B3EC-F8DA245B5A0D}" srcOrd="1" destOrd="0" parTransId="{BBA412F2-88EA-A949-A693-277C65272411}" sibTransId="{6B4A2F16-8F7D-3F4E-BF6B-6D196C52EDEE}"/>
    <dgm:cxn modelId="{5112E7C1-18F0-4843-8FB4-F5534B197331}" type="presOf" srcId="{CDAA051B-1B3C-B04F-BB83-D23001981A14}" destId="{2262DCBA-AB02-AD4D-8A1A-26A1A6B4D6B5}" srcOrd="0" destOrd="0" presId="urn:microsoft.com/office/officeart/2005/8/layout/lProcess1"/>
    <dgm:cxn modelId="{F6FA6E58-53F4-2D47-96C7-13CAA9EF4016}" type="presOf" srcId="{D30D0447-FD13-BD4D-AAE9-064801A62245}" destId="{020482B2-EEEB-3240-B8F9-76228D86F1B5}" srcOrd="0" destOrd="0" presId="urn:microsoft.com/office/officeart/2005/8/layout/lProcess1"/>
    <dgm:cxn modelId="{4D7B34F8-C807-8941-A906-59428B08E5C7}" srcId="{B2A60BB7-46CC-AB4A-8299-34CC9D7E47CB}" destId="{27365116-89D4-4A4E-81C0-B47133219043}" srcOrd="1" destOrd="0" parTransId="{3E0D8B5F-7798-E346-A9AF-932030F13666}" sibTransId="{6C56D08E-91CF-454A-9B40-B0705E9D3457}"/>
    <dgm:cxn modelId="{FBB8CD45-634E-0549-9B4E-A7BB67FE3026}" type="presOf" srcId="{27365116-89D4-4A4E-81C0-B47133219043}" destId="{9BCF4597-1743-6D42-9311-1A200B0E7A7F}" srcOrd="0" destOrd="0" presId="urn:microsoft.com/office/officeart/2005/8/layout/lProcess1"/>
    <dgm:cxn modelId="{1C3B11DA-83F0-C648-A5D8-CEF4B8C10060}" type="presOf" srcId="{8348042E-14F9-4E43-BF21-B3868AF35981}" destId="{B959F18C-5530-4F47-91E7-0D407BD2FA25}" srcOrd="0" destOrd="0" presId="urn:microsoft.com/office/officeart/2005/8/layout/lProcess1"/>
    <dgm:cxn modelId="{47C045B2-21D5-9247-966F-4F980C4DEC1A}" type="presOf" srcId="{A3C34877-09CC-684E-A64C-BAFC6122177B}" destId="{61B24425-B85E-9449-897A-E7850F4DA853}" srcOrd="0" destOrd="0" presId="urn:microsoft.com/office/officeart/2005/8/layout/lProcess1"/>
    <dgm:cxn modelId="{1B5B224B-7A71-C841-A514-0D832010689D}" srcId="{12A245D0-0041-CF4B-B3EC-F8DA245B5A0D}" destId="{A3C34877-09CC-684E-A64C-BAFC6122177B}" srcOrd="0" destOrd="0" parTransId="{D30D0447-FD13-BD4D-AAE9-064801A62245}" sibTransId="{523E9629-A08A-0348-BFF2-C9D7930319E8}"/>
    <dgm:cxn modelId="{019C1F4B-4EAC-A347-B5BF-E2EAB99E536D}" type="presOf" srcId="{A77E4982-4251-C740-BA9F-4CB756D864B1}" destId="{E8B00FD9-7BBF-444F-AB67-A17C1D5E5D64}" srcOrd="0" destOrd="0" presId="urn:microsoft.com/office/officeart/2005/8/layout/lProcess1"/>
    <dgm:cxn modelId="{9E2FA491-9F09-074B-AF66-D16366285418}" type="presOf" srcId="{523E9629-A08A-0348-BFF2-C9D7930319E8}" destId="{6F2B768B-6803-D248-8F49-C49024CD3737}" srcOrd="0" destOrd="0" presId="urn:microsoft.com/office/officeart/2005/8/layout/lProcess1"/>
    <dgm:cxn modelId="{64073154-BF54-6D49-86F7-7DC6DAC579BA}" type="presOf" srcId="{B2A60BB7-46CC-AB4A-8299-34CC9D7E47CB}" destId="{1A287FED-BD99-0D44-BD96-AEBDC21C09FD}" srcOrd="0" destOrd="0" presId="urn:microsoft.com/office/officeart/2005/8/layout/lProcess1"/>
    <dgm:cxn modelId="{33C696A4-E8C6-AA45-8EDB-FD5F26B34423}" srcId="{12A245D0-0041-CF4B-B3EC-F8DA245B5A0D}" destId="{95EC65D8-65DA-9542-A0AA-11A57D0799ED}" srcOrd="1" destOrd="0" parTransId="{501A66AD-7D47-864F-9C6A-218E324BCF06}" sibTransId="{84CF813B-8A74-7D4B-B663-83F2F4F130BE}"/>
    <dgm:cxn modelId="{58E5D4F7-459D-764A-BF07-E591A731559A}" type="presOf" srcId="{6DAFF59C-7AA9-5849-97C7-DAA84E36DBE9}" destId="{195B4BF1-0C92-D04B-880A-106DDC812515}" srcOrd="0" destOrd="0" presId="urn:microsoft.com/office/officeart/2005/8/layout/lProcess1"/>
    <dgm:cxn modelId="{5D707E9B-C6C0-0E49-92AA-879C4EFD5F79}" type="presParOf" srcId="{195B4BF1-0C92-D04B-880A-106DDC812515}" destId="{4DDF09BD-F36F-374D-8CA2-3A774972366A}" srcOrd="0" destOrd="0" presId="urn:microsoft.com/office/officeart/2005/8/layout/lProcess1"/>
    <dgm:cxn modelId="{679E65DE-E519-CE4D-96F6-61891362FD09}" type="presParOf" srcId="{4DDF09BD-F36F-374D-8CA2-3A774972366A}" destId="{1A287FED-BD99-0D44-BD96-AEBDC21C09FD}" srcOrd="0" destOrd="0" presId="urn:microsoft.com/office/officeart/2005/8/layout/lProcess1"/>
    <dgm:cxn modelId="{84EAF177-D107-D04F-9ED2-94C90AABEB22}" type="presParOf" srcId="{4DDF09BD-F36F-374D-8CA2-3A774972366A}" destId="{E8B00FD9-7BBF-444F-AB67-A17C1D5E5D64}" srcOrd="1" destOrd="0" presId="urn:microsoft.com/office/officeart/2005/8/layout/lProcess1"/>
    <dgm:cxn modelId="{9E2004EB-77A2-5042-B7D3-63837225EE45}" type="presParOf" srcId="{4DDF09BD-F36F-374D-8CA2-3A774972366A}" destId="{2262DCBA-AB02-AD4D-8A1A-26A1A6B4D6B5}" srcOrd="2" destOrd="0" presId="urn:microsoft.com/office/officeart/2005/8/layout/lProcess1"/>
    <dgm:cxn modelId="{325FA850-9C1D-B64C-8E1C-B2642B1062F4}" type="presParOf" srcId="{4DDF09BD-F36F-374D-8CA2-3A774972366A}" destId="{B959F18C-5530-4F47-91E7-0D407BD2FA25}" srcOrd="3" destOrd="0" presId="urn:microsoft.com/office/officeart/2005/8/layout/lProcess1"/>
    <dgm:cxn modelId="{274E3250-C626-034D-AF22-4BE1C0E7A9C5}" type="presParOf" srcId="{4DDF09BD-F36F-374D-8CA2-3A774972366A}" destId="{9BCF4597-1743-6D42-9311-1A200B0E7A7F}" srcOrd="4" destOrd="0" presId="urn:microsoft.com/office/officeart/2005/8/layout/lProcess1"/>
    <dgm:cxn modelId="{B033B5AE-C24F-6548-BC71-EF880E8FC80A}" type="presParOf" srcId="{195B4BF1-0C92-D04B-880A-106DDC812515}" destId="{F1662185-1DF3-9947-9DF4-19AFF1970F12}" srcOrd="1" destOrd="0" presId="urn:microsoft.com/office/officeart/2005/8/layout/lProcess1"/>
    <dgm:cxn modelId="{53A84BB0-5D2C-124F-9083-E63764270911}" type="presParOf" srcId="{195B4BF1-0C92-D04B-880A-106DDC812515}" destId="{5AF0A1CD-0E66-1646-85F2-C17B240B51C7}" srcOrd="2" destOrd="0" presId="urn:microsoft.com/office/officeart/2005/8/layout/lProcess1"/>
    <dgm:cxn modelId="{820B26F0-5033-664A-95E1-049BC50F42FA}" type="presParOf" srcId="{5AF0A1CD-0E66-1646-85F2-C17B240B51C7}" destId="{02ACB649-AE1C-0647-93AE-07ABD5DE16D3}" srcOrd="0" destOrd="0" presId="urn:microsoft.com/office/officeart/2005/8/layout/lProcess1"/>
    <dgm:cxn modelId="{C3D4E973-B111-8840-A065-255BE8AE1AE7}" type="presParOf" srcId="{5AF0A1CD-0E66-1646-85F2-C17B240B51C7}" destId="{020482B2-EEEB-3240-B8F9-76228D86F1B5}" srcOrd="1" destOrd="0" presId="urn:microsoft.com/office/officeart/2005/8/layout/lProcess1"/>
    <dgm:cxn modelId="{BBAC9D33-C757-7B4F-8060-92862F2C90F9}" type="presParOf" srcId="{5AF0A1CD-0E66-1646-85F2-C17B240B51C7}" destId="{61B24425-B85E-9449-897A-E7850F4DA853}" srcOrd="2" destOrd="0" presId="urn:microsoft.com/office/officeart/2005/8/layout/lProcess1"/>
    <dgm:cxn modelId="{3B1CE792-EB2D-B540-BFD9-782E7288DA93}" type="presParOf" srcId="{5AF0A1CD-0E66-1646-85F2-C17B240B51C7}" destId="{6F2B768B-6803-D248-8F49-C49024CD3737}" srcOrd="3" destOrd="0" presId="urn:microsoft.com/office/officeart/2005/8/layout/lProcess1"/>
    <dgm:cxn modelId="{46FFDD69-ED7A-9049-9229-D4F1FE79D746}" type="presParOf" srcId="{5AF0A1CD-0E66-1646-85F2-C17B240B51C7}" destId="{94A5CD57-EF84-7D4E-80F4-64FB6A7F69E2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EF76D5BA-7E1E-4F70-9F3F-AD2C252AFF7A}" type="doc">
      <dgm:prSet loTypeId="urn:microsoft.com/office/officeart/2009/3/layout/PlusandMinus" loCatId="relationship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6B00976-42A0-4F6E-98EB-2FC2E532F1AE}">
      <dgm:prSet phldrT="[Текст]"/>
      <dgm:spPr/>
      <dgm:t>
        <a:bodyPr/>
        <a:lstStyle/>
        <a:p>
          <a:pPr algn="ctr"/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Постановка на учет 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–</a:t>
          </a:r>
        </a:p>
        <a:p>
          <a:pPr algn="ctr"/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 одновременно с принятыми обязательствами (по факту заключения договора)</a:t>
          </a:r>
        </a:p>
      </dgm:t>
    </dgm:pt>
    <dgm:pt modelId="{8AE372B6-6EE6-4AFD-9C87-1AA4704D3B74}" type="parTrans" cxnId="{54CE076E-312A-43AA-AC06-8F1C8C902B78}">
      <dgm:prSet/>
      <dgm:spPr/>
      <dgm:t>
        <a:bodyPr/>
        <a:lstStyle/>
        <a:p>
          <a:endParaRPr lang="ru-RU"/>
        </a:p>
      </dgm:t>
    </dgm:pt>
    <dgm:pt modelId="{69903EFE-4276-4A8D-B2D2-34402437600A}" type="sibTrans" cxnId="{54CE076E-312A-43AA-AC06-8F1C8C902B78}">
      <dgm:prSet/>
      <dgm:spPr/>
      <dgm:t>
        <a:bodyPr/>
        <a:lstStyle/>
        <a:p>
          <a:endParaRPr lang="ru-RU"/>
        </a:p>
      </dgm:t>
    </dgm:pt>
    <dgm:pt modelId="{CB171687-3766-4F40-AC9B-FE19697F0764}">
      <dgm:prSet/>
      <dgm:spPr/>
      <dgm:t>
        <a:bodyPr/>
        <a:lstStyle/>
        <a:p>
          <a:pPr algn="ctr"/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Снятие с учета 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– </a:t>
          </a:r>
        </a:p>
        <a:p>
          <a:pPr algn="ctr"/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в случаях исполнения обеспечения и (или) исполнения обязательства, в отношении которого было получено обеспечение</a:t>
          </a:r>
        </a:p>
      </dgm:t>
    </dgm:pt>
    <dgm:pt modelId="{ECA7C3D2-FD48-47E7-B695-71F9727183A5}" type="parTrans" cxnId="{E22A9447-E4DB-48F5-BE14-6AB973F7FDB5}">
      <dgm:prSet/>
      <dgm:spPr/>
      <dgm:t>
        <a:bodyPr/>
        <a:lstStyle/>
        <a:p>
          <a:endParaRPr lang="ru-RU"/>
        </a:p>
      </dgm:t>
    </dgm:pt>
    <dgm:pt modelId="{7F9F9B3A-E268-4F04-B1E4-D07F3E1B8D16}" type="sibTrans" cxnId="{E22A9447-E4DB-48F5-BE14-6AB973F7FDB5}">
      <dgm:prSet/>
      <dgm:spPr/>
      <dgm:t>
        <a:bodyPr/>
        <a:lstStyle/>
        <a:p>
          <a:endParaRPr lang="ru-RU"/>
        </a:p>
      </dgm:t>
    </dgm:pt>
    <dgm:pt modelId="{185334B8-6700-4DB3-9EDF-6DE8E966BD2C}" type="pres">
      <dgm:prSet presAssocID="{EF76D5BA-7E1E-4F70-9F3F-AD2C252AFF7A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48C1F4-3285-4646-8E78-3E5FD7442649}" type="pres">
      <dgm:prSet presAssocID="{EF76D5BA-7E1E-4F70-9F3F-AD2C252AFF7A}" presName="Background" presStyleLbl="bgImgPlace1" presStyleIdx="0" presStyleCnt="1"/>
      <dgm:spPr>
        <a:solidFill>
          <a:schemeClr val="accent5">
            <a:lumMod val="20000"/>
            <a:lumOff val="80000"/>
            <a:alpha val="12000"/>
          </a:schemeClr>
        </a:solidFill>
      </dgm:spPr>
    </dgm:pt>
    <dgm:pt modelId="{82790630-A06E-4144-B85D-DEF9FBAEF55A}" type="pres">
      <dgm:prSet presAssocID="{EF76D5BA-7E1E-4F70-9F3F-AD2C252AFF7A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915CA6-2F7D-4469-8C35-9C015891AA2F}" type="pres">
      <dgm:prSet presAssocID="{EF76D5BA-7E1E-4F70-9F3F-AD2C252AFF7A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486BF1-97A9-488E-94F3-48345D7B6EE7}" type="pres">
      <dgm:prSet presAssocID="{EF76D5BA-7E1E-4F70-9F3F-AD2C252AFF7A}" presName="Plus" presStyleLbl="alignNode1" presStyleIdx="0" presStyleCnt="2"/>
      <dgm:spPr/>
    </dgm:pt>
    <dgm:pt modelId="{CB32BF5D-C90A-4BC3-9D59-A48435CDC2A9}" type="pres">
      <dgm:prSet presAssocID="{EF76D5BA-7E1E-4F70-9F3F-AD2C252AFF7A}" presName="Minus" presStyleLbl="alignNode1" presStyleIdx="1" presStyleCnt="2"/>
      <dgm:spPr/>
    </dgm:pt>
    <dgm:pt modelId="{AEE8354F-7E49-4EFA-8A65-F48CD9AA7BFF}" type="pres">
      <dgm:prSet presAssocID="{EF76D5BA-7E1E-4F70-9F3F-AD2C252AFF7A}" presName="Divider" presStyleLbl="parChTrans1D1" presStyleIdx="0" presStyleCnt="1"/>
      <dgm:spPr/>
    </dgm:pt>
  </dgm:ptLst>
  <dgm:cxnLst>
    <dgm:cxn modelId="{E22A9447-E4DB-48F5-BE14-6AB973F7FDB5}" srcId="{EF76D5BA-7E1E-4F70-9F3F-AD2C252AFF7A}" destId="{CB171687-3766-4F40-AC9B-FE19697F0764}" srcOrd="1" destOrd="0" parTransId="{ECA7C3D2-FD48-47E7-B695-71F9727183A5}" sibTransId="{7F9F9B3A-E268-4F04-B1E4-D07F3E1B8D16}"/>
    <dgm:cxn modelId="{54CE076E-312A-43AA-AC06-8F1C8C902B78}" srcId="{EF76D5BA-7E1E-4F70-9F3F-AD2C252AFF7A}" destId="{56B00976-42A0-4F6E-98EB-2FC2E532F1AE}" srcOrd="0" destOrd="0" parTransId="{8AE372B6-6EE6-4AFD-9C87-1AA4704D3B74}" sibTransId="{69903EFE-4276-4A8D-B2D2-34402437600A}"/>
    <dgm:cxn modelId="{22A9FA67-6C07-4C0C-B460-7DBDB9871666}" type="presOf" srcId="{56B00976-42A0-4F6E-98EB-2FC2E532F1AE}" destId="{82790630-A06E-4144-B85D-DEF9FBAEF55A}" srcOrd="0" destOrd="0" presId="urn:microsoft.com/office/officeart/2009/3/layout/PlusandMinus"/>
    <dgm:cxn modelId="{9A4503DD-341D-437B-846F-0DEE3032A212}" type="presOf" srcId="{EF76D5BA-7E1E-4F70-9F3F-AD2C252AFF7A}" destId="{185334B8-6700-4DB3-9EDF-6DE8E966BD2C}" srcOrd="0" destOrd="0" presId="urn:microsoft.com/office/officeart/2009/3/layout/PlusandMinus"/>
    <dgm:cxn modelId="{202FD125-C693-4E4C-A3E5-94667532BF26}" type="presOf" srcId="{CB171687-3766-4F40-AC9B-FE19697F0764}" destId="{5B915CA6-2F7D-4469-8C35-9C015891AA2F}" srcOrd="0" destOrd="0" presId="urn:microsoft.com/office/officeart/2009/3/layout/PlusandMinus"/>
    <dgm:cxn modelId="{790E63E3-4FC0-4AA3-82D1-52FDA05E0B0E}" type="presParOf" srcId="{185334B8-6700-4DB3-9EDF-6DE8E966BD2C}" destId="{3148C1F4-3285-4646-8E78-3E5FD7442649}" srcOrd="0" destOrd="0" presId="urn:microsoft.com/office/officeart/2009/3/layout/PlusandMinus"/>
    <dgm:cxn modelId="{7C080C01-3EB3-407D-92E2-51360DF47294}" type="presParOf" srcId="{185334B8-6700-4DB3-9EDF-6DE8E966BD2C}" destId="{82790630-A06E-4144-B85D-DEF9FBAEF55A}" srcOrd="1" destOrd="0" presId="urn:microsoft.com/office/officeart/2009/3/layout/PlusandMinus"/>
    <dgm:cxn modelId="{315A2374-05E4-40A0-8BF5-C76DF0DBB7AB}" type="presParOf" srcId="{185334B8-6700-4DB3-9EDF-6DE8E966BD2C}" destId="{5B915CA6-2F7D-4469-8C35-9C015891AA2F}" srcOrd="2" destOrd="0" presId="urn:microsoft.com/office/officeart/2009/3/layout/PlusandMinus"/>
    <dgm:cxn modelId="{A7B0DD6A-87C4-446D-996E-525CABAA668B}" type="presParOf" srcId="{185334B8-6700-4DB3-9EDF-6DE8E966BD2C}" destId="{16486BF1-97A9-488E-94F3-48345D7B6EE7}" srcOrd="3" destOrd="0" presId="urn:microsoft.com/office/officeart/2009/3/layout/PlusandMinus"/>
    <dgm:cxn modelId="{2522FFE9-BAE7-449D-B033-FEA777272765}" type="presParOf" srcId="{185334B8-6700-4DB3-9EDF-6DE8E966BD2C}" destId="{CB32BF5D-C90A-4BC3-9D59-A48435CDC2A9}" srcOrd="4" destOrd="0" presId="urn:microsoft.com/office/officeart/2009/3/layout/PlusandMinus"/>
    <dgm:cxn modelId="{7E8E55B8-CC2E-4B18-9B0C-EA0BF709CF4D}" type="presParOf" srcId="{185334B8-6700-4DB3-9EDF-6DE8E966BD2C}" destId="{AEE8354F-7E49-4EFA-8A65-F48CD9AA7BFF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E1D40E-2506-4026-8E8D-4C5199C48D9A}" type="doc">
      <dgm:prSet loTypeId="urn:microsoft.com/office/officeart/2005/8/layout/hierarchy4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F8EE90F7-3E89-40EE-86D5-6F77E809B80F}">
      <dgm:prSet phldrT="[Текст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Решение о проведении инвентаризации</a:t>
          </a:r>
        </a:p>
      </dgm:t>
    </dgm:pt>
    <dgm:pt modelId="{5F96336E-8B49-4718-AD99-300FAC26EFDA}" type="parTrans" cxnId="{800C57E5-E391-420A-A5E4-C6F52E0694B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D1992A-F529-4D76-BD3F-11D802B4A708}" type="sibTrans" cxnId="{800C57E5-E391-420A-A5E4-C6F52E0694B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510D25-9768-45A5-8559-1547DB1FC766}">
      <dgm:prSet phldrT="[Текст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Дата и сроки, перечень объектов</a:t>
          </a:r>
        </a:p>
      </dgm:t>
    </dgm:pt>
    <dgm:pt modelId="{01FA7A81-887C-4CCC-97FB-ABDA93658CD6}" type="parTrans" cxnId="{E31CBB6B-AC0E-408C-941C-017F530CB21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7BA739-0650-4D11-9552-A36DF660AF08}" type="sibTrans" cxnId="{E31CBB6B-AC0E-408C-941C-017F530CB21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C8DB48-9933-41CC-B340-3FC8D5DDD73F}">
      <dgm:prSet phldrT="[Текст]" custT="1"/>
      <dgm:spPr>
        <a:solidFill>
          <a:srgbClr val="FFFEED"/>
        </a:solidFill>
      </dgm:spPr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Дата, на которую проводится, не ранее даты Решения</a:t>
          </a:r>
        </a:p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Дата начала не ранее даты, на которую проводится</a:t>
          </a:r>
        </a:p>
      </dgm:t>
    </dgm:pt>
    <dgm:pt modelId="{32052575-50E3-4D25-B3DC-A630EF256908}" type="parTrans" cxnId="{85EDEA46-A3FB-4CDE-9C07-CC098DEA897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540B53-7DEB-4786-9F8C-DBB521FDF001}" type="sibTrans" cxnId="{85EDEA46-A3FB-4CDE-9C07-CC098DEA897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A51C15-605E-49CB-9562-018600702432}">
      <dgm:prSet phldrT="[Текст]" custT="1"/>
      <dgm:spPr>
        <a:solidFill>
          <a:srgbClr val="FFFEED"/>
        </a:solidFill>
      </dgm:spPr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Определяется перечень объектов инвентаризации (по номенклатуре, по аналитическим признакам): разные перечни для разных оснований (в целях составления годовой отчетности, при смене МОЛ, в целях признания </a:t>
          </a:r>
          <a:r>
            <a:rPr lang="ru-RU" sz="16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неактивом</a:t>
          </a:r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 и т.д.)</a:t>
          </a:r>
        </a:p>
      </dgm:t>
    </dgm:pt>
    <dgm:pt modelId="{74FB4D18-F6A9-4439-85C8-3D1954E2C6BA}" type="parTrans" cxnId="{998240CE-708B-4988-9998-47A8E9229FC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EE2EFA-EA86-4764-9F66-506A23D0D50D}" type="sibTrans" cxnId="{998240CE-708B-4988-9998-47A8E9229FC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B7E737-C4F1-4DF1-902D-B31D1BED99BE}">
      <dgm:prSet phldrT="[Текст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Последовательность</a:t>
          </a:r>
        </a:p>
      </dgm:t>
    </dgm:pt>
    <dgm:pt modelId="{0E4B0A67-97A4-4401-A49B-680D04BA46B8}" type="parTrans" cxnId="{132BACED-0AB2-4469-8E04-510F09AB140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F71DE5-154B-4079-BD9D-911E7AE952B8}" type="sibTrans" cxnId="{132BACED-0AB2-4469-8E04-510F09AB140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EAF737-5C80-4009-B12A-D2A659D748E6}">
      <dgm:prSet phldrT="[Текст]"/>
      <dgm:spPr>
        <a:solidFill>
          <a:srgbClr val="FFFEED"/>
        </a:solidFill>
      </dgm:spPr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1. Формирование инвентаризационных описей ЦБ по данным регистров</a:t>
          </a:r>
        </a:p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2. Предоставление ПУД, не отраженных в учете, в Комиссию (расписка)</a:t>
          </a:r>
        </a:p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3. Выявление фактического наличия – существование объекта, обоснованности наличия, оценка их состояния</a:t>
          </a:r>
        </a:p>
      </dgm:t>
    </dgm:pt>
    <dgm:pt modelId="{8BD2781F-2FCC-4DBD-9E4D-85143A73BC8F}" type="parTrans" cxnId="{5104C8A1-C278-4741-8A60-1B4D99A0881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AAEFB4-70C0-485D-B038-77F0A65728DB}" type="sibTrans" cxnId="{5104C8A1-C278-4741-8A60-1B4D99A0881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62ED04-3C20-4D3E-8FEE-19510334F0AB}" type="pres">
      <dgm:prSet presAssocID="{EFE1D40E-2506-4026-8E8D-4C5199C48D9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699CC26-A1AF-4C74-8AAF-7320F4BC78EC}" type="pres">
      <dgm:prSet presAssocID="{F8EE90F7-3E89-40EE-86D5-6F77E809B80F}" presName="vertOne" presStyleCnt="0"/>
      <dgm:spPr/>
    </dgm:pt>
    <dgm:pt modelId="{FFA30732-AC27-4AA5-B6FD-8BE102A9560C}" type="pres">
      <dgm:prSet presAssocID="{F8EE90F7-3E89-40EE-86D5-6F77E809B80F}" presName="txOne" presStyleLbl="node0" presStyleIdx="0" presStyleCnt="1" custScaleY="423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6A5963-084E-45E7-9DFC-EC1E96EBAA7B}" type="pres">
      <dgm:prSet presAssocID="{F8EE90F7-3E89-40EE-86D5-6F77E809B80F}" presName="parTransOne" presStyleCnt="0"/>
      <dgm:spPr/>
    </dgm:pt>
    <dgm:pt modelId="{0521FAAE-E44B-47A1-842A-794C40CBD69B}" type="pres">
      <dgm:prSet presAssocID="{F8EE90F7-3E89-40EE-86D5-6F77E809B80F}" presName="horzOne" presStyleCnt="0"/>
      <dgm:spPr/>
    </dgm:pt>
    <dgm:pt modelId="{0FE3F163-9633-4724-B89D-FFE5A08461D7}" type="pres">
      <dgm:prSet presAssocID="{E1510D25-9768-45A5-8559-1547DB1FC766}" presName="vertTwo" presStyleCnt="0"/>
      <dgm:spPr/>
    </dgm:pt>
    <dgm:pt modelId="{2284155A-9EEE-4514-9CF3-67FCD3C73BAB}" type="pres">
      <dgm:prSet presAssocID="{E1510D25-9768-45A5-8559-1547DB1FC766}" presName="txTwo" presStyleLbl="node2" presStyleIdx="0" presStyleCnt="2" custScaleY="455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FC63C1-25B6-4701-BC37-0E92CCCBAE1A}" type="pres">
      <dgm:prSet presAssocID="{E1510D25-9768-45A5-8559-1547DB1FC766}" presName="parTransTwo" presStyleCnt="0"/>
      <dgm:spPr/>
    </dgm:pt>
    <dgm:pt modelId="{AC48D21E-82FB-4846-AC1D-82F6113E1F10}" type="pres">
      <dgm:prSet presAssocID="{E1510D25-9768-45A5-8559-1547DB1FC766}" presName="horzTwo" presStyleCnt="0"/>
      <dgm:spPr/>
    </dgm:pt>
    <dgm:pt modelId="{6EBFA1D7-0F00-488D-A4D2-529CC50E8DCE}" type="pres">
      <dgm:prSet presAssocID="{C6C8DB48-9933-41CC-B340-3FC8D5DDD73F}" presName="vertThree" presStyleCnt="0"/>
      <dgm:spPr/>
    </dgm:pt>
    <dgm:pt modelId="{4FE39F05-A2A5-47EA-A9D5-E9DEF72EAFF7}" type="pres">
      <dgm:prSet presAssocID="{C6C8DB48-9933-41CC-B340-3FC8D5DDD73F}" presName="txThree" presStyleLbl="node3" presStyleIdx="0" presStyleCnt="3" custScaleY="1254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14954E-A257-479B-BAB2-9FFB83A783B2}" type="pres">
      <dgm:prSet presAssocID="{C6C8DB48-9933-41CC-B340-3FC8D5DDD73F}" presName="horzThree" presStyleCnt="0"/>
      <dgm:spPr/>
    </dgm:pt>
    <dgm:pt modelId="{9D3425EF-CF05-47AC-AF53-43DEEA3AF55D}" type="pres">
      <dgm:prSet presAssocID="{9E540B53-7DEB-4786-9F8C-DBB521FDF001}" presName="sibSpaceThree" presStyleCnt="0"/>
      <dgm:spPr/>
    </dgm:pt>
    <dgm:pt modelId="{BA5AB64D-6DC7-4705-9F36-36746D621583}" type="pres">
      <dgm:prSet presAssocID="{E2A51C15-605E-49CB-9562-018600702432}" presName="vertThree" presStyleCnt="0"/>
      <dgm:spPr/>
    </dgm:pt>
    <dgm:pt modelId="{AD911156-0487-45CB-857B-337A87DBEC57}" type="pres">
      <dgm:prSet presAssocID="{E2A51C15-605E-49CB-9562-018600702432}" presName="txThree" presStyleLbl="node3" presStyleIdx="1" presStyleCnt="3" custScaleY="1254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948535-2804-40EE-A401-7C3873D5F313}" type="pres">
      <dgm:prSet presAssocID="{E2A51C15-605E-49CB-9562-018600702432}" presName="horzThree" presStyleCnt="0"/>
      <dgm:spPr/>
    </dgm:pt>
    <dgm:pt modelId="{88CDBDAC-8ECC-498B-80DE-0945C858F45B}" type="pres">
      <dgm:prSet presAssocID="{D57BA739-0650-4D11-9552-A36DF660AF08}" presName="sibSpaceTwo" presStyleCnt="0"/>
      <dgm:spPr/>
    </dgm:pt>
    <dgm:pt modelId="{E666D732-E569-4BB4-BC6C-D6DB81560034}" type="pres">
      <dgm:prSet presAssocID="{06B7E737-C4F1-4DF1-902D-B31D1BED99BE}" presName="vertTwo" presStyleCnt="0"/>
      <dgm:spPr/>
    </dgm:pt>
    <dgm:pt modelId="{B0F6975C-AA9A-4AEB-AAED-56835E6BCA29}" type="pres">
      <dgm:prSet presAssocID="{06B7E737-C4F1-4DF1-902D-B31D1BED99BE}" presName="txTwo" presStyleLbl="node2" presStyleIdx="1" presStyleCnt="2" custScaleY="455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0A627F-2CEE-4102-9F1A-213024B01CF8}" type="pres">
      <dgm:prSet presAssocID="{06B7E737-C4F1-4DF1-902D-B31D1BED99BE}" presName="parTransTwo" presStyleCnt="0"/>
      <dgm:spPr/>
    </dgm:pt>
    <dgm:pt modelId="{589D42A7-F920-42BC-9346-14269BB8E05E}" type="pres">
      <dgm:prSet presAssocID="{06B7E737-C4F1-4DF1-902D-B31D1BED99BE}" presName="horzTwo" presStyleCnt="0"/>
      <dgm:spPr/>
    </dgm:pt>
    <dgm:pt modelId="{6937875F-BC3A-4CB5-99D2-32710F11A9E5}" type="pres">
      <dgm:prSet presAssocID="{3BEAF737-5C80-4009-B12A-D2A659D748E6}" presName="vertThree" presStyleCnt="0"/>
      <dgm:spPr/>
    </dgm:pt>
    <dgm:pt modelId="{B312779E-E90A-4732-B4EE-A8131186CF51}" type="pres">
      <dgm:prSet presAssocID="{3BEAF737-5C80-4009-B12A-D2A659D748E6}" presName="txThree" presStyleLbl="node3" presStyleIdx="2" presStyleCnt="3" custScaleY="1254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A9C0F4-A693-4DCA-8BD5-0E8D44B16FBE}" type="pres">
      <dgm:prSet presAssocID="{3BEAF737-5C80-4009-B12A-D2A659D748E6}" presName="horzThree" presStyleCnt="0"/>
      <dgm:spPr/>
    </dgm:pt>
  </dgm:ptLst>
  <dgm:cxnLst>
    <dgm:cxn modelId="{85EDEA46-A3FB-4CDE-9C07-CC098DEA8979}" srcId="{E1510D25-9768-45A5-8559-1547DB1FC766}" destId="{C6C8DB48-9933-41CC-B340-3FC8D5DDD73F}" srcOrd="0" destOrd="0" parTransId="{32052575-50E3-4D25-B3DC-A630EF256908}" sibTransId="{9E540B53-7DEB-4786-9F8C-DBB521FDF001}"/>
    <dgm:cxn modelId="{E31CBB6B-AC0E-408C-941C-017F530CB21C}" srcId="{F8EE90F7-3E89-40EE-86D5-6F77E809B80F}" destId="{E1510D25-9768-45A5-8559-1547DB1FC766}" srcOrd="0" destOrd="0" parTransId="{01FA7A81-887C-4CCC-97FB-ABDA93658CD6}" sibTransId="{D57BA739-0650-4D11-9552-A36DF660AF08}"/>
    <dgm:cxn modelId="{9D2C91DE-FA69-4876-B0D4-11FD356750E4}" type="presOf" srcId="{EFE1D40E-2506-4026-8E8D-4C5199C48D9A}" destId="{0D62ED04-3C20-4D3E-8FEE-19510334F0AB}" srcOrd="0" destOrd="0" presId="urn:microsoft.com/office/officeart/2005/8/layout/hierarchy4"/>
    <dgm:cxn modelId="{D9534433-09CD-44C8-BBA4-3C6CC9078B02}" type="presOf" srcId="{06B7E737-C4F1-4DF1-902D-B31D1BED99BE}" destId="{B0F6975C-AA9A-4AEB-AAED-56835E6BCA29}" srcOrd="0" destOrd="0" presId="urn:microsoft.com/office/officeart/2005/8/layout/hierarchy4"/>
    <dgm:cxn modelId="{998240CE-708B-4988-9998-47A8E9229FCE}" srcId="{E1510D25-9768-45A5-8559-1547DB1FC766}" destId="{E2A51C15-605E-49CB-9562-018600702432}" srcOrd="1" destOrd="0" parTransId="{74FB4D18-F6A9-4439-85C8-3D1954E2C6BA}" sibTransId="{86EE2EFA-EA86-4764-9F66-506A23D0D50D}"/>
    <dgm:cxn modelId="{DF6D6316-5B4A-4BD5-97CD-226647AB7D1C}" type="presOf" srcId="{E2A51C15-605E-49CB-9562-018600702432}" destId="{AD911156-0487-45CB-857B-337A87DBEC57}" srcOrd="0" destOrd="0" presId="urn:microsoft.com/office/officeart/2005/8/layout/hierarchy4"/>
    <dgm:cxn modelId="{800C57E5-E391-420A-A5E4-C6F52E0694B6}" srcId="{EFE1D40E-2506-4026-8E8D-4C5199C48D9A}" destId="{F8EE90F7-3E89-40EE-86D5-6F77E809B80F}" srcOrd="0" destOrd="0" parTransId="{5F96336E-8B49-4718-AD99-300FAC26EFDA}" sibTransId="{CBD1992A-F529-4D76-BD3F-11D802B4A708}"/>
    <dgm:cxn modelId="{C56E65F7-1417-4A4E-9BD3-2002DA45C344}" type="presOf" srcId="{E1510D25-9768-45A5-8559-1547DB1FC766}" destId="{2284155A-9EEE-4514-9CF3-67FCD3C73BAB}" srcOrd="0" destOrd="0" presId="urn:microsoft.com/office/officeart/2005/8/layout/hierarchy4"/>
    <dgm:cxn modelId="{5104C8A1-C278-4741-8A60-1B4D99A0881D}" srcId="{06B7E737-C4F1-4DF1-902D-B31D1BED99BE}" destId="{3BEAF737-5C80-4009-B12A-D2A659D748E6}" srcOrd="0" destOrd="0" parTransId="{8BD2781F-2FCC-4DBD-9E4D-85143A73BC8F}" sibTransId="{D0AAEFB4-70C0-485D-B038-77F0A65728DB}"/>
    <dgm:cxn modelId="{7121A796-8E65-43B6-95B0-E9278B07DF84}" type="presOf" srcId="{F8EE90F7-3E89-40EE-86D5-6F77E809B80F}" destId="{FFA30732-AC27-4AA5-B6FD-8BE102A9560C}" srcOrd="0" destOrd="0" presId="urn:microsoft.com/office/officeart/2005/8/layout/hierarchy4"/>
    <dgm:cxn modelId="{69FF755E-FF28-4546-AF11-19FC30F7DD4E}" type="presOf" srcId="{3BEAF737-5C80-4009-B12A-D2A659D748E6}" destId="{B312779E-E90A-4732-B4EE-A8131186CF51}" srcOrd="0" destOrd="0" presId="urn:microsoft.com/office/officeart/2005/8/layout/hierarchy4"/>
    <dgm:cxn modelId="{9E961C4A-F510-4A30-B6AD-D8B2D941A5DC}" type="presOf" srcId="{C6C8DB48-9933-41CC-B340-3FC8D5DDD73F}" destId="{4FE39F05-A2A5-47EA-A9D5-E9DEF72EAFF7}" srcOrd="0" destOrd="0" presId="urn:microsoft.com/office/officeart/2005/8/layout/hierarchy4"/>
    <dgm:cxn modelId="{132BACED-0AB2-4469-8E04-510F09AB140F}" srcId="{F8EE90F7-3E89-40EE-86D5-6F77E809B80F}" destId="{06B7E737-C4F1-4DF1-902D-B31D1BED99BE}" srcOrd="1" destOrd="0" parTransId="{0E4B0A67-97A4-4401-A49B-680D04BA46B8}" sibTransId="{41F71DE5-154B-4079-BD9D-911E7AE952B8}"/>
    <dgm:cxn modelId="{08F6A9F9-E15C-4FF0-AB33-5DD81900B684}" type="presParOf" srcId="{0D62ED04-3C20-4D3E-8FEE-19510334F0AB}" destId="{6699CC26-A1AF-4C74-8AAF-7320F4BC78EC}" srcOrd="0" destOrd="0" presId="urn:microsoft.com/office/officeart/2005/8/layout/hierarchy4"/>
    <dgm:cxn modelId="{472B2F1F-19FD-4A4E-9726-74CD4EF59102}" type="presParOf" srcId="{6699CC26-A1AF-4C74-8AAF-7320F4BC78EC}" destId="{FFA30732-AC27-4AA5-B6FD-8BE102A9560C}" srcOrd="0" destOrd="0" presId="urn:microsoft.com/office/officeart/2005/8/layout/hierarchy4"/>
    <dgm:cxn modelId="{D343667A-D584-452F-934B-321F695D2479}" type="presParOf" srcId="{6699CC26-A1AF-4C74-8AAF-7320F4BC78EC}" destId="{086A5963-084E-45E7-9DFC-EC1E96EBAA7B}" srcOrd="1" destOrd="0" presId="urn:microsoft.com/office/officeart/2005/8/layout/hierarchy4"/>
    <dgm:cxn modelId="{443BE23F-0078-41F5-B3DA-6BD4B8C4447D}" type="presParOf" srcId="{6699CC26-A1AF-4C74-8AAF-7320F4BC78EC}" destId="{0521FAAE-E44B-47A1-842A-794C40CBD69B}" srcOrd="2" destOrd="0" presId="urn:microsoft.com/office/officeart/2005/8/layout/hierarchy4"/>
    <dgm:cxn modelId="{640261B5-249B-4B1A-8CE4-3B6313A3A574}" type="presParOf" srcId="{0521FAAE-E44B-47A1-842A-794C40CBD69B}" destId="{0FE3F163-9633-4724-B89D-FFE5A08461D7}" srcOrd="0" destOrd="0" presId="urn:microsoft.com/office/officeart/2005/8/layout/hierarchy4"/>
    <dgm:cxn modelId="{E0F0243A-F42E-4CB2-AC89-4D1B65E6D86D}" type="presParOf" srcId="{0FE3F163-9633-4724-B89D-FFE5A08461D7}" destId="{2284155A-9EEE-4514-9CF3-67FCD3C73BAB}" srcOrd="0" destOrd="0" presId="urn:microsoft.com/office/officeart/2005/8/layout/hierarchy4"/>
    <dgm:cxn modelId="{162DA7BF-C196-440C-A61A-E70800BE6AE8}" type="presParOf" srcId="{0FE3F163-9633-4724-B89D-FFE5A08461D7}" destId="{51FC63C1-25B6-4701-BC37-0E92CCCBAE1A}" srcOrd="1" destOrd="0" presId="urn:microsoft.com/office/officeart/2005/8/layout/hierarchy4"/>
    <dgm:cxn modelId="{55B7E7DD-B8E7-4E5A-A170-3A04D0F34D3D}" type="presParOf" srcId="{0FE3F163-9633-4724-B89D-FFE5A08461D7}" destId="{AC48D21E-82FB-4846-AC1D-82F6113E1F10}" srcOrd="2" destOrd="0" presId="urn:microsoft.com/office/officeart/2005/8/layout/hierarchy4"/>
    <dgm:cxn modelId="{89713B6C-3F96-4A23-84A4-912BDF0A67F4}" type="presParOf" srcId="{AC48D21E-82FB-4846-AC1D-82F6113E1F10}" destId="{6EBFA1D7-0F00-488D-A4D2-529CC50E8DCE}" srcOrd="0" destOrd="0" presId="urn:microsoft.com/office/officeart/2005/8/layout/hierarchy4"/>
    <dgm:cxn modelId="{6BB7E68E-C7EB-4EA7-9B93-ECA90E6310D3}" type="presParOf" srcId="{6EBFA1D7-0F00-488D-A4D2-529CC50E8DCE}" destId="{4FE39F05-A2A5-47EA-A9D5-E9DEF72EAFF7}" srcOrd="0" destOrd="0" presId="urn:microsoft.com/office/officeart/2005/8/layout/hierarchy4"/>
    <dgm:cxn modelId="{B61DD7A7-77CE-4AEB-8082-2389CB44925D}" type="presParOf" srcId="{6EBFA1D7-0F00-488D-A4D2-529CC50E8DCE}" destId="{9114954E-A257-479B-BAB2-9FFB83A783B2}" srcOrd="1" destOrd="0" presId="urn:microsoft.com/office/officeart/2005/8/layout/hierarchy4"/>
    <dgm:cxn modelId="{6848E766-5277-479E-99BF-91C0766B6477}" type="presParOf" srcId="{AC48D21E-82FB-4846-AC1D-82F6113E1F10}" destId="{9D3425EF-CF05-47AC-AF53-43DEEA3AF55D}" srcOrd="1" destOrd="0" presId="urn:microsoft.com/office/officeart/2005/8/layout/hierarchy4"/>
    <dgm:cxn modelId="{3AF73429-58A4-437F-B44B-3F3767246386}" type="presParOf" srcId="{AC48D21E-82FB-4846-AC1D-82F6113E1F10}" destId="{BA5AB64D-6DC7-4705-9F36-36746D621583}" srcOrd="2" destOrd="0" presId="urn:microsoft.com/office/officeart/2005/8/layout/hierarchy4"/>
    <dgm:cxn modelId="{B3C4E276-096E-4A7E-8017-51C42E0C4099}" type="presParOf" srcId="{BA5AB64D-6DC7-4705-9F36-36746D621583}" destId="{AD911156-0487-45CB-857B-337A87DBEC57}" srcOrd="0" destOrd="0" presId="urn:microsoft.com/office/officeart/2005/8/layout/hierarchy4"/>
    <dgm:cxn modelId="{DDC1D490-19A5-4721-ADCC-0AE30DEA5873}" type="presParOf" srcId="{BA5AB64D-6DC7-4705-9F36-36746D621583}" destId="{78948535-2804-40EE-A401-7C3873D5F313}" srcOrd="1" destOrd="0" presId="urn:microsoft.com/office/officeart/2005/8/layout/hierarchy4"/>
    <dgm:cxn modelId="{7AFD8582-498F-4974-AC85-CFAD8E15022E}" type="presParOf" srcId="{0521FAAE-E44B-47A1-842A-794C40CBD69B}" destId="{88CDBDAC-8ECC-498B-80DE-0945C858F45B}" srcOrd="1" destOrd="0" presId="urn:microsoft.com/office/officeart/2005/8/layout/hierarchy4"/>
    <dgm:cxn modelId="{5050ACB4-7F43-4125-A0FB-1465FC190300}" type="presParOf" srcId="{0521FAAE-E44B-47A1-842A-794C40CBD69B}" destId="{E666D732-E569-4BB4-BC6C-D6DB81560034}" srcOrd="2" destOrd="0" presId="urn:microsoft.com/office/officeart/2005/8/layout/hierarchy4"/>
    <dgm:cxn modelId="{54660F58-CAE5-4D76-AA01-C26297EF3327}" type="presParOf" srcId="{E666D732-E569-4BB4-BC6C-D6DB81560034}" destId="{B0F6975C-AA9A-4AEB-AAED-56835E6BCA29}" srcOrd="0" destOrd="0" presId="urn:microsoft.com/office/officeart/2005/8/layout/hierarchy4"/>
    <dgm:cxn modelId="{AA3AEBB1-8C3B-46AD-84D1-DF868F0A8E14}" type="presParOf" srcId="{E666D732-E569-4BB4-BC6C-D6DB81560034}" destId="{110A627F-2CEE-4102-9F1A-213024B01CF8}" srcOrd="1" destOrd="0" presId="urn:microsoft.com/office/officeart/2005/8/layout/hierarchy4"/>
    <dgm:cxn modelId="{57DDFEAF-4AAA-4AD3-B03A-82DAF63D2150}" type="presParOf" srcId="{E666D732-E569-4BB4-BC6C-D6DB81560034}" destId="{589D42A7-F920-42BC-9346-14269BB8E05E}" srcOrd="2" destOrd="0" presId="urn:microsoft.com/office/officeart/2005/8/layout/hierarchy4"/>
    <dgm:cxn modelId="{094CC74C-1FC1-4848-8CCC-A82D7FA0EA85}" type="presParOf" srcId="{589D42A7-F920-42BC-9346-14269BB8E05E}" destId="{6937875F-BC3A-4CB5-99D2-32710F11A9E5}" srcOrd="0" destOrd="0" presId="urn:microsoft.com/office/officeart/2005/8/layout/hierarchy4"/>
    <dgm:cxn modelId="{484C17CD-E5CB-4B9D-BB66-D096E079ED56}" type="presParOf" srcId="{6937875F-BC3A-4CB5-99D2-32710F11A9E5}" destId="{B312779E-E90A-4732-B4EE-A8131186CF51}" srcOrd="0" destOrd="0" presId="urn:microsoft.com/office/officeart/2005/8/layout/hierarchy4"/>
    <dgm:cxn modelId="{4731247F-0DD3-4970-A27B-C7D65109E4EA}" type="presParOf" srcId="{6937875F-BC3A-4CB5-99D2-32710F11A9E5}" destId="{D8A9C0F4-A693-4DCA-8BD5-0E8D44B16FB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C3FBD256-E695-014D-818A-AF7CE7593098}" type="doc">
      <dgm:prSet loTypeId="urn:microsoft.com/office/officeart/2008/layout/LinedList" loCatId="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9B1DAB-D0EB-054E-9A8B-ACEA52EC582A}">
      <dgm:prSet phldrT="[Текст]"/>
      <dgm:spPr/>
      <dgm:t>
        <a:bodyPr/>
        <a:lstStyle/>
        <a:p>
          <a:r>
            <a:rPr lang="ru-RU" b="1" dirty="0">
              <a:solidFill>
                <a:srgbClr val="002060"/>
              </a:solidFill>
            </a:rPr>
            <a:t>НПА</a:t>
          </a:r>
        </a:p>
      </dgm:t>
    </dgm:pt>
    <dgm:pt modelId="{EB10824A-8F60-C744-A54C-522328463554}" type="parTrans" cxnId="{E548CC94-977B-4846-B437-8BAED91E05B6}">
      <dgm:prSet/>
      <dgm:spPr/>
      <dgm:t>
        <a:bodyPr/>
        <a:lstStyle/>
        <a:p>
          <a:endParaRPr lang="ru-RU"/>
        </a:p>
      </dgm:t>
    </dgm:pt>
    <dgm:pt modelId="{7662432C-702B-A044-A209-B133D8B18E2C}" type="sibTrans" cxnId="{E548CC94-977B-4846-B437-8BAED91E05B6}">
      <dgm:prSet/>
      <dgm:spPr/>
      <dgm:t>
        <a:bodyPr/>
        <a:lstStyle/>
        <a:p>
          <a:endParaRPr lang="ru-RU"/>
        </a:p>
      </dgm:t>
    </dgm:pt>
    <dgm:pt modelId="{2EA6E1C6-16B8-BA42-9F0A-CF4BD8FD6A94}">
      <dgm:prSet phldrT="[Текст]"/>
      <dgm:spPr/>
      <dgm:t>
        <a:bodyPr/>
        <a:lstStyle/>
        <a:p>
          <a:r>
            <a:rPr lang="ru-RU" b="1" dirty="0">
              <a:solidFill>
                <a:srgbClr val="002060"/>
              </a:solidFill>
            </a:rPr>
            <a:t>191н</a:t>
          </a:r>
          <a:endParaRPr lang="ru-RU" b="1" dirty="0">
            <a:solidFill>
              <a:srgbClr val="C00000"/>
            </a:solidFill>
          </a:endParaRPr>
        </a:p>
      </dgm:t>
    </dgm:pt>
    <dgm:pt modelId="{44679882-A755-2E4B-9F2F-C7325BF731FD}" type="parTrans" cxnId="{3CAED4F1-C482-514B-8D8D-BB87CEB54CE8}">
      <dgm:prSet/>
      <dgm:spPr/>
      <dgm:t>
        <a:bodyPr/>
        <a:lstStyle/>
        <a:p>
          <a:endParaRPr lang="ru-RU"/>
        </a:p>
      </dgm:t>
    </dgm:pt>
    <dgm:pt modelId="{806E0DD5-9CC0-F544-8C48-5744E8168F8A}" type="sibTrans" cxnId="{3CAED4F1-C482-514B-8D8D-BB87CEB54CE8}">
      <dgm:prSet/>
      <dgm:spPr/>
      <dgm:t>
        <a:bodyPr/>
        <a:lstStyle/>
        <a:p>
          <a:endParaRPr lang="ru-RU"/>
        </a:p>
      </dgm:t>
    </dgm:pt>
    <dgm:pt modelId="{38320AD9-092C-F844-B0C1-96786F40A229}">
      <dgm:prSet phldrT="[Текст]"/>
      <dgm:spPr/>
      <dgm:t>
        <a:bodyPr/>
        <a:lstStyle/>
        <a:p>
          <a:r>
            <a:rPr lang="ru-RU" b="1" dirty="0">
              <a:solidFill>
                <a:srgbClr val="002060"/>
              </a:solidFill>
            </a:rPr>
            <a:t>82н, 80н, 209н, </a:t>
          </a:r>
          <a:r>
            <a:rPr lang="ru-RU" b="1" dirty="0">
              <a:solidFill>
                <a:srgbClr val="C00000"/>
              </a:solidFill>
            </a:rPr>
            <a:t>таблицы</a:t>
          </a:r>
        </a:p>
      </dgm:t>
    </dgm:pt>
    <dgm:pt modelId="{7ED1E62D-BF40-4043-9BC9-4985D1B1ECD1}" type="parTrans" cxnId="{AB7E8C37-1A3A-E846-9EE0-C835C93FC3D0}">
      <dgm:prSet/>
      <dgm:spPr/>
      <dgm:t>
        <a:bodyPr/>
        <a:lstStyle/>
        <a:p>
          <a:endParaRPr lang="ru-RU"/>
        </a:p>
      </dgm:t>
    </dgm:pt>
    <dgm:pt modelId="{BF981254-57CF-4D41-9941-7E320FBB9BA7}" type="sibTrans" cxnId="{AB7E8C37-1A3A-E846-9EE0-C835C93FC3D0}">
      <dgm:prSet/>
      <dgm:spPr/>
      <dgm:t>
        <a:bodyPr/>
        <a:lstStyle/>
        <a:p>
          <a:endParaRPr lang="ru-RU"/>
        </a:p>
      </dgm:t>
    </dgm:pt>
    <dgm:pt modelId="{F680E2B4-3AB5-6843-B419-10272EC10A38}">
      <dgm:prSet phldrT="[Текст]"/>
      <dgm:spPr/>
      <dgm:t>
        <a:bodyPr/>
        <a:lstStyle/>
        <a:p>
          <a:r>
            <a:rPr lang="ru-RU" b="1" dirty="0">
              <a:solidFill>
                <a:srgbClr val="002060"/>
              </a:solidFill>
            </a:rPr>
            <a:t>приказ ФК 23н</a:t>
          </a:r>
        </a:p>
      </dgm:t>
    </dgm:pt>
    <dgm:pt modelId="{966DC085-A911-7F46-80C8-154CA15F1199}" type="parTrans" cxnId="{49BB695C-DAD9-E842-B0B7-9784CB241BB0}">
      <dgm:prSet/>
      <dgm:spPr/>
      <dgm:t>
        <a:bodyPr/>
        <a:lstStyle/>
        <a:p>
          <a:endParaRPr lang="ru-RU"/>
        </a:p>
      </dgm:t>
    </dgm:pt>
    <dgm:pt modelId="{FB239F99-4397-824F-80BC-98DA7134BF3A}" type="sibTrans" cxnId="{49BB695C-DAD9-E842-B0B7-9784CB241BB0}">
      <dgm:prSet/>
      <dgm:spPr/>
      <dgm:t>
        <a:bodyPr/>
        <a:lstStyle/>
        <a:p>
          <a:endParaRPr lang="ru-RU"/>
        </a:p>
      </dgm:t>
    </dgm:pt>
    <dgm:pt modelId="{A254F4C5-411B-9F45-9097-0712601E1397}">
      <dgm:prSet phldrT="[Текст]"/>
      <dgm:spPr/>
      <dgm:t>
        <a:bodyPr/>
        <a:lstStyle/>
        <a:p>
          <a:r>
            <a:rPr lang="ru-RU" b="1" dirty="0">
              <a:solidFill>
                <a:srgbClr val="002060"/>
              </a:solidFill>
            </a:rPr>
            <a:t>33н</a:t>
          </a:r>
          <a:endParaRPr lang="ru-RU" b="1" dirty="0">
            <a:solidFill>
              <a:srgbClr val="C00000"/>
            </a:solidFill>
          </a:endParaRPr>
        </a:p>
      </dgm:t>
    </dgm:pt>
    <dgm:pt modelId="{A9FE54FD-712C-1D40-8D61-B2C6E5B8CE4C}" type="parTrans" cxnId="{70A5A0D1-4E1B-8B48-83A2-EF3350AAF5E8}">
      <dgm:prSet/>
      <dgm:spPr/>
      <dgm:t>
        <a:bodyPr/>
        <a:lstStyle/>
        <a:p>
          <a:endParaRPr lang="ru-RU"/>
        </a:p>
      </dgm:t>
    </dgm:pt>
    <dgm:pt modelId="{72FB0BF3-8FA9-E84A-A364-1AAC45C4BF36}" type="sibTrans" cxnId="{70A5A0D1-4E1B-8B48-83A2-EF3350AAF5E8}">
      <dgm:prSet/>
      <dgm:spPr/>
      <dgm:t>
        <a:bodyPr/>
        <a:lstStyle/>
        <a:p>
          <a:endParaRPr lang="ru-RU"/>
        </a:p>
      </dgm:t>
    </dgm:pt>
    <dgm:pt modelId="{50928C3B-4738-C64D-928B-C816E5AF72FD}">
      <dgm:prSet phldrT="[Текст]"/>
      <dgm:spPr/>
      <dgm:t>
        <a:bodyPr/>
        <a:lstStyle/>
        <a:p>
          <a:r>
            <a:rPr lang="ru-RU" b="1" dirty="0">
              <a:solidFill>
                <a:srgbClr val="002060"/>
              </a:solidFill>
            </a:rPr>
            <a:t>15н</a:t>
          </a:r>
        </a:p>
      </dgm:t>
    </dgm:pt>
    <dgm:pt modelId="{5DE0D3AD-8677-BB42-B1A6-5D7BF778D0D5}" type="parTrans" cxnId="{5BFB7F12-D823-9547-A542-1167754EC785}">
      <dgm:prSet/>
      <dgm:spPr/>
      <dgm:t>
        <a:bodyPr/>
        <a:lstStyle/>
        <a:p>
          <a:endParaRPr lang="ru-RU"/>
        </a:p>
      </dgm:t>
    </dgm:pt>
    <dgm:pt modelId="{F0E15444-D13C-1D47-ABB7-A5AC6815E500}" type="sibTrans" cxnId="{5BFB7F12-D823-9547-A542-1167754EC785}">
      <dgm:prSet/>
      <dgm:spPr/>
      <dgm:t>
        <a:bodyPr/>
        <a:lstStyle/>
        <a:p>
          <a:endParaRPr lang="ru-RU"/>
        </a:p>
      </dgm:t>
    </dgm:pt>
    <dgm:pt modelId="{534437AE-956D-624F-B4C1-B7E448E6EAD9}" type="pres">
      <dgm:prSet presAssocID="{C3FBD256-E695-014D-818A-AF7CE759309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573ECD5-E889-D945-B7A9-252580B96DAB}" type="pres">
      <dgm:prSet presAssocID="{2F9B1DAB-D0EB-054E-9A8B-ACEA52EC582A}" presName="thickLine" presStyleLbl="alignNode1" presStyleIdx="0" presStyleCnt="1"/>
      <dgm:spPr/>
    </dgm:pt>
    <dgm:pt modelId="{A84E8897-08F1-6043-863E-E7C5829D5C71}" type="pres">
      <dgm:prSet presAssocID="{2F9B1DAB-D0EB-054E-9A8B-ACEA52EC582A}" presName="horz1" presStyleCnt="0"/>
      <dgm:spPr/>
    </dgm:pt>
    <dgm:pt modelId="{2ECCC38D-3FBC-A843-B31E-35A418966558}" type="pres">
      <dgm:prSet presAssocID="{2F9B1DAB-D0EB-054E-9A8B-ACEA52EC582A}" presName="tx1" presStyleLbl="revTx" presStyleIdx="0" presStyleCnt="6"/>
      <dgm:spPr/>
      <dgm:t>
        <a:bodyPr/>
        <a:lstStyle/>
        <a:p>
          <a:endParaRPr lang="ru-RU"/>
        </a:p>
      </dgm:t>
    </dgm:pt>
    <dgm:pt modelId="{DE6A0A06-1824-1446-9479-B4B32CB1D139}" type="pres">
      <dgm:prSet presAssocID="{2F9B1DAB-D0EB-054E-9A8B-ACEA52EC582A}" presName="vert1" presStyleCnt="0"/>
      <dgm:spPr/>
    </dgm:pt>
    <dgm:pt modelId="{5F670824-B76F-E341-8170-4157808575E0}" type="pres">
      <dgm:prSet presAssocID="{2EA6E1C6-16B8-BA42-9F0A-CF4BD8FD6A94}" presName="vertSpace2a" presStyleCnt="0"/>
      <dgm:spPr/>
    </dgm:pt>
    <dgm:pt modelId="{6E2C746C-2E47-8C48-A22B-7F0D9B6E27FC}" type="pres">
      <dgm:prSet presAssocID="{2EA6E1C6-16B8-BA42-9F0A-CF4BD8FD6A94}" presName="horz2" presStyleCnt="0"/>
      <dgm:spPr/>
    </dgm:pt>
    <dgm:pt modelId="{959F9638-3237-7E40-80C9-8B9C42A27A9E}" type="pres">
      <dgm:prSet presAssocID="{2EA6E1C6-16B8-BA42-9F0A-CF4BD8FD6A94}" presName="horzSpace2" presStyleCnt="0"/>
      <dgm:spPr/>
    </dgm:pt>
    <dgm:pt modelId="{9CC201B2-D5C2-4C41-872B-E79CE23B848E}" type="pres">
      <dgm:prSet presAssocID="{2EA6E1C6-16B8-BA42-9F0A-CF4BD8FD6A94}" presName="tx2" presStyleLbl="revTx" presStyleIdx="1" presStyleCnt="6"/>
      <dgm:spPr/>
      <dgm:t>
        <a:bodyPr/>
        <a:lstStyle/>
        <a:p>
          <a:endParaRPr lang="ru-RU"/>
        </a:p>
      </dgm:t>
    </dgm:pt>
    <dgm:pt modelId="{29DDECAF-4858-2940-B2AA-7B0E7ABD9849}" type="pres">
      <dgm:prSet presAssocID="{2EA6E1C6-16B8-BA42-9F0A-CF4BD8FD6A94}" presName="vert2" presStyleCnt="0"/>
      <dgm:spPr/>
    </dgm:pt>
    <dgm:pt modelId="{ECCFC306-1735-6542-912D-7248FCB39463}" type="pres">
      <dgm:prSet presAssocID="{2EA6E1C6-16B8-BA42-9F0A-CF4BD8FD6A94}" presName="thinLine2b" presStyleLbl="callout" presStyleIdx="0" presStyleCnt="5"/>
      <dgm:spPr/>
    </dgm:pt>
    <dgm:pt modelId="{0AE87555-E10F-BF43-A653-5EE8A986B121}" type="pres">
      <dgm:prSet presAssocID="{2EA6E1C6-16B8-BA42-9F0A-CF4BD8FD6A94}" presName="vertSpace2b" presStyleCnt="0"/>
      <dgm:spPr/>
    </dgm:pt>
    <dgm:pt modelId="{110E6008-599B-AB43-BD23-DC751CDF6932}" type="pres">
      <dgm:prSet presAssocID="{A254F4C5-411B-9F45-9097-0712601E1397}" presName="horz2" presStyleCnt="0"/>
      <dgm:spPr/>
    </dgm:pt>
    <dgm:pt modelId="{36AFAF1E-55A9-FA45-AAE0-411741B0D210}" type="pres">
      <dgm:prSet presAssocID="{A254F4C5-411B-9F45-9097-0712601E1397}" presName="horzSpace2" presStyleCnt="0"/>
      <dgm:spPr/>
    </dgm:pt>
    <dgm:pt modelId="{1D690C34-1AF6-6543-B332-CEB59A191DEB}" type="pres">
      <dgm:prSet presAssocID="{A254F4C5-411B-9F45-9097-0712601E1397}" presName="tx2" presStyleLbl="revTx" presStyleIdx="2" presStyleCnt="6"/>
      <dgm:spPr/>
      <dgm:t>
        <a:bodyPr/>
        <a:lstStyle/>
        <a:p>
          <a:endParaRPr lang="ru-RU"/>
        </a:p>
      </dgm:t>
    </dgm:pt>
    <dgm:pt modelId="{3F48AC3F-1467-7444-8929-3385C16BAFA5}" type="pres">
      <dgm:prSet presAssocID="{A254F4C5-411B-9F45-9097-0712601E1397}" presName="vert2" presStyleCnt="0"/>
      <dgm:spPr/>
    </dgm:pt>
    <dgm:pt modelId="{1D7F3244-83BE-144C-96FC-79AFD8C9304B}" type="pres">
      <dgm:prSet presAssocID="{A254F4C5-411B-9F45-9097-0712601E1397}" presName="thinLine2b" presStyleLbl="callout" presStyleIdx="1" presStyleCnt="5"/>
      <dgm:spPr/>
    </dgm:pt>
    <dgm:pt modelId="{A3EC21E7-7AA6-474B-84A7-0949B7405DE0}" type="pres">
      <dgm:prSet presAssocID="{A254F4C5-411B-9F45-9097-0712601E1397}" presName="vertSpace2b" presStyleCnt="0"/>
      <dgm:spPr/>
    </dgm:pt>
    <dgm:pt modelId="{85FACD80-3BEA-7E4F-82BB-BB45A2BDACA8}" type="pres">
      <dgm:prSet presAssocID="{50928C3B-4738-C64D-928B-C816E5AF72FD}" presName="horz2" presStyleCnt="0"/>
      <dgm:spPr/>
    </dgm:pt>
    <dgm:pt modelId="{71EBE440-0085-9A44-899E-AF68F3D4CE62}" type="pres">
      <dgm:prSet presAssocID="{50928C3B-4738-C64D-928B-C816E5AF72FD}" presName="horzSpace2" presStyleCnt="0"/>
      <dgm:spPr/>
    </dgm:pt>
    <dgm:pt modelId="{FA4AA06B-A9BE-3C4B-B714-E660CC6415EF}" type="pres">
      <dgm:prSet presAssocID="{50928C3B-4738-C64D-928B-C816E5AF72FD}" presName="tx2" presStyleLbl="revTx" presStyleIdx="3" presStyleCnt="6"/>
      <dgm:spPr/>
      <dgm:t>
        <a:bodyPr/>
        <a:lstStyle/>
        <a:p>
          <a:endParaRPr lang="ru-RU"/>
        </a:p>
      </dgm:t>
    </dgm:pt>
    <dgm:pt modelId="{E7D323DF-919A-0547-AB90-66EC2679D48F}" type="pres">
      <dgm:prSet presAssocID="{50928C3B-4738-C64D-928B-C816E5AF72FD}" presName="vert2" presStyleCnt="0"/>
      <dgm:spPr/>
    </dgm:pt>
    <dgm:pt modelId="{703F12E9-3A4B-B941-8B0D-BD92C82039EA}" type="pres">
      <dgm:prSet presAssocID="{50928C3B-4738-C64D-928B-C816E5AF72FD}" presName="thinLine2b" presStyleLbl="callout" presStyleIdx="2" presStyleCnt="5"/>
      <dgm:spPr/>
    </dgm:pt>
    <dgm:pt modelId="{924F98B6-2863-3648-B7F4-5DD3BDACA405}" type="pres">
      <dgm:prSet presAssocID="{50928C3B-4738-C64D-928B-C816E5AF72FD}" presName="vertSpace2b" presStyleCnt="0"/>
      <dgm:spPr/>
    </dgm:pt>
    <dgm:pt modelId="{5C3F53FF-C950-A64C-A1E9-2C0DC8467615}" type="pres">
      <dgm:prSet presAssocID="{38320AD9-092C-F844-B0C1-96786F40A229}" presName="horz2" presStyleCnt="0"/>
      <dgm:spPr/>
    </dgm:pt>
    <dgm:pt modelId="{588D7E48-5ACD-FC42-85C6-99536B5351AD}" type="pres">
      <dgm:prSet presAssocID="{38320AD9-092C-F844-B0C1-96786F40A229}" presName="horzSpace2" presStyleCnt="0"/>
      <dgm:spPr/>
    </dgm:pt>
    <dgm:pt modelId="{46AC091A-562C-EC40-BF5D-F030F3C3F60C}" type="pres">
      <dgm:prSet presAssocID="{38320AD9-092C-F844-B0C1-96786F40A229}" presName="tx2" presStyleLbl="revTx" presStyleIdx="4" presStyleCnt="6"/>
      <dgm:spPr/>
      <dgm:t>
        <a:bodyPr/>
        <a:lstStyle/>
        <a:p>
          <a:endParaRPr lang="ru-RU"/>
        </a:p>
      </dgm:t>
    </dgm:pt>
    <dgm:pt modelId="{E1AA6A7A-35D9-E345-A60B-365F34571DB8}" type="pres">
      <dgm:prSet presAssocID="{38320AD9-092C-F844-B0C1-96786F40A229}" presName="vert2" presStyleCnt="0"/>
      <dgm:spPr/>
    </dgm:pt>
    <dgm:pt modelId="{850DFBCE-3200-5A4D-B630-F702FDEB6F1B}" type="pres">
      <dgm:prSet presAssocID="{38320AD9-092C-F844-B0C1-96786F40A229}" presName="thinLine2b" presStyleLbl="callout" presStyleIdx="3" presStyleCnt="5"/>
      <dgm:spPr/>
    </dgm:pt>
    <dgm:pt modelId="{30297C9D-2D30-E44D-B739-E8D1EE6E688A}" type="pres">
      <dgm:prSet presAssocID="{38320AD9-092C-F844-B0C1-96786F40A229}" presName="vertSpace2b" presStyleCnt="0"/>
      <dgm:spPr/>
    </dgm:pt>
    <dgm:pt modelId="{FF567660-F72B-354C-8231-4B2A80EEC007}" type="pres">
      <dgm:prSet presAssocID="{F680E2B4-3AB5-6843-B419-10272EC10A38}" presName="horz2" presStyleCnt="0"/>
      <dgm:spPr/>
    </dgm:pt>
    <dgm:pt modelId="{03A17E40-9FC2-6A4F-A68F-646DBA5B6476}" type="pres">
      <dgm:prSet presAssocID="{F680E2B4-3AB5-6843-B419-10272EC10A38}" presName="horzSpace2" presStyleCnt="0"/>
      <dgm:spPr/>
    </dgm:pt>
    <dgm:pt modelId="{BD7D18AF-BB2A-7F46-8314-85002323D68A}" type="pres">
      <dgm:prSet presAssocID="{F680E2B4-3AB5-6843-B419-10272EC10A38}" presName="tx2" presStyleLbl="revTx" presStyleIdx="5" presStyleCnt="6"/>
      <dgm:spPr/>
      <dgm:t>
        <a:bodyPr/>
        <a:lstStyle/>
        <a:p>
          <a:endParaRPr lang="ru-RU"/>
        </a:p>
      </dgm:t>
    </dgm:pt>
    <dgm:pt modelId="{80A0FE2F-E935-0843-A1FF-EA1627EFE067}" type="pres">
      <dgm:prSet presAssocID="{F680E2B4-3AB5-6843-B419-10272EC10A38}" presName="vert2" presStyleCnt="0"/>
      <dgm:spPr/>
    </dgm:pt>
    <dgm:pt modelId="{FF97B182-718A-3C43-ACEE-B29BE1B6F2D6}" type="pres">
      <dgm:prSet presAssocID="{F680E2B4-3AB5-6843-B419-10272EC10A38}" presName="thinLine2b" presStyleLbl="callout" presStyleIdx="4" presStyleCnt="5"/>
      <dgm:spPr/>
    </dgm:pt>
    <dgm:pt modelId="{EB231382-4EE6-B044-B742-31D47B42440C}" type="pres">
      <dgm:prSet presAssocID="{F680E2B4-3AB5-6843-B419-10272EC10A38}" presName="vertSpace2b" presStyleCnt="0"/>
      <dgm:spPr/>
    </dgm:pt>
  </dgm:ptLst>
  <dgm:cxnLst>
    <dgm:cxn modelId="{44DEA170-A810-AF40-A93C-E41402EFD8AA}" type="presOf" srcId="{2F9B1DAB-D0EB-054E-9A8B-ACEA52EC582A}" destId="{2ECCC38D-3FBC-A843-B31E-35A418966558}" srcOrd="0" destOrd="0" presId="urn:microsoft.com/office/officeart/2008/layout/LinedList"/>
    <dgm:cxn modelId="{D4AB2CD6-D6D6-9242-B58D-740032B95D98}" type="presOf" srcId="{38320AD9-092C-F844-B0C1-96786F40A229}" destId="{46AC091A-562C-EC40-BF5D-F030F3C3F60C}" srcOrd="0" destOrd="0" presId="urn:microsoft.com/office/officeart/2008/layout/LinedList"/>
    <dgm:cxn modelId="{6B1A3377-EAD0-3D49-B830-0BE23224E357}" type="presOf" srcId="{A254F4C5-411B-9F45-9097-0712601E1397}" destId="{1D690C34-1AF6-6543-B332-CEB59A191DEB}" srcOrd="0" destOrd="0" presId="urn:microsoft.com/office/officeart/2008/layout/LinedList"/>
    <dgm:cxn modelId="{5BFB7F12-D823-9547-A542-1167754EC785}" srcId="{2F9B1DAB-D0EB-054E-9A8B-ACEA52EC582A}" destId="{50928C3B-4738-C64D-928B-C816E5AF72FD}" srcOrd="2" destOrd="0" parTransId="{5DE0D3AD-8677-BB42-B1A6-5D7BF778D0D5}" sibTransId="{F0E15444-D13C-1D47-ABB7-A5AC6815E500}"/>
    <dgm:cxn modelId="{3CAED4F1-C482-514B-8D8D-BB87CEB54CE8}" srcId="{2F9B1DAB-D0EB-054E-9A8B-ACEA52EC582A}" destId="{2EA6E1C6-16B8-BA42-9F0A-CF4BD8FD6A94}" srcOrd="0" destOrd="0" parTransId="{44679882-A755-2E4B-9F2F-C7325BF731FD}" sibTransId="{806E0DD5-9CC0-F544-8C48-5744E8168F8A}"/>
    <dgm:cxn modelId="{70A5A0D1-4E1B-8B48-83A2-EF3350AAF5E8}" srcId="{2F9B1DAB-D0EB-054E-9A8B-ACEA52EC582A}" destId="{A254F4C5-411B-9F45-9097-0712601E1397}" srcOrd="1" destOrd="0" parTransId="{A9FE54FD-712C-1D40-8D61-B2C6E5B8CE4C}" sibTransId="{72FB0BF3-8FA9-E84A-A364-1AAC45C4BF36}"/>
    <dgm:cxn modelId="{EC4EC4B9-FD3E-3741-9B6A-848003A3E82D}" type="presOf" srcId="{50928C3B-4738-C64D-928B-C816E5AF72FD}" destId="{FA4AA06B-A9BE-3C4B-B714-E660CC6415EF}" srcOrd="0" destOrd="0" presId="urn:microsoft.com/office/officeart/2008/layout/LinedList"/>
    <dgm:cxn modelId="{E98CA011-D054-ED4B-86A4-4B2D522BAB65}" type="presOf" srcId="{C3FBD256-E695-014D-818A-AF7CE7593098}" destId="{534437AE-956D-624F-B4C1-B7E448E6EAD9}" srcOrd="0" destOrd="0" presId="urn:microsoft.com/office/officeart/2008/layout/LinedList"/>
    <dgm:cxn modelId="{49BB695C-DAD9-E842-B0B7-9784CB241BB0}" srcId="{2F9B1DAB-D0EB-054E-9A8B-ACEA52EC582A}" destId="{F680E2B4-3AB5-6843-B419-10272EC10A38}" srcOrd="4" destOrd="0" parTransId="{966DC085-A911-7F46-80C8-154CA15F1199}" sibTransId="{FB239F99-4397-824F-80BC-98DA7134BF3A}"/>
    <dgm:cxn modelId="{41D4FAD4-719F-EC43-B18C-A6E65BA882AE}" type="presOf" srcId="{2EA6E1C6-16B8-BA42-9F0A-CF4BD8FD6A94}" destId="{9CC201B2-D5C2-4C41-872B-E79CE23B848E}" srcOrd="0" destOrd="0" presId="urn:microsoft.com/office/officeart/2008/layout/LinedList"/>
    <dgm:cxn modelId="{98401EF9-5FDC-8944-947D-28CDF3E489EA}" type="presOf" srcId="{F680E2B4-3AB5-6843-B419-10272EC10A38}" destId="{BD7D18AF-BB2A-7F46-8314-85002323D68A}" srcOrd="0" destOrd="0" presId="urn:microsoft.com/office/officeart/2008/layout/LinedList"/>
    <dgm:cxn modelId="{AB7E8C37-1A3A-E846-9EE0-C835C93FC3D0}" srcId="{2F9B1DAB-D0EB-054E-9A8B-ACEA52EC582A}" destId="{38320AD9-092C-F844-B0C1-96786F40A229}" srcOrd="3" destOrd="0" parTransId="{7ED1E62D-BF40-4043-9BC9-4985D1B1ECD1}" sibTransId="{BF981254-57CF-4D41-9941-7E320FBB9BA7}"/>
    <dgm:cxn modelId="{E548CC94-977B-4846-B437-8BAED91E05B6}" srcId="{C3FBD256-E695-014D-818A-AF7CE7593098}" destId="{2F9B1DAB-D0EB-054E-9A8B-ACEA52EC582A}" srcOrd="0" destOrd="0" parTransId="{EB10824A-8F60-C744-A54C-522328463554}" sibTransId="{7662432C-702B-A044-A209-B133D8B18E2C}"/>
    <dgm:cxn modelId="{DB9BFA20-4DCF-BD48-90E4-365782C9CB75}" type="presParOf" srcId="{534437AE-956D-624F-B4C1-B7E448E6EAD9}" destId="{2573ECD5-E889-D945-B7A9-252580B96DAB}" srcOrd="0" destOrd="0" presId="urn:microsoft.com/office/officeart/2008/layout/LinedList"/>
    <dgm:cxn modelId="{246F6F66-F82B-EE4F-8BD9-57D475A1682A}" type="presParOf" srcId="{534437AE-956D-624F-B4C1-B7E448E6EAD9}" destId="{A84E8897-08F1-6043-863E-E7C5829D5C71}" srcOrd="1" destOrd="0" presId="urn:microsoft.com/office/officeart/2008/layout/LinedList"/>
    <dgm:cxn modelId="{42909610-93E3-E140-A49B-CB12F9E231FE}" type="presParOf" srcId="{A84E8897-08F1-6043-863E-E7C5829D5C71}" destId="{2ECCC38D-3FBC-A843-B31E-35A418966558}" srcOrd="0" destOrd="0" presId="urn:microsoft.com/office/officeart/2008/layout/LinedList"/>
    <dgm:cxn modelId="{BDDE814E-DA55-034B-B958-8E843C79992E}" type="presParOf" srcId="{A84E8897-08F1-6043-863E-E7C5829D5C71}" destId="{DE6A0A06-1824-1446-9479-B4B32CB1D139}" srcOrd="1" destOrd="0" presId="urn:microsoft.com/office/officeart/2008/layout/LinedList"/>
    <dgm:cxn modelId="{9599BF28-CA9A-194E-BBC1-B89FF23F67FE}" type="presParOf" srcId="{DE6A0A06-1824-1446-9479-B4B32CB1D139}" destId="{5F670824-B76F-E341-8170-4157808575E0}" srcOrd="0" destOrd="0" presId="urn:microsoft.com/office/officeart/2008/layout/LinedList"/>
    <dgm:cxn modelId="{AEEDB5B0-D6AC-3E46-9A00-0A55191109C9}" type="presParOf" srcId="{DE6A0A06-1824-1446-9479-B4B32CB1D139}" destId="{6E2C746C-2E47-8C48-A22B-7F0D9B6E27FC}" srcOrd="1" destOrd="0" presId="urn:microsoft.com/office/officeart/2008/layout/LinedList"/>
    <dgm:cxn modelId="{0803A6A4-27E4-3F44-9EE0-D061F58BEB96}" type="presParOf" srcId="{6E2C746C-2E47-8C48-A22B-7F0D9B6E27FC}" destId="{959F9638-3237-7E40-80C9-8B9C42A27A9E}" srcOrd="0" destOrd="0" presId="urn:microsoft.com/office/officeart/2008/layout/LinedList"/>
    <dgm:cxn modelId="{6DB22E2D-DF97-744F-9CFE-CB1A49720C9F}" type="presParOf" srcId="{6E2C746C-2E47-8C48-A22B-7F0D9B6E27FC}" destId="{9CC201B2-D5C2-4C41-872B-E79CE23B848E}" srcOrd="1" destOrd="0" presId="urn:microsoft.com/office/officeart/2008/layout/LinedList"/>
    <dgm:cxn modelId="{7E71C65B-7E8F-AC4A-A48A-DCFBB15B5047}" type="presParOf" srcId="{6E2C746C-2E47-8C48-A22B-7F0D9B6E27FC}" destId="{29DDECAF-4858-2940-B2AA-7B0E7ABD9849}" srcOrd="2" destOrd="0" presId="urn:microsoft.com/office/officeart/2008/layout/LinedList"/>
    <dgm:cxn modelId="{DA0CE5A7-8E1D-5047-A80E-093CB58657E9}" type="presParOf" srcId="{DE6A0A06-1824-1446-9479-B4B32CB1D139}" destId="{ECCFC306-1735-6542-912D-7248FCB39463}" srcOrd="2" destOrd="0" presId="urn:microsoft.com/office/officeart/2008/layout/LinedList"/>
    <dgm:cxn modelId="{F3A12D00-7084-5A48-908C-D3AB89C47304}" type="presParOf" srcId="{DE6A0A06-1824-1446-9479-B4B32CB1D139}" destId="{0AE87555-E10F-BF43-A653-5EE8A986B121}" srcOrd="3" destOrd="0" presId="urn:microsoft.com/office/officeart/2008/layout/LinedList"/>
    <dgm:cxn modelId="{B0D7EDAD-7E57-FD46-9C35-F0DEBD503705}" type="presParOf" srcId="{DE6A0A06-1824-1446-9479-B4B32CB1D139}" destId="{110E6008-599B-AB43-BD23-DC751CDF6932}" srcOrd="4" destOrd="0" presId="urn:microsoft.com/office/officeart/2008/layout/LinedList"/>
    <dgm:cxn modelId="{648675DC-A52E-344A-9811-33086EA8D848}" type="presParOf" srcId="{110E6008-599B-AB43-BD23-DC751CDF6932}" destId="{36AFAF1E-55A9-FA45-AAE0-411741B0D210}" srcOrd="0" destOrd="0" presId="urn:microsoft.com/office/officeart/2008/layout/LinedList"/>
    <dgm:cxn modelId="{98119EA8-8A0C-1647-B444-8920B37DFC5E}" type="presParOf" srcId="{110E6008-599B-AB43-BD23-DC751CDF6932}" destId="{1D690C34-1AF6-6543-B332-CEB59A191DEB}" srcOrd="1" destOrd="0" presId="urn:microsoft.com/office/officeart/2008/layout/LinedList"/>
    <dgm:cxn modelId="{136C4250-EC41-EE43-915A-8C310DBD42ED}" type="presParOf" srcId="{110E6008-599B-AB43-BD23-DC751CDF6932}" destId="{3F48AC3F-1467-7444-8929-3385C16BAFA5}" srcOrd="2" destOrd="0" presId="urn:microsoft.com/office/officeart/2008/layout/LinedList"/>
    <dgm:cxn modelId="{95701CA2-2D78-A74E-A348-DEAAC5192235}" type="presParOf" srcId="{DE6A0A06-1824-1446-9479-B4B32CB1D139}" destId="{1D7F3244-83BE-144C-96FC-79AFD8C9304B}" srcOrd="5" destOrd="0" presId="urn:microsoft.com/office/officeart/2008/layout/LinedList"/>
    <dgm:cxn modelId="{333C5C1D-DF47-EE41-9A48-28EBD01F9429}" type="presParOf" srcId="{DE6A0A06-1824-1446-9479-B4B32CB1D139}" destId="{A3EC21E7-7AA6-474B-84A7-0949B7405DE0}" srcOrd="6" destOrd="0" presId="urn:microsoft.com/office/officeart/2008/layout/LinedList"/>
    <dgm:cxn modelId="{95379592-97C0-8745-A3B1-74E939B04489}" type="presParOf" srcId="{DE6A0A06-1824-1446-9479-B4B32CB1D139}" destId="{85FACD80-3BEA-7E4F-82BB-BB45A2BDACA8}" srcOrd="7" destOrd="0" presId="urn:microsoft.com/office/officeart/2008/layout/LinedList"/>
    <dgm:cxn modelId="{1B0ED337-88FA-B540-A0E3-8315B069D761}" type="presParOf" srcId="{85FACD80-3BEA-7E4F-82BB-BB45A2BDACA8}" destId="{71EBE440-0085-9A44-899E-AF68F3D4CE62}" srcOrd="0" destOrd="0" presId="urn:microsoft.com/office/officeart/2008/layout/LinedList"/>
    <dgm:cxn modelId="{6F93C2B6-2525-4E44-AAAF-5E90736897DC}" type="presParOf" srcId="{85FACD80-3BEA-7E4F-82BB-BB45A2BDACA8}" destId="{FA4AA06B-A9BE-3C4B-B714-E660CC6415EF}" srcOrd="1" destOrd="0" presId="urn:microsoft.com/office/officeart/2008/layout/LinedList"/>
    <dgm:cxn modelId="{0D8079F3-0999-5141-BB72-FD6A33374C35}" type="presParOf" srcId="{85FACD80-3BEA-7E4F-82BB-BB45A2BDACA8}" destId="{E7D323DF-919A-0547-AB90-66EC2679D48F}" srcOrd="2" destOrd="0" presId="urn:microsoft.com/office/officeart/2008/layout/LinedList"/>
    <dgm:cxn modelId="{7C1BAB4B-D600-8740-AEA8-A0B023373D2B}" type="presParOf" srcId="{DE6A0A06-1824-1446-9479-B4B32CB1D139}" destId="{703F12E9-3A4B-B941-8B0D-BD92C82039EA}" srcOrd="8" destOrd="0" presId="urn:microsoft.com/office/officeart/2008/layout/LinedList"/>
    <dgm:cxn modelId="{9D2D2333-EAD8-C949-AA61-33A8DA6B068F}" type="presParOf" srcId="{DE6A0A06-1824-1446-9479-B4B32CB1D139}" destId="{924F98B6-2863-3648-B7F4-5DD3BDACA405}" srcOrd="9" destOrd="0" presId="urn:microsoft.com/office/officeart/2008/layout/LinedList"/>
    <dgm:cxn modelId="{4FB63840-6C33-B940-896E-8FDF0876BEB7}" type="presParOf" srcId="{DE6A0A06-1824-1446-9479-B4B32CB1D139}" destId="{5C3F53FF-C950-A64C-A1E9-2C0DC8467615}" srcOrd="10" destOrd="0" presId="urn:microsoft.com/office/officeart/2008/layout/LinedList"/>
    <dgm:cxn modelId="{AF42486A-ABDC-4548-B6AD-5C92EC7B22FF}" type="presParOf" srcId="{5C3F53FF-C950-A64C-A1E9-2C0DC8467615}" destId="{588D7E48-5ACD-FC42-85C6-99536B5351AD}" srcOrd="0" destOrd="0" presId="urn:microsoft.com/office/officeart/2008/layout/LinedList"/>
    <dgm:cxn modelId="{D6A513BA-0CC6-AE4F-9983-D01CF7E53351}" type="presParOf" srcId="{5C3F53FF-C950-A64C-A1E9-2C0DC8467615}" destId="{46AC091A-562C-EC40-BF5D-F030F3C3F60C}" srcOrd="1" destOrd="0" presId="urn:microsoft.com/office/officeart/2008/layout/LinedList"/>
    <dgm:cxn modelId="{2421F134-9382-DC47-950F-2CED963DC13A}" type="presParOf" srcId="{5C3F53FF-C950-A64C-A1E9-2C0DC8467615}" destId="{E1AA6A7A-35D9-E345-A60B-365F34571DB8}" srcOrd="2" destOrd="0" presId="urn:microsoft.com/office/officeart/2008/layout/LinedList"/>
    <dgm:cxn modelId="{8C3BE6AE-BE61-3841-84D1-FE2DE22F7B05}" type="presParOf" srcId="{DE6A0A06-1824-1446-9479-B4B32CB1D139}" destId="{850DFBCE-3200-5A4D-B630-F702FDEB6F1B}" srcOrd="11" destOrd="0" presId="urn:microsoft.com/office/officeart/2008/layout/LinedList"/>
    <dgm:cxn modelId="{14763C25-0853-BD42-B037-ADEAEB72557E}" type="presParOf" srcId="{DE6A0A06-1824-1446-9479-B4B32CB1D139}" destId="{30297C9D-2D30-E44D-B739-E8D1EE6E688A}" srcOrd="12" destOrd="0" presId="urn:microsoft.com/office/officeart/2008/layout/LinedList"/>
    <dgm:cxn modelId="{22141B9C-D817-6841-B1E4-61285C4238A2}" type="presParOf" srcId="{DE6A0A06-1824-1446-9479-B4B32CB1D139}" destId="{FF567660-F72B-354C-8231-4B2A80EEC007}" srcOrd="13" destOrd="0" presId="urn:microsoft.com/office/officeart/2008/layout/LinedList"/>
    <dgm:cxn modelId="{2A16CC62-174C-E94B-9D7B-4088A682A16A}" type="presParOf" srcId="{FF567660-F72B-354C-8231-4B2A80EEC007}" destId="{03A17E40-9FC2-6A4F-A68F-646DBA5B6476}" srcOrd="0" destOrd="0" presId="urn:microsoft.com/office/officeart/2008/layout/LinedList"/>
    <dgm:cxn modelId="{D6706696-B900-CF4F-AA19-0D84A2A700B2}" type="presParOf" srcId="{FF567660-F72B-354C-8231-4B2A80EEC007}" destId="{BD7D18AF-BB2A-7F46-8314-85002323D68A}" srcOrd="1" destOrd="0" presId="urn:microsoft.com/office/officeart/2008/layout/LinedList"/>
    <dgm:cxn modelId="{CEE90816-DF95-E843-91AC-952DECA204AE}" type="presParOf" srcId="{FF567660-F72B-354C-8231-4B2A80EEC007}" destId="{80A0FE2F-E935-0843-A1FF-EA1627EFE067}" srcOrd="2" destOrd="0" presId="urn:microsoft.com/office/officeart/2008/layout/LinedList"/>
    <dgm:cxn modelId="{DCA8F643-6E83-A541-B914-8E72C44EF961}" type="presParOf" srcId="{DE6A0A06-1824-1446-9479-B4B32CB1D139}" destId="{FF97B182-718A-3C43-ACEE-B29BE1B6F2D6}" srcOrd="14" destOrd="0" presId="urn:microsoft.com/office/officeart/2008/layout/LinedList"/>
    <dgm:cxn modelId="{75A42273-6499-7144-B974-F02F28F8A3DC}" type="presParOf" srcId="{DE6A0A06-1824-1446-9479-B4B32CB1D139}" destId="{EB231382-4EE6-B044-B742-31D47B42440C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D7B45F5A-9348-0B44-8E0A-F60CB7EB37FF}" type="doc">
      <dgm:prSet loTypeId="urn:microsoft.com/office/officeart/2008/layout/PictureAccentList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D93BB1-6A2F-3B4A-BF9E-00D3E0E17CC6}">
      <dgm:prSet phldrT="[Текст]" custT="1"/>
      <dgm:spPr/>
      <dgm:t>
        <a:bodyPr/>
        <a:lstStyle/>
        <a:p>
          <a:pPr algn="ctr"/>
          <a:r>
            <a:rPr lang="ru-RU" sz="28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Межотчетным</a:t>
          </a:r>
          <a:r>
            <a:rPr lang="ru-RU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периодом</a:t>
          </a:r>
        </a:p>
      </dgm:t>
    </dgm:pt>
    <dgm:pt modelId="{05958EBC-8B8C-1347-9BE7-F72F90AD83AB}" type="parTrans" cxnId="{E79D7F81-EBA7-5B46-A9CF-BD677D2F12DE}">
      <dgm:prSet/>
      <dgm:spPr/>
      <dgm:t>
        <a:bodyPr/>
        <a:lstStyle/>
        <a:p>
          <a:endParaRPr lang="ru-RU" sz="2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3C1AE1-9C5C-DE44-877A-0FA908F2B11A}" type="sibTrans" cxnId="{E79D7F81-EBA7-5B46-A9CF-BD677D2F12DE}">
      <dgm:prSet/>
      <dgm:spPr/>
      <dgm:t>
        <a:bodyPr/>
        <a:lstStyle/>
        <a:p>
          <a:endParaRPr lang="ru-RU" sz="2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D9135D-5578-2943-A02F-F016309F3BCC}">
      <dgm:prSet phldrT="[Текст]" custT="1"/>
      <dgm:spPr/>
      <dgm:t>
        <a:bodyPr/>
        <a:lstStyle/>
        <a:p>
          <a:r>
            <a:rPr lang="ru-RU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Новое объекты учета, если иное не установлено НПА</a:t>
          </a:r>
        </a:p>
      </dgm:t>
    </dgm:pt>
    <dgm:pt modelId="{C377FA89-39DB-CB43-AE81-D99DCBCD5B26}" type="parTrans" cxnId="{B5873612-778C-4649-8394-E6C31B085B1E}">
      <dgm:prSet/>
      <dgm:spPr/>
      <dgm:t>
        <a:bodyPr/>
        <a:lstStyle/>
        <a:p>
          <a:endParaRPr lang="ru-RU" sz="2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13168A-025C-B54E-909C-4A2396F055F0}" type="sibTrans" cxnId="{B5873612-778C-4649-8394-E6C31B085B1E}">
      <dgm:prSet/>
      <dgm:spPr/>
      <dgm:t>
        <a:bodyPr/>
        <a:lstStyle/>
        <a:p>
          <a:endParaRPr lang="ru-RU" sz="2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17A746-63CB-F84A-B739-68F7AEF6A324}">
      <dgm:prSet phldrT="[Текст]" custT="1"/>
      <dgm:sp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Бюджетная классификация (показатели задолженности по номерам счетов)</a:t>
          </a:r>
        </a:p>
      </dgm:t>
    </dgm:pt>
    <dgm:pt modelId="{653AA772-C6F4-DA4D-B102-69B17608FFFB}" type="parTrans" cxnId="{A01F033B-683B-3944-AEEF-8F5DD00430C0}">
      <dgm:prSet/>
      <dgm:spPr/>
      <dgm:t>
        <a:bodyPr/>
        <a:lstStyle/>
        <a:p>
          <a:endParaRPr lang="ru-RU" sz="2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B82307-51C0-B14A-8EA2-AC6266019F3A}" type="sibTrans" cxnId="{A01F033B-683B-3944-AEEF-8F5DD00430C0}">
      <dgm:prSet/>
      <dgm:spPr/>
      <dgm:t>
        <a:bodyPr/>
        <a:lstStyle/>
        <a:p>
          <a:endParaRPr lang="ru-RU" sz="2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A461BA-2EAC-D04F-8456-89FC1AA00BF9}">
      <dgm:prSet custT="1"/>
      <dgm:spPr/>
      <dgm:t>
        <a:bodyPr/>
        <a:lstStyle/>
        <a:p>
          <a:r>
            <a:rPr lang="ru-RU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Изменение методологии, если иное не установлено НПА</a:t>
          </a:r>
        </a:p>
      </dgm:t>
    </dgm:pt>
    <dgm:pt modelId="{0A0E8D0D-E730-1541-B3DE-DF9C61116743}" type="parTrans" cxnId="{D4915F0D-D214-ED43-85F9-0A07F9B33E52}">
      <dgm:prSet/>
      <dgm:spPr/>
      <dgm:t>
        <a:bodyPr/>
        <a:lstStyle/>
        <a:p>
          <a:endParaRPr lang="ru-RU" sz="2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FE3EA8-E8B9-4C46-9D7E-2B3B8BD33624}" type="sibTrans" cxnId="{D4915F0D-D214-ED43-85F9-0A07F9B33E52}">
      <dgm:prSet/>
      <dgm:spPr/>
      <dgm:t>
        <a:bodyPr/>
        <a:lstStyle/>
        <a:p>
          <a:endParaRPr lang="ru-RU" sz="2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184E62-C48A-6045-88F3-7DA42A603AF3}">
      <dgm:prSet custT="1"/>
      <dgm:spPr>
        <a:gradFill flip="none" rotWithShape="0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2200" dirty="0">
              <a:latin typeface="Times New Roman" panose="02020603050405020304" pitchFamily="18" charset="0"/>
              <a:cs typeface="Times New Roman" panose="02020603050405020304" pitchFamily="18" charset="0"/>
            </a:rPr>
            <a:t>Исправление ошибок, реорганизация</a:t>
          </a:r>
        </a:p>
      </dgm:t>
    </dgm:pt>
    <dgm:pt modelId="{C80D592C-E962-4447-9D53-746F12A37B85}" type="parTrans" cxnId="{B6E42F05-1DF6-6A4D-8A95-402D7BDD8A1D}">
      <dgm:prSet/>
      <dgm:spPr/>
      <dgm:t>
        <a:bodyPr/>
        <a:lstStyle/>
        <a:p>
          <a:endParaRPr lang="ru-RU"/>
        </a:p>
      </dgm:t>
    </dgm:pt>
    <dgm:pt modelId="{5051BB0A-6CB0-8A49-866C-F51C94270B3F}" type="sibTrans" cxnId="{B6E42F05-1DF6-6A4D-8A95-402D7BDD8A1D}">
      <dgm:prSet/>
      <dgm:spPr/>
      <dgm:t>
        <a:bodyPr/>
        <a:lstStyle/>
        <a:p>
          <a:endParaRPr lang="ru-RU"/>
        </a:p>
      </dgm:t>
    </dgm:pt>
    <dgm:pt modelId="{E284295B-1611-F246-95BD-3B85C27D996C}" type="pres">
      <dgm:prSet presAssocID="{D7B45F5A-9348-0B44-8E0A-F60CB7EB37FF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7036496-343B-0744-80CF-E4BA34B1C9A9}" type="pres">
      <dgm:prSet presAssocID="{1AD93BB1-6A2F-3B4A-BF9E-00D3E0E17CC6}" presName="root" presStyleCnt="0">
        <dgm:presLayoutVars>
          <dgm:chMax/>
          <dgm:chPref val="4"/>
        </dgm:presLayoutVars>
      </dgm:prSet>
      <dgm:spPr/>
    </dgm:pt>
    <dgm:pt modelId="{F6640FD6-7CE7-C643-9139-B506A58D52FC}" type="pres">
      <dgm:prSet presAssocID="{1AD93BB1-6A2F-3B4A-BF9E-00D3E0E17CC6}" presName="rootComposite" presStyleCnt="0">
        <dgm:presLayoutVars/>
      </dgm:prSet>
      <dgm:spPr/>
    </dgm:pt>
    <dgm:pt modelId="{BA21F443-5A1B-3748-89A3-A1BAD5696E06}" type="pres">
      <dgm:prSet presAssocID="{1AD93BB1-6A2F-3B4A-BF9E-00D3E0E17CC6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2CD3C2A3-097C-734B-ABC0-37447F81D65C}" type="pres">
      <dgm:prSet presAssocID="{1AD93BB1-6A2F-3B4A-BF9E-00D3E0E17CC6}" presName="childShape" presStyleCnt="0">
        <dgm:presLayoutVars>
          <dgm:chMax val="0"/>
          <dgm:chPref val="0"/>
        </dgm:presLayoutVars>
      </dgm:prSet>
      <dgm:spPr/>
    </dgm:pt>
    <dgm:pt modelId="{72F39DDF-DC9D-EA46-BC31-79EC75AC5BD5}" type="pres">
      <dgm:prSet presAssocID="{26D9135D-5578-2943-A02F-F016309F3BCC}" presName="childComposite" presStyleCnt="0">
        <dgm:presLayoutVars>
          <dgm:chMax val="0"/>
          <dgm:chPref val="0"/>
        </dgm:presLayoutVars>
      </dgm:prSet>
      <dgm:spPr/>
    </dgm:pt>
    <dgm:pt modelId="{B60FA0AB-1EFE-BB48-8F5A-A13FC1681F4E}" type="pres">
      <dgm:prSet presAssocID="{26D9135D-5578-2943-A02F-F016309F3BCC}" presName="Image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C4A502E-1C13-BD46-9EC9-4ED40BCBC7BE}" type="pres">
      <dgm:prSet presAssocID="{26D9135D-5578-2943-A02F-F016309F3BCC}" presName="childText" presStyleLbl="l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9DB5FE-FCAF-EE4E-91E1-4299DF0E8546}" type="pres">
      <dgm:prSet presAssocID="{5B17A746-63CB-F84A-B739-68F7AEF6A324}" presName="childComposite" presStyleCnt="0">
        <dgm:presLayoutVars>
          <dgm:chMax val="0"/>
          <dgm:chPref val="0"/>
        </dgm:presLayoutVars>
      </dgm:prSet>
      <dgm:spPr/>
    </dgm:pt>
    <dgm:pt modelId="{6A60C59B-1DD0-184A-AE09-DA4EA5860DC6}" type="pres">
      <dgm:prSet presAssocID="{5B17A746-63CB-F84A-B739-68F7AEF6A324}" presName="Image" presStyleLbl="node1" presStyleIdx="1" presStyleCnt="4"/>
      <dgm:spPr>
        <a:blipFill>
          <a:blip xmlns:r="http://schemas.openxmlformats.org/officeDocument/2006/relationships" r:embed="rId1"/>
          <a:srcRect/>
          <a:stretch>
            <a:fillRect l="-25000" r="-25000"/>
          </a:stretch>
        </a:blipFill>
      </dgm:spPr>
    </dgm:pt>
    <dgm:pt modelId="{4481E5B2-4EDC-934E-96A1-F45BD3E3F64C}" type="pres">
      <dgm:prSet presAssocID="{5B17A746-63CB-F84A-B739-68F7AEF6A324}" presName="childText" presStyleLbl="l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07C64B-D236-E240-B996-13490FF717E1}" type="pres">
      <dgm:prSet presAssocID="{ABA461BA-2EAC-D04F-8456-89FC1AA00BF9}" presName="childComposite" presStyleCnt="0">
        <dgm:presLayoutVars>
          <dgm:chMax val="0"/>
          <dgm:chPref val="0"/>
        </dgm:presLayoutVars>
      </dgm:prSet>
      <dgm:spPr/>
    </dgm:pt>
    <dgm:pt modelId="{33EDC33F-224D-5847-BED8-4F1CBD8319F2}" type="pres">
      <dgm:prSet presAssocID="{ABA461BA-2EAC-D04F-8456-89FC1AA00BF9}" presName="Image" presStyleLbl="node1" presStyleIdx="2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DEF1C169-CA5C-794B-BD81-A88326240ED9}" type="pres">
      <dgm:prSet presAssocID="{ABA461BA-2EAC-D04F-8456-89FC1AA00BF9}" presName="childText" presStyleLbl="l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348A09-B98A-A849-B73C-9A22F435513F}" type="pres">
      <dgm:prSet presAssocID="{40184E62-C48A-6045-88F3-7DA42A603AF3}" presName="childComposite" presStyleCnt="0">
        <dgm:presLayoutVars>
          <dgm:chMax val="0"/>
          <dgm:chPref val="0"/>
        </dgm:presLayoutVars>
      </dgm:prSet>
      <dgm:spPr/>
    </dgm:pt>
    <dgm:pt modelId="{A5BD363D-53FB-8340-A783-84B9407255D8}" type="pres">
      <dgm:prSet presAssocID="{40184E62-C48A-6045-88F3-7DA42A603AF3}" presName="Image" presStyleLbl="node1" presStyleIdx="3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5A87F6-BAF1-554A-A81F-638FE5A917C9}" type="pres">
      <dgm:prSet presAssocID="{40184E62-C48A-6045-88F3-7DA42A603AF3}" presName="childText" presStyleLbl="l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99BB95-A749-E242-BF0D-49D2EE5C930F}" type="presOf" srcId="{ABA461BA-2EAC-D04F-8456-89FC1AA00BF9}" destId="{DEF1C169-CA5C-794B-BD81-A88326240ED9}" srcOrd="0" destOrd="0" presId="urn:microsoft.com/office/officeart/2008/layout/PictureAccentList"/>
    <dgm:cxn modelId="{DF3CBBF7-11A1-3A43-A1AE-15648000CAEA}" type="presOf" srcId="{40184E62-C48A-6045-88F3-7DA42A603AF3}" destId="{CA5A87F6-BAF1-554A-A81F-638FE5A917C9}" srcOrd="0" destOrd="0" presId="urn:microsoft.com/office/officeart/2008/layout/PictureAccentList"/>
    <dgm:cxn modelId="{B6E42F05-1DF6-6A4D-8A95-402D7BDD8A1D}" srcId="{1AD93BB1-6A2F-3B4A-BF9E-00D3E0E17CC6}" destId="{40184E62-C48A-6045-88F3-7DA42A603AF3}" srcOrd="3" destOrd="0" parTransId="{C80D592C-E962-4447-9D53-746F12A37B85}" sibTransId="{5051BB0A-6CB0-8A49-866C-F51C94270B3F}"/>
    <dgm:cxn modelId="{A01F033B-683B-3944-AEEF-8F5DD00430C0}" srcId="{1AD93BB1-6A2F-3B4A-BF9E-00D3E0E17CC6}" destId="{5B17A746-63CB-F84A-B739-68F7AEF6A324}" srcOrd="1" destOrd="0" parTransId="{653AA772-C6F4-DA4D-B102-69B17608FFFB}" sibTransId="{BFB82307-51C0-B14A-8EA2-AC6266019F3A}"/>
    <dgm:cxn modelId="{B5B4A353-AD4C-ED49-9A55-A28E19A4BD3D}" type="presOf" srcId="{26D9135D-5578-2943-A02F-F016309F3BCC}" destId="{CC4A502E-1C13-BD46-9EC9-4ED40BCBC7BE}" srcOrd="0" destOrd="0" presId="urn:microsoft.com/office/officeart/2008/layout/PictureAccentList"/>
    <dgm:cxn modelId="{E79D7F81-EBA7-5B46-A9CF-BD677D2F12DE}" srcId="{D7B45F5A-9348-0B44-8E0A-F60CB7EB37FF}" destId="{1AD93BB1-6A2F-3B4A-BF9E-00D3E0E17CC6}" srcOrd="0" destOrd="0" parTransId="{05958EBC-8B8C-1347-9BE7-F72F90AD83AB}" sibTransId="{C63C1AE1-9C5C-DE44-877A-0FA908F2B11A}"/>
    <dgm:cxn modelId="{E3DA1C81-E93A-6247-82B5-35CBD156D5DE}" type="presOf" srcId="{1AD93BB1-6A2F-3B4A-BF9E-00D3E0E17CC6}" destId="{BA21F443-5A1B-3748-89A3-A1BAD5696E06}" srcOrd="0" destOrd="0" presId="urn:microsoft.com/office/officeart/2008/layout/PictureAccentList"/>
    <dgm:cxn modelId="{F67DBE4C-FA50-144A-AB5B-DD6D714D394E}" type="presOf" srcId="{5B17A746-63CB-F84A-B739-68F7AEF6A324}" destId="{4481E5B2-4EDC-934E-96A1-F45BD3E3F64C}" srcOrd="0" destOrd="0" presId="urn:microsoft.com/office/officeart/2008/layout/PictureAccentList"/>
    <dgm:cxn modelId="{B5873612-778C-4649-8394-E6C31B085B1E}" srcId="{1AD93BB1-6A2F-3B4A-BF9E-00D3E0E17CC6}" destId="{26D9135D-5578-2943-A02F-F016309F3BCC}" srcOrd="0" destOrd="0" parTransId="{C377FA89-39DB-CB43-AE81-D99DCBCD5B26}" sibTransId="{6013168A-025C-B54E-909C-4A2396F055F0}"/>
    <dgm:cxn modelId="{D4915F0D-D214-ED43-85F9-0A07F9B33E52}" srcId="{1AD93BB1-6A2F-3B4A-BF9E-00D3E0E17CC6}" destId="{ABA461BA-2EAC-D04F-8456-89FC1AA00BF9}" srcOrd="2" destOrd="0" parTransId="{0A0E8D0D-E730-1541-B3DE-DF9C61116743}" sibTransId="{54FE3EA8-E8B9-4C46-9D7E-2B3B8BD33624}"/>
    <dgm:cxn modelId="{93469448-4B4E-4940-B827-F77D5C3D8DCB}" type="presOf" srcId="{D7B45F5A-9348-0B44-8E0A-F60CB7EB37FF}" destId="{E284295B-1611-F246-95BD-3B85C27D996C}" srcOrd="0" destOrd="0" presId="urn:microsoft.com/office/officeart/2008/layout/PictureAccentList"/>
    <dgm:cxn modelId="{B596B5ED-4B96-A34B-A3AA-867B7CDAED13}" type="presParOf" srcId="{E284295B-1611-F246-95BD-3B85C27D996C}" destId="{E7036496-343B-0744-80CF-E4BA34B1C9A9}" srcOrd="0" destOrd="0" presId="urn:microsoft.com/office/officeart/2008/layout/PictureAccentList"/>
    <dgm:cxn modelId="{6E9479FD-A574-8B4F-83FC-A30CC4BE8B4C}" type="presParOf" srcId="{E7036496-343B-0744-80CF-E4BA34B1C9A9}" destId="{F6640FD6-7CE7-C643-9139-B506A58D52FC}" srcOrd="0" destOrd="0" presId="urn:microsoft.com/office/officeart/2008/layout/PictureAccentList"/>
    <dgm:cxn modelId="{CC1665FF-DA01-D741-AABB-15FF9EA4E6A8}" type="presParOf" srcId="{F6640FD6-7CE7-C643-9139-B506A58D52FC}" destId="{BA21F443-5A1B-3748-89A3-A1BAD5696E06}" srcOrd="0" destOrd="0" presId="urn:microsoft.com/office/officeart/2008/layout/PictureAccentList"/>
    <dgm:cxn modelId="{9AA14B8D-F107-F64D-A8D4-1C79F2FFF9FB}" type="presParOf" srcId="{E7036496-343B-0744-80CF-E4BA34B1C9A9}" destId="{2CD3C2A3-097C-734B-ABC0-37447F81D65C}" srcOrd="1" destOrd="0" presId="urn:microsoft.com/office/officeart/2008/layout/PictureAccentList"/>
    <dgm:cxn modelId="{CD573F93-4543-744D-B596-480B39AC0FBA}" type="presParOf" srcId="{2CD3C2A3-097C-734B-ABC0-37447F81D65C}" destId="{72F39DDF-DC9D-EA46-BC31-79EC75AC5BD5}" srcOrd="0" destOrd="0" presId="urn:microsoft.com/office/officeart/2008/layout/PictureAccentList"/>
    <dgm:cxn modelId="{B5639D0D-E765-864F-8108-BB5328EEE3F2}" type="presParOf" srcId="{72F39DDF-DC9D-EA46-BC31-79EC75AC5BD5}" destId="{B60FA0AB-1EFE-BB48-8F5A-A13FC1681F4E}" srcOrd="0" destOrd="0" presId="urn:microsoft.com/office/officeart/2008/layout/PictureAccentList"/>
    <dgm:cxn modelId="{22980B69-0441-EE42-8FFA-D3C81BC042CF}" type="presParOf" srcId="{72F39DDF-DC9D-EA46-BC31-79EC75AC5BD5}" destId="{CC4A502E-1C13-BD46-9EC9-4ED40BCBC7BE}" srcOrd="1" destOrd="0" presId="urn:microsoft.com/office/officeart/2008/layout/PictureAccentList"/>
    <dgm:cxn modelId="{1038E17B-2831-AB42-950F-9559091ECD36}" type="presParOf" srcId="{2CD3C2A3-097C-734B-ABC0-37447F81D65C}" destId="{EE9DB5FE-FCAF-EE4E-91E1-4299DF0E8546}" srcOrd="1" destOrd="0" presId="urn:microsoft.com/office/officeart/2008/layout/PictureAccentList"/>
    <dgm:cxn modelId="{117C7915-5FB2-4A47-B1DE-060F479405A5}" type="presParOf" srcId="{EE9DB5FE-FCAF-EE4E-91E1-4299DF0E8546}" destId="{6A60C59B-1DD0-184A-AE09-DA4EA5860DC6}" srcOrd="0" destOrd="0" presId="urn:microsoft.com/office/officeart/2008/layout/PictureAccentList"/>
    <dgm:cxn modelId="{C7B7779F-1F78-334E-B9BB-0A28892ACF7B}" type="presParOf" srcId="{EE9DB5FE-FCAF-EE4E-91E1-4299DF0E8546}" destId="{4481E5B2-4EDC-934E-96A1-F45BD3E3F64C}" srcOrd="1" destOrd="0" presId="urn:microsoft.com/office/officeart/2008/layout/PictureAccentList"/>
    <dgm:cxn modelId="{A0D88736-034E-9941-BC9A-CC9DA7A832B7}" type="presParOf" srcId="{2CD3C2A3-097C-734B-ABC0-37447F81D65C}" destId="{5307C64B-D236-E240-B996-13490FF717E1}" srcOrd="2" destOrd="0" presId="urn:microsoft.com/office/officeart/2008/layout/PictureAccentList"/>
    <dgm:cxn modelId="{0080C300-A487-3B4A-98A7-306DFD769AE0}" type="presParOf" srcId="{5307C64B-D236-E240-B996-13490FF717E1}" destId="{33EDC33F-224D-5847-BED8-4F1CBD8319F2}" srcOrd="0" destOrd="0" presId="urn:microsoft.com/office/officeart/2008/layout/PictureAccentList"/>
    <dgm:cxn modelId="{544A170C-6F5D-3C42-90E5-403D91734783}" type="presParOf" srcId="{5307C64B-D236-E240-B996-13490FF717E1}" destId="{DEF1C169-CA5C-794B-BD81-A88326240ED9}" srcOrd="1" destOrd="0" presId="urn:microsoft.com/office/officeart/2008/layout/PictureAccentList"/>
    <dgm:cxn modelId="{A127BEAF-24AC-244C-8E98-2DE828CE8ED2}" type="presParOf" srcId="{2CD3C2A3-097C-734B-ABC0-37447F81D65C}" destId="{6C348A09-B98A-A849-B73C-9A22F435513F}" srcOrd="3" destOrd="0" presId="urn:microsoft.com/office/officeart/2008/layout/PictureAccentList"/>
    <dgm:cxn modelId="{74BC8732-8AD1-3242-A3D7-5E74DFA8892D}" type="presParOf" srcId="{6C348A09-B98A-A849-B73C-9A22F435513F}" destId="{A5BD363D-53FB-8340-A783-84B9407255D8}" srcOrd="0" destOrd="0" presId="urn:microsoft.com/office/officeart/2008/layout/PictureAccentList"/>
    <dgm:cxn modelId="{A1983477-E0C6-974B-AB47-CA196C0185D6}" type="presParOf" srcId="{6C348A09-B98A-A849-B73C-9A22F435513F}" destId="{CA5A87F6-BAF1-554A-A81F-638FE5A917C9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7F1327FD-7A0E-4894-9ED8-18F869AAC256}" type="doc">
      <dgm:prSet loTypeId="urn:microsoft.com/office/officeart/2005/8/layout/process1" loCatId="process" qsTypeId="urn:microsoft.com/office/officeart/2005/8/quickstyle/simple1" qsCatId="simple" csTypeId="urn:microsoft.com/office/officeart/2005/8/colors/accent3_1" csCatId="accent3" phldr="1"/>
      <dgm:spPr/>
    </dgm:pt>
    <dgm:pt modelId="{44B8CCBA-701B-41E2-8800-669487798777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Передача ОС между организациями бюджетной сферы, в том числе ОС до 10 тысяч рублей</a:t>
          </a:r>
        </a:p>
      </dgm:t>
    </dgm:pt>
    <dgm:pt modelId="{2E83824F-02F5-4589-8308-22F53633E8C2}" type="parTrans" cxnId="{4376F1E6-7FAB-4F90-AA5F-385446A52B1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102279-4D83-4944-8F0F-B8CFD6B3B68D}" type="sibTrans" cxnId="{4376F1E6-7FAB-4F90-AA5F-385446A52B1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A8B838-9CE6-4841-BB96-0B4B635B29B7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Только через балансовые счета – консолидируемые расчеты</a:t>
          </a:r>
        </a:p>
      </dgm:t>
    </dgm:pt>
    <dgm:pt modelId="{12CF6F79-6BC3-4804-93C0-C124A4C69C2F}" type="parTrans" cxnId="{A402D073-0BD6-4704-81ED-8D784CB3BB6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F0ADDD-06A7-49A6-992C-4B534F8BE654}" type="sibTrans" cxnId="{A402D073-0BD6-4704-81ED-8D784CB3BB6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269D3F-DFD0-41AA-A0CB-4587A26E679D}" type="pres">
      <dgm:prSet presAssocID="{7F1327FD-7A0E-4894-9ED8-18F869AAC256}" presName="Name0" presStyleCnt="0">
        <dgm:presLayoutVars>
          <dgm:dir/>
          <dgm:resizeHandles val="exact"/>
        </dgm:presLayoutVars>
      </dgm:prSet>
      <dgm:spPr/>
    </dgm:pt>
    <dgm:pt modelId="{7CCE0F96-3183-45CC-A66B-E4FCD176BA9B}" type="pres">
      <dgm:prSet presAssocID="{44B8CCBA-701B-41E2-8800-66948779877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3EE3AB-F0E0-4D8B-B4D5-31AFE5321B95}" type="pres">
      <dgm:prSet presAssocID="{4B102279-4D83-4944-8F0F-B8CFD6B3B68D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CD7AA65-7D52-4590-8DCA-FF2297A33F85}" type="pres">
      <dgm:prSet presAssocID="{4B102279-4D83-4944-8F0F-B8CFD6B3B68D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40FD4274-B0D2-4313-AAAA-299AC8AA4AF3}" type="pres">
      <dgm:prSet presAssocID="{88A8B838-9CE6-4841-BB96-0B4B635B29B7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06FDBE-9CF9-438E-96FA-A2E1BA780F0E}" type="presOf" srcId="{4B102279-4D83-4944-8F0F-B8CFD6B3B68D}" destId="{ECD7AA65-7D52-4590-8DCA-FF2297A33F85}" srcOrd="1" destOrd="0" presId="urn:microsoft.com/office/officeart/2005/8/layout/process1"/>
    <dgm:cxn modelId="{A402D073-0BD6-4704-81ED-8D784CB3BB6A}" srcId="{7F1327FD-7A0E-4894-9ED8-18F869AAC256}" destId="{88A8B838-9CE6-4841-BB96-0B4B635B29B7}" srcOrd="1" destOrd="0" parTransId="{12CF6F79-6BC3-4804-93C0-C124A4C69C2F}" sibTransId="{B3F0ADDD-06A7-49A6-992C-4B534F8BE654}"/>
    <dgm:cxn modelId="{3DE7EA2A-C483-4102-A188-29B8A14190F3}" type="presOf" srcId="{44B8CCBA-701B-41E2-8800-669487798777}" destId="{7CCE0F96-3183-45CC-A66B-E4FCD176BA9B}" srcOrd="0" destOrd="0" presId="urn:microsoft.com/office/officeart/2005/8/layout/process1"/>
    <dgm:cxn modelId="{BB115F28-EE9E-45F9-A0A8-4FF2B60C9F76}" type="presOf" srcId="{88A8B838-9CE6-4841-BB96-0B4B635B29B7}" destId="{40FD4274-B0D2-4313-AAAA-299AC8AA4AF3}" srcOrd="0" destOrd="0" presId="urn:microsoft.com/office/officeart/2005/8/layout/process1"/>
    <dgm:cxn modelId="{9CE8C6CA-07B1-4099-BA03-BA23DEAABE51}" type="presOf" srcId="{4B102279-4D83-4944-8F0F-B8CFD6B3B68D}" destId="{8D3EE3AB-F0E0-4D8B-B4D5-31AFE5321B95}" srcOrd="0" destOrd="0" presId="urn:microsoft.com/office/officeart/2005/8/layout/process1"/>
    <dgm:cxn modelId="{C6020E52-C8FC-41AF-A1DD-B1B25BC24746}" type="presOf" srcId="{7F1327FD-7A0E-4894-9ED8-18F869AAC256}" destId="{10269D3F-DFD0-41AA-A0CB-4587A26E679D}" srcOrd="0" destOrd="0" presId="urn:microsoft.com/office/officeart/2005/8/layout/process1"/>
    <dgm:cxn modelId="{4376F1E6-7FAB-4F90-AA5F-385446A52B15}" srcId="{7F1327FD-7A0E-4894-9ED8-18F869AAC256}" destId="{44B8CCBA-701B-41E2-8800-669487798777}" srcOrd="0" destOrd="0" parTransId="{2E83824F-02F5-4589-8308-22F53633E8C2}" sibTransId="{4B102279-4D83-4944-8F0F-B8CFD6B3B68D}"/>
    <dgm:cxn modelId="{880DA085-DAF6-4103-8391-BE0518FA93A6}" type="presParOf" srcId="{10269D3F-DFD0-41AA-A0CB-4587A26E679D}" destId="{7CCE0F96-3183-45CC-A66B-E4FCD176BA9B}" srcOrd="0" destOrd="0" presId="urn:microsoft.com/office/officeart/2005/8/layout/process1"/>
    <dgm:cxn modelId="{6150F273-E711-4D69-8A11-9B17D8F29BD7}" type="presParOf" srcId="{10269D3F-DFD0-41AA-A0CB-4587A26E679D}" destId="{8D3EE3AB-F0E0-4D8B-B4D5-31AFE5321B95}" srcOrd="1" destOrd="0" presId="urn:microsoft.com/office/officeart/2005/8/layout/process1"/>
    <dgm:cxn modelId="{E3C26E23-4025-42B2-9BCE-A704C4FAE389}" type="presParOf" srcId="{8D3EE3AB-F0E0-4D8B-B4D5-31AFE5321B95}" destId="{ECD7AA65-7D52-4590-8DCA-FF2297A33F85}" srcOrd="0" destOrd="0" presId="urn:microsoft.com/office/officeart/2005/8/layout/process1"/>
    <dgm:cxn modelId="{A5BC8538-E8DE-4CA9-B665-57DA3C133BC9}" type="presParOf" srcId="{10269D3F-DFD0-41AA-A0CB-4587A26E679D}" destId="{40FD4274-B0D2-4313-AAAA-299AC8AA4AF3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7F1327FD-7A0E-4894-9ED8-18F869AAC256}" type="doc">
      <dgm:prSet loTypeId="urn:microsoft.com/office/officeart/2005/8/layout/process1" loCatId="process" qsTypeId="urn:microsoft.com/office/officeart/2005/8/quickstyle/simple1" qsCatId="simple" csTypeId="urn:microsoft.com/office/officeart/2005/8/colors/accent3_1" csCatId="accent3" phldr="1"/>
      <dgm:spPr/>
    </dgm:pt>
    <dgm:pt modelId="{44B8CCBA-701B-41E2-8800-669487798777}">
      <dgm:prSet phldrT="[Текст]"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Передача ОС, если ОС принято к учету у передающей стороны до 2018 года</a:t>
          </a:r>
        </a:p>
      </dgm:t>
    </dgm:pt>
    <dgm:pt modelId="{2E83824F-02F5-4589-8308-22F53633E8C2}" type="parTrans" cxnId="{4376F1E6-7FAB-4F90-AA5F-385446A52B1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102279-4D83-4944-8F0F-B8CFD6B3B68D}" type="sibTrans" cxnId="{4376F1E6-7FAB-4F90-AA5F-385446A52B1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A8B838-9CE6-4841-BB96-0B4B635B29B7}">
      <dgm:prSet phldrT="[Текст]" custT="1"/>
      <dgm:spPr/>
      <dgm:t>
        <a:bodyPr/>
        <a:lstStyle/>
        <a:p>
          <a:r>
            <a:rPr lang="ru-RU" sz="1700" dirty="0">
              <a:latin typeface="Times New Roman" panose="02020603050405020304" pitchFamily="18" charset="0"/>
              <a:cs typeface="Times New Roman" panose="02020603050405020304" pitchFamily="18" charset="0"/>
            </a:rPr>
            <a:t>Принимающая сторона принимает по действующим правилам</a:t>
          </a:r>
        </a:p>
        <a:p>
          <a:r>
            <a:rPr lang="ru-RU" sz="1700" dirty="0">
              <a:latin typeface="Times New Roman" panose="02020603050405020304" pitchFamily="18" charset="0"/>
              <a:cs typeface="Times New Roman" panose="02020603050405020304" pitchFamily="18" charset="0"/>
            </a:rPr>
            <a:t>ОС от 10 000 до 100 000 руб. – доначисление амортизации</a:t>
          </a:r>
        </a:p>
        <a:p>
          <a:r>
            <a:rPr lang="ru-RU" sz="1700" dirty="0">
              <a:latin typeface="Times New Roman" panose="02020603050405020304" pitchFamily="18" charset="0"/>
              <a:cs typeface="Times New Roman" panose="02020603050405020304" pitchFamily="18" charset="0"/>
            </a:rPr>
            <a:t>ОС до 10 000 руб. – на балансе у принимающей стороны</a:t>
          </a:r>
        </a:p>
      </dgm:t>
    </dgm:pt>
    <dgm:pt modelId="{12CF6F79-6BC3-4804-93C0-C124A4C69C2F}" type="parTrans" cxnId="{A402D073-0BD6-4704-81ED-8D784CB3BB6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F0ADDD-06A7-49A6-992C-4B534F8BE654}" type="sibTrans" cxnId="{A402D073-0BD6-4704-81ED-8D784CB3BB6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269D3F-DFD0-41AA-A0CB-4587A26E679D}" type="pres">
      <dgm:prSet presAssocID="{7F1327FD-7A0E-4894-9ED8-18F869AAC256}" presName="Name0" presStyleCnt="0">
        <dgm:presLayoutVars>
          <dgm:dir/>
          <dgm:resizeHandles val="exact"/>
        </dgm:presLayoutVars>
      </dgm:prSet>
      <dgm:spPr/>
    </dgm:pt>
    <dgm:pt modelId="{7CCE0F96-3183-45CC-A66B-E4FCD176BA9B}" type="pres">
      <dgm:prSet presAssocID="{44B8CCBA-701B-41E2-8800-669487798777}" presName="node" presStyleLbl="node1" presStyleIdx="0" presStyleCnt="2" custLinFactNeighborX="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3EE3AB-F0E0-4D8B-B4D5-31AFE5321B95}" type="pres">
      <dgm:prSet presAssocID="{4B102279-4D83-4944-8F0F-B8CFD6B3B68D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CD7AA65-7D52-4590-8DCA-FF2297A33F85}" type="pres">
      <dgm:prSet presAssocID="{4B102279-4D83-4944-8F0F-B8CFD6B3B68D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40FD4274-B0D2-4313-AAAA-299AC8AA4AF3}" type="pres">
      <dgm:prSet presAssocID="{88A8B838-9CE6-4841-BB96-0B4B635B29B7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06FDBE-9CF9-438E-96FA-A2E1BA780F0E}" type="presOf" srcId="{4B102279-4D83-4944-8F0F-B8CFD6B3B68D}" destId="{ECD7AA65-7D52-4590-8DCA-FF2297A33F85}" srcOrd="1" destOrd="0" presId="urn:microsoft.com/office/officeart/2005/8/layout/process1"/>
    <dgm:cxn modelId="{A402D073-0BD6-4704-81ED-8D784CB3BB6A}" srcId="{7F1327FD-7A0E-4894-9ED8-18F869AAC256}" destId="{88A8B838-9CE6-4841-BB96-0B4B635B29B7}" srcOrd="1" destOrd="0" parTransId="{12CF6F79-6BC3-4804-93C0-C124A4C69C2F}" sibTransId="{B3F0ADDD-06A7-49A6-992C-4B534F8BE654}"/>
    <dgm:cxn modelId="{3DE7EA2A-C483-4102-A188-29B8A14190F3}" type="presOf" srcId="{44B8CCBA-701B-41E2-8800-669487798777}" destId="{7CCE0F96-3183-45CC-A66B-E4FCD176BA9B}" srcOrd="0" destOrd="0" presId="urn:microsoft.com/office/officeart/2005/8/layout/process1"/>
    <dgm:cxn modelId="{BB115F28-EE9E-45F9-A0A8-4FF2B60C9F76}" type="presOf" srcId="{88A8B838-9CE6-4841-BB96-0B4B635B29B7}" destId="{40FD4274-B0D2-4313-AAAA-299AC8AA4AF3}" srcOrd="0" destOrd="0" presId="urn:microsoft.com/office/officeart/2005/8/layout/process1"/>
    <dgm:cxn modelId="{9CE8C6CA-07B1-4099-BA03-BA23DEAABE51}" type="presOf" srcId="{4B102279-4D83-4944-8F0F-B8CFD6B3B68D}" destId="{8D3EE3AB-F0E0-4D8B-B4D5-31AFE5321B95}" srcOrd="0" destOrd="0" presId="urn:microsoft.com/office/officeart/2005/8/layout/process1"/>
    <dgm:cxn modelId="{C6020E52-C8FC-41AF-A1DD-B1B25BC24746}" type="presOf" srcId="{7F1327FD-7A0E-4894-9ED8-18F869AAC256}" destId="{10269D3F-DFD0-41AA-A0CB-4587A26E679D}" srcOrd="0" destOrd="0" presId="urn:microsoft.com/office/officeart/2005/8/layout/process1"/>
    <dgm:cxn modelId="{4376F1E6-7FAB-4F90-AA5F-385446A52B15}" srcId="{7F1327FD-7A0E-4894-9ED8-18F869AAC256}" destId="{44B8CCBA-701B-41E2-8800-669487798777}" srcOrd="0" destOrd="0" parTransId="{2E83824F-02F5-4589-8308-22F53633E8C2}" sibTransId="{4B102279-4D83-4944-8F0F-B8CFD6B3B68D}"/>
    <dgm:cxn modelId="{880DA085-DAF6-4103-8391-BE0518FA93A6}" type="presParOf" srcId="{10269D3F-DFD0-41AA-A0CB-4587A26E679D}" destId="{7CCE0F96-3183-45CC-A66B-E4FCD176BA9B}" srcOrd="0" destOrd="0" presId="urn:microsoft.com/office/officeart/2005/8/layout/process1"/>
    <dgm:cxn modelId="{6150F273-E711-4D69-8A11-9B17D8F29BD7}" type="presParOf" srcId="{10269D3F-DFD0-41AA-A0CB-4587A26E679D}" destId="{8D3EE3AB-F0E0-4D8B-B4D5-31AFE5321B95}" srcOrd="1" destOrd="0" presId="urn:microsoft.com/office/officeart/2005/8/layout/process1"/>
    <dgm:cxn modelId="{E3C26E23-4025-42B2-9BCE-A704C4FAE389}" type="presParOf" srcId="{8D3EE3AB-F0E0-4D8B-B4D5-31AFE5321B95}" destId="{ECD7AA65-7D52-4590-8DCA-FF2297A33F85}" srcOrd="0" destOrd="0" presId="urn:microsoft.com/office/officeart/2005/8/layout/process1"/>
    <dgm:cxn modelId="{A5BC8538-E8DE-4CA9-B665-57DA3C133BC9}" type="presParOf" srcId="{10269D3F-DFD0-41AA-A0CB-4587A26E679D}" destId="{40FD4274-B0D2-4313-AAAA-299AC8AA4AF3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7F1327FD-7A0E-4894-9ED8-18F869AAC256}" type="doc">
      <dgm:prSet loTypeId="urn:microsoft.com/office/officeart/2005/8/layout/process1" loCatId="process" qsTypeId="urn:microsoft.com/office/officeart/2005/8/quickstyle/simple1" qsCatId="simple" csTypeId="urn:microsoft.com/office/officeart/2005/8/colors/accent3_1" csCatId="accent3" phldr="1"/>
      <dgm:spPr/>
    </dgm:pt>
    <dgm:pt modelId="{44B8CCBA-701B-41E2-8800-669487798777}">
      <dgm:prSet phldrT="[Текст]"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Справка 0503125</a:t>
          </a:r>
        </a:p>
      </dgm:t>
    </dgm:pt>
    <dgm:pt modelId="{2E83824F-02F5-4589-8308-22F53633E8C2}" type="parTrans" cxnId="{4376F1E6-7FAB-4F90-AA5F-385446A52B1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102279-4D83-4944-8F0F-B8CFD6B3B68D}" type="sibTrans" cxnId="{4376F1E6-7FAB-4F90-AA5F-385446A52B1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A8B838-9CE6-4841-BB96-0B4B635B29B7}">
      <dgm:prSet phldrT="[Текст]" custT="1"/>
      <dgm:spPr/>
      <dgm:t>
        <a:bodyPr/>
        <a:lstStyle/>
        <a:p>
          <a:r>
            <a:rPr lang="ru-RU" sz="1700" dirty="0">
              <a:latin typeface="Times New Roman" panose="02020603050405020304" pitchFamily="18" charset="0"/>
              <a:cs typeface="Times New Roman" panose="02020603050405020304" pitchFamily="18" charset="0"/>
            </a:rPr>
            <a:t>Годовая – по сроку Инструкции №191н</a:t>
          </a:r>
        </a:p>
        <a:p>
          <a:r>
            <a:rPr lang="ru-RU" sz="1700" dirty="0">
              <a:latin typeface="Times New Roman" panose="02020603050405020304" pitchFamily="18" charset="0"/>
              <a:cs typeface="Times New Roman" panose="02020603050405020304" pitchFamily="18" charset="0"/>
            </a:rPr>
            <a:t>На 01.11.2024 – отдельное письмо</a:t>
          </a:r>
        </a:p>
      </dgm:t>
    </dgm:pt>
    <dgm:pt modelId="{12CF6F79-6BC3-4804-93C0-C124A4C69C2F}" type="parTrans" cxnId="{A402D073-0BD6-4704-81ED-8D784CB3BB6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F0ADDD-06A7-49A6-992C-4B534F8BE654}" type="sibTrans" cxnId="{A402D073-0BD6-4704-81ED-8D784CB3BB6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269D3F-DFD0-41AA-A0CB-4587A26E679D}" type="pres">
      <dgm:prSet presAssocID="{7F1327FD-7A0E-4894-9ED8-18F869AAC256}" presName="Name0" presStyleCnt="0">
        <dgm:presLayoutVars>
          <dgm:dir/>
          <dgm:resizeHandles val="exact"/>
        </dgm:presLayoutVars>
      </dgm:prSet>
      <dgm:spPr/>
    </dgm:pt>
    <dgm:pt modelId="{7CCE0F96-3183-45CC-A66B-E4FCD176BA9B}" type="pres">
      <dgm:prSet presAssocID="{44B8CCBA-701B-41E2-8800-669487798777}" presName="node" presStyleLbl="node1" presStyleIdx="0" presStyleCnt="2" custLinFactNeighborX="9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3EE3AB-F0E0-4D8B-B4D5-31AFE5321B95}" type="pres">
      <dgm:prSet presAssocID="{4B102279-4D83-4944-8F0F-B8CFD6B3B68D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CD7AA65-7D52-4590-8DCA-FF2297A33F85}" type="pres">
      <dgm:prSet presAssocID="{4B102279-4D83-4944-8F0F-B8CFD6B3B68D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40FD4274-B0D2-4313-AAAA-299AC8AA4AF3}" type="pres">
      <dgm:prSet presAssocID="{88A8B838-9CE6-4841-BB96-0B4B635B29B7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06FDBE-9CF9-438E-96FA-A2E1BA780F0E}" type="presOf" srcId="{4B102279-4D83-4944-8F0F-B8CFD6B3B68D}" destId="{ECD7AA65-7D52-4590-8DCA-FF2297A33F85}" srcOrd="1" destOrd="0" presId="urn:microsoft.com/office/officeart/2005/8/layout/process1"/>
    <dgm:cxn modelId="{A402D073-0BD6-4704-81ED-8D784CB3BB6A}" srcId="{7F1327FD-7A0E-4894-9ED8-18F869AAC256}" destId="{88A8B838-9CE6-4841-BB96-0B4B635B29B7}" srcOrd="1" destOrd="0" parTransId="{12CF6F79-6BC3-4804-93C0-C124A4C69C2F}" sibTransId="{B3F0ADDD-06A7-49A6-992C-4B534F8BE654}"/>
    <dgm:cxn modelId="{3DE7EA2A-C483-4102-A188-29B8A14190F3}" type="presOf" srcId="{44B8CCBA-701B-41E2-8800-669487798777}" destId="{7CCE0F96-3183-45CC-A66B-E4FCD176BA9B}" srcOrd="0" destOrd="0" presId="urn:microsoft.com/office/officeart/2005/8/layout/process1"/>
    <dgm:cxn modelId="{BB115F28-EE9E-45F9-A0A8-4FF2B60C9F76}" type="presOf" srcId="{88A8B838-9CE6-4841-BB96-0B4B635B29B7}" destId="{40FD4274-B0D2-4313-AAAA-299AC8AA4AF3}" srcOrd="0" destOrd="0" presId="urn:microsoft.com/office/officeart/2005/8/layout/process1"/>
    <dgm:cxn modelId="{9CE8C6CA-07B1-4099-BA03-BA23DEAABE51}" type="presOf" srcId="{4B102279-4D83-4944-8F0F-B8CFD6B3B68D}" destId="{8D3EE3AB-F0E0-4D8B-B4D5-31AFE5321B95}" srcOrd="0" destOrd="0" presId="urn:microsoft.com/office/officeart/2005/8/layout/process1"/>
    <dgm:cxn modelId="{C6020E52-C8FC-41AF-A1DD-B1B25BC24746}" type="presOf" srcId="{7F1327FD-7A0E-4894-9ED8-18F869AAC256}" destId="{10269D3F-DFD0-41AA-A0CB-4587A26E679D}" srcOrd="0" destOrd="0" presId="urn:microsoft.com/office/officeart/2005/8/layout/process1"/>
    <dgm:cxn modelId="{4376F1E6-7FAB-4F90-AA5F-385446A52B15}" srcId="{7F1327FD-7A0E-4894-9ED8-18F869AAC256}" destId="{44B8CCBA-701B-41E2-8800-669487798777}" srcOrd="0" destOrd="0" parTransId="{2E83824F-02F5-4589-8308-22F53633E8C2}" sibTransId="{4B102279-4D83-4944-8F0F-B8CFD6B3B68D}"/>
    <dgm:cxn modelId="{880DA085-DAF6-4103-8391-BE0518FA93A6}" type="presParOf" srcId="{10269D3F-DFD0-41AA-A0CB-4587A26E679D}" destId="{7CCE0F96-3183-45CC-A66B-E4FCD176BA9B}" srcOrd="0" destOrd="0" presId="urn:microsoft.com/office/officeart/2005/8/layout/process1"/>
    <dgm:cxn modelId="{6150F273-E711-4D69-8A11-9B17D8F29BD7}" type="presParOf" srcId="{10269D3F-DFD0-41AA-A0CB-4587A26E679D}" destId="{8D3EE3AB-F0E0-4D8B-B4D5-31AFE5321B95}" srcOrd="1" destOrd="0" presId="urn:microsoft.com/office/officeart/2005/8/layout/process1"/>
    <dgm:cxn modelId="{E3C26E23-4025-42B2-9BCE-A704C4FAE389}" type="presParOf" srcId="{8D3EE3AB-F0E0-4D8B-B4D5-31AFE5321B95}" destId="{ECD7AA65-7D52-4590-8DCA-FF2297A33F85}" srcOrd="0" destOrd="0" presId="urn:microsoft.com/office/officeart/2005/8/layout/process1"/>
    <dgm:cxn modelId="{A5BC8538-E8DE-4CA9-B665-57DA3C133BC9}" type="presParOf" srcId="{10269D3F-DFD0-41AA-A0CB-4587A26E679D}" destId="{40FD4274-B0D2-4313-AAAA-299AC8AA4AF3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7F1327FD-7A0E-4894-9ED8-18F869AAC256}" type="doc">
      <dgm:prSet loTypeId="urn:microsoft.com/office/officeart/2005/8/layout/process1" loCatId="process" qsTypeId="urn:microsoft.com/office/officeart/2005/8/quickstyle/simple1" qsCatId="simple" csTypeId="urn:microsoft.com/office/officeart/2005/8/colors/accent3_1" csCatId="accent3" phldr="1"/>
      <dgm:spPr/>
    </dgm:pt>
    <dgm:pt modelId="{44B8CCBA-701B-41E2-8800-669487798777}">
      <dgm:prSet phldrT="[Текст]"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Десятая амортизационная группа ОС</a:t>
          </a:r>
        </a:p>
      </dgm:t>
    </dgm:pt>
    <dgm:pt modelId="{2E83824F-02F5-4589-8308-22F53633E8C2}" type="parTrans" cxnId="{4376F1E6-7FAB-4F90-AA5F-385446A52B1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102279-4D83-4944-8F0F-B8CFD6B3B68D}" type="sibTrans" cxnId="{4376F1E6-7FAB-4F90-AA5F-385446A52B1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A8B838-9CE6-4841-BB96-0B4B635B29B7}">
      <dgm:prSet phldrT="[Текст]" custT="1"/>
      <dgm:spPr/>
      <dgm:t>
        <a:bodyPr/>
        <a:lstStyle/>
        <a:p>
          <a:r>
            <a:rPr lang="ru-RU" sz="1700" dirty="0">
              <a:latin typeface="Times New Roman" panose="02020603050405020304" pitchFamily="18" charset="0"/>
              <a:cs typeface="Times New Roman" panose="02020603050405020304" pitchFamily="18" charset="0"/>
            </a:rPr>
            <a:t>Комиссия по поступлению и выбытию активов с учетом СГС ОС и Постановления №1072</a:t>
          </a:r>
        </a:p>
      </dgm:t>
    </dgm:pt>
    <dgm:pt modelId="{12CF6F79-6BC3-4804-93C0-C124A4C69C2F}" type="parTrans" cxnId="{A402D073-0BD6-4704-81ED-8D784CB3BB6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F0ADDD-06A7-49A6-992C-4B534F8BE654}" type="sibTrans" cxnId="{A402D073-0BD6-4704-81ED-8D784CB3BB6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269D3F-DFD0-41AA-A0CB-4587A26E679D}" type="pres">
      <dgm:prSet presAssocID="{7F1327FD-7A0E-4894-9ED8-18F869AAC256}" presName="Name0" presStyleCnt="0">
        <dgm:presLayoutVars>
          <dgm:dir/>
          <dgm:resizeHandles val="exact"/>
        </dgm:presLayoutVars>
      </dgm:prSet>
      <dgm:spPr/>
    </dgm:pt>
    <dgm:pt modelId="{7CCE0F96-3183-45CC-A66B-E4FCD176BA9B}" type="pres">
      <dgm:prSet presAssocID="{44B8CCBA-701B-41E2-8800-669487798777}" presName="node" presStyleLbl="node1" presStyleIdx="0" presStyleCnt="2" custLinFactNeighborX="-41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3EE3AB-F0E0-4D8B-B4D5-31AFE5321B95}" type="pres">
      <dgm:prSet presAssocID="{4B102279-4D83-4944-8F0F-B8CFD6B3B68D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CD7AA65-7D52-4590-8DCA-FF2297A33F85}" type="pres">
      <dgm:prSet presAssocID="{4B102279-4D83-4944-8F0F-B8CFD6B3B68D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40FD4274-B0D2-4313-AAAA-299AC8AA4AF3}" type="pres">
      <dgm:prSet presAssocID="{88A8B838-9CE6-4841-BB96-0B4B635B29B7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06FDBE-9CF9-438E-96FA-A2E1BA780F0E}" type="presOf" srcId="{4B102279-4D83-4944-8F0F-B8CFD6B3B68D}" destId="{ECD7AA65-7D52-4590-8DCA-FF2297A33F85}" srcOrd="1" destOrd="0" presId="urn:microsoft.com/office/officeart/2005/8/layout/process1"/>
    <dgm:cxn modelId="{A402D073-0BD6-4704-81ED-8D784CB3BB6A}" srcId="{7F1327FD-7A0E-4894-9ED8-18F869AAC256}" destId="{88A8B838-9CE6-4841-BB96-0B4B635B29B7}" srcOrd="1" destOrd="0" parTransId="{12CF6F79-6BC3-4804-93C0-C124A4C69C2F}" sibTransId="{B3F0ADDD-06A7-49A6-992C-4B534F8BE654}"/>
    <dgm:cxn modelId="{3DE7EA2A-C483-4102-A188-29B8A14190F3}" type="presOf" srcId="{44B8CCBA-701B-41E2-8800-669487798777}" destId="{7CCE0F96-3183-45CC-A66B-E4FCD176BA9B}" srcOrd="0" destOrd="0" presId="urn:microsoft.com/office/officeart/2005/8/layout/process1"/>
    <dgm:cxn modelId="{BB115F28-EE9E-45F9-A0A8-4FF2B60C9F76}" type="presOf" srcId="{88A8B838-9CE6-4841-BB96-0B4B635B29B7}" destId="{40FD4274-B0D2-4313-AAAA-299AC8AA4AF3}" srcOrd="0" destOrd="0" presId="urn:microsoft.com/office/officeart/2005/8/layout/process1"/>
    <dgm:cxn modelId="{9CE8C6CA-07B1-4099-BA03-BA23DEAABE51}" type="presOf" srcId="{4B102279-4D83-4944-8F0F-B8CFD6B3B68D}" destId="{8D3EE3AB-F0E0-4D8B-B4D5-31AFE5321B95}" srcOrd="0" destOrd="0" presId="urn:microsoft.com/office/officeart/2005/8/layout/process1"/>
    <dgm:cxn modelId="{C6020E52-C8FC-41AF-A1DD-B1B25BC24746}" type="presOf" srcId="{7F1327FD-7A0E-4894-9ED8-18F869AAC256}" destId="{10269D3F-DFD0-41AA-A0CB-4587A26E679D}" srcOrd="0" destOrd="0" presId="urn:microsoft.com/office/officeart/2005/8/layout/process1"/>
    <dgm:cxn modelId="{4376F1E6-7FAB-4F90-AA5F-385446A52B15}" srcId="{7F1327FD-7A0E-4894-9ED8-18F869AAC256}" destId="{44B8CCBA-701B-41E2-8800-669487798777}" srcOrd="0" destOrd="0" parTransId="{2E83824F-02F5-4589-8308-22F53633E8C2}" sibTransId="{4B102279-4D83-4944-8F0F-B8CFD6B3B68D}"/>
    <dgm:cxn modelId="{880DA085-DAF6-4103-8391-BE0518FA93A6}" type="presParOf" srcId="{10269D3F-DFD0-41AA-A0CB-4587A26E679D}" destId="{7CCE0F96-3183-45CC-A66B-E4FCD176BA9B}" srcOrd="0" destOrd="0" presId="urn:microsoft.com/office/officeart/2005/8/layout/process1"/>
    <dgm:cxn modelId="{6150F273-E711-4D69-8A11-9B17D8F29BD7}" type="presParOf" srcId="{10269D3F-DFD0-41AA-A0CB-4587A26E679D}" destId="{8D3EE3AB-F0E0-4D8B-B4D5-31AFE5321B95}" srcOrd="1" destOrd="0" presId="urn:microsoft.com/office/officeart/2005/8/layout/process1"/>
    <dgm:cxn modelId="{E3C26E23-4025-42B2-9BCE-A704C4FAE389}" type="presParOf" srcId="{8D3EE3AB-F0E0-4D8B-B4D5-31AFE5321B95}" destId="{ECD7AA65-7D52-4590-8DCA-FF2297A33F85}" srcOrd="0" destOrd="0" presId="urn:microsoft.com/office/officeart/2005/8/layout/process1"/>
    <dgm:cxn modelId="{A5BC8538-E8DE-4CA9-B665-57DA3C133BC9}" type="presParOf" srcId="{10269D3F-DFD0-41AA-A0CB-4587A26E679D}" destId="{40FD4274-B0D2-4313-AAAA-299AC8AA4AF3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91800860-D7B1-4ACA-9AD9-BD8B99D58DF0}" type="doc">
      <dgm:prSet loTypeId="urn:microsoft.com/office/officeart/2005/8/layout/process1" loCatId="process" qsTypeId="urn:microsoft.com/office/officeart/2005/8/quickstyle/simple3" qsCatId="simple" csTypeId="urn:microsoft.com/office/officeart/2005/8/colors/accent3_5" csCatId="accent3" phldr="1"/>
      <dgm:spPr/>
    </dgm:pt>
    <dgm:pt modelId="{CE588647-FFEA-420E-BB97-E0C24E49CDEB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Признание недвижимости или ОЦДИ, которым не вправе распоряжаться, не активом</a:t>
          </a:r>
        </a:p>
      </dgm:t>
    </dgm:pt>
    <dgm:pt modelId="{28C3B62A-6BCE-4F70-8B69-62AB6319D91A}" type="parTrans" cxnId="{CD7EA65B-BCF9-41A1-9D35-4742200B08C2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116B46-1BAB-448E-85EB-8EA9E12CEA1C}" type="sibTrans" cxnId="{CD7EA65B-BCF9-41A1-9D35-4742200B08C2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136A2F-1066-49FA-B665-0FF3CC767C1F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Выбытие с балансового учета и отражение на з/счете 02</a:t>
          </a:r>
        </a:p>
      </dgm:t>
    </dgm:pt>
    <dgm:pt modelId="{6C3E47AD-941D-4F5A-9CC2-803DF2F4C4DE}" type="parTrans" cxnId="{C095E83F-EE7B-4403-BBF5-4F7CD61900AB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D251CE-C7BD-46E3-8FB0-81985519F638}" type="sibTrans" cxnId="{C095E83F-EE7B-4403-BBF5-4F7CD61900AB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044B63-A407-4BD9-980C-0321BC1FCE98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Корректировка показателя по счету 210 06</a:t>
          </a:r>
        </a:p>
      </dgm:t>
    </dgm:pt>
    <dgm:pt modelId="{3B4410F6-A70C-4930-9101-8A44BE72BC91}" type="parTrans" cxnId="{EFEEB3AC-C7F3-4FC0-985D-23973E78E2FF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3D21F2-BDE2-4A2A-BF2B-E1A42023EA81}" type="sibTrans" cxnId="{EFEEB3AC-C7F3-4FC0-985D-23973E78E2FF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FDC121-FC36-4D40-99D4-CDD9849DBA4B}" type="pres">
      <dgm:prSet presAssocID="{91800860-D7B1-4ACA-9AD9-BD8B99D58DF0}" presName="Name0" presStyleCnt="0">
        <dgm:presLayoutVars>
          <dgm:dir/>
          <dgm:resizeHandles val="exact"/>
        </dgm:presLayoutVars>
      </dgm:prSet>
      <dgm:spPr/>
    </dgm:pt>
    <dgm:pt modelId="{C1C145F3-01D4-458D-9A5F-5DC75CEB75EF}" type="pres">
      <dgm:prSet presAssocID="{CE588647-FFEA-420E-BB97-E0C24E49CDE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2A1FB2-257B-47C3-8B4C-DC271B78396F}" type="pres">
      <dgm:prSet presAssocID="{B6116B46-1BAB-448E-85EB-8EA9E12CEA1C}" presName="sibTrans" presStyleLbl="sibTrans2D1" presStyleIdx="0" presStyleCnt="2"/>
      <dgm:spPr/>
      <dgm:t>
        <a:bodyPr/>
        <a:lstStyle/>
        <a:p>
          <a:endParaRPr lang="ru-RU"/>
        </a:p>
      </dgm:t>
    </dgm:pt>
    <dgm:pt modelId="{4C8E4745-5E46-4CC7-A80F-3C204442CCC7}" type="pres">
      <dgm:prSet presAssocID="{B6116B46-1BAB-448E-85EB-8EA9E12CEA1C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75BC125F-0E5B-4D16-B417-5C3AC55386C7}" type="pres">
      <dgm:prSet presAssocID="{2F136A2F-1066-49FA-B665-0FF3CC767C1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0019BB-5136-4CB9-9386-438C42C7F467}" type="pres">
      <dgm:prSet presAssocID="{E2D251CE-C7BD-46E3-8FB0-81985519F638}" presName="sibTrans" presStyleLbl="sibTrans2D1" presStyleIdx="1" presStyleCnt="2"/>
      <dgm:spPr/>
      <dgm:t>
        <a:bodyPr/>
        <a:lstStyle/>
        <a:p>
          <a:endParaRPr lang="ru-RU"/>
        </a:p>
      </dgm:t>
    </dgm:pt>
    <dgm:pt modelId="{16F1B965-6292-414F-9299-29130A7918AA}" type="pres">
      <dgm:prSet presAssocID="{E2D251CE-C7BD-46E3-8FB0-81985519F638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85D0BAAD-5009-497F-A7FC-C295F1785C95}" type="pres">
      <dgm:prSet presAssocID="{76044B63-A407-4BD9-980C-0321BC1FCE9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95E83F-EE7B-4403-BBF5-4F7CD61900AB}" srcId="{91800860-D7B1-4ACA-9AD9-BD8B99D58DF0}" destId="{2F136A2F-1066-49FA-B665-0FF3CC767C1F}" srcOrd="1" destOrd="0" parTransId="{6C3E47AD-941D-4F5A-9CC2-803DF2F4C4DE}" sibTransId="{E2D251CE-C7BD-46E3-8FB0-81985519F638}"/>
    <dgm:cxn modelId="{BA526DC7-861E-4FEA-8EF7-58660578DCCC}" type="presOf" srcId="{CE588647-FFEA-420E-BB97-E0C24E49CDEB}" destId="{C1C145F3-01D4-458D-9A5F-5DC75CEB75EF}" srcOrd="0" destOrd="0" presId="urn:microsoft.com/office/officeart/2005/8/layout/process1"/>
    <dgm:cxn modelId="{EFEEB3AC-C7F3-4FC0-985D-23973E78E2FF}" srcId="{91800860-D7B1-4ACA-9AD9-BD8B99D58DF0}" destId="{76044B63-A407-4BD9-980C-0321BC1FCE98}" srcOrd="2" destOrd="0" parTransId="{3B4410F6-A70C-4930-9101-8A44BE72BC91}" sibTransId="{703D21F2-BDE2-4A2A-BF2B-E1A42023EA81}"/>
    <dgm:cxn modelId="{262290FB-AD65-4E21-B6CE-723D16517517}" type="presOf" srcId="{E2D251CE-C7BD-46E3-8FB0-81985519F638}" destId="{F80019BB-5136-4CB9-9386-438C42C7F467}" srcOrd="0" destOrd="0" presId="urn:microsoft.com/office/officeart/2005/8/layout/process1"/>
    <dgm:cxn modelId="{EB7C7998-ECDE-4F1D-9E0B-25CEADB99C85}" type="presOf" srcId="{B6116B46-1BAB-448E-85EB-8EA9E12CEA1C}" destId="{4C8E4745-5E46-4CC7-A80F-3C204442CCC7}" srcOrd="1" destOrd="0" presId="urn:microsoft.com/office/officeart/2005/8/layout/process1"/>
    <dgm:cxn modelId="{68ACE1D1-AAA1-4AD7-942D-F6D2C7B8482C}" type="presOf" srcId="{76044B63-A407-4BD9-980C-0321BC1FCE98}" destId="{85D0BAAD-5009-497F-A7FC-C295F1785C95}" srcOrd="0" destOrd="0" presId="urn:microsoft.com/office/officeart/2005/8/layout/process1"/>
    <dgm:cxn modelId="{A4895C77-3A5B-49FE-91E3-A5B0AE52DB41}" type="presOf" srcId="{91800860-D7B1-4ACA-9AD9-BD8B99D58DF0}" destId="{6EFDC121-FC36-4D40-99D4-CDD9849DBA4B}" srcOrd="0" destOrd="0" presId="urn:microsoft.com/office/officeart/2005/8/layout/process1"/>
    <dgm:cxn modelId="{CD7EA65B-BCF9-41A1-9D35-4742200B08C2}" srcId="{91800860-D7B1-4ACA-9AD9-BD8B99D58DF0}" destId="{CE588647-FFEA-420E-BB97-E0C24E49CDEB}" srcOrd="0" destOrd="0" parTransId="{28C3B62A-6BCE-4F70-8B69-62AB6319D91A}" sibTransId="{B6116B46-1BAB-448E-85EB-8EA9E12CEA1C}"/>
    <dgm:cxn modelId="{B92C2019-0F16-406A-89E4-3ACF40181204}" type="presOf" srcId="{B6116B46-1BAB-448E-85EB-8EA9E12CEA1C}" destId="{F62A1FB2-257B-47C3-8B4C-DC271B78396F}" srcOrd="0" destOrd="0" presId="urn:microsoft.com/office/officeart/2005/8/layout/process1"/>
    <dgm:cxn modelId="{C1741546-9C6F-485E-BC26-286BE1B7D6D1}" type="presOf" srcId="{2F136A2F-1066-49FA-B665-0FF3CC767C1F}" destId="{75BC125F-0E5B-4D16-B417-5C3AC55386C7}" srcOrd="0" destOrd="0" presId="urn:microsoft.com/office/officeart/2005/8/layout/process1"/>
    <dgm:cxn modelId="{5BFAD544-083B-4B5C-8ECF-EB3E9DD721C5}" type="presOf" srcId="{E2D251CE-C7BD-46E3-8FB0-81985519F638}" destId="{16F1B965-6292-414F-9299-29130A7918AA}" srcOrd="1" destOrd="0" presId="urn:microsoft.com/office/officeart/2005/8/layout/process1"/>
    <dgm:cxn modelId="{A7616C85-7AF0-4EC2-A77E-7FF66097776F}" type="presParOf" srcId="{6EFDC121-FC36-4D40-99D4-CDD9849DBA4B}" destId="{C1C145F3-01D4-458D-9A5F-5DC75CEB75EF}" srcOrd="0" destOrd="0" presId="urn:microsoft.com/office/officeart/2005/8/layout/process1"/>
    <dgm:cxn modelId="{02FDD4D6-4F72-46AA-8F02-1C2D45279CAA}" type="presParOf" srcId="{6EFDC121-FC36-4D40-99D4-CDD9849DBA4B}" destId="{F62A1FB2-257B-47C3-8B4C-DC271B78396F}" srcOrd="1" destOrd="0" presId="urn:microsoft.com/office/officeart/2005/8/layout/process1"/>
    <dgm:cxn modelId="{521CB3ED-2325-480B-A8ED-0791FFF458F9}" type="presParOf" srcId="{F62A1FB2-257B-47C3-8B4C-DC271B78396F}" destId="{4C8E4745-5E46-4CC7-A80F-3C204442CCC7}" srcOrd="0" destOrd="0" presId="urn:microsoft.com/office/officeart/2005/8/layout/process1"/>
    <dgm:cxn modelId="{5B675902-774F-414B-8902-8DD26A7CC530}" type="presParOf" srcId="{6EFDC121-FC36-4D40-99D4-CDD9849DBA4B}" destId="{75BC125F-0E5B-4D16-B417-5C3AC55386C7}" srcOrd="2" destOrd="0" presId="urn:microsoft.com/office/officeart/2005/8/layout/process1"/>
    <dgm:cxn modelId="{1850718C-2FB4-46DB-A727-6D6510FAD2A1}" type="presParOf" srcId="{6EFDC121-FC36-4D40-99D4-CDD9849DBA4B}" destId="{F80019BB-5136-4CB9-9386-438C42C7F467}" srcOrd="3" destOrd="0" presId="urn:microsoft.com/office/officeart/2005/8/layout/process1"/>
    <dgm:cxn modelId="{ADF2933C-6561-4658-963D-542ED1FD645A}" type="presParOf" srcId="{F80019BB-5136-4CB9-9386-438C42C7F467}" destId="{16F1B965-6292-414F-9299-29130A7918AA}" srcOrd="0" destOrd="0" presId="urn:microsoft.com/office/officeart/2005/8/layout/process1"/>
    <dgm:cxn modelId="{A3F9E29B-691D-4BBF-8793-62212561793C}" type="presParOf" srcId="{6EFDC121-FC36-4D40-99D4-CDD9849DBA4B}" destId="{85D0BAAD-5009-497F-A7FC-C295F1785C9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FE1D40E-2506-4026-8E8D-4C5199C48D9A}" type="doc">
      <dgm:prSet loTypeId="urn:microsoft.com/office/officeart/2005/8/layout/hierarchy4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F8EE90F7-3E89-40EE-86D5-6F77E809B80F}">
      <dgm:prSet phldrT="[Текст]"/>
      <dgm:spPr>
        <a:solidFill>
          <a:schemeClr val="accent5">
            <a:lumMod val="20000"/>
            <a:lumOff val="80000"/>
          </a:schemeClr>
        </a:solidFill>
        <a:ln>
          <a:solidFill>
            <a:srgbClr val="0070C0"/>
          </a:solidFill>
        </a:ln>
      </dgm:spPr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Способы (методы) проведения инвентаризации</a:t>
          </a:r>
        </a:p>
      </dgm:t>
    </dgm:pt>
    <dgm:pt modelId="{5F96336E-8B49-4718-AD99-300FAC26EFDA}" type="parTrans" cxnId="{800C57E5-E391-420A-A5E4-C6F52E0694B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D1992A-F529-4D76-BD3F-11D802B4A708}" type="sibTrans" cxnId="{800C57E5-E391-420A-A5E4-C6F52E0694B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510D25-9768-45A5-8559-1547DB1FC766}">
      <dgm:prSet phldrT="[Текст]" custT="1"/>
      <dgm:spPr>
        <a:solidFill>
          <a:srgbClr val="FFF7FE"/>
        </a:solidFill>
        <a:ln>
          <a:solidFill>
            <a:srgbClr val="0070C0"/>
          </a:solidFill>
        </a:ln>
      </dgm:spPr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Материальные ценности (активы и на </a:t>
          </a:r>
          <a:r>
            <a:rPr lang="ru-RU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забалансе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) – подсчет, взвешивание, обмер, осмотр</a:t>
          </a:r>
        </a:p>
      </dgm:t>
    </dgm:pt>
    <dgm:pt modelId="{01FA7A81-887C-4CCC-97FB-ABDA93658CD6}" type="parTrans" cxnId="{E31CBB6B-AC0E-408C-941C-017F530CB21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7BA739-0650-4D11-9552-A36DF660AF08}" type="sibTrans" cxnId="{E31CBB6B-AC0E-408C-941C-017F530CB21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C8DB48-9933-41CC-B340-3FC8D5DDD73F}">
      <dgm:prSet phldrT="[Текст]" custT="1"/>
      <dgm:spPr>
        <a:solidFill>
          <a:srgbClr val="FFF7FE"/>
        </a:solidFill>
        <a:ln>
          <a:solidFill>
            <a:srgbClr val="0070C0"/>
          </a:solidFill>
        </a:ln>
      </dgm:spPr>
      <dgm:t>
        <a:bodyPr/>
        <a:lstStyle/>
        <a:p>
          <a:r>
            <a:rPr lang="ru-RU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Особенности по инвентаризации материальных ценностей, по которым особые условия хранения (использования) (лекарства, оружие, активные (агрессивные) вещества и т.п.)</a:t>
          </a:r>
        </a:p>
      </dgm:t>
    </dgm:pt>
    <dgm:pt modelId="{32052575-50E3-4D25-B3DC-A630EF256908}" type="parTrans" cxnId="{85EDEA46-A3FB-4CDE-9C07-CC098DEA897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540B53-7DEB-4786-9F8C-DBB521FDF001}" type="sibTrans" cxnId="{85EDEA46-A3FB-4CDE-9C07-CC098DEA897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A51C15-605E-49CB-9562-018600702432}">
      <dgm:prSet phldrT="[Текст]" custT="1"/>
      <dgm:spPr>
        <a:solidFill>
          <a:srgbClr val="FFF7FE"/>
        </a:solidFill>
        <a:ln>
          <a:solidFill>
            <a:srgbClr val="0070C0"/>
          </a:solidFill>
        </a:ln>
      </dgm:spPr>
      <dgm:t>
        <a:bodyPr/>
        <a:lstStyle/>
        <a:p>
          <a:r>
            <a:rPr lang="ru-RU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НМА, капвложения в НФА, прав пользования активом, безналичные денежные средства, ценности на счетах и во вкладах, иные ФА, включая ДЗ, и обязательства – путем проверки документов, подтверждающих их наличие</a:t>
          </a:r>
        </a:p>
      </dgm:t>
    </dgm:pt>
    <dgm:pt modelId="{74FB4D18-F6A9-4439-85C8-3D1954E2C6BA}" type="parTrans" cxnId="{998240CE-708B-4988-9998-47A8E9229FC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EE2EFA-EA86-4764-9F66-506A23D0D50D}" type="sibTrans" cxnId="{998240CE-708B-4988-9998-47A8E9229FC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B7E737-C4F1-4DF1-902D-B31D1BED99BE}">
      <dgm:prSet phldrT="[Текст]"/>
      <dgm:spPr>
        <a:solidFill>
          <a:srgbClr val="E7FFED"/>
        </a:solidFill>
        <a:ln>
          <a:solidFill>
            <a:srgbClr val="0070C0"/>
          </a:solidFill>
        </a:ln>
      </dgm:spPr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Альтернативные методы: </a:t>
          </a:r>
          <a:r>
            <a:rPr lang="ru-RU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видеофиксация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фотофиксация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, проверка осуществления объектом инвентаризации функции, факт поступления выгод, сверка с ГИС и реестрами</a:t>
          </a:r>
        </a:p>
      </dgm:t>
    </dgm:pt>
    <dgm:pt modelId="{0E4B0A67-97A4-4401-A49B-680D04BA46B8}" type="parTrans" cxnId="{132BACED-0AB2-4469-8E04-510F09AB140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F71DE5-154B-4079-BD9D-911E7AE952B8}" type="sibTrans" cxnId="{132BACED-0AB2-4469-8E04-510F09AB140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EAF737-5C80-4009-B12A-D2A659D748E6}">
      <dgm:prSet phldrT="[Текст]" custT="1"/>
      <dgm:spPr>
        <a:solidFill>
          <a:srgbClr val="FFF7FE"/>
        </a:solidFill>
        <a:ln>
          <a:solidFill>
            <a:srgbClr val="0070C0"/>
          </a:solidFill>
        </a:ln>
      </dgm:spPr>
      <dgm:t>
        <a:bodyPr/>
        <a:lstStyle/>
        <a:p>
          <a:r>
            <a:rPr lang="ru-RU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Музейные ценности – сверка данных учетных документов музейных фондов и данных бухгалтерского учета</a:t>
          </a:r>
        </a:p>
      </dgm:t>
    </dgm:pt>
    <dgm:pt modelId="{8BD2781F-2FCC-4DBD-9E4D-85143A73BC8F}" type="parTrans" cxnId="{5104C8A1-C278-4741-8A60-1B4D99A0881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AAEFB4-70C0-485D-B038-77F0A65728DB}" type="sibTrans" cxnId="{5104C8A1-C278-4741-8A60-1B4D99A0881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FAFE10-28D3-4DC3-B7AA-7F1CB6F927C5}">
      <dgm:prSet phldrT="[Текст]" custT="1"/>
      <dgm:spPr>
        <a:solidFill>
          <a:srgbClr val="FFF7FE"/>
        </a:solidFill>
        <a:ln>
          <a:solidFill>
            <a:srgbClr val="0070C0"/>
          </a:solidFill>
        </a:ln>
      </dgm:spPr>
      <dgm:t>
        <a:bodyPr/>
        <a:lstStyle/>
        <a:p>
          <a:r>
            <a:rPr lang="ru-RU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ДЗ, КЗ, если аналитический учет по группе контрагентов – сверка персонифицирован-</a:t>
          </a:r>
          <a:r>
            <a:rPr lang="ru-RU" sz="15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ных</a:t>
          </a:r>
          <a:r>
            <a:rPr lang="ru-RU" sz="1500" dirty="0">
              <a:latin typeface="Times New Roman" panose="02020603050405020304" pitchFamily="18" charset="0"/>
              <a:cs typeface="Times New Roman" panose="02020603050405020304" pitchFamily="18" charset="0"/>
            </a:rPr>
            <a:t> данных учета и данных регистров бухгалтерского учета</a:t>
          </a:r>
        </a:p>
      </dgm:t>
    </dgm:pt>
    <dgm:pt modelId="{7C4BF9D9-EB82-43CE-854F-9EAFF82B59A3}" type="parTrans" cxnId="{21092C32-DB7B-4283-AC19-C5B2D5EB454B}">
      <dgm:prSet/>
      <dgm:spPr/>
      <dgm:t>
        <a:bodyPr/>
        <a:lstStyle/>
        <a:p>
          <a:endParaRPr lang="ru-RU"/>
        </a:p>
      </dgm:t>
    </dgm:pt>
    <dgm:pt modelId="{E670DE5E-548E-4A3E-85AF-8B025A6C72BA}" type="sibTrans" cxnId="{21092C32-DB7B-4283-AC19-C5B2D5EB454B}">
      <dgm:prSet/>
      <dgm:spPr/>
      <dgm:t>
        <a:bodyPr/>
        <a:lstStyle/>
        <a:p>
          <a:endParaRPr lang="ru-RU"/>
        </a:p>
      </dgm:t>
    </dgm:pt>
    <dgm:pt modelId="{0D62ED04-3C20-4D3E-8FEE-19510334F0AB}" type="pres">
      <dgm:prSet presAssocID="{EFE1D40E-2506-4026-8E8D-4C5199C48D9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699CC26-A1AF-4C74-8AAF-7320F4BC78EC}" type="pres">
      <dgm:prSet presAssocID="{F8EE90F7-3E89-40EE-86D5-6F77E809B80F}" presName="vertOne" presStyleCnt="0"/>
      <dgm:spPr/>
    </dgm:pt>
    <dgm:pt modelId="{FFA30732-AC27-4AA5-B6FD-8BE102A9560C}" type="pres">
      <dgm:prSet presAssocID="{F8EE90F7-3E89-40EE-86D5-6F77E809B80F}" presName="txOne" presStyleLbl="node0" presStyleIdx="0" presStyleCnt="1" custScaleY="324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6A5963-084E-45E7-9DFC-EC1E96EBAA7B}" type="pres">
      <dgm:prSet presAssocID="{F8EE90F7-3E89-40EE-86D5-6F77E809B80F}" presName="parTransOne" presStyleCnt="0"/>
      <dgm:spPr/>
    </dgm:pt>
    <dgm:pt modelId="{0521FAAE-E44B-47A1-842A-794C40CBD69B}" type="pres">
      <dgm:prSet presAssocID="{F8EE90F7-3E89-40EE-86D5-6F77E809B80F}" presName="horzOne" presStyleCnt="0"/>
      <dgm:spPr/>
    </dgm:pt>
    <dgm:pt modelId="{0FE3F163-9633-4724-B89D-FFE5A08461D7}" type="pres">
      <dgm:prSet presAssocID="{E1510D25-9768-45A5-8559-1547DB1FC766}" presName="vertTwo" presStyleCnt="0"/>
      <dgm:spPr/>
    </dgm:pt>
    <dgm:pt modelId="{2284155A-9EEE-4514-9CF3-67FCD3C73BAB}" type="pres">
      <dgm:prSet presAssocID="{E1510D25-9768-45A5-8559-1547DB1FC766}" presName="txTwo" presStyleLbl="node2" presStyleIdx="0" presStyleCnt="2" custScaleY="622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FC63C1-25B6-4701-BC37-0E92CCCBAE1A}" type="pres">
      <dgm:prSet presAssocID="{E1510D25-9768-45A5-8559-1547DB1FC766}" presName="parTransTwo" presStyleCnt="0"/>
      <dgm:spPr/>
    </dgm:pt>
    <dgm:pt modelId="{AC48D21E-82FB-4846-AC1D-82F6113E1F10}" type="pres">
      <dgm:prSet presAssocID="{E1510D25-9768-45A5-8559-1547DB1FC766}" presName="horzTwo" presStyleCnt="0"/>
      <dgm:spPr/>
    </dgm:pt>
    <dgm:pt modelId="{6EBFA1D7-0F00-488D-A4D2-529CC50E8DCE}" type="pres">
      <dgm:prSet presAssocID="{C6C8DB48-9933-41CC-B340-3FC8D5DDD73F}" presName="vertThree" presStyleCnt="0"/>
      <dgm:spPr/>
    </dgm:pt>
    <dgm:pt modelId="{4FE39F05-A2A5-47EA-A9D5-E9DEF72EAFF7}" type="pres">
      <dgm:prSet presAssocID="{C6C8DB48-9933-41CC-B340-3FC8D5DDD73F}" presName="txThree" presStyleLbl="node3" presStyleIdx="0" presStyleCnt="4" custScaleY="1135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14954E-A257-479B-BAB2-9FFB83A783B2}" type="pres">
      <dgm:prSet presAssocID="{C6C8DB48-9933-41CC-B340-3FC8D5DDD73F}" presName="horzThree" presStyleCnt="0"/>
      <dgm:spPr/>
    </dgm:pt>
    <dgm:pt modelId="{9D3425EF-CF05-47AC-AF53-43DEEA3AF55D}" type="pres">
      <dgm:prSet presAssocID="{9E540B53-7DEB-4786-9F8C-DBB521FDF001}" presName="sibSpaceThree" presStyleCnt="0"/>
      <dgm:spPr/>
    </dgm:pt>
    <dgm:pt modelId="{BA5AB64D-6DC7-4705-9F36-36746D621583}" type="pres">
      <dgm:prSet presAssocID="{E2A51C15-605E-49CB-9562-018600702432}" presName="vertThree" presStyleCnt="0"/>
      <dgm:spPr/>
    </dgm:pt>
    <dgm:pt modelId="{AD911156-0487-45CB-857B-337A87DBEC57}" type="pres">
      <dgm:prSet presAssocID="{E2A51C15-605E-49CB-9562-018600702432}" presName="txThree" presStyleLbl="node3" presStyleIdx="1" presStyleCnt="4" custScaleY="1135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948535-2804-40EE-A401-7C3873D5F313}" type="pres">
      <dgm:prSet presAssocID="{E2A51C15-605E-49CB-9562-018600702432}" presName="horzThree" presStyleCnt="0"/>
      <dgm:spPr/>
    </dgm:pt>
    <dgm:pt modelId="{B9E2B399-A5E6-46B9-BD21-161EBF6E0FCC}" type="pres">
      <dgm:prSet presAssocID="{86EE2EFA-EA86-4764-9F66-506A23D0D50D}" presName="sibSpaceThree" presStyleCnt="0"/>
      <dgm:spPr/>
    </dgm:pt>
    <dgm:pt modelId="{46116827-3FCA-4838-AA53-A31ACD9FA602}" type="pres">
      <dgm:prSet presAssocID="{E6FAFE10-28D3-4DC3-B7AA-7F1CB6F927C5}" presName="vertThree" presStyleCnt="0"/>
      <dgm:spPr/>
    </dgm:pt>
    <dgm:pt modelId="{A890B697-5147-4443-AA66-CB7FE2813D8D}" type="pres">
      <dgm:prSet presAssocID="{E6FAFE10-28D3-4DC3-B7AA-7F1CB6F927C5}" presName="txThree" presStyleLbl="node3" presStyleIdx="2" presStyleCnt="4" custScaleY="1135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EF3E17-61F6-43F6-BD93-88E96B6EE6BF}" type="pres">
      <dgm:prSet presAssocID="{E6FAFE10-28D3-4DC3-B7AA-7F1CB6F927C5}" presName="horzThree" presStyleCnt="0"/>
      <dgm:spPr/>
    </dgm:pt>
    <dgm:pt modelId="{88CDBDAC-8ECC-498B-80DE-0945C858F45B}" type="pres">
      <dgm:prSet presAssocID="{D57BA739-0650-4D11-9552-A36DF660AF08}" presName="sibSpaceTwo" presStyleCnt="0"/>
      <dgm:spPr/>
    </dgm:pt>
    <dgm:pt modelId="{E666D732-E569-4BB4-BC6C-D6DB81560034}" type="pres">
      <dgm:prSet presAssocID="{06B7E737-C4F1-4DF1-902D-B31D1BED99BE}" presName="vertTwo" presStyleCnt="0"/>
      <dgm:spPr/>
    </dgm:pt>
    <dgm:pt modelId="{B0F6975C-AA9A-4AEB-AAED-56835E6BCA29}" type="pres">
      <dgm:prSet presAssocID="{06B7E737-C4F1-4DF1-902D-B31D1BED99BE}" presName="txTwo" presStyleLbl="node2" presStyleIdx="1" presStyleCnt="2" custScaleY="622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0A627F-2CEE-4102-9F1A-213024B01CF8}" type="pres">
      <dgm:prSet presAssocID="{06B7E737-C4F1-4DF1-902D-B31D1BED99BE}" presName="parTransTwo" presStyleCnt="0"/>
      <dgm:spPr/>
    </dgm:pt>
    <dgm:pt modelId="{589D42A7-F920-42BC-9346-14269BB8E05E}" type="pres">
      <dgm:prSet presAssocID="{06B7E737-C4F1-4DF1-902D-B31D1BED99BE}" presName="horzTwo" presStyleCnt="0"/>
      <dgm:spPr/>
    </dgm:pt>
    <dgm:pt modelId="{6937875F-BC3A-4CB5-99D2-32710F11A9E5}" type="pres">
      <dgm:prSet presAssocID="{3BEAF737-5C80-4009-B12A-D2A659D748E6}" presName="vertThree" presStyleCnt="0"/>
      <dgm:spPr/>
    </dgm:pt>
    <dgm:pt modelId="{B312779E-E90A-4732-B4EE-A8131186CF51}" type="pres">
      <dgm:prSet presAssocID="{3BEAF737-5C80-4009-B12A-D2A659D748E6}" presName="txThree" presStyleLbl="node3" presStyleIdx="3" presStyleCnt="4" custScaleY="1135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A9C0F4-A693-4DCA-8BD5-0E8D44B16FBE}" type="pres">
      <dgm:prSet presAssocID="{3BEAF737-5C80-4009-B12A-D2A659D748E6}" presName="horzThree" presStyleCnt="0"/>
      <dgm:spPr/>
    </dgm:pt>
  </dgm:ptLst>
  <dgm:cxnLst>
    <dgm:cxn modelId="{DF6D6316-5B4A-4BD5-97CD-226647AB7D1C}" type="presOf" srcId="{E2A51C15-605E-49CB-9562-018600702432}" destId="{AD911156-0487-45CB-857B-337A87DBEC57}" srcOrd="0" destOrd="0" presId="urn:microsoft.com/office/officeart/2005/8/layout/hierarchy4"/>
    <dgm:cxn modelId="{9D2C91DE-FA69-4876-B0D4-11FD356750E4}" type="presOf" srcId="{EFE1D40E-2506-4026-8E8D-4C5199C48D9A}" destId="{0D62ED04-3C20-4D3E-8FEE-19510334F0AB}" srcOrd="0" destOrd="0" presId="urn:microsoft.com/office/officeart/2005/8/layout/hierarchy4"/>
    <dgm:cxn modelId="{998240CE-708B-4988-9998-47A8E9229FCE}" srcId="{E1510D25-9768-45A5-8559-1547DB1FC766}" destId="{E2A51C15-605E-49CB-9562-018600702432}" srcOrd="1" destOrd="0" parTransId="{74FB4D18-F6A9-4439-85C8-3D1954E2C6BA}" sibTransId="{86EE2EFA-EA86-4764-9F66-506A23D0D50D}"/>
    <dgm:cxn modelId="{C56E65F7-1417-4A4E-9BD3-2002DA45C344}" type="presOf" srcId="{E1510D25-9768-45A5-8559-1547DB1FC766}" destId="{2284155A-9EEE-4514-9CF3-67FCD3C73BAB}" srcOrd="0" destOrd="0" presId="urn:microsoft.com/office/officeart/2005/8/layout/hierarchy4"/>
    <dgm:cxn modelId="{85EDEA46-A3FB-4CDE-9C07-CC098DEA8979}" srcId="{E1510D25-9768-45A5-8559-1547DB1FC766}" destId="{C6C8DB48-9933-41CC-B340-3FC8D5DDD73F}" srcOrd="0" destOrd="0" parTransId="{32052575-50E3-4D25-B3DC-A630EF256908}" sibTransId="{9E540B53-7DEB-4786-9F8C-DBB521FDF001}"/>
    <dgm:cxn modelId="{E31CBB6B-AC0E-408C-941C-017F530CB21C}" srcId="{F8EE90F7-3E89-40EE-86D5-6F77E809B80F}" destId="{E1510D25-9768-45A5-8559-1547DB1FC766}" srcOrd="0" destOrd="0" parTransId="{01FA7A81-887C-4CCC-97FB-ABDA93658CD6}" sibTransId="{D57BA739-0650-4D11-9552-A36DF660AF08}"/>
    <dgm:cxn modelId="{9E961C4A-F510-4A30-B6AD-D8B2D941A5DC}" type="presOf" srcId="{C6C8DB48-9933-41CC-B340-3FC8D5DDD73F}" destId="{4FE39F05-A2A5-47EA-A9D5-E9DEF72EAFF7}" srcOrd="0" destOrd="0" presId="urn:microsoft.com/office/officeart/2005/8/layout/hierarchy4"/>
    <dgm:cxn modelId="{09821810-7C4B-474F-B9F4-1AF9BC238948}" type="presOf" srcId="{E6FAFE10-28D3-4DC3-B7AA-7F1CB6F927C5}" destId="{A890B697-5147-4443-AA66-CB7FE2813D8D}" srcOrd="0" destOrd="0" presId="urn:microsoft.com/office/officeart/2005/8/layout/hierarchy4"/>
    <dgm:cxn modelId="{D9534433-09CD-44C8-BBA4-3C6CC9078B02}" type="presOf" srcId="{06B7E737-C4F1-4DF1-902D-B31D1BED99BE}" destId="{B0F6975C-AA9A-4AEB-AAED-56835E6BCA29}" srcOrd="0" destOrd="0" presId="urn:microsoft.com/office/officeart/2005/8/layout/hierarchy4"/>
    <dgm:cxn modelId="{21092C32-DB7B-4283-AC19-C5B2D5EB454B}" srcId="{E1510D25-9768-45A5-8559-1547DB1FC766}" destId="{E6FAFE10-28D3-4DC3-B7AA-7F1CB6F927C5}" srcOrd="2" destOrd="0" parTransId="{7C4BF9D9-EB82-43CE-854F-9EAFF82B59A3}" sibTransId="{E670DE5E-548E-4A3E-85AF-8B025A6C72BA}"/>
    <dgm:cxn modelId="{69FF755E-FF28-4546-AF11-19FC30F7DD4E}" type="presOf" srcId="{3BEAF737-5C80-4009-B12A-D2A659D748E6}" destId="{B312779E-E90A-4732-B4EE-A8131186CF51}" srcOrd="0" destOrd="0" presId="urn:microsoft.com/office/officeart/2005/8/layout/hierarchy4"/>
    <dgm:cxn modelId="{5104C8A1-C278-4741-8A60-1B4D99A0881D}" srcId="{06B7E737-C4F1-4DF1-902D-B31D1BED99BE}" destId="{3BEAF737-5C80-4009-B12A-D2A659D748E6}" srcOrd="0" destOrd="0" parTransId="{8BD2781F-2FCC-4DBD-9E4D-85143A73BC8F}" sibTransId="{D0AAEFB4-70C0-485D-B038-77F0A65728DB}"/>
    <dgm:cxn modelId="{132BACED-0AB2-4469-8E04-510F09AB140F}" srcId="{F8EE90F7-3E89-40EE-86D5-6F77E809B80F}" destId="{06B7E737-C4F1-4DF1-902D-B31D1BED99BE}" srcOrd="1" destOrd="0" parTransId="{0E4B0A67-97A4-4401-A49B-680D04BA46B8}" sibTransId="{41F71DE5-154B-4079-BD9D-911E7AE952B8}"/>
    <dgm:cxn modelId="{7121A796-8E65-43B6-95B0-E9278B07DF84}" type="presOf" srcId="{F8EE90F7-3E89-40EE-86D5-6F77E809B80F}" destId="{FFA30732-AC27-4AA5-B6FD-8BE102A9560C}" srcOrd="0" destOrd="0" presId="urn:microsoft.com/office/officeart/2005/8/layout/hierarchy4"/>
    <dgm:cxn modelId="{800C57E5-E391-420A-A5E4-C6F52E0694B6}" srcId="{EFE1D40E-2506-4026-8E8D-4C5199C48D9A}" destId="{F8EE90F7-3E89-40EE-86D5-6F77E809B80F}" srcOrd="0" destOrd="0" parTransId="{5F96336E-8B49-4718-AD99-300FAC26EFDA}" sibTransId="{CBD1992A-F529-4D76-BD3F-11D802B4A708}"/>
    <dgm:cxn modelId="{08F6A9F9-E15C-4FF0-AB33-5DD81900B684}" type="presParOf" srcId="{0D62ED04-3C20-4D3E-8FEE-19510334F0AB}" destId="{6699CC26-A1AF-4C74-8AAF-7320F4BC78EC}" srcOrd="0" destOrd="0" presId="urn:microsoft.com/office/officeart/2005/8/layout/hierarchy4"/>
    <dgm:cxn modelId="{472B2F1F-19FD-4A4E-9726-74CD4EF59102}" type="presParOf" srcId="{6699CC26-A1AF-4C74-8AAF-7320F4BC78EC}" destId="{FFA30732-AC27-4AA5-B6FD-8BE102A9560C}" srcOrd="0" destOrd="0" presId="urn:microsoft.com/office/officeart/2005/8/layout/hierarchy4"/>
    <dgm:cxn modelId="{D343667A-D584-452F-934B-321F695D2479}" type="presParOf" srcId="{6699CC26-A1AF-4C74-8AAF-7320F4BC78EC}" destId="{086A5963-084E-45E7-9DFC-EC1E96EBAA7B}" srcOrd="1" destOrd="0" presId="urn:microsoft.com/office/officeart/2005/8/layout/hierarchy4"/>
    <dgm:cxn modelId="{443BE23F-0078-41F5-B3DA-6BD4B8C4447D}" type="presParOf" srcId="{6699CC26-A1AF-4C74-8AAF-7320F4BC78EC}" destId="{0521FAAE-E44B-47A1-842A-794C40CBD69B}" srcOrd="2" destOrd="0" presId="urn:microsoft.com/office/officeart/2005/8/layout/hierarchy4"/>
    <dgm:cxn modelId="{640261B5-249B-4B1A-8CE4-3B6313A3A574}" type="presParOf" srcId="{0521FAAE-E44B-47A1-842A-794C40CBD69B}" destId="{0FE3F163-9633-4724-B89D-FFE5A08461D7}" srcOrd="0" destOrd="0" presId="urn:microsoft.com/office/officeart/2005/8/layout/hierarchy4"/>
    <dgm:cxn modelId="{E0F0243A-F42E-4CB2-AC89-4D1B65E6D86D}" type="presParOf" srcId="{0FE3F163-9633-4724-B89D-FFE5A08461D7}" destId="{2284155A-9EEE-4514-9CF3-67FCD3C73BAB}" srcOrd="0" destOrd="0" presId="urn:microsoft.com/office/officeart/2005/8/layout/hierarchy4"/>
    <dgm:cxn modelId="{162DA7BF-C196-440C-A61A-E70800BE6AE8}" type="presParOf" srcId="{0FE3F163-9633-4724-B89D-FFE5A08461D7}" destId="{51FC63C1-25B6-4701-BC37-0E92CCCBAE1A}" srcOrd="1" destOrd="0" presId="urn:microsoft.com/office/officeart/2005/8/layout/hierarchy4"/>
    <dgm:cxn modelId="{55B7E7DD-B8E7-4E5A-A170-3A04D0F34D3D}" type="presParOf" srcId="{0FE3F163-9633-4724-B89D-FFE5A08461D7}" destId="{AC48D21E-82FB-4846-AC1D-82F6113E1F10}" srcOrd="2" destOrd="0" presId="urn:microsoft.com/office/officeart/2005/8/layout/hierarchy4"/>
    <dgm:cxn modelId="{89713B6C-3F96-4A23-84A4-912BDF0A67F4}" type="presParOf" srcId="{AC48D21E-82FB-4846-AC1D-82F6113E1F10}" destId="{6EBFA1D7-0F00-488D-A4D2-529CC50E8DCE}" srcOrd="0" destOrd="0" presId="urn:microsoft.com/office/officeart/2005/8/layout/hierarchy4"/>
    <dgm:cxn modelId="{6BB7E68E-C7EB-4EA7-9B93-ECA90E6310D3}" type="presParOf" srcId="{6EBFA1D7-0F00-488D-A4D2-529CC50E8DCE}" destId="{4FE39F05-A2A5-47EA-A9D5-E9DEF72EAFF7}" srcOrd="0" destOrd="0" presId="urn:microsoft.com/office/officeart/2005/8/layout/hierarchy4"/>
    <dgm:cxn modelId="{B61DD7A7-77CE-4AEB-8082-2389CB44925D}" type="presParOf" srcId="{6EBFA1D7-0F00-488D-A4D2-529CC50E8DCE}" destId="{9114954E-A257-479B-BAB2-9FFB83A783B2}" srcOrd="1" destOrd="0" presId="urn:microsoft.com/office/officeart/2005/8/layout/hierarchy4"/>
    <dgm:cxn modelId="{6848E766-5277-479E-99BF-91C0766B6477}" type="presParOf" srcId="{AC48D21E-82FB-4846-AC1D-82F6113E1F10}" destId="{9D3425EF-CF05-47AC-AF53-43DEEA3AF55D}" srcOrd="1" destOrd="0" presId="urn:microsoft.com/office/officeart/2005/8/layout/hierarchy4"/>
    <dgm:cxn modelId="{3AF73429-58A4-437F-B44B-3F3767246386}" type="presParOf" srcId="{AC48D21E-82FB-4846-AC1D-82F6113E1F10}" destId="{BA5AB64D-6DC7-4705-9F36-36746D621583}" srcOrd="2" destOrd="0" presId="urn:microsoft.com/office/officeart/2005/8/layout/hierarchy4"/>
    <dgm:cxn modelId="{B3C4E276-096E-4A7E-8017-51C42E0C4099}" type="presParOf" srcId="{BA5AB64D-6DC7-4705-9F36-36746D621583}" destId="{AD911156-0487-45CB-857B-337A87DBEC57}" srcOrd="0" destOrd="0" presId="urn:microsoft.com/office/officeart/2005/8/layout/hierarchy4"/>
    <dgm:cxn modelId="{DDC1D490-19A5-4721-ADCC-0AE30DEA5873}" type="presParOf" srcId="{BA5AB64D-6DC7-4705-9F36-36746D621583}" destId="{78948535-2804-40EE-A401-7C3873D5F313}" srcOrd="1" destOrd="0" presId="urn:microsoft.com/office/officeart/2005/8/layout/hierarchy4"/>
    <dgm:cxn modelId="{B36BF5DF-5C5D-4D1E-9866-AC8C421CB6E8}" type="presParOf" srcId="{AC48D21E-82FB-4846-AC1D-82F6113E1F10}" destId="{B9E2B399-A5E6-46B9-BD21-161EBF6E0FCC}" srcOrd="3" destOrd="0" presId="urn:microsoft.com/office/officeart/2005/8/layout/hierarchy4"/>
    <dgm:cxn modelId="{324FBBE7-4FF1-4B01-B84B-445D13CBD726}" type="presParOf" srcId="{AC48D21E-82FB-4846-AC1D-82F6113E1F10}" destId="{46116827-3FCA-4838-AA53-A31ACD9FA602}" srcOrd="4" destOrd="0" presId="urn:microsoft.com/office/officeart/2005/8/layout/hierarchy4"/>
    <dgm:cxn modelId="{85A5FD83-81E6-4A54-A89D-C4C0365E6924}" type="presParOf" srcId="{46116827-3FCA-4838-AA53-A31ACD9FA602}" destId="{A890B697-5147-4443-AA66-CB7FE2813D8D}" srcOrd="0" destOrd="0" presId="urn:microsoft.com/office/officeart/2005/8/layout/hierarchy4"/>
    <dgm:cxn modelId="{014D2E7F-CB69-4A72-BC71-3927B5E6AAA2}" type="presParOf" srcId="{46116827-3FCA-4838-AA53-A31ACD9FA602}" destId="{91EF3E17-61F6-43F6-BD93-88E96B6EE6BF}" srcOrd="1" destOrd="0" presId="urn:microsoft.com/office/officeart/2005/8/layout/hierarchy4"/>
    <dgm:cxn modelId="{7AFD8582-498F-4974-AC85-CFAD8E15022E}" type="presParOf" srcId="{0521FAAE-E44B-47A1-842A-794C40CBD69B}" destId="{88CDBDAC-8ECC-498B-80DE-0945C858F45B}" srcOrd="1" destOrd="0" presId="urn:microsoft.com/office/officeart/2005/8/layout/hierarchy4"/>
    <dgm:cxn modelId="{5050ACB4-7F43-4125-A0FB-1465FC190300}" type="presParOf" srcId="{0521FAAE-E44B-47A1-842A-794C40CBD69B}" destId="{E666D732-E569-4BB4-BC6C-D6DB81560034}" srcOrd="2" destOrd="0" presId="urn:microsoft.com/office/officeart/2005/8/layout/hierarchy4"/>
    <dgm:cxn modelId="{54660F58-CAE5-4D76-AA01-C26297EF3327}" type="presParOf" srcId="{E666D732-E569-4BB4-BC6C-D6DB81560034}" destId="{B0F6975C-AA9A-4AEB-AAED-56835E6BCA29}" srcOrd="0" destOrd="0" presId="urn:microsoft.com/office/officeart/2005/8/layout/hierarchy4"/>
    <dgm:cxn modelId="{AA3AEBB1-8C3B-46AD-84D1-DF868F0A8E14}" type="presParOf" srcId="{E666D732-E569-4BB4-BC6C-D6DB81560034}" destId="{110A627F-2CEE-4102-9F1A-213024B01CF8}" srcOrd="1" destOrd="0" presId="urn:microsoft.com/office/officeart/2005/8/layout/hierarchy4"/>
    <dgm:cxn modelId="{57DDFEAF-4AAA-4AD3-B03A-82DAF63D2150}" type="presParOf" srcId="{E666D732-E569-4BB4-BC6C-D6DB81560034}" destId="{589D42A7-F920-42BC-9346-14269BB8E05E}" srcOrd="2" destOrd="0" presId="urn:microsoft.com/office/officeart/2005/8/layout/hierarchy4"/>
    <dgm:cxn modelId="{094CC74C-1FC1-4848-8CCC-A82D7FA0EA85}" type="presParOf" srcId="{589D42A7-F920-42BC-9346-14269BB8E05E}" destId="{6937875F-BC3A-4CB5-99D2-32710F11A9E5}" srcOrd="0" destOrd="0" presId="urn:microsoft.com/office/officeart/2005/8/layout/hierarchy4"/>
    <dgm:cxn modelId="{484C17CD-E5CB-4B9D-BB66-D096E079ED56}" type="presParOf" srcId="{6937875F-BC3A-4CB5-99D2-32710F11A9E5}" destId="{B312779E-E90A-4732-B4EE-A8131186CF51}" srcOrd="0" destOrd="0" presId="urn:microsoft.com/office/officeart/2005/8/layout/hierarchy4"/>
    <dgm:cxn modelId="{4731247F-0DD3-4970-A27B-C7D65109E4EA}" type="presParOf" srcId="{6937875F-BC3A-4CB5-99D2-32710F11A9E5}" destId="{D8A9C0F4-A693-4DCA-8BD5-0E8D44B16FB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1D0EC64-6541-E740-BCE8-98A026533DE4}" type="doc">
      <dgm:prSet loTypeId="urn:microsoft.com/office/officeart/2005/8/layout/vProcess5" loCatId="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A4E5BC82-E06E-7542-83F3-ED2598D0955E}">
      <dgm:prSet phldrT="[Текст]" custT="1"/>
      <dgm:spPr>
        <a:solidFill>
          <a:srgbClr val="F7FBEF"/>
        </a:solidFill>
      </dgm:spPr>
      <dgm:t>
        <a:bodyPr rIns="0"/>
        <a:lstStyle/>
        <a:p>
          <a:pPr>
            <a:buFont typeface="Wingdings" pitchFamily="2" charset="2"/>
            <a:buChar char="ü"/>
          </a:pPr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Решение о проведении инвентаризации (ф.0510439)</a:t>
          </a:r>
        </a:p>
        <a:p>
          <a:pPr>
            <a:buFont typeface="Wingdings" pitchFamily="2" charset="2"/>
            <a:buChar char="ü"/>
          </a:pPr>
          <a:r>
            <a:rPr lang="ru-RU" sz="1800" b="0" dirty="0">
              <a:latin typeface="Times New Roman" panose="02020603050405020304" pitchFamily="18" charset="0"/>
              <a:cs typeface="Times New Roman" panose="02020603050405020304" pitchFamily="18" charset="0"/>
            </a:rPr>
            <a:t>Изменение Решения о проведении инвентаризации (ф.0510447)</a:t>
          </a:r>
        </a:p>
      </dgm:t>
    </dgm:pt>
    <dgm:pt modelId="{538CA917-5F74-EC42-9AC6-C39007155AA1}" type="parTrans" cxnId="{C316F254-F93C-CB41-B790-1898A5E1E26D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56FDF6-325E-BE43-A05A-247FC3713594}" type="sibTrans" cxnId="{C316F254-F93C-CB41-B790-1898A5E1E26D}">
      <dgm:prSet custT="1"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612789-F831-0F4D-AD2C-229ECA59084B}">
      <dgm:prSet phldrT="[Текст]" custT="1"/>
      <dgm:spPr>
        <a:solidFill>
          <a:srgbClr val="F7FBEF"/>
        </a:solidFill>
      </dgm:spPr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Инвентаризационные описи (52н, 61н)</a:t>
          </a:r>
        </a:p>
      </dgm:t>
    </dgm:pt>
    <dgm:pt modelId="{4E7479F4-2C07-C643-B17C-2A66E29CFDEB}" type="parTrans" cxnId="{74895B91-3033-6F4B-9A30-10CDDD2F8D99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04F813-415C-714F-93A8-4A5A2924905D}" type="sibTrans" cxnId="{74895B91-3033-6F4B-9A30-10CDDD2F8D99}">
      <dgm:prSet custT="1"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E4A12D-9C7C-214A-B292-13447D386C82}">
      <dgm:prSet phldrT="[Текст]" custT="1"/>
      <dgm:spPr>
        <a:solidFill>
          <a:srgbClr val="F7FBEF"/>
        </a:solidFill>
      </dgm:spPr>
      <dgm:t>
        <a:bodyPr rIns="0"/>
        <a:lstStyle/>
        <a:p>
          <a:pPr>
            <a:buFont typeface="Wingdings" pitchFamily="2" charset="2"/>
            <a:buChar char="ü"/>
          </a:pPr>
          <a:r>
            <a:rPr lang="ru-RU" sz="1800" b="0" dirty="0">
              <a:latin typeface="Times New Roman" panose="02020603050405020304" pitchFamily="18" charset="0"/>
              <a:cs typeface="Times New Roman" panose="02020603050405020304" pitchFamily="18" charset="0"/>
            </a:rPr>
            <a:t>Акт о результатах инвентаризации (ф.0510463)</a:t>
          </a:r>
          <a:endParaRPr lang="ru-RU" sz="18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957B91-3EB6-684B-8B1F-78D279AD0C70}" type="parTrans" cxnId="{D43B6587-D006-8C4E-BC4C-78EAAAF17CB9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83A8AD-CB2D-6749-B8DB-FE937097F79E}" type="sibTrans" cxnId="{D43B6587-D006-8C4E-BC4C-78EAAAF17CB9}">
      <dgm:prSet/>
      <dgm:spPr/>
      <dgm:t>
        <a:bodyPr/>
        <a:lstStyle/>
        <a:p>
          <a:endParaRPr lang="ru-RU" sz="18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3D81B3-7F0E-0D4A-A1D2-C52D2EBC0ED6}" type="pres">
      <dgm:prSet presAssocID="{41D0EC64-6541-E740-BCE8-98A026533DE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99A117-A7D6-E149-93F8-DC2C84E73767}" type="pres">
      <dgm:prSet presAssocID="{41D0EC64-6541-E740-BCE8-98A026533DE4}" presName="dummyMaxCanvas" presStyleCnt="0">
        <dgm:presLayoutVars/>
      </dgm:prSet>
      <dgm:spPr/>
    </dgm:pt>
    <dgm:pt modelId="{9E607548-D370-7342-BA82-D905C7C1E42D}" type="pres">
      <dgm:prSet presAssocID="{41D0EC64-6541-E740-BCE8-98A026533DE4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55B116-3669-F64B-B894-AE7A4855620F}" type="pres">
      <dgm:prSet presAssocID="{41D0EC64-6541-E740-BCE8-98A026533DE4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7EE9ED-B62F-4D45-A39E-925371D03C21}" type="pres">
      <dgm:prSet presAssocID="{41D0EC64-6541-E740-BCE8-98A026533DE4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0C0ED5-3EEA-B144-A6A2-6B306A1925E7}" type="pres">
      <dgm:prSet presAssocID="{41D0EC64-6541-E740-BCE8-98A026533DE4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AD7EC6-1EB9-3E49-9DAA-437313CCAB0A}" type="pres">
      <dgm:prSet presAssocID="{41D0EC64-6541-E740-BCE8-98A026533DE4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A73855-B3DB-9C41-AB45-24485D25FD53}" type="pres">
      <dgm:prSet presAssocID="{41D0EC64-6541-E740-BCE8-98A026533DE4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2F1AB7-B75A-6445-970D-2C1395644D54}" type="pres">
      <dgm:prSet presAssocID="{41D0EC64-6541-E740-BCE8-98A026533DE4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8FD599-0D31-A54F-8214-538084E28A91}" type="pres">
      <dgm:prSet presAssocID="{41D0EC64-6541-E740-BCE8-98A026533DE4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32D5AD-BEA5-F44D-8EC4-D9163E48442F}" type="presOf" srcId="{6D04F813-415C-714F-93A8-4A5A2924905D}" destId="{2CAD7EC6-1EB9-3E49-9DAA-437313CCAB0A}" srcOrd="0" destOrd="0" presId="urn:microsoft.com/office/officeart/2005/8/layout/vProcess5"/>
    <dgm:cxn modelId="{5A543264-FD48-8440-8D8C-1E09755A3CB8}" type="presOf" srcId="{A4E5BC82-E06E-7542-83F3-ED2598D0955E}" destId="{9E607548-D370-7342-BA82-D905C7C1E42D}" srcOrd="0" destOrd="0" presId="urn:microsoft.com/office/officeart/2005/8/layout/vProcess5"/>
    <dgm:cxn modelId="{74895B91-3033-6F4B-9A30-10CDDD2F8D99}" srcId="{41D0EC64-6541-E740-BCE8-98A026533DE4}" destId="{39612789-F831-0F4D-AD2C-229ECA59084B}" srcOrd="1" destOrd="0" parTransId="{4E7479F4-2C07-C643-B17C-2A66E29CFDEB}" sibTransId="{6D04F813-415C-714F-93A8-4A5A2924905D}"/>
    <dgm:cxn modelId="{CABDC0B8-C0F6-7743-A540-4E104A1718EC}" type="presOf" srcId="{41D0EC64-6541-E740-BCE8-98A026533DE4}" destId="{553D81B3-7F0E-0D4A-A1D2-C52D2EBC0ED6}" srcOrd="0" destOrd="0" presId="urn:microsoft.com/office/officeart/2005/8/layout/vProcess5"/>
    <dgm:cxn modelId="{5DD75BFF-F9F6-3547-A8A4-1DC5278855A0}" type="presOf" srcId="{2256FDF6-325E-BE43-A05A-247FC3713594}" destId="{DA0C0ED5-3EEA-B144-A6A2-6B306A1925E7}" srcOrd="0" destOrd="0" presId="urn:microsoft.com/office/officeart/2005/8/layout/vProcess5"/>
    <dgm:cxn modelId="{56B95A11-C692-8F47-8F8F-E0AAD890D22B}" type="presOf" srcId="{B3E4A12D-9C7C-214A-B292-13447D386C82}" destId="{888FD599-0D31-A54F-8214-538084E28A91}" srcOrd="1" destOrd="0" presId="urn:microsoft.com/office/officeart/2005/8/layout/vProcess5"/>
    <dgm:cxn modelId="{C316F254-F93C-CB41-B790-1898A5E1E26D}" srcId="{41D0EC64-6541-E740-BCE8-98A026533DE4}" destId="{A4E5BC82-E06E-7542-83F3-ED2598D0955E}" srcOrd="0" destOrd="0" parTransId="{538CA917-5F74-EC42-9AC6-C39007155AA1}" sibTransId="{2256FDF6-325E-BE43-A05A-247FC3713594}"/>
    <dgm:cxn modelId="{D43B6587-D006-8C4E-BC4C-78EAAAF17CB9}" srcId="{41D0EC64-6541-E740-BCE8-98A026533DE4}" destId="{B3E4A12D-9C7C-214A-B292-13447D386C82}" srcOrd="2" destOrd="0" parTransId="{07957B91-3EB6-684B-8B1F-78D279AD0C70}" sibTransId="{AC83A8AD-CB2D-6749-B8DB-FE937097F79E}"/>
    <dgm:cxn modelId="{FE8753E1-C54A-CD4E-9881-FEE9F12B5F99}" type="presOf" srcId="{A4E5BC82-E06E-7542-83F3-ED2598D0955E}" destId="{F6A73855-B3DB-9C41-AB45-24485D25FD53}" srcOrd="1" destOrd="0" presId="urn:microsoft.com/office/officeart/2005/8/layout/vProcess5"/>
    <dgm:cxn modelId="{01D5ABD8-F571-CA4E-B03B-07492777D99D}" type="presOf" srcId="{B3E4A12D-9C7C-214A-B292-13447D386C82}" destId="{E87EE9ED-B62F-4D45-A39E-925371D03C21}" srcOrd="0" destOrd="0" presId="urn:microsoft.com/office/officeart/2005/8/layout/vProcess5"/>
    <dgm:cxn modelId="{117B821A-D0A3-D549-8F01-E132B7A37129}" type="presOf" srcId="{39612789-F831-0F4D-AD2C-229ECA59084B}" destId="{2F55B116-3669-F64B-B894-AE7A4855620F}" srcOrd="0" destOrd="0" presId="urn:microsoft.com/office/officeart/2005/8/layout/vProcess5"/>
    <dgm:cxn modelId="{2D9578AA-8500-6149-9687-C53B44264158}" type="presOf" srcId="{39612789-F831-0F4D-AD2C-229ECA59084B}" destId="{D02F1AB7-B75A-6445-970D-2C1395644D54}" srcOrd="1" destOrd="0" presId="urn:microsoft.com/office/officeart/2005/8/layout/vProcess5"/>
    <dgm:cxn modelId="{D012B282-4E1B-564A-A779-521A575FF757}" type="presParOf" srcId="{553D81B3-7F0E-0D4A-A1D2-C52D2EBC0ED6}" destId="{0999A117-A7D6-E149-93F8-DC2C84E73767}" srcOrd="0" destOrd="0" presId="urn:microsoft.com/office/officeart/2005/8/layout/vProcess5"/>
    <dgm:cxn modelId="{4A41EF95-B9A3-E24A-B926-D0F4833CABDD}" type="presParOf" srcId="{553D81B3-7F0E-0D4A-A1D2-C52D2EBC0ED6}" destId="{9E607548-D370-7342-BA82-D905C7C1E42D}" srcOrd="1" destOrd="0" presId="urn:microsoft.com/office/officeart/2005/8/layout/vProcess5"/>
    <dgm:cxn modelId="{BAB90B7A-D4A5-114D-8294-0B3436E5C37C}" type="presParOf" srcId="{553D81B3-7F0E-0D4A-A1D2-C52D2EBC0ED6}" destId="{2F55B116-3669-F64B-B894-AE7A4855620F}" srcOrd="2" destOrd="0" presId="urn:microsoft.com/office/officeart/2005/8/layout/vProcess5"/>
    <dgm:cxn modelId="{50643B2D-043C-A044-BCE8-9B0121267085}" type="presParOf" srcId="{553D81B3-7F0E-0D4A-A1D2-C52D2EBC0ED6}" destId="{E87EE9ED-B62F-4D45-A39E-925371D03C21}" srcOrd="3" destOrd="0" presId="urn:microsoft.com/office/officeart/2005/8/layout/vProcess5"/>
    <dgm:cxn modelId="{E7421617-4185-1C4B-9470-CA3E368ABDB9}" type="presParOf" srcId="{553D81B3-7F0E-0D4A-A1D2-C52D2EBC0ED6}" destId="{DA0C0ED5-3EEA-B144-A6A2-6B306A1925E7}" srcOrd="4" destOrd="0" presId="urn:microsoft.com/office/officeart/2005/8/layout/vProcess5"/>
    <dgm:cxn modelId="{E3B7A910-D434-764E-9F65-01048738746A}" type="presParOf" srcId="{553D81B3-7F0E-0D4A-A1D2-C52D2EBC0ED6}" destId="{2CAD7EC6-1EB9-3E49-9DAA-437313CCAB0A}" srcOrd="5" destOrd="0" presId="urn:microsoft.com/office/officeart/2005/8/layout/vProcess5"/>
    <dgm:cxn modelId="{77DFF906-01C6-EE4D-8A23-8E050C1D79F5}" type="presParOf" srcId="{553D81B3-7F0E-0D4A-A1D2-C52D2EBC0ED6}" destId="{F6A73855-B3DB-9C41-AB45-24485D25FD53}" srcOrd="6" destOrd="0" presId="urn:microsoft.com/office/officeart/2005/8/layout/vProcess5"/>
    <dgm:cxn modelId="{9B8E0C34-F235-0D49-80DF-E4C1C17C0D6E}" type="presParOf" srcId="{553D81B3-7F0E-0D4A-A1D2-C52D2EBC0ED6}" destId="{D02F1AB7-B75A-6445-970D-2C1395644D54}" srcOrd="7" destOrd="0" presId="urn:microsoft.com/office/officeart/2005/8/layout/vProcess5"/>
    <dgm:cxn modelId="{6C58DB5A-33BF-DC4E-96C8-26E15AE56466}" type="presParOf" srcId="{553D81B3-7F0E-0D4A-A1D2-C52D2EBC0ED6}" destId="{888FD599-0D31-A54F-8214-538084E28A9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A4564B0-A1DD-C445-89C1-14C8AE0C4C96}" type="doc">
      <dgm:prSet loTypeId="urn:microsoft.com/office/officeart/2005/8/layout/hierarchy2" loCatId="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63C1E93F-16B1-4E42-9F11-09D6A9D10BFC}">
      <dgm:prSet phldrT="[Текст]" custT="1"/>
      <dgm:spPr>
        <a:ln w="57150">
          <a:solidFill>
            <a:srgbClr val="077A3E"/>
          </a:solidFill>
        </a:ln>
      </dgm:spPr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«Не актив»</a:t>
          </a:r>
        </a:p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Решение о прекращении признания активами объектов НФА (ф. 0510440)</a:t>
          </a:r>
        </a:p>
      </dgm:t>
    </dgm:pt>
    <dgm:pt modelId="{83FEF0A5-531F-BF47-8F66-3CF196B2159F}" type="parTrans" cxnId="{F7A24785-88BC-4244-BD83-7366D6DE977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D91FEA-C973-F047-829D-37E83598A2AC}" type="sibTrans" cxnId="{F7A24785-88BC-4244-BD83-7366D6DE977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50EA58-2DF3-9946-BB48-B5B6B494C5FA}">
      <dgm:prSet phldrT="[Текст]" custT="1"/>
      <dgm:spPr>
        <a:solidFill>
          <a:srgbClr val="FFFCC1"/>
        </a:solidFill>
      </dgm:spPr>
      <dgm:t>
        <a:bodyPr/>
        <a:lstStyle/>
        <a:p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списать</a:t>
          </a:r>
        </a:p>
      </dgm:t>
    </dgm:pt>
    <dgm:pt modelId="{BBB8803B-22BD-2740-8030-7A9B01A7F614}" type="parTrans" cxnId="{CFAE7FA9-9789-DA49-A34B-C0E1C555063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33B405-BAEB-F943-B35E-C55D89DE9FB3}" type="sibTrans" cxnId="{CFAE7FA9-9789-DA49-A34B-C0E1C555063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58CF91-7713-6B45-ACC5-13DE1969564E}">
      <dgm:prSet phldrT="[Текст]"/>
      <dgm:spPr>
        <a:solidFill>
          <a:srgbClr val="FFFCC1"/>
        </a:solidFill>
      </dgm:spPr>
      <dgm:t>
        <a:bodyPr/>
        <a:lstStyle/>
        <a:p>
          <a:r>
            <a:rPr lang="ru-RU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Акт о списании объектов нефинансовых активов (кроме транспортных средств) (ф.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0510454)</a:t>
          </a:r>
        </a:p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Акт об утилизации (ф.0510435)</a:t>
          </a:r>
        </a:p>
      </dgm:t>
    </dgm:pt>
    <dgm:pt modelId="{FE2D81BF-44DA-8041-B4EC-113C6A9CAC39}" type="parTrans" cxnId="{16E46200-6B6F-FF45-B988-B0B6FD02DBF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035CC9-A461-F043-8A93-DEE8FFB7214A}" type="sibTrans" cxnId="{16E46200-6B6F-FF45-B988-B0B6FD02DBF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0D7E8E-8DBF-9D40-8750-695FD7A7FF27}">
      <dgm:prSet phldrT="[Текст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реализовать</a:t>
          </a:r>
        </a:p>
      </dgm:t>
    </dgm:pt>
    <dgm:pt modelId="{7622AA02-8EC9-BD41-A4A8-086E72E9A041}" type="parTrans" cxnId="{C8CEC5B5-0323-314E-89E2-F2C824C23DF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289CDC-9989-9046-84D3-D1DFA0461D51}" type="sibTrans" cxnId="{C8CEC5B5-0323-314E-89E2-F2C824C23DF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8694A8-18A6-A341-83C9-6A0729CE17FD}">
      <dgm:prSet phldrT="[Текст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ru-RU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Решение об оценке стоимости имущества, отчуждаемого не в пользу организаций бюджетной сферы (ф.</a:t>
          </a:r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0510442)</a:t>
          </a:r>
        </a:p>
      </dgm:t>
    </dgm:pt>
    <dgm:pt modelId="{E8E468BB-DFEA-D74B-B7CB-8FAEE24385A0}" type="parTrans" cxnId="{099A59B4-02EA-7649-AAF0-1131BF87C0C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7149F7-AC54-9E49-8260-3883C21FB641}" type="sibTrans" cxnId="{099A59B4-02EA-7649-AAF0-1131BF87C0C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FB3EC0-DA7F-BC4A-A081-A72C4CD1123D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передать</a:t>
          </a:r>
        </a:p>
      </dgm:t>
    </dgm:pt>
    <dgm:pt modelId="{4CFD69C2-4EB9-4B4E-B046-6C3DF4ED8F32}" type="parTrans" cxnId="{72B6AB87-9812-194F-AE50-2CFE9018581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109C35-C730-274E-A8A6-30BB043BCFF2}" type="sibTrans" cxnId="{72B6AB87-9812-194F-AE50-2CFE9018581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D12852-C2DC-1341-9992-E46481D57D24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Акт о приеме-передаче объектов нефинансовых активов (ф.0510448)</a:t>
          </a:r>
          <a:endParaRPr lang="ru-RU" sz="1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701968-AD39-1742-BE97-5E7B2172F029}" type="sibTrans" cxnId="{E89D237F-C36E-E84D-91D5-44ACE0C826D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12D080-67CE-BF4C-94B4-3C7B5806209F}" type="parTrans" cxnId="{E89D237F-C36E-E84D-91D5-44ACE0C826D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ED80E7-55E6-6540-9602-4E43517ED77A}" type="pres">
      <dgm:prSet presAssocID="{EA4564B0-A1DD-C445-89C1-14C8AE0C4C9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74E37D-60CA-924E-A2FC-12C49CDEFFA6}" type="pres">
      <dgm:prSet presAssocID="{63C1E93F-16B1-4E42-9F11-09D6A9D10BFC}" presName="root1" presStyleCnt="0"/>
      <dgm:spPr/>
    </dgm:pt>
    <dgm:pt modelId="{19E473C5-1D8D-FC43-A6B4-3D709F13F219}" type="pres">
      <dgm:prSet presAssocID="{63C1E93F-16B1-4E42-9F11-09D6A9D10BFC}" presName="LevelOneTextNode" presStyleLbl="node0" presStyleIdx="0" presStyleCnt="1" custScaleY="2137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EDFB24-33F8-A748-B5CF-736907D9941B}" type="pres">
      <dgm:prSet presAssocID="{63C1E93F-16B1-4E42-9F11-09D6A9D10BFC}" presName="level2hierChild" presStyleCnt="0"/>
      <dgm:spPr/>
    </dgm:pt>
    <dgm:pt modelId="{0266D714-4077-634C-AE26-C49F17317B83}" type="pres">
      <dgm:prSet presAssocID="{BBB8803B-22BD-2740-8030-7A9B01A7F614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DD3DB648-7901-B247-8C7D-780FFD80A6EC}" type="pres">
      <dgm:prSet presAssocID="{BBB8803B-22BD-2740-8030-7A9B01A7F614}" presName="connTx" presStyleLbl="parChTrans1D2" presStyleIdx="0" presStyleCnt="3"/>
      <dgm:spPr/>
      <dgm:t>
        <a:bodyPr/>
        <a:lstStyle/>
        <a:p>
          <a:endParaRPr lang="ru-RU"/>
        </a:p>
      </dgm:t>
    </dgm:pt>
    <dgm:pt modelId="{94854CA7-BD6A-2B4B-B384-6FE230DCAB25}" type="pres">
      <dgm:prSet presAssocID="{FF50EA58-2DF3-9946-BB48-B5B6B494C5FA}" presName="root2" presStyleCnt="0"/>
      <dgm:spPr/>
    </dgm:pt>
    <dgm:pt modelId="{84275968-E148-D044-A80D-A3D1AA4A35F9}" type="pres">
      <dgm:prSet presAssocID="{FF50EA58-2DF3-9946-BB48-B5B6B494C5FA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27106C-B1D0-EF47-BA23-85A20F4E5E8A}" type="pres">
      <dgm:prSet presAssocID="{FF50EA58-2DF3-9946-BB48-B5B6B494C5FA}" presName="level3hierChild" presStyleCnt="0"/>
      <dgm:spPr/>
    </dgm:pt>
    <dgm:pt modelId="{B6832101-795A-D641-A0EA-8C9A35CC7D42}" type="pres">
      <dgm:prSet presAssocID="{FE2D81BF-44DA-8041-B4EC-113C6A9CAC39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A9261691-9E7C-D343-A49F-2206ACB841F0}" type="pres">
      <dgm:prSet presAssocID="{FE2D81BF-44DA-8041-B4EC-113C6A9CAC39}" presName="connTx" presStyleLbl="parChTrans1D3" presStyleIdx="0" presStyleCnt="3"/>
      <dgm:spPr/>
      <dgm:t>
        <a:bodyPr/>
        <a:lstStyle/>
        <a:p>
          <a:endParaRPr lang="ru-RU"/>
        </a:p>
      </dgm:t>
    </dgm:pt>
    <dgm:pt modelId="{75D3CF74-005D-BB42-A382-F1B7B4346261}" type="pres">
      <dgm:prSet presAssocID="{8558CF91-7713-6B45-ACC5-13DE1969564E}" presName="root2" presStyleCnt="0"/>
      <dgm:spPr/>
    </dgm:pt>
    <dgm:pt modelId="{EAEEE5BF-A234-1F4C-B979-430BAA1CA4A3}" type="pres">
      <dgm:prSet presAssocID="{8558CF91-7713-6B45-ACC5-13DE1969564E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37597D-E8A0-BD45-A871-A31E8C687C9A}" type="pres">
      <dgm:prSet presAssocID="{8558CF91-7713-6B45-ACC5-13DE1969564E}" presName="level3hierChild" presStyleCnt="0"/>
      <dgm:spPr/>
    </dgm:pt>
    <dgm:pt modelId="{98BB6D0C-467A-0A48-9AFD-B3B3DFBF2C33}" type="pres">
      <dgm:prSet presAssocID="{7622AA02-8EC9-BD41-A4A8-086E72E9A041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3AC9449D-17C2-F647-9DD4-25E8B829B8C1}" type="pres">
      <dgm:prSet presAssocID="{7622AA02-8EC9-BD41-A4A8-086E72E9A041}" presName="connTx" presStyleLbl="parChTrans1D2" presStyleIdx="1" presStyleCnt="3"/>
      <dgm:spPr/>
      <dgm:t>
        <a:bodyPr/>
        <a:lstStyle/>
        <a:p>
          <a:endParaRPr lang="ru-RU"/>
        </a:p>
      </dgm:t>
    </dgm:pt>
    <dgm:pt modelId="{FF04CE6E-FF2D-654A-B9D7-78FB0F52D3F2}" type="pres">
      <dgm:prSet presAssocID="{4D0D7E8E-8DBF-9D40-8750-695FD7A7FF27}" presName="root2" presStyleCnt="0"/>
      <dgm:spPr/>
    </dgm:pt>
    <dgm:pt modelId="{1F29020A-56F6-A943-BC05-6449F880456E}" type="pres">
      <dgm:prSet presAssocID="{4D0D7E8E-8DBF-9D40-8750-695FD7A7FF27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B005AF-EE44-314F-AB69-452F9099FEA9}" type="pres">
      <dgm:prSet presAssocID="{4D0D7E8E-8DBF-9D40-8750-695FD7A7FF27}" presName="level3hierChild" presStyleCnt="0"/>
      <dgm:spPr/>
    </dgm:pt>
    <dgm:pt modelId="{D7DACB38-BAD8-FC43-AD3E-7613F92A114B}" type="pres">
      <dgm:prSet presAssocID="{E8E468BB-DFEA-D74B-B7CB-8FAEE24385A0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36004476-FF69-A440-BA0F-FDE487B7CD9D}" type="pres">
      <dgm:prSet presAssocID="{E8E468BB-DFEA-D74B-B7CB-8FAEE24385A0}" presName="connTx" presStyleLbl="parChTrans1D3" presStyleIdx="1" presStyleCnt="3"/>
      <dgm:spPr/>
      <dgm:t>
        <a:bodyPr/>
        <a:lstStyle/>
        <a:p>
          <a:endParaRPr lang="ru-RU"/>
        </a:p>
      </dgm:t>
    </dgm:pt>
    <dgm:pt modelId="{98501ABE-6F5B-4D4A-A684-9B68109D66CC}" type="pres">
      <dgm:prSet presAssocID="{618694A8-18A6-A341-83C9-6A0729CE17FD}" presName="root2" presStyleCnt="0"/>
      <dgm:spPr/>
    </dgm:pt>
    <dgm:pt modelId="{AD38202D-8BEF-E342-8794-80F26CD56FAA}" type="pres">
      <dgm:prSet presAssocID="{618694A8-18A6-A341-83C9-6A0729CE17FD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C5ABEC-6B76-5846-A315-6C12350D5B05}" type="pres">
      <dgm:prSet presAssocID="{618694A8-18A6-A341-83C9-6A0729CE17FD}" presName="level3hierChild" presStyleCnt="0"/>
      <dgm:spPr/>
    </dgm:pt>
    <dgm:pt modelId="{43C35C97-7A3E-D647-B4B4-746938760D35}" type="pres">
      <dgm:prSet presAssocID="{4CFD69C2-4EB9-4B4E-B046-6C3DF4ED8F32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EA06EB26-9693-A94D-AB69-511CDE4A4E69}" type="pres">
      <dgm:prSet presAssocID="{4CFD69C2-4EB9-4B4E-B046-6C3DF4ED8F32}" presName="connTx" presStyleLbl="parChTrans1D2" presStyleIdx="2" presStyleCnt="3"/>
      <dgm:spPr/>
      <dgm:t>
        <a:bodyPr/>
        <a:lstStyle/>
        <a:p>
          <a:endParaRPr lang="ru-RU"/>
        </a:p>
      </dgm:t>
    </dgm:pt>
    <dgm:pt modelId="{1D880B26-CF72-3E40-AB1C-90C6830C983A}" type="pres">
      <dgm:prSet presAssocID="{97FB3EC0-DA7F-BC4A-A081-A72C4CD1123D}" presName="root2" presStyleCnt="0"/>
      <dgm:spPr/>
    </dgm:pt>
    <dgm:pt modelId="{CEF27F9A-574D-4B4A-9DB8-616BCAA2264C}" type="pres">
      <dgm:prSet presAssocID="{97FB3EC0-DA7F-BC4A-A081-A72C4CD1123D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660EBA-F519-D74B-9305-B3772455BEF9}" type="pres">
      <dgm:prSet presAssocID="{97FB3EC0-DA7F-BC4A-A081-A72C4CD1123D}" presName="level3hierChild" presStyleCnt="0"/>
      <dgm:spPr/>
    </dgm:pt>
    <dgm:pt modelId="{B7B34245-D406-364E-9A62-6BAA43E2FA72}" type="pres">
      <dgm:prSet presAssocID="{FE12D080-67CE-BF4C-94B4-3C7B5806209F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01223C46-39B4-F94C-B165-12E355B6635F}" type="pres">
      <dgm:prSet presAssocID="{FE12D080-67CE-BF4C-94B4-3C7B5806209F}" presName="connTx" presStyleLbl="parChTrans1D3" presStyleIdx="2" presStyleCnt="3"/>
      <dgm:spPr/>
      <dgm:t>
        <a:bodyPr/>
        <a:lstStyle/>
        <a:p>
          <a:endParaRPr lang="ru-RU"/>
        </a:p>
      </dgm:t>
    </dgm:pt>
    <dgm:pt modelId="{7140E6C3-494D-634B-91B4-3833E081D582}" type="pres">
      <dgm:prSet presAssocID="{BED12852-C2DC-1341-9992-E46481D57D24}" presName="root2" presStyleCnt="0"/>
      <dgm:spPr/>
    </dgm:pt>
    <dgm:pt modelId="{A20DC00F-F79D-894F-BD52-71B42A5EE5C2}" type="pres">
      <dgm:prSet presAssocID="{BED12852-C2DC-1341-9992-E46481D57D24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FCD238-4E1F-8847-98C5-3463FCFEA51C}" type="pres">
      <dgm:prSet presAssocID="{BED12852-C2DC-1341-9992-E46481D57D24}" presName="level3hierChild" presStyleCnt="0"/>
      <dgm:spPr/>
    </dgm:pt>
  </dgm:ptLst>
  <dgm:cxnLst>
    <dgm:cxn modelId="{3891F847-5999-2140-8FB7-4A0A2D5C0523}" type="presOf" srcId="{E8E468BB-DFEA-D74B-B7CB-8FAEE24385A0}" destId="{D7DACB38-BAD8-FC43-AD3E-7613F92A114B}" srcOrd="0" destOrd="0" presId="urn:microsoft.com/office/officeart/2005/8/layout/hierarchy2"/>
    <dgm:cxn modelId="{525E9776-0608-AF4A-8298-EA0017483106}" type="presOf" srcId="{FF50EA58-2DF3-9946-BB48-B5B6B494C5FA}" destId="{84275968-E148-D044-A80D-A3D1AA4A35F9}" srcOrd="0" destOrd="0" presId="urn:microsoft.com/office/officeart/2005/8/layout/hierarchy2"/>
    <dgm:cxn modelId="{A40B340C-1395-FA45-A9AA-1860838AF09D}" type="presOf" srcId="{7622AA02-8EC9-BD41-A4A8-086E72E9A041}" destId="{98BB6D0C-467A-0A48-9AFD-B3B3DFBF2C33}" srcOrd="0" destOrd="0" presId="urn:microsoft.com/office/officeart/2005/8/layout/hierarchy2"/>
    <dgm:cxn modelId="{E89D237F-C36E-E84D-91D5-44ACE0C826D5}" srcId="{97FB3EC0-DA7F-BC4A-A081-A72C4CD1123D}" destId="{BED12852-C2DC-1341-9992-E46481D57D24}" srcOrd="0" destOrd="0" parTransId="{FE12D080-67CE-BF4C-94B4-3C7B5806209F}" sibTransId="{CE701968-AD39-1742-BE97-5E7B2172F029}"/>
    <dgm:cxn modelId="{037C8F86-C437-F24C-9ADD-F5FF70DE1243}" type="presOf" srcId="{E8E468BB-DFEA-D74B-B7CB-8FAEE24385A0}" destId="{36004476-FF69-A440-BA0F-FDE487B7CD9D}" srcOrd="1" destOrd="0" presId="urn:microsoft.com/office/officeart/2005/8/layout/hierarchy2"/>
    <dgm:cxn modelId="{E72F80D4-DC13-B547-A40C-A4AD64ADDC2C}" type="presOf" srcId="{BBB8803B-22BD-2740-8030-7A9B01A7F614}" destId="{DD3DB648-7901-B247-8C7D-780FFD80A6EC}" srcOrd="1" destOrd="0" presId="urn:microsoft.com/office/officeart/2005/8/layout/hierarchy2"/>
    <dgm:cxn modelId="{72B6AB87-9812-194F-AE50-2CFE9018581A}" srcId="{63C1E93F-16B1-4E42-9F11-09D6A9D10BFC}" destId="{97FB3EC0-DA7F-BC4A-A081-A72C4CD1123D}" srcOrd="2" destOrd="0" parTransId="{4CFD69C2-4EB9-4B4E-B046-6C3DF4ED8F32}" sibTransId="{4F109C35-C730-274E-A8A6-30BB043BCFF2}"/>
    <dgm:cxn modelId="{099A59B4-02EA-7649-AAF0-1131BF87C0CD}" srcId="{4D0D7E8E-8DBF-9D40-8750-695FD7A7FF27}" destId="{618694A8-18A6-A341-83C9-6A0729CE17FD}" srcOrd="0" destOrd="0" parTransId="{E8E468BB-DFEA-D74B-B7CB-8FAEE24385A0}" sibTransId="{067149F7-AC54-9E49-8260-3883C21FB641}"/>
    <dgm:cxn modelId="{ABAA6BBB-D96E-B844-8DD5-83613F92ADCE}" type="presOf" srcId="{4D0D7E8E-8DBF-9D40-8750-695FD7A7FF27}" destId="{1F29020A-56F6-A943-BC05-6449F880456E}" srcOrd="0" destOrd="0" presId="urn:microsoft.com/office/officeart/2005/8/layout/hierarchy2"/>
    <dgm:cxn modelId="{8225EA45-1142-5E4E-8FCD-07EF9DE54726}" type="presOf" srcId="{BED12852-C2DC-1341-9992-E46481D57D24}" destId="{A20DC00F-F79D-894F-BD52-71B42A5EE5C2}" srcOrd="0" destOrd="0" presId="urn:microsoft.com/office/officeart/2005/8/layout/hierarchy2"/>
    <dgm:cxn modelId="{EB288F0E-5CE2-7840-A991-CB44CFCE5147}" type="presOf" srcId="{FE12D080-67CE-BF4C-94B4-3C7B5806209F}" destId="{B7B34245-D406-364E-9A62-6BAA43E2FA72}" srcOrd="0" destOrd="0" presId="urn:microsoft.com/office/officeart/2005/8/layout/hierarchy2"/>
    <dgm:cxn modelId="{966F9F45-DB36-9A49-87C0-B3FEDA0657CC}" type="presOf" srcId="{97FB3EC0-DA7F-BC4A-A081-A72C4CD1123D}" destId="{CEF27F9A-574D-4B4A-9DB8-616BCAA2264C}" srcOrd="0" destOrd="0" presId="urn:microsoft.com/office/officeart/2005/8/layout/hierarchy2"/>
    <dgm:cxn modelId="{F7A24785-88BC-4244-BD83-7366D6DE9771}" srcId="{EA4564B0-A1DD-C445-89C1-14C8AE0C4C96}" destId="{63C1E93F-16B1-4E42-9F11-09D6A9D10BFC}" srcOrd="0" destOrd="0" parTransId="{83FEF0A5-531F-BF47-8F66-3CF196B2159F}" sibTransId="{88D91FEA-C973-F047-829D-37E83598A2AC}"/>
    <dgm:cxn modelId="{5C2350AC-54F0-D143-8AAF-576F75602F80}" type="presOf" srcId="{8558CF91-7713-6B45-ACC5-13DE1969564E}" destId="{EAEEE5BF-A234-1F4C-B979-430BAA1CA4A3}" srcOrd="0" destOrd="0" presId="urn:microsoft.com/office/officeart/2005/8/layout/hierarchy2"/>
    <dgm:cxn modelId="{5E29ED25-DC98-AB4A-B186-1FF917F08795}" type="presOf" srcId="{63C1E93F-16B1-4E42-9F11-09D6A9D10BFC}" destId="{19E473C5-1D8D-FC43-A6B4-3D709F13F219}" srcOrd="0" destOrd="0" presId="urn:microsoft.com/office/officeart/2005/8/layout/hierarchy2"/>
    <dgm:cxn modelId="{FF32D552-8A19-7A44-8201-8D75C4C1BD42}" type="presOf" srcId="{FE12D080-67CE-BF4C-94B4-3C7B5806209F}" destId="{01223C46-39B4-F94C-B165-12E355B6635F}" srcOrd="1" destOrd="0" presId="urn:microsoft.com/office/officeart/2005/8/layout/hierarchy2"/>
    <dgm:cxn modelId="{A3E49C68-7837-3E43-BBFB-0C948843A40E}" type="presOf" srcId="{BBB8803B-22BD-2740-8030-7A9B01A7F614}" destId="{0266D714-4077-634C-AE26-C49F17317B83}" srcOrd="0" destOrd="0" presId="urn:microsoft.com/office/officeart/2005/8/layout/hierarchy2"/>
    <dgm:cxn modelId="{CFAE7FA9-9789-DA49-A34B-C0E1C555063F}" srcId="{63C1E93F-16B1-4E42-9F11-09D6A9D10BFC}" destId="{FF50EA58-2DF3-9946-BB48-B5B6B494C5FA}" srcOrd="0" destOrd="0" parTransId="{BBB8803B-22BD-2740-8030-7A9B01A7F614}" sibTransId="{2A33B405-BAEB-F943-B35E-C55D89DE9FB3}"/>
    <dgm:cxn modelId="{34F7C75F-BD4D-F44F-90EB-E8B5203BB7EC}" type="presOf" srcId="{4CFD69C2-4EB9-4B4E-B046-6C3DF4ED8F32}" destId="{EA06EB26-9693-A94D-AB69-511CDE4A4E69}" srcOrd="1" destOrd="0" presId="urn:microsoft.com/office/officeart/2005/8/layout/hierarchy2"/>
    <dgm:cxn modelId="{C5A13E6A-F3A8-E842-98A2-1F9730A59E40}" type="presOf" srcId="{EA4564B0-A1DD-C445-89C1-14C8AE0C4C96}" destId="{5BED80E7-55E6-6540-9602-4E43517ED77A}" srcOrd="0" destOrd="0" presId="urn:microsoft.com/office/officeart/2005/8/layout/hierarchy2"/>
    <dgm:cxn modelId="{57B3C5CE-8E3D-6C4F-B5A6-4E935E989694}" type="presOf" srcId="{618694A8-18A6-A341-83C9-6A0729CE17FD}" destId="{AD38202D-8BEF-E342-8794-80F26CD56FAA}" srcOrd="0" destOrd="0" presId="urn:microsoft.com/office/officeart/2005/8/layout/hierarchy2"/>
    <dgm:cxn modelId="{22B0B006-2456-B94B-B7C2-616638682654}" type="presOf" srcId="{7622AA02-8EC9-BD41-A4A8-086E72E9A041}" destId="{3AC9449D-17C2-F647-9DD4-25E8B829B8C1}" srcOrd="1" destOrd="0" presId="urn:microsoft.com/office/officeart/2005/8/layout/hierarchy2"/>
    <dgm:cxn modelId="{BF1DDE0E-48CA-EF4D-837E-96D76716434B}" type="presOf" srcId="{FE2D81BF-44DA-8041-B4EC-113C6A9CAC39}" destId="{B6832101-795A-D641-A0EA-8C9A35CC7D42}" srcOrd="0" destOrd="0" presId="urn:microsoft.com/office/officeart/2005/8/layout/hierarchy2"/>
    <dgm:cxn modelId="{C8CEC5B5-0323-314E-89E2-F2C824C23DF3}" srcId="{63C1E93F-16B1-4E42-9F11-09D6A9D10BFC}" destId="{4D0D7E8E-8DBF-9D40-8750-695FD7A7FF27}" srcOrd="1" destOrd="0" parTransId="{7622AA02-8EC9-BD41-A4A8-086E72E9A041}" sibTransId="{45289CDC-9989-9046-84D3-D1DFA0461D51}"/>
    <dgm:cxn modelId="{16E46200-6B6F-FF45-B988-B0B6FD02DBF1}" srcId="{FF50EA58-2DF3-9946-BB48-B5B6B494C5FA}" destId="{8558CF91-7713-6B45-ACC5-13DE1969564E}" srcOrd="0" destOrd="0" parTransId="{FE2D81BF-44DA-8041-B4EC-113C6A9CAC39}" sibTransId="{F8035CC9-A461-F043-8A93-DEE8FFB7214A}"/>
    <dgm:cxn modelId="{AAF1FFF6-7288-E741-9E46-09FB23591565}" type="presOf" srcId="{FE2D81BF-44DA-8041-B4EC-113C6A9CAC39}" destId="{A9261691-9E7C-D343-A49F-2206ACB841F0}" srcOrd="1" destOrd="0" presId="urn:microsoft.com/office/officeart/2005/8/layout/hierarchy2"/>
    <dgm:cxn modelId="{C7C6D5D8-0E34-A142-90BF-433ACEC411D1}" type="presOf" srcId="{4CFD69C2-4EB9-4B4E-B046-6C3DF4ED8F32}" destId="{43C35C97-7A3E-D647-B4B4-746938760D35}" srcOrd="0" destOrd="0" presId="urn:microsoft.com/office/officeart/2005/8/layout/hierarchy2"/>
    <dgm:cxn modelId="{44B737EE-2A4E-3545-AE64-D63A0F6975A1}" type="presParOf" srcId="{5BED80E7-55E6-6540-9602-4E43517ED77A}" destId="{0374E37D-60CA-924E-A2FC-12C49CDEFFA6}" srcOrd="0" destOrd="0" presId="urn:microsoft.com/office/officeart/2005/8/layout/hierarchy2"/>
    <dgm:cxn modelId="{2EF9D6FB-5BEF-DC46-8D5D-13EEE5B0A02F}" type="presParOf" srcId="{0374E37D-60CA-924E-A2FC-12C49CDEFFA6}" destId="{19E473C5-1D8D-FC43-A6B4-3D709F13F219}" srcOrd="0" destOrd="0" presId="urn:microsoft.com/office/officeart/2005/8/layout/hierarchy2"/>
    <dgm:cxn modelId="{6365C795-C571-0B47-BB30-8C74D16452A7}" type="presParOf" srcId="{0374E37D-60CA-924E-A2FC-12C49CDEFFA6}" destId="{6EEDFB24-33F8-A748-B5CF-736907D9941B}" srcOrd="1" destOrd="0" presId="urn:microsoft.com/office/officeart/2005/8/layout/hierarchy2"/>
    <dgm:cxn modelId="{768F163E-9BD2-C142-82BB-7398342DC26E}" type="presParOf" srcId="{6EEDFB24-33F8-A748-B5CF-736907D9941B}" destId="{0266D714-4077-634C-AE26-C49F17317B83}" srcOrd="0" destOrd="0" presId="urn:microsoft.com/office/officeart/2005/8/layout/hierarchy2"/>
    <dgm:cxn modelId="{DCB77043-8C5F-C441-93C8-3CE479BA770E}" type="presParOf" srcId="{0266D714-4077-634C-AE26-C49F17317B83}" destId="{DD3DB648-7901-B247-8C7D-780FFD80A6EC}" srcOrd="0" destOrd="0" presId="urn:microsoft.com/office/officeart/2005/8/layout/hierarchy2"/>
    <dgm:cxn modelId="{6B74CB5D-43BD-EF45-ADE0-0455D9B5E655}" type="presParOf" srcId="{6EEDFB24-33F8-A748-B5CF-736907D9941B}" destId="{94854CA7-BD6A-2B4B-B384-6FE230DCAB25}" srcOrd="1" destOrd="0" presId="urn:microsoft.com/office/officeart/2005/8/layout/hierarchy2"/>
    <dgm:cxn modelId="{A4E1479F-4AD7-8F40-8EA4-B5FA61273FDA}" type="presParOf" srcId="{94854CA7-BD6A-2B4B-B384-6FE230DCAB25}" destId="{84275968-E148-D044-A80D-A3D1AA4A35F9}" srcOrd="0" destOrd="0" presId="urn:microsoft.com/office/officeart/2005/8/layout/hierarchy2"/>
    <dgm:cxn modelId="{BFFCBB5B-8996-8847-8BA6-18E67D3A420C}" type="presParOf" srcId="{94854CA7-BD6A-2B4B-B384-6FE230DCAB25}" destId="{EE27106C-B1D0-EF47-BA23-85A20F4E5E8A}" srcOrd="1" destOrd="0" presId="urn:microsoft.com/office/officeart/2005/8/layout/hierarchy2"/>
    <dgm:cxn modelId="{6ACA9957-6F42-4C4D-810D-9BF3B7D75802}" type="presParOf" srcId="{EE27106C-B1D0-EF47-BA23-85A20F4E5E8A}" destId="{B6832101-795A-D641-A0EA-8C9A35CC7D42}" srcOrd="0" destOrd="0" presId="urn:microsoft.com/office/officeart/2005/8/layout/hierarchy2"/>
    <dgm:cxn modelId="{B0953E79-EBD9-4547-A32F-D5A52DC70983}" type="presParOf" srcId="{B6832101-795A-D641-A0EA-8C9A35CC7D42}" destId="{A9261691-9E7C-D343-A49F-2206ACB841F0}" srcOrd="0" destOrd="0" presId="urn:microsoft.com/office/officeart/2005/8/layout/hierarchy2"/>
    <dgm:cxn modelId="{93E5B32E-2C6B-FA48-ABB1-6E2AD62D04DB}" type="presParOf" srcId="{EE27106C-B1D0-EF47-BA23-85A20F4E5E8A}" destId="{75D3CF74-005D-BB42-A382-F1B7B4346261}" srcOrd="1" destOrd="0" presId="urn:microsoft.com/office/officeart/2005/8/layout/hierarchy2"/>
    <dgm:cxn modelId="{D9BCFD18-DF80-AF48-970F-A2E427F77A57}" type="presParOf" srcId="{75D3CF74-005D-BB42-A382-F1B7B4346261}" destId="{EAEEE5BF-A234-1F4C-B979-430BAA1CA4A3}" srcOrd="0" destOrd="0" presId="urn:microsoft.com/office/officeart/2005/8/layout/hierarchy2"/>
    <dgm:cxn modelId="{D6A041AF-E643-D748-9C6C-3844A77E3C4C}" type="presParOf" srcId="{75D3CF74-005D-BB42-A382-F1B7B4346261}" destId="{3A37597D-E8A0-BD45-A871-A31E8C687C9A}" srcOrd="1" destOrd="0" presId="urn:microsoft.com/office/officeart/2005/8/layout/hierarchy2"/>
    <dgm:cxn modelId="{38300406-2236-084E-843A-FB68C2E4EA9D}" type="presParOf" srcId="{6EEDFB24-33F8-A748-B5CF-736907D9941B}" destId="{98BB6D0C-467A-0A48-9AFD-B3B3DFBF2C33}" srcOrd="2" destOrd="0" presId="urn:microsoft.com/office/officeart/2005/8/layout/hierarchy2"/>
    <dgm:cxn modelId="{74F5561D-0289-AC4B-943E-B4A6C50677C7}" type="presParOf" srcId="{98BB6D0C-467A-0A48-9AFD-B3B3DFBF2C33}" destId="{3AC9449D-17C2-F647-9DD4-25E8B829B8C1}" srcOrd="0" destOrd="0" presId="urn:microsoft.com/office/officeart/2005/8/layout/hierarchy2"/>
    <dgm:cxn modelId="{0A78E70A-6B4E-7342-9706-673675C04218}" type="presParOf" srcId="{6EEDFB24-33F8-A748-B5CF-736907D9941B}" destId="{FF04CE6E-FF2D-654A-B9D7-78FB0F52D3F2}" srcOrd="3" destOrd="0" presId="urn:microsoft.com/office/officeart/2005/8/layout/hierarchy2"/>
    <dgm:cxn modelId="{4E2C0B66-A70F-E941-962A-51F491F4EC37}" type="presParOf" srcId="{FF04CE6E-FF2D-654A-B9D7-78FB0F52D3F2}" destId="{1F29020A-56F6-A943-BC05-6449F880456E}" srcOrd="0" destOrd="0" presId="urn:microsoft.com/office/officeart/2005/8/layout/hierarchy2"/>
    <dgm:cxn modelId="{501163DE-A983-904E-9B13-8EBA63ACE763}" type="presParOf" srcId="{FF04CE6E-FF2D-654A-B9D7-78FB0F52D3F2}" destId="{65B005AF-EE44-314F-AB69-452F9099FEA9}" srcOrd="1" destOrd="0" presId="urn:microsoft.com/office/officeart/2005/8/layout/hierarchy2"/>
    <dgm:cxn modelId="{33587F35-DA6D-6240-886F-BC12C625C178}" type="presParOf" srcId="{65B005AF-EE44-314F-AB69-452F9099FEA9}" destId="{D7DACB38-BAD8-FC43-AD3E-7613F92A114B}" srcOrd="0" destOrd="0" presId="urn:microsoft.com/office/officeart/2005/8/layout/hierarchy2"/>
    <dgm:cxn modelId="{70B04037-4D11-7340-A895-5A8AD64B07C3}" type="presParOf" srcId="{D7DACB38-BAD8-FC43-AD3E-7613F92A114B}" destId="{36004476-FF69-A440-BA0F-FDE487B7CD9D}" srcOrd="0" destOrd="0" presId="urn:microsoft.com/office/officeart/2005/8/layout/hierarchy2"/>
    <dgm:cxn modelId="{CC5120E2-5A0C-D145-B9CD-FC0BB034F87E}" type="presParOf" srcId="{65B005AF-EE44-314F-AB69-452F9099FEA9}" destId="{98501ABE-6F5B-4D4A-A684-9B68109D66CC}" srcOrd="1" destOrd="0" presId="urn:microsoft.com/office/officeart/2005/8/layout/hierarchy2"/>
    <dgm:cxn modelId="{F123A0EC-289D-CC40-8B76-F5126D4E316B}" type="presParOf" srcId="{98501ABE-6F5B-4D4A-A684-9B68109D66CC}" destId="{AD38202D-8BEF-E342-8794-80F26CD56FAA}" srcOrd="0" destOrd="0" presId="urn:microsoft.com/office/officeart/2005/8/layout/hierarchy2"/>
    <dgm:cxn modelId="{27AC29F1-1EC5-2142-9ECC-DC91877F0697}" type="presParOf" srcId="{98501ABE-6F5B-4D4A-A684-9B68109D66CC}" destId="{C1C5ABEC-6B76-5846-A315-6C12350D5B05}" srcOrd="1" destOrd="0" presId="urn:microsoft.com/office/officeart/2005/8/layout/hierarchy2"/>
    <dgm:cxn modelId="{D8EF38EB-624C-E24D-8298-E16BCB44CB27}" type="presParOf" srcId="{6EEDFB24-33F8-A748-B5CF-736907D9941B}" destId="{43C35C97-7A3E-D647-B4B4-746938760D35}" srcOrd="4" destOrd="0" presId="urn:microsoft.com/office/officeart/2005/8/layout/hierarchy2"/>
    <dgm:cxn modelId="{B79AD024-42DF-7B45-8BE0-60B7781B463F}" type="presParOf" srcId="{43C35C97-7A3E-D647-B4B4-746938760D35}" destId="{EA06EB26-9693-A94D-AB69-511CDE4A4E69}" srcOrd="0" destOrd="0" presId="urn:microsoft.com/office/officeart/2005/8/layout/hierarchy2"/>
    <dgm:cxn modelId="{51E2F6DB-7F12-EC44-BC62-C4970E2EAB36}" type="presParOf" srcId="{6EEDFB24-33F8-A748-B5CF-736907D9941B}" destId="{1D880B26-CF72-3E40-AB1C-90C6830C983A}" srcOrd="5" destOrd="0" presId="urn:microsoft.com/office/officeart/2005/8/layout/hierarchy2"/>
    <dgm:cxn modelId="{A9C70C1F-3F7D-A741-8A43-A1792B5F680F}" type="presParOf" srcId="{1D880B26-CF72-3E40-AB1C-90C6830C983A}" destId="{CEF27F9A-574D-4B4A-9DB8-616BCAA2264C}" srcOrd="0" destOrd="0" presId="urn:microsoft.com/office/officeart/2005/8/layout/hierarchy2"/>
    <dgm:cxn modelId="{05941D65-6527-044F-96B4-938E80F20625}" type="presParOf" srcId="{1D880B26-CF72-3E40-AB1C-90C6830C983A}" destId="{08660EBA-F519-D74B-9305-B3772455BEF9}" srcOrd="1" destOrd="0" presId="urn:microsoft.com/office/officeart/2005/8/layout/hierarchy2"/>
    <dgm:cxn modelId="{42E3F7C1-C230-5B41-85B1-DDD4368C8EA0}" type="presParOf" srcId="{08660EBA-F519-D74B-9305-B3772455BEF9}" destId="{B7B34245-D406-364E-9A62-6BAA43E2FA72}" srcOrd="0" destOrd="0" presId="urn:microsoft.com/office/officeart/2005/8/layout/hierarchy2"/>
    <dgm:cxn modelId="{B627D5C6-7B23-4E4A-B205-F678C99A65E2}" type="presParOf" srcId="{B7B34245-D406-364E-9A62-6BAA43E2FA72}" destId="{01223C46-39B4-F94C-B165-12E355B6635F}" srcOrd="0" destOrd="0" presId="urn:microsoft.com/office/officeart/2005/8/layout/hierarchy2"/>
    <dgm:cxn modelId="{8F69387C-8A8F-514E-8F5F-AABCAA09A901}" type="presParOf" srcId="{08660EBA-F519-D74B-9305-B3772455BEF9}" destId="{7140E6C3-494D-634B-91B4-3833E081D582}" srcOrd="1" destOrd="0" presId="urn:microsoft.com/office/officeart/2005/8/layout/hierarchy2"/>
    <dgm:cxn modelId="{B49FDEC6-9A08-3C41-8AD1-69CCA5C476E9}" type="presParOf" srcId="{7140E6C3-494D-634B-91B4-3833E081D582}" destId="{A20DC00F-F79D-894F-BD52-71B42A5EE5C2}" srcOrd="0" destOrd="0" presId="urn:microsoft.com/office/officeart/2005/8/layout/hierarchy2"/>
    <dgm:cxn modelId="{F7A5AE82-33B8-5C41-9341-6DB14160F6E0}" type="presParOf" srcId="{7140E6C3-494D-634B-91B4-3833E081D582}" destId="{8AFCD238-4E1F-8847-98C5-3463FCFEA51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2A9217E-568D-664A-A04A-7C28DF494AA0}" type="doc">
      <dgm:prSet loTypeId="urn:microsoft.com/office/officeart/2005/8/layout/vProcess5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426D7F-AA52-F34F-8A14-E9D29FE9144B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Рекомендации по заполнению формы документа</a:t>
          </a:r>
        </a:p>
      </dgm:t>
    </dgm:pt>
    <dgm:pt modelId="{5FBF2D31-9580-6941-B4F5-1BB659752356}" type="parTrans" cxnId="{47ED1888-59C4-564C-82D3-041A001A9EDA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74AA82-FB18-4246-9F40-F748856A8B61}" type="sibTrans" cxnId="{47ED1888-59C4-564C-82D3-041A001A9EDA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EA1F44-EE65-824F-A692-8C2958618D6D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Бизнес-процесс формирования документа "по ролям"</a:t>
          </a:r>
        </a:p>
      </dgm:t>
    </dgm:pt>
    <dgm:pt modelId="{05D80B22-A7CE-F445-B049-04C38755CC6A}" type="parTrans" cxnId="{43F7E2CE-1858-D642-B83A-B0CC63E7674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CF8ED5-7308-2F4F-8F3F-A7E2B0EC51B0}" type="sibTrans" cxnId="{43F7E2CE-1858-D642-B83A-B0CC63E7674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CCBCD6-3D4A-074D-AED0-2B7D54D4E0E4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Пример заполнения документа</a:t>
          </a:r>
        </a:p>
      </dgm:t>
    </dgm:pt>
    <dgm:pt modelId="{18AC1A92-0842-744A-85BA-2EF8264F3218}" type="parTrans" cxnId="{4C471EF9-57F2-9544-95E3-529641E1615D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B020FB-5334-3E46-A84B-16504074CAA8}" type="sibTrans" cxnId="{4C471EF9-57F2-9544-95E3-529641E1615D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565D9E-EF9E-104D-983E-B2D2D64B6641}" type="pres">
      <dgm:prSet presAssocID="{B2A9217E-568D-664A-A04A-7C28DF494AA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71D6E4-61B4-BB48-8CDD-CEEF15A98944}" type="pres">
      <dgm:prSet presAssocID="{B2A9217E-568D-664A-A04A-7C28DF494AA0}" presName="dummyMaxCanvas" presStyleCnt="0">
        <dgm:presLayoutVars/>
      </dgm:prSet>
      <dgm:spPr/>
    </dgm:pt>
    <dgm:pt modelId="{C68B938D-ABB0-0C44-BB24-05FDF2CA9473}" type="pres">
      <dgm:prSet presAssocID="{B2A9217E-568D-664A-A04A-7C28DF494AA0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2D024E-212C-9C40-95DB-F03574A98330}" type="pres">
      <dgm:prSet presAssocID="{B2A9217E-568D-664A-A04A-7C28DF494AA0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10199-02AE-C746-9BA5-EF87017660E1}" type="pres">
      <dgm:prSet presAssocID="{B2A9217E-568D-664A-A04A-7C28DF494AA0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03C583-64D4-3C41-A45F-BF1B910E9353}" type="pres">
      <dgm:prSet presAssocID="{B2A9217E-568D-664A-A04A-7C28DF494AA0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BBC208-A185-E049-BE13-8FEFB4E1F648}" type="pres">
      <dgm:prSet presAssocID="{B2A9217E-568D-664A-A04A-7C28DF494AA0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1F2541-6B1A-FB47-B1E8-E90F98530A89}" type="pres">
      <dgm:prSet presAssocID="{B2A9217E-568D-664A-A04A-7C28DF494AA0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97EE68-58AB-5347-B7BE-8A82BD3FE178}" type="pres">
      <dgm:prSet presAssocID="{B2A9217E-568D-664A-A04A-7C28DF494AA0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3509DD-DEC1-B54B-B353-C60953FDB2B6}" type="pres">
      <dgm:prSet presAssocID="{B2A9217E-568D-664A-A04A-7C28DF494AA0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2F2774-BB67-8B46-8725-45E1FBCCAEFF}" type="presOf" srcId="{1A426D7F-AA52-F34F-8A14-E9D29FE9144B}" destId="{C68B938D-ABB0-0C44-BB24-05FDF2CA9473}" srcOrd="0" destOrd="0" presId="urn:microsoft.com/office/officeart/2005/8/layout/vProcess5"/>
    <dgm:cxn modelId="{E8A144CD-5A37-304A-A5A8-E575E5E0FD12}" type="presOf" srcId="{E8CF8ED5-7308-2F4F-8F3F-A7E2B0EC51B0}" destId="{2BBBC208-A185-E049-BE13-8FEFB4E1F648}" srcOrd="0" destOrd="0" presId="urn:microsoft.com/office/officeart/2005/8/layout/vProcess5"/>
    <dgm:cxn modelId="{93724362-C5BE-A346-AF7E-98AB02A2C8DA}" type="presOf" srcId="{6FEA1F44-EE65-824F-A692-8C2958618D6D}" destId="{6F97EE68-58AB-5347-B7BE-8A82BD3FE178}" srcOrd="1" destOrd="0" presId="urn:microsoft.com/office/officeart/2005/8/layout/vProcess5"/>
    <dgm:cxn modelId="{D6C64EBF-67F3-A345-9253-5FC184B9AD6E}" type="presOf" srcId="{CF74AA82-FB18-4246-9F40-F748856A8B61}" destId="{2503C583-64D4-3C41-A45F-BF1B910E9353}" srcOrd="0" destOrd="0" presId="urn:microsoft.com/office/officeart/2005/8/layout/vProcess5"/>
    <dgm:cxn modelId="{6E9C087A-9C2D-E746-AB7E-3DBAEB5D0D12}" type="presOf" srcId="{1A426D7F-AA52-F34F-8A14-E9D29FE9144B}" destId="{711F2541-6B1A-FB47-B1E8-E90F98530A89}" srcOrd="1" destOrd="0" presId="urn:microsoft.com/office/officeart/2005/8/layout/vProcess5"/>
    <dgm:cxn modelId="{5F999BE2-D47B-8440-80A4-D48CBF2B8A1C}" type="presOf" srcId="{B2A9217E-568D-664A-A04A-7C28DF494AA0}" destId="{3B565D9E-EF9E-104D-983E-B2D2D64B6641}" srcOrd="0" destOrd="0" presId="urn:microsoft.com/office/officeart/2005/8/layout/vProcess5"/>
    <dgm:cxn modelId="{48AB85E9-6B7A-8544-83B7-FC7962E7D63B}" type="presOf" srcId="{6FEA1F44-EE65-824F-A692-8C2958618D6D}" destId="{982D024E-212C-9C40-95DB-F03574A98330}" srcOrd="0" destOrd="0" presId="urn:microsoft.com/office/officeart/2005/8/layout/vProcess5"/>
    <dgm:cxn modelId="{43F7E2CE-1858-D642-B83A-B0CC63E76748}" srcId="{B2A9217E-568D-664A-A04A-7C28DF494AA0}" destId="{6FEA1F44-EE65-824F-A692-8C2958618D6D}" srcOrd="1" destOrd="0" parTransId="{05D80B22-A7CE-F445-B049-04C38755CC6A}" sibTransId="{E8CF8ED5-7308-2F4F-8F3F-A7E2B0EC51B0}"/>
    <dgm:cxn modelId="{6B5F6921-3A12-3B46-8F68-E12BBB8752D7}" type="presOf" srcId="{97CCBCD6-3D4A-074D-AED0-2B7D54D4E0E4}" destId="{323509DD-DEC1-B54B-B353-C60953FDB2B6}" srcOrd="1" destOrd="0" presId="urn:microsoft.com/office/officeart/2005/8/layout/vProcess5"/>
    <dgm:cxn modelId="{4C471EF9-57F2-9544-95E3-529641E1615D}" srcId="{B2A9217E-568D-664A-A04A-7C28DF494AA0}" destId="{97CCBCD6-3D4A-074D-AED0-2B7D54D4E0E4}" srcOrd="2" destOrd="0" parTransId="{18AC1A92-0842-744A-85BA-2EF8264F3218}" sibTransId="{E5B020FB-5334-3E46-A84B-16504074CAA8}"/>
    <dgm:cxn modelId="{47ED1888-59C4-564C-82D3-041A001A9EDA}" srcId="{B2A9217E-568D-664A-A04A-7C28DF494AA0}" destId="{1A426D7F-AA52-F34F-8A14-E9D29FE9144B}" srcOrd="0" destOrd="0" parTransId="{5FBF2D31-9580-6941-B4F5-1BB659752356}" sibTransId="{CF74AA82-FB18-4246-9F40-F748856A8B61}"/>
    <dgm:cxn modelId="{427EB2F7-CA2D-6A4C-8C42-7AC16C29E6AA}" type="presOf" srcId="{97CCBCD6-3D4A-074D-AED0-2B7D54D4E0E4}" destId="{DD410199-02AE-C746-9BA5-EF87017660E1}" srcOrd="0" destOrd="0" presId="urn:microsoft.com/office/officeart/2005/8/layout/vProcess5"/>
    <dgm:cxn modelId="{625255B5-8F26-B54D-B20C-B4AFCBC1D586}" type="presParOf" srcId="{3B565D9E-EF9E-104D-983E-B2D2D64B6641}" destId="{2371D6E4-61B4-BB48-8CDD-CEEF15A98944}" srcOrd="0" destOrd="0" presId="urn:microsoft.com/office/officeart/2005/8/layout/vProcess5"/>
    <dgm:cxn modelId="{DA5C154A-BE73-3B4F-9B84-62B2F108CACF}" type="presParOf" srcId="{3B565D9E-EF9E-104D-983E-B2D2D64B6641}" destId="{C68B938D-ABB0-0C44-BB24-05FDF2CA9473}" srcOrd="1" destOrd="0" presId="urn:microsoft.com/office/officeart/2005/8/layout/vProcess5"/>
    <dgm:cxn modelId="{9DCEB11B-51ED-F144-9494-48602D965B28}" type="presParOf" srcId="{3B565D9E-EF9E-104D-983E-B2D2D64B6641}" destId="{982D024E-212C-9C40-95DB-F03574A98330}" srcOrd="2" destOrd="0" presId="urn:microsoft.com/office/officeart/2005/8/layout/vProcess5"/>
    <dgm:cxn modelId="{AE110D8E-7ADD-0E45-A2FC-DF80A91860C7}" type="presParOf" srcId="{3B565D9E-EF9E-104D-983E-B2D2D64B6641}" destId="{DD410199-02AE-C746-9BA5-EF87017660E1}" srcOrd="3" destOrd="0" presId="urn:microsoft.com/office/officeart/2005/8/layout/vProcess5"/>
    <dgm:cxn modelId="{A079E514-F135-7D4D-AB5D-5255E5982663}" type="presParOf" srcId="{3B565D9E-EF9E-104D-983E-B2D2D64B6641}" destId="{2503C583-64D4-3C41-A45F-BF1B910E9353}" srcOrd="4" destOrd="0" presId="urn:microsoft.com/office/officeart/2005/8/layout/vProcess5"/>
    <dgm:cxn modelId="{8223486D-1B48-CE4C-AC9A-CE3781E3D547}" type="presParOf" srcId="{3B565D9E-EF9E-104D-983E-B2D2D64B6641}" destId="{2BBBC208-A185-E049-BE13-8FEFB4E1F648}" srcOrd="5" destOrd="0" presId="urn:microsoft.com/office/officeart/2005/8/layout/vProcess5"/>
    <dgm:cxn modelId="{3D5A6058-8272-6E49-B8D5-6372DE22165C}" type="presParOf" srcId="{3B565D9E-EF9E-104D-983E-B2D2D64B6641}" destId="{711F2541-6B1A-FB47-B1E8-E90F98530A89}" srcOrd="6" destOrd="0" presId="urn:microsoft.com/office/officeart/2005/8/layout/vProcess5"/>
    <dgm:cxn modelId="{2A3B140A-86AE-B243-97D9-E74454E19A3C}" type="presParOf" srcId="{3B565D9E-EF9E-104D-983E-B2D2D64B6641}" destId="{6F97EE68-58AB-5347-B7BE-8A82BD3FE178}" srcOrd="7" destOrd="0" presId="urn:microsoft.com/office/officeart/2005/8/layout/vProcess5"/>
    <dgm:cxn modelId="{79E51483-A1C2-764D-9724-F4BCE7AEEF09}" type="presParOf" srcId="{3B565D9E-EF9E-104D-983E-B2D2D64B6641}" destId="{323509DD-DEC1-B54B-B353-C60953FDB2B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7F17C10-C9A9-3E44-B97E-C465A14E7530}" type="doc">
      <dgm:prSet loTypeId="urn:microsoft.com/office/officeart/2005/8/layout/hierarchy4" loCatId="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939A3499-2CA5-F249-9C39-4A39C55E9F84}">
      <dgm:prSet phldrT="[Текст]"/>
      <dgm:spPr>
        <a:effectLst>
          <a:outerShdw blurRad="50800" dist="38100" dir="18900000" algn="b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Обеспечить своевременность отражения ФХЖ</a:t>
          </a:r>
        </a:p>
      </dgm:t>
    </dgm:pt>
    <dgm:pt modelId="{5D46DD4F-9C56-E346-95FC-B059AA63E79F}" type="parTrans" cxnId="{34C067C5-4E3B-9647-B389-FF81DE22010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971ED2-3616-1848-95B3-2092284E1BDC}" type="sibTrans" cxnId="{34C067C5-4E3B-9647-B389-FF81DE22010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3264EE-AA79-BF4D-AA2D-5D7C0A6FC73E}">
      <dgm:prSet phldrT="[Текст]"/>
      <dgm:spPr>
        <a:effectLst>
          <a:outerShdw blurRad="50800" dist="38100" dir="18900000" algn="b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Повысить достоверность и оперативность информации</a:t>
          </a:r>
        </a:p>
      </dgm:t>
    </dgm:pt>
    <dgm:pt modelId="{EDDEDAED-F456-9E4F-B169-7C6CBCCDE63F}" type="parTrans" cxnId="{B01B4DB0-DCE4-7647-909B-6290803B82D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3A2632-C809-2646-B73E-1F8E55703861}" type="sibTrans" cxnId="{B01B4DB0-DCE4-7647-909B-6290803B82D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313082-2DE7-784A-ABE2-32B87B26084C}">
      <dgm:prSet phldrT="[Текст]"/>
      <dgm:spPr>
        <a:effectLst>
          <a:outerShdw blurRad="50800" dist="38100" dir="18900000" algn="b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Исключить возможность подписания «задним» числом</a:t>
          </a:r>
        </a:p>
      </dgm:t>
    </dgm:pt>
    <dgm:pt modelId="{44DD1375-903E-DA4A-9904-44E3FE2D6D1D}" type="parTrans" cxnId="{275385FC-7FD6-7F43-9B95-C29450D6692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441C37-6EC3-C648-BE8D-B5D45B457511}" type="sibTrans" cxnId="{275385FC-7FD6-7F43-9B95-C29450D6692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A93172-CAB0-4A4F-BE3C-87CE0E258C16}">
      <dgm:prSet phldrT="[Текст]"/>
      <dgm:spPr>
        <a:effectLst>
          <a:outerShdw blurRad="50800" dist="38100" dir="18900000" algn="b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Обеспечить принцип однократного ввода информации</a:t>
          </a:r>
        </a:p>
      </dgm:t>
    </dgm:pt>
    <dgm:pt modelId="{00CC768C-DD67-2A4D-82F4-7B7E3A31AD86}" type="parTrans" cxnId="{4C9B9D5D-621C-BF4A-9352-CB32D59F044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7EF1E2-4673-7B4D-9704-89DB09EBCFE0}" type="sibTrans" cxnId="{4C9B9D5D-621C-BF4A-9352-CB32D59F044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0F1001-4AC8-AC41-847C-A89A7E3AE5CB}">
      <dgm:prSet phldrT="[Текст]"/>
      <dgm:spPr>
        <a:effectLst>
          <a:outerShdw blurRad="50800" dist="38100" dir="18900000" algn="b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Снизить количество ошибок за счет однократного ввода и контролем за правильностью оформления документов и их своевременным представлением</a:t>
          </a:r>
        </a:p>
      </dgm:t>
    </dgm:pt>
    <dgm:pt modelId="{F840A748-D33D-174F-A0E1-DCDB7E0A54DD}" type="parTrans" cxnId="{C88A98CE-B1BB-BE40-947A-CC8064D692C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F94812-77F5-A34E-8F0D-DD2BEDD5ABDF}" type="sibTrans" cxnId="{C88A98CE-B1BB-BE40-947A-CC8064D692C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652ADC7-DBCC-D443-A545-3AFE1DB575B8}" type="pres">
      <dgm:prSet presAssocID="{C7F17C10-C9A9-3E44-B97E-C465A14E753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AF3B028-AA75-6046-9B02-3DC2F1BB70C9}" type="pres">
      <dgm:prSet presAssocID="{939A3499-2CA5-F249-9C39-4A39C55E9F84}" presName="vertOne" presStyleCnt="0"/>
      <dgm:spPr/>
    </dgm:pt>
    <dgm:pt modelId="{8F885207-5007-274A-A9AD-F0813B8F82D8}" type="pres">
      <dgm:prSet presAssocID="{939A3499-2CA5-F249-9C39-4A39C55E9F84}" presName="txOne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F19817-04C1-B74C-AA55-06FAD0182859}" type="pres">
      <dgm:prSet presAssocID="{939A3499-2CA5-F249-9C39-4A39C55E9F84}" presName="parTransOne" presStyleCnt="0"/>
      <dgm:spPr/>
    </dgm:pt>
    <dgm:pt modelId="{7C079383-A3D9-144A-9EDE-FEA5BE393606}" type="pres">
      <dgm:prSet presAssocID="{939A3499-2CA5-F249-9C39-4A39C55E9F84}" presName="horzOne" presStyleCnt="0"/>
      <dgm:spPr/>
    </dgm:pt>
    <dgm:pt modelId="{CEE30564-4C87-924D-954C-C77565934971}" type="pres">
      <dgm:prSet presAssocID="{833264EE-AA79-BF4D-AA2D-5D7C0A6FC73E}" presName="vertTwo" presStyleCnt="0"/>
      <dgm:spPr/>
    </dgm:pt>
    <dgm:pt modelId="{13AA46A8-4FA4-824B-A476-1BA7F7AA93DF}" type="pres">
      <dgm:prSet presAssocID="{833264EE-AA79-BF4D-AA2D-5D7C0A6FC73E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08FF0C-7C48-7146-AEDD-881DBEF8658D}" type="pres">
      <dgm:prSet presAssocID="{833264EE-AA79-BF4D-AA2D-5D7C0A6FC73E}" presName="horzTwo" presStyleCnt="0"/>
      <dgm:spPr/>
    </dgm:pt>
    <dgm:pt modelId="{1CED735F-E20B-D943-80B0-6AF563AA2E98}" type="pres">
      <dgm:prSet presAssocID="{913A2632-C809-2646-B73E-1F8E55703861}" presName="sibSpaceTwo" presStyleCnt="0"/>
      <dgm:spPr/>
    </dgm:pt>
    <dgm:pt modelId="{83E5FCF5-2FFF-9640-B5A1-8E9EAAE6BDC9}" type="pres">
      <dgm:prSet presAssocID="{8D313082-2DE7-784A-ABE2-32B87B26084C}" presName="vertTwo" presStyleCnt="0"/>
      <dgm:spPr/>
    </dgm:pt>
    <dgm:pt modelId="{0E2AF8B9-0A02-7C48-A000-B004B684DC08}" type="pres">
      <dgm:prSet presAssocID="{8D313082-2DE7-784A-ABE2-32B87B26084C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9F44C1-7F58-C54F-8CE7-D27C0517F1EA}" type="pres">
      <dgm:prSet presAssocID="{8D313082-2DE7-784A-ABE2-32B87B26084C}" presName="horzTwo" presStyleCnt="0"/>
      <dgm:spPr/>
    </dgm:pt>
    <dgm:pt modelId="{7FAE8EAD-5C49-404A-915D-928742751CDD}" type="pres">
      <dgm:prSet presAssocID="{D9971ED2-3616-1848-95B3-2092284E1BDC}" presName="sibSpaceOne" presStyleCnt="0"/>
      <dgm:spPr/>
    </dgm:pt>
    <dgm:pt modelId="{A2C9B3E8-941B-154C-8F41-38F70A964CC7}" type="pres">
      <dgm:prSet presAssocID="{80A93172-CAB0-4A4F-BE3C-87CE0E258C16}" presName="vertOne" presStyleCnt="0"/>
      <dgm:spPr/>
    </dgm:pt>
    <dgm:pt modelId="{B2C7E7B4-10F7-3B40-9048-D1BC7191C4AB}" type="pres">
      <dgm:prSet presAssocID="{80A93172-CAB0-4A4F-BE3C-87CE0E258C16}" presName="txOne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A14250-6836-1B46-8048-6EF000B0251B}" type="pres">
      <dgm:prSet presAssocID="{80A93172-CAB0-4A4F-BE3C-87CE0E258C16}" presName="parTransOne" presStyleCnt="0"/>
      <dgm:spPr/>
    </dgm:pt>
    <dgm:pt modelId="{269C4590-42E1-7742-B644-493AE5063DD0}" type="pres">
      <dgm:prSet presAssocID="{80A93172-CAB0-4A4F-BE3C-87CE0E258C16}" presName="horzOne" presStyleCnt="0"/>
      <dgm:spPr/>
    </dgm:pt>
    <dgm:pt modelId="{09C71820-BAFB-CE46-96C9-152FE8855D2C}" type="pres">
      <dgm:prSet presAssocID="{3E0F1001-4AC8-AC41-847C-A89A7E3AE5CB}" presName="vertTwo" presStyleCnt="0"/>
      <dgm:spPr/>
    </dgm:pt>
    <dgm:pt modelId="{25F5535D-A494-3F47-8594-F81163CCDC48}" type="pres">
      <dgm:prSet presAssocID="{3E0F1001-4AC8-AC41-847C-A89A7E3AE5CB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005C34-F9DF-1B4B-B2C3-654C6B0CC01A}" type="pres">
      <dgm:prSet presAssocID="{3E0F1001-4AC8-AC41-847C-A89A7E3AE5CB}" presName="horzTwo" presStyleCnt="0"/>
      <dgm:spPr/>
    </dgm:pt>
  </dgm:ptLst>
  <dgm:cxnLst>
    <dgm:cxn modelId="{4C9B9D5D-621C-BF4A-9352-CB32D59F0444}" srcId="{C7F17C10-C9A9-3E44-B97E-C465A14E7530}" destId="{80A93172-CAB0-4A4F-BE3C-87CE0E258C16}" srcOrd="1" destOrd="0" parTransId="{00CC768C-DD67-2A4D-82F4-7B7E3A31AD86}" sibTransId="{A77EF1E2-4673-7B4D-9704-89DB09EBCFE0}"/>
    <dgm:cxn modelId="{275385FC-7FD6-7F43-9B95-C29450D66923}" srcId="{939A3499-2CA5-F249-9C39-4A39C55E9F84}" destId="{8D313082-2DE7-784A-ABE2-32B87B26084C}" srcOrd="1" destOrd="0" parTransId="{44DD1375-903E-DA4A-9904-44E3FE2D6D1D}" sibTransId="{A0441C37-6EC3-C648-BE8D-B5D45B457511}"/>
    <dgm:cxn modelId="{B01B4DB0-DCE4-7647-909B-6290803B82D6}" srcId="{939A3499-2CA5-F249-9C39-4A39C55E9F84}" destId="{833264EE-AA79-BF4D-AA2D-5D7C0A6FC73E}" srcOrd="0" destOrd="0" parTransId="{EDDEDAED-F456-9E4F-B169-7C6CBCCDE63F}" sibTransId="{913A2632-C809-2646-B73E-1F8E55703861}"/>
    <dgm:cxn modelId="{C88A98CE-B1BB-BE40-947A-CC8064D692CD}" srcId="{80A93172-CAB0-4A4F-BE3C-87CE0E258C16}" destId="{3E0F1001-4AC8-AC41-847C-A89A7E3AE5CB}" srcOrd="0" destOrd="0" parTransId="{F840A748-D33D-174F-A0E1-DCDB7E0A54DD}" sibTransId="{6DF94812-77F5-A34E-8F0D-DD2BEDD5ABDF}"/>
    <dgm:cxn modelId="{DF6F44F9-D8DF-354D-A874-B9A95B73592A}" type="presOf" srcId="{833264EE-AA79-BF4D-AA2D-5D7C0A6FC73E}" destId="{13AA46A8-4FA4-824B-A476-1BA7F7AA93DF}" srcOrd="0" destOrd="0" presId="urn:microsoft.com/office/officeart/2005/8/layout/hierarchy4"/>
    <dgm:cxn modelId="{523F98B0-805C-F047-99F0-3740DA21C559}" type="presOf" srcId="{C7F17C10-C9A9-3E44-B97E-C465A14E7530}" destId="{5652ADC7-DBCC-D443-A545-3AFE1DB575B8}" srcOrd="0" destOrd="0" presId="urn:microsoft.com/office/officeart/2005/8/layout/hierarchy4"/>
    <dgm:cxn modelId="{187492E1-80B5-5C40-B00F-AC039727FBF2}" type="presOf" srcId="{80A93172-CAB0-4A4F-BE3C-87CE0E258C16}" destId="{B2C7E7B4-10F7-3B40-9048-D1BC7191C4AB}" srcOrd="0" destOrd="0" presId="urn:microsoft.com/office/officeart/2005/8/layout/hierarchy4"/>
    <dgm:cxn modelId="{3563F4AA-C9DA-A448-A13E-A72B6BD39146}" type="presOf" srcId="{3E0F1001-4AC8-AC41-847C-A89A7E3AE5CB}" destId="{25F5535D-A494-3F47-8594-F81163CCDC48}" srcOrd="0" destOrd="0" presId="urn:microsoft.com/office/officeart/2005/8/layout/hierarchy4"/>
    <dgm:cxn modelId="{53786452-8483-8242-9238-9FCD3953380B}" type="presOf" srcId="{8D313082-2DE7-784A-ABE2-32B87B26084C}" destId="{0E2AF8B9-0A02-7C48-A000-B004B684DC08}" srcOrd="0" destOrd="0" presId="urn:microsoft.com/office/officeart/2005/8/layout/hierarchy4"/>
    <dgm:cxn modelId="{291F10C0-D223-C24D-AF3A-ABD3DC96F875}" type="presOf" srcId="{939A3499-2CA5-F249-9C39-4A39C55E9F84}" destId="{8F885207-5007-274A-A9AD-F0813B8F82D8}" srcOrd="0" destOrd="0" presId="urn:microsoft.com/office/officeart/2005/8/layout/hierarchy4"/>
    <dgm:cxn modelId="{34C067C5-4E3B-9647-B389-FF81DE22010D}" srcId="{C7F17C10-C9A9-3E44-B97E-C465A14E7530}" destId="{939A3499-2CA5-F249-9C39-4A39C55E9F84}" srcOrd="0" destOrd="0" parTransId="{5D46DD4F-9C56-E346-95FC-B059AA63E79F}" sibTransId="{D9971ED2-3616-1848-95B3-2092284E1BDC}"/>
    <dgm:cxn modelId="{76515C03-0D20-4C42-80EA-2C0B65EF3ACA}" type="presParOf" srcId="{5652ADC7-DBCC-D443-A545-3AFE1DB575B8}" destId="{5AF3B028-AA75-6046-9B02-3DC2F1BB70C9}" srcOrd="0" destOrd="0" presId="urn:microsoft.com/office/officeart/2005/8/layout/hierarchy4"/>
    <dgm:cxn modelId="{20D360C5-D5E3-6243-8DCB-D2D33E716D64}" type="presParOf" srcId="{5AF3B028-AA75-6046-9B02-3DC2F1BB70C9}" destId="{8F885207-5007-274A-A9AD-F0813B8F82D8}" srcOrd="0" destOrd="0" presId="urn:microsoft.com/office/officeart/2005/8/layout/hierarchy4"/>
    <dgm:cxn modelId="{AA65653C-8C39-624E-9877-86FEDFE882E3}" type="presParOf" srcId="{5AF3B028-AA75-6046-9B02-3DC2F1BB70C9}" destId="{51F19817-04C1-B74C-AA55-06FAD0182859}" srcOrd="1" destOrd="0" presId="urn:microsoft.com/office/officeart/2005/8/layout/hierarchy4"/>
    <dgm:cxn modelId="{5FE1E525-7705-1744-B3E9-471A09F7F837}" type="presParOf" srcId="{5AF3B028-AA75-6046-9B02-3DC2F1BB70C9}" destId="{7C079383-A3D9-144A-9EDE-FEA5BE393606}" srcOrd="2" destOrd="0" presId="urn:microsoft.com/office/officeart/2005/8/layout/hierarchy4"/>
    <dgm:cxn modelId="{84C967A5-18A9-5543-A7FF-8A06A269FEA0}" type="presParOf" srcId="{7C079383-A3D9-144A-9EDE-FEA5BE393606}" destId="{CEE30564-4C87-924D-954C-C77565934971}" srcOrd="0" destOrd="0" presId="urn:microsoft.com/office/officeart/2005/8/layout/hierarchy4"/>
    <dgm:cxn modelId="{AFCC669E-DECD-B74C-934A-AD9925334384}" type="presParOf" srcId="{CEE30564-4C87-924D-954C-C77565934971}" destId="{13AA46A8-4FA4-824B-A476-1BA7F7AA93DF}" srcOrd="0" destOrd="0" presId="urn:microsoft.com/office/officeart/2005/8/layout/hierarchy4"/>
    <dgm:cxn modelId="{9743CC6D-66B9-9740-9DEE-8A9C8EA3EBFE}" type="presParOf" srcId="{CEE30564-4C87-924D-954C-C77565934971}" destId="{AB08FF0C-7C48-7146-AEDD-881DBEF8658D}" srcOrd="1" destOrd="0" presId="urn:microsoft.com/office/officeart/2005/8/layout/hierarchy4"/>
    <dgm:cxn modelId="{A937CF5B-B00C-3146-86AF-CB1D49E1A66B}" type="presParOf" srcId="{7C079383-A3D9-144A-9EDE-FEA5BE393606}" destId="{1CED735F-E20B-D943-80B0-6AF563AA2E98}" srcOrd="1" destOrd="0" presId="urn:microsoft.com/office/officeart/2005/8/layout/hierarchy4"/>
    <dgm:cxn modelId="{3CFAC341-60BF-294E-807A-E65CF174450D}" type="presParOf" srcId="{7C079383-A3D9-144A-9EDE-FEA5BE393606}" destId="{83E5FCF5-2FFF-9640-B5A1-8E9EAAE6BDC9}" srcOrd="2" destOrd="0" presId="urn:microsoft.com/office/officeart/2005/8/layout/hierarchy4"/>
    <dgm:cxn modelId="{4537EA08-DDA4-3A47-A039-0152A2E23014}" type="presParOf" srcId="{83E5FCF5-2FFF-9640-B5A1-8E9EAAE6BDC9}" destId="{0E2AF8B9-0A02-7C48-A000-B004B684DC08}" srcOrd="0" destOrd="0" presId="urn:microsoft.com/office/officeart/2005/8/layout/hierarchy4"/>
    <dgm:cxn modelId="{BC1AE16E-6C5F-704E-B371-9AEACD5E9379}" type="presParOf" srcId="{83E5FCF5-2FFF-9640-B5A1-8E9EAAE6BDC9}" destId="{C09F44C1-7F58-C54F-8CE7-D27C0517F1EA}" srcOrd="1" destOrd="0" presId="urn:microsoft.com/office/officeart/2005/8/layout/hierarchy4"/>
    <dgm:cxn modelId="{02FBE6D8-E9A1-1340-86D1-32066B4F6939}" type="presParOf" srcId="{5652ADC7-DBCC-D443-A545-3AFE1DB575B8}" destId="{7FAE8EAD-5C49-404A-915D-928742751CDD}" srcOrd="1" destOrd="0" presId="urn:microsoft.com/office/officeart/2005/8/layout/hierarchy4"/>
    <dgm:cxn modelId="{23C6D60D-FEA0-4D4E-B421-25B48CB4CD35}" type="presParOf" srcId="{5652ADC7-DBCC-D443-A545-3AFE1DB575B8}" destId="{A2C9B3E8-941B-154C-8F41-38F70A964CC7}" srcOrd="2" destOrd="0" presId="urn:microsoft.com/office/officeart/2005/8/layout/hierarchy4"/>
    <dgm:cxn modelId="{9EC2435C-CC7A-4A4F-B690-4C05FD4104F6}" type="presParOf" srcId="{A2C9B3E8-941B-154C-8F41-38F70A964CC7}" destId="{B2C7E7B4-10F7-3B40-9048-D1BC7191C4AB}" srcOrd="0" destOrd="0" presId="urn:microsoft.com/office/officeart/2005/8/layout/hierarchy4"/>
    <dgm:cxn modelId="{B840DD44-160F-8E41-B4B9-9830E3AB2A31}" type="presParOf" srcId="{A2C9B3E8-941B-154C-8F41-38F70A964CC7}" destId="{2DA14250-6836-1B46-8048-6EF000B0251B}" srcOrd="1" destOrd="0" presId="urn:microsoft.com/office/officeart/2005/8/layout/hierarchy4"/>
    <dgm:cxn modelId="{D9399379-C250-204C-9564-BE8E81673445}" type="presParOf" srcId="{A2C9B3E8-941B-154C-8F41-38F70A964CC7}" destId="{269C4590-42E1-7742-B644-493AE5063DD0}" srcOrd="2" destOrd="0" presId="urn:microsoft.com/office/officeart/2005/8/layout/hierarchy4"/>
    <dgm:cxn modelId="{C7B19C07-2A5C-4341-AE27-203EEEE641FE}" type="presParOf" srcId="{269C4590-42E1-7742-B644-493AE5063DD0}" destId="{09C71820-BAFB-CE46-96C9-152FE8855D2C}" srcOrd="0" destOrd="0" presId="urn:microsoft.com/office/officeart/2005/8/layout/hierarchy4"/>
    <dgm:cxn modelId="{90D18F06-A6F5-2645-86B4-B1647FD9C23F}" type="presParOf" srcId="{09C71820-BAFB-CE46-96C9-152FE8855D2C}" destId="{25F5535D-A494-3F47-8594-F81163CCDC48}" srcOrd="0" destOrd="0" presId="urn:microsoft.com/office/officeart/2005/8/layout/hierarchy4"/>
    <dgm:cxn modelId="{F7085039-1EA6-DF47-BFA6-E7736D7A9108}" type="presParOf" srcId="{09C71820-BAFB-CE46-96C9-152FE8855D2C}" destId="{E6005C34-F9DF-1B4B-B2C3-654C6B0CC01A}" srcOrd="1" destOrd="0" presId="urn:microsoft.com/office/officeart/2005/8/layout/hierarchy4"/>
  </dgm:cxnLst>
  <dgm:bg>
    <a:solidFill>
      <a:schemeClr val="accent3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A122A6D-74E7-44C7-BC10-3ECBAF35D63C}" type="doc">
      <dgm:prSet loTypeId="urn:microsoft.com/office/officeart/2005/8/layout/cycle7" loCatId="cycle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9182656-2D71-4C72-8E6D-118587BFABB0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СП 1</a:t>
          </a:r>
        </a:p>
      </dgm:t>
    </dgm:pt>
    <dgm:pt modelId="{CFD6BFB0-63FA-4BAC-B07D-32D31D3CCDAA}" type="parTrans" cxnId="{828DBDA2-01AB-4FCD-B7BD-B8ACE3221AC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2AF6C4-1555-4EE8-A048-DFF6BB6B005B}" type="sibTrans" cxnId="{828DBDA2-01AB-4FCD-B7BD-B8ACE3221AC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169675-EC0D-4BA8-BE8B-063E8B3DEC59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СП 2</a:t>
          </a:r>
        </a:p>
      </dgm:t>
    </dgm:pt>
    <dgm:pt modelId="{54EF660F-279B-41B2-892C-1F28C6A09D91}" type="parTrans" cxnId="{595687D1-B343-442B-AB25-C3F49667E04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E6225C-4F1A-46BA-8152-8B631A5EC844}" type="sibTrans" cxnId="{595687D1-B343-442B-AB25-C3F49667E04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24D201-6C9B-421D-8CBD-316AAFBECED8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Б</a:t>
          </a:r>
        </a:p>
      </dgm:t>
    </dgm:pt>
    <dgm:pt modelId="{5F67DB2C-9C9A-4BE2-97E2-E330EFA478FD}" type="parTrans" cxnId="{DF5DF478-8838-45BF-8877-05C7E53931F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DE6317-3DC8-41F1-931D-60EC7B842DEF}" type="sibTrans" cxnId="{DF5DF478-8838-45BF-8877-05C7E53931F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EDDEE9-0447-465C-A64E-B91E4D6AD385}" type="pres">
      <dgm:prSet presAssocID="{DA122A6D-74E7-44C7-BC10-3ECBAF35D63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19A647-C2B5-4692-8DFE-C312AC36C5F3}" type="pres">
      <dgm:prSet presAssocID="{49182656-2D71-4C72-8E6D-118587BFABB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1F2CD9-B3E9-48A8-9668-C4639D6FACED}" type="pres">
      <dgm:prSet presAssocID="{A32AF6C4-1555-4EE8-A048-DFF6BB6B005B}" presName="sibTrans" presStyleLbl="sibTrans2D1" presStyleIdx="0" presStyleCnt="3"/>
      <dgm:spPr/>
      <dgm:t>
        <a:bodyPr/>
        <a:lstStyle/>
        <a:p>
          <a:endParaRPr lang="ru-RU"/>
        </a:p>
      </dgm:t>
    </dgm:pt>
    <dgm:pt modelId="{BC02049F-FDEF-44D6-B25E-F058B54B6001}" type="pres">
      <dgm:prSet presAssocID="{A32AF6C4-1555-4EE8-A048-DFF6BB6B005B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511594E-F5C4-46A7-9007-49729C29052F}" type="pres">
      <dgm:prSet presAssocID="{46169675-EC0D-4BA8-BE8B-063E8B3DEC5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C6BB6F-1DF0-42D6-920C-06F1E4A21DEC}" type="pres">
      <dgm:prSet presAssocID="{A6E6225C-4F1A-46BA-8152-8B631A5EC844}" presName="sibTrans" presStyleLbl="sibTrans2D1" presStyleIdx="1" presStyleCnt="3"/>
      <dgm:spPr/>
      <dgm:t>
        <a:bodyPr/>
        <a:lstStyle/>
        <a:p>
          <a:endParaRPr lang="ru-RU"/>
        </a:p>
      </dgm:t>
    </dgm:pt>
    <dgm:pt modelId="{7F0B9941-53C5-4608-8F46-DDB5CBB2D495}" type="pres">
      <dgm:prSet presAssocID="{A6E6225C-4F1A-46BA-8152-8B631A5EC844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A7BB1294-4EF0-45D7-9A51-7C389FF1DA8D}" type="pres">
      <dgm:prSet presAssocID="{1424D201-6C9B-421D-8CBD-316AAFBECED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0222A2-2340-4AA3-807C-BDAC124DDFE3}" type="pres">
      <dgm:prSet presAssocID="{ACDE6317-3DC8-41F1-931D-60EC7B842DEF}" presName="sibTrans" presStyleLbl="sibTrans2D1" presStyleIdx="2" presStyleCnt="3"/>
      <dgm:spPr/>
      <dgm:t>
        <a:bodyPr/>
        <a:lstStyle/>
        <a:p>
          <a:endParaRPr lang="ru-RU"/>
        </a:p>
      </dgm:t>
    </dgm:pt>
    <dgm:pt modelId="{2256CD49-544A-444D-98D2-8EEEC7AB0169}" type="pres">
      <dgm:prSet presAssocID="{ACDE6317-3DC8-41F1-931D-60EC7B842DEF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595687D1-B343-442B-AB25-C3F49667E043}" srcId="{DA122A6D-74E7-44C7-BC10-3ECBAF35D63C}" destId="{46169675-EC0D-4BA8-BE8B-063E8B3DEC59}" srcOrd="1" destOrd="0" parTransId="{54EF660F-279B-41B2-892C-1F28C6A09D91}" sibTransId="{A6E6225C-4F1A-46BA-8152-8B631A5EC844}"/>
    <dgm:cxn modelId="{52E29EF2-97BE-4FA4-84B8-9A5245B6E107}" type="presOf" srcId="{DA122A6D-74E7-44C7-BC10-3ECBAF35D63C}" destId="{E0EDDEE9-0447-465C-A64E-B91E4D6AD385}" srcOrd="0" destOrd="0" presId="urn:microsoft.com/office/officeart/2005/8/layout/cycle7"/>
    <dgm:cxn modelId="{E17DDFA5-9341-4B9B-B475-3E59989A32C4}" type="presOf" srcId="{ACDE6317-3DC8-41F1-931D-60EC7B842DEF}" destId="{150222A2-2340-4AA3-807C-BDAC124DDFE3}" srcOrd="0" destOrd="0" presId="urn:microsoft.com/office/officeart/2005/8/layout/cycle7"/>
    <dgm:cxn modelId="{13980A0A-F995-458F-9260-4F7DFE7336F2}" type="presOf" srcId="{A32AF6C4-1555-4EE8-A048-DFF6BB6B005B}" destId="{691F2CD9-B3E9-48A8-9668-C4639D6FACED}" srcOrd="0" destOrd="0" presId="urn:microsoft.com/office/officeart/2005/8/layout/cycle7"/>
    <dgm:cxn modelId="{7CED7CE4-BC7C-44EC-8D8C-02D9A3F57594}" type="presOf" srcId="{A6E6225C-4F1A-46BA-8152-8B631A5EC844}" destId="{0CC6BB6F-1DF0-42D6-920C-06F1E4A21DEC}" srcOrd="0" destOrd="0" presId="urn:microsoft.com/office/officeart/2005/8/layout/cycle7"/>
    <dgm:cxn modelId="{80582B5C-DF13-4A14-A5FF-1DD1C3B1CECA}" type="presOf" srcId="{1424D201-6C9B-421D-8CBD-316AAFBECED8}" destId="{A7BB1294-4EF0-45D7-9A51-7C389FF1DA8D}" srcOrd="0" destOrd="0" presId="urn:microsoft.com/office/officeart/2005/8/layout/cycle7"/>
    <dgm:cxn modelId="{DF5DF478-8838-45BF-8877-05C7E53931F5}" srcId="{DA122A6D-74E7-44C7-BC10-3ECBAF35D63C}" destId="{1424D201-6C9B-421D-8CBD-316AAFBECED8}" srcOrd="2" destOrd="0" parTransId="{5F67DB2C-9C9A-4BE2-97E2-E330EFA478FD}" sibTransId="{ACDE6317-3DC8-41F1-931D-60EC7B842DEF}"/>
    <dgm:cxn modelId="{D95AC7D3-C991-496C-8DB0-5E083A5AED01}" type="presOf" srcId="{A32AF6C4-1555-4EE8-A048-DFF6BB6B005B}" destId="{BC02049F-FDEF-44D6-B25E-F058B54B6001}" srcOrd="1" destOrd="0" presId="urn:microsoft.com/office/officeart/2005/8/layout/cycle7"/>
    <dgm:cxn modelId="{EF3E3C8F-49C3-4A6A-8199-FD456DDEBD1B}" type="presOf" srcId="{A6E6225C-4F1A-46BA-8152-8B631A5EC844}" destId="{7F0B9941-53C5-4608-8F46-DDB5CBB2D495}" srcOrd="1" destOrd="0" presId="urn:microsoft.com/office/officeart/2005/8/layout/cycle7"/>
    <dgm:cxn modelId="{828DBDA2-01AB-4FCD-B7BD-B8ACE3221ACB}" srcId="{DA122A6D-74E7-44C7-BC10-3ECBAF35D63C}" destId="{49182656-2D71-4C72-8E6D-118587BFABB0}" srcOrd="0" destOrd="0" parTransId="{CFD6BFB0-63FA-4BAC-B07D-32D31D3CCDAA}" sibTransId="{A32AF6C4-1555-4EE8-A048-DFF6BB6B005B}"/>
    <dgm:cxn modelId="{689EC9D3-203C-4FAB-9C51-BA619B94BF5E}" type="presOf" srcId="{ACDE6317-3DC8-41F1-931D-60EC7B842DEF}" destId="{2256CD49-544A-444D-98D2-8EEEC7AB0169}" srcOrd="1" destOrd="0" presId="urn:microsoft.com/office/officeart/2005/8/layout/cycle7"/>
    <dgm:cxn modelId="{808F1ACA-180E-4A29-B8B1-816845841DE9}" type="presOf" srcId="{46169675-EC0D-4BA8-BE8B-063E8B3DEC59}" destId="{D511594E-F5C4-46A7-9007-49729C29052F}" srcOrd="0" destOrd="0" presId="urn:microsoft.com/office/officeart/2005/8/layout/cycle7"/>
    <dgm:cxn modelId="{065FA426-76D8-4788-AF79-CBA02DB41842}" type="presOf" srcId="{49182656-2D71-4C72-8E6D-118587BFABB0}" destId="{B219A647-C2B5-4692-8DFE-C312AC36C5F3}" srcOrd="0" destOrd="0" presId="urn:microsoft.com/office/officeart/2005/8/layout/cycle7"/>
    <dgm:cxn modelId="{D15EEA44-6E68-4F89-BB34-205543F84D6C}" type="presParOf" srcId="{E0EDDEE9-0447-465C-A64E-B91E4D6AD385}" destId="{B219A647-C2B5-4692-8DFE-C312AC36C5F3}" srcOrd="0" destOrd="0" presId="urn:microsoft.com/office/officeart/2005/8/layout/cycle7"/>
    <dgm:cxn modelId="{328B8C47-7F6C-4432-B857-194D5F67D6FF}" type="presParOf" srcId="{E0EDDEE9-0447-465C-A64E-B91E4D6AD385}" destId="{691F2CD9-B3E9-48A8-9668-C4639D6FACED}" srcOrd="1" destOrd="0" presId="urn:microsoft.com/office/officeart/2005/8/layout/cycle7"/>
    <dgm:cxn modelId="{125039BB-D2F6-4341-BD84-99ACF84D4569}" type="presParOf" srcId="{691F2CD9-B3E9-48A8-9668-C4639D6FACED}" destId="{BC02049F-FDEF-44D6-B25E-F058B54B6001}" srcOrd="0" destOrd="0" presId="urn:microsoft.com/office/officeart/2005/8/layout/cycle7"/>
    <dgm:cxn modelId="{69B655AD-6490-46A6-B3D3-79282EFDA924}" type="presParOf" srcId="{E0EDDEE9-0447-465C-A64E-B91E4D6AD385}" destId="{D511594E-F5C4-46A7-9007-49729C29052F}" srcOrd="2" destOrd="0" presId="urn:microsoft.com/office/officeart/2005/8/layout/cycle7"/>
    <dgm:cxn modelId="{D4C78B71-CEFA-4A31-9DFD-0E62679D66E7}" type="presParOf" srcId="{E0EDDEE9-0447-465C-A64E-B91E4D6AD385}" destId="{0CC6BB6F-1DF0-42D6-920C-06F1E4A21DEC}" srcOrd="3" destOrd="0" presId="urn:microsoft.com/office/officeart/2005/8/layout/cycle7"/>
    <dgm:cxn modelId="{897A4267-E403-499F-8E2B-50D539A224CF}" type="presParOf" srcId="{0CC6BB6F-1DF0-42D6-920C-06F1E4A21DEC}" destId="{7F0B9941-53C5-4608-8F46-DDB5CBB2D495}" srcOrd="0" destOrd="0" presId="urn:microsoft.com/office/officeart/2005/8/layout/cycle7"/>
    <dgm:cxn modelId="{BB44C7ED-6467-4222-BB8D-E6DDA80ECD77}" type="presParOf" srcId="{E0EDDEE9-0447-465C-A64E-B91E4D6AD385}" destId="{A7BB1294-4EF0-45D7-9A51-7C389FF1DA8D}" srcOrd="4" destOrd="0" presId="urn:microsoft.com/office/officeart/2005/8/layout/cycle7"/>
    <dgm:cxn modelId="{60E2B681-643A-456A-8AAB-99ED1505C720}" type="presParOf" srcId="{E0EDDEE9-0447-465C-A64E-B91E4D6AD385}" destId="{150222A2-2340-4AA3-807C-BDAC124DDFE3}" srcOrd="5" destOrd="0" presId="urn:microsoft.com/office/officeart/2005/8/layout/cycle7"/>
    <dgm:cxn modelId="{D92D7677-2576-4979-A3D5-6835EDA5EA00}" type="presParOf" srcId="{150222A2-2340-4AA3-807C-BDAC124DDFE3}" destId="{2256CD49-544A-444D-98D2-8EEEC7AB016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D33921-9BED-469A-A8D8-689408C6CD4F}">
      <dsp:nvSpPr>
        <dsp:cNvPr id="0" name=""/>
        <dsp:cNvSpPr/>
      </dsp:nvSpPr>
      <dsp:spPr>
        <a:xfrm>
          <a:off x="1858" y="98298"/>
          <a:ext cx="2813874" cy="214680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6000" r="-36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31DABA-13B9-496F-ABC0-1E532EC9FAC8}">
      <dsp:nvSpPr>
        <dsp:cNvPr id="0" name=""/>
        <dsp:cNvSpPr/>
      </dsp:nvSpPr>
      <dsp:spPr>
        <a:xfrm>
          <a:off x="158642" y="1416481"/>
          <a:ext cx="3357204" cy="25399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комиссии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Состав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Полномочия</a:t>
          </a:r>
        </a:p>
      </dsp:txBody>
      <dsp:txXfrm>
        <a:off x="233036" y="1490875"/>
        <a:ext cx="3208416" cy="2391211"/>
      </dsp:txXfrm>
    </dsp:sp>
    <dsp:sp modelId="{DF35CBDF-A7C7-40D6-8C75-F0A1607A8817}">
      <dsp:nvSpPr>
        <dsp:cNvPr id="0" name=""/>
        <dsp:cNvSpPr/>
      </dsp:nvSpPr>
      <dsp:spPr>
        <a:xfrm>
          <a:off x="3775378" y="435194"/>
          <a:ext cx="741754" cy="806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3775378" y="596532"/>
        <a:ext cx="519228" cy="484013"/>
      </dsp:txXfrm>
    </dsp:sp>
    <dsp:sp modelId="{DACFD9B7-B053-4DAB-8F83-5041C23F45A0}">
      <dsp:nvSpPr>
        <dsp:cNvPr id="0" name=""/>
        <dsp:cNvSpPr/>
      </dsp:nvSpPr>
      <dsp:spPr>
        <a:xfrm>
          <a:off x="4935032" y="98298"/>
          <a:ext cx="2813874" cy="214680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B0E159-5CEA-40FB-B0B2-1ED5E579861F}">
      <dsp:nvSpPr>
        <dsp:cNvPr id="0" name=""/>
        <dsp:cNvSpPr/>
      </dsp:nvSpPr>
      <dsp:spPr>
        <a:xfrm>
          <a:off x="5091815" y="1416481"/>
          <a:ext cx="3357204" cy="253999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Несколько комиссий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Распределение обязанностей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Порядок взаимодействия</a:t>
          </a:r>
        </a:p>
      </dsp:txBody>
      <dsp:txXfrm>
        <a:off x="5166209" y="1490875"/>
        <a:ext cx="3208416" cy="239121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19A647-C2B5-4692-8DFE-C312AC36C5F3}">
      <dsp:nvSpPr>
        <dsp:cNvPr id="0" name=""/>
        <dsp:cNvSpPr/>
      </dsp:nvSpPr>
      <dsp:spPr>
        <a:xfrm>
          <a:off x="814930" y="442415"/>
          <a:ext cx="986091" cy="4930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СП 1</a:t>
          </a:r>
        </a:p>
      </dsp:txBody>
      <dsp:txXfrm>
        <a:off x="829371" y="456856"/>
        <a:ext cx="957209" cy="464163"/>
      </dsp:txXfrm>
    </dsp:sp>
    <dsp:sp modelId="{691F2CD9-B3E9-48A8-9668-C4639D6FACED}">
      <dsp:nvSpPr>
        <dsp:cNvPr id="0" name=""/>
        <dsp:cNvSpPr/>
      </dsp:nvSpPr>
      <dsp:spPr>
        <a:xfrm rot="3600000">
          <a:off x="1458157" y="1307759"/>
          <a:ext cx="513820" cy="17256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09927" y="1342272"/>
        <a:ext cx="410281" cy="103539"/>
      </dsp:txXfrm>
    </dsp:sp>
    <dsp:sp modelId="{D511594E-F5C4-46A7-9007-49729C29052F}">
      <dsp:nvSpPr>
        <dsp:cNvPr id="0" name=""/>
        <dsp:cNvSpPr/>
      </dsp:nvSpPr>
      <dsp:spPr>
        <a:xfrm>
          <a:off x="1629113" y="1852622"/>
          <a:ext cx="986091" cy="4930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СП 2</a:t>
          </a:r>
        </a:p>
      </dsp:txBody>
      <dsp:txXfrm>
        <a:off x="1643554" y="1867063"/>
        <a:ext cx="957209" cy="464163"/>
      </dsp:txXfrm>
    </dsp:sp>
    <dsp:sp modelId="{0CC6BB6F-1DF0-42D6-920C-06F1E4A21DEC}">
      <dsp:nvSpPr>
        <dsp:cNvPr id="0" name=""/>
        <dsp:cNvSpPr/>
      </dsp:nvSpPr>
      <dsp:spPr>
        <a:xfrm rot="10800000">
          <a:off x="1051065" y="2012862"/>
          <a:ext cx="513820" cy="17256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102834" y="2047375"/>
        <a:ext cx="410281" cy="103539"/>
      </dsp:txXfrm>
    </dsp:sp>
    <dsp:sp modelId="{A7BB1294-4EF0-45D7-9A51-7C389FF1DA8D}">
      <dsp:nvSpPr>
        <dsp:cNvPr id="0" name=""/>
        <dsp:cNvSpPr/>
      </dsp:nvSpPr>
      <dsp:spPr>
        <a:xfrm>
          <a:off x="746" y="1852622"/>
          <a:ext cx="986091" cy="4930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СП 3</a:t>
          </a:r>
        </a:p>
      </dsp:txBody>
      <dsp:txXfrm>
        <a:off x="15187" y="1867063"/>
        <a:ext cx="957209" cy="464163"/>
      </dsp:txXfrm>
    </dsp:sp>
    <dsp:sp modelId="{150222A2-2340-4AA3-807C-BDAC124DDFE3}">
      <dsp:nvSpPr>
        <dsp:cNvPr id="0" name=""/>
        <dsp:cNvSpPr/>
      </dsp:nvSpPr>
      <dsp:spPr>
        <a:xfrm rot="18000000">
          <a:off x="643973" y="1307759"/>
          <a:ext cx="513820" cy="17256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5743" y="1342272"/>
        <a:ext cx="410281" cy="10353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944148-2A6A-49D0-9290-A0401EA7A011}">
      <dsp:nvSpPr>
        <dsp:cNvPr id="0" name=""/>
        <dsp:cNvSpPr/>
      </dsp:nvSpPr>
      <dsp:spPr>
        <a:xfrm>
          <a:off x="332191" y="99"/>
          <a:ext cx="2583874" cy="1698168"/>
        </a:xfrm>
        <a:prstGeom prst="roundRect">
          <a:avLst>
            <a:gd name="adj" fmla="val 10000"/>
          </a:avLst>
        </a:prstGeom>
        <a:solidFill>
          <a:srgbClr val="F7FBEF"/>
        </a:solidFill>
        <a:ln>
          <a:noFill/>
        </a:ln>
        <a:effectLst>
          <a:outerShdw blurRad="1397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1. Формирует подотчетное  лицо </a:t>
          </a:r>
          <a:r>
            <a:rPr lang="ru-RU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(уполномоченное лицо) и подписывает </a:t>
          </a:r>
          <a:r>
            <a:rPr lang="ru-RU" sz="17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простой ЭП </a:t>
          </a:r>
          <a:endParaRPr lang="ru-RU" sz="1700" kern="1200" dirty="0"/>
        </a:p>
      </dsp:txBody>
      <dsp:txXfrm>
        <a:off x="381929" y="49837"/>
        <a:ext cx="2484398" cy="1598692"/>
      </dsp:txXfrm>
    </dsp:sp>
    <dsp:sp modelId="{29A57D94-8A17-495E-95E4-7B59ADDC9093}">
      <dsp:nvSpPr>
        <dsp:cNvPr id="0" name=""/>
        <dsp:cNvSpPr/>
      </dsp:nvSpPr>
      <dsp:spPr>
        <a:xfrm>
          <a:off x="2997293" y="734726"/>
          <a:ext cx="195685" cy="2289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22225">
          <a:solidFill>
            <a:srgbClr val="077A3E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2997293" y="780509"/>
        <a:ext cx="136980" cy="137348"/>
      </dsp:txXfrm>
    </dsp:sp>
    <dsp:sp modelId="{955246F2-8DB4-449D-8093-B03C264A1F42}">
      <dsp:nvSpPr>
        <dsp:cNvPr id="0" name=""/>
        <dsp:cNvSpPr/>
      </dsp:nvSpPr>
      <dsp:spPr>
        <a:xfrm>
          <a:off x="3285283" y="99"/>
          <a:ext cx="2583874" cy="1698168"/>
        </a:xfrm>
        <a:prstGeom prst="roundRect">
          <a:avLst>
            <a:gd name="adj" fmla="val 10000"/>
          </a:avLst>
        </a:prstGeom>
        <a:solidFill>
          <a:srgbClr val="F7FBEF"/>
        </a:solidFill>
        <a:ln>
          <a:noFill/>
        </a:ln>
        <a:effectLst>
          <a:outerShdw blurRad="1397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700" b="0" i="0" u="none" strike="noStrike" kern="1200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2. Решение (ф.0504512)</a:t>
          </a:r>
          <a:endParaRPr lang="ru-RU" sz="1700" kern="1200" dirty="0"/>
        </a:p>
      </dsp:txBody>
      <dsp:txXfrm>
        <a:off x="3335021" y="49837"/>
        <a:ext cx="2484398" cy="1598692"/>
      </dsp:txXfrm>
    </dsp:sp>
    <dsp:sp modelId="{E3AC9FE3-5732-4F72-8714-0F5587B63697}">
      <dsp:nvSpPr>
        <dsp:cNvPr id="0" name=""/>
        <dsp:cNvSpPr/>
      </dsp:nvSpPr>
      <dsp:spPr>
        <a:xfrm>
          <a:off x="5950385" y="734726"/>
          <a:ext cx="195685" cy="2289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22225">
          <a:solidFill>
            <a:srgbClr val="077A3E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5950385" y="780509"/>
        <a:ext cx="136980" cy="137348"/>
      </dsp:txXfrm>
    </dsp:sp>
    <dsp:sp modelId="{9D9D27EE-C552-4844-A3FD-EBC62243046A}">
      <dsp:nvSpPr>
        <dsp:cNvPr id="0" name=""/>
        <dsp:cNvSpPr/>
      </dsp:nvSpPr>
      <dsp:spPr>
        <a:xfrm>
          <a:off x="6238374" y="99"/>
          <a:ext cx="2583874" cy="1698168"/>
        </a:xfrm>
        <a:prstGeom prst="roundRect">
          <a:avLst>
            <a:gd name="adj" fmla="val 10000"/>
          </a:avLst>
        </a:prstGeom>
        <a:solidFill>
          <a:srgbClr val="F7FBEF"/>
        </a:solidFill>
        <a:ln>
          <a:noFill/>
        </a:ln>
        <a:effectLst>
          <a:outerShdw blurRad="1397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400" b="1" i="0" u="none" strike="noStrike" kern="1200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3. Руководитель структурного подразделения   </a:t>
          </a:r>
          <a:r>
            <a:rPr kumimoji="0" lang="ru-RU" sz="1400" b="0" i="0" u="none" strike="noStrike" kern="1200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проверяет  место, сроки, служебное задание, контроль на наличие документов, обоснование отклонений от нормативов . Подписывает </a:t>
          </a:r>
          <a:r>
            <a:rPr kumimoji="0" lang="ru-RU" sz="1400" b="1" i="0" u="none" strike="noStrike" kern="1200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простой ЭП</a:t>
          </a:r>
          <a:r>
            <a:rPr kumimoji="0" lang="ru-RU" sz="1400" b="0" i="0" u="none" strike="noStrike" kern="1200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.</a:t>
          </a:r>
          <a:endParaRPr lang="ru-RU" sz="1400" kern="1200" dirty="0"/>
        </a:p>
      </dsp:txBody>
      <dsp:txXfrm>
        <a:off x="6288112" y="49837"/>
        <a:ext cx="2484398" cy="1598692"/>
      </dsp:txXfrm>
    </dsp:sp>
    <dsp:sp modelId="{E7F991BC-8DC1-4030-BAA6-A5193F11DC51}">
      <dsp:nvSpPr>
        <dsp:cNvPr id="0" name=""/>
        <dsp:cNvSpPr/>
      </dsp:nvSpPr>
      <dsp:spPr>
        <a:xfrm rot="5400000">
          <a:off x="7432469" y="1762880"/>
          <a:ext cx="195685" cy="2289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22225">
          <a:solidFill>
            <a:srgbClr val="077A3E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-5400000">
        <a:off x="7461638" y="1779495"/>
        <a:ext cx="137348" cy="136980"/>
      </dsp:txXfrm>
    </dsp:sp>
    <dsp:sp modelId="{851B4A50-460A-4C60-A6D7-31915EE41B08}">
      <dsp:nvSpPr>
        <dsp:cNvPr id="0" name=""/>
        <dsp:cNvSpPr/>
      </dsp:nvSpPr>
      <dsp:spPr>
        <a:xfrm>
          <a:off x="6238374" y="2067484"/>
          <a:ext cx="2583874" cy="1698168"/>
        </a:xfrm>
        <a:prstGeom prst="roundRect">
          <a:avLst>
            <a:gd name="adj" fmla="val 10000"/>
          </a:avLst>
        </a:prstGeom>
        <a:solidFill>
          <a:srgbClr val="F7FBEF"/>
        </a:solidFill>
        <a:ln>
          <a:noFill/>
        </a:ln>
        <a:effectLst>
          <a:outerShdw blurRad="1397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700" b="1" i="0" u="none" strike="noStrike" kern="1200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4. Руководитель ФЭС</a:t>
          </a:r>
        </a:p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Контроль на превышение ЛБО, подписывает </a:t>
          </a:r>
          <a:r>
            <a:rPr lang="ru-RU" sz="17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простой ЭП</a:t>
          </a:r>
          <a:endParaRPr lang="ru-RU" sz="1700" kern="1200" dirty="0"/>
        </a:p>
      </dsp:txBody>
      <dsp:txXfrm>
        <a:off x="6288112" y="2117222"/>
        <a:ext cx="2484398" cy="1598692"/>
      </dsp:txXfrm>
    </dsp:sp>
    <dsp:sp modelId="{4586C7ED-595F-4B7D-9E7F-E638EA4768B1}">
      <dsp:nvSpPr>
        <dsp:cNvPr id="0" name=""/>
        <dsp:cNvSpPr/>
      </dsp:nvSpPr>
      <dsp:spPr>
        <a:xfrm rot="10800000">
          <a:off x="5961461" y="2802111"/>
          <a:ext cx="195685" cy="2289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22225">
          <a:solidFill>
            <a:srgbClr val="077A3E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6020166" y="2847894"/>
        <a:ext cx="136980" cy="137348"/>
      </dsp:txXfrm>
    </dsp:sp>
    <dsp:sp modelId="{2532226B-F1F1-4684-8812-F5503C14E2B5}">
      <dsp:nvSpPr>
        <dsp:cNvPr id="0" name=""/>
        <dsp:cNvSpPr/>
      </dsp:nvSpPr>
      <dsp:spPr>
        <a:xfrm>
          <a:off x="3285283" y="2067484"/>
          <a:ext cx="2583874" cy="1698168"/>
        </a:xfrm>
        <a:prstGeom prst="roundRect">
          <a:avLst>
            <a:gd name="adj" fmla="val 10000"/>
          </a:avLst>
        </a:prstGeom>
        <a:solidFill>
          <a:srgbClr val="F7FBEF"/>
        </a:solidFill>
        <a:ln>
          <a:noFill/>
        </a:ln>
        <a:effectLst>
          <a:outerShdw blurRad="1397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700" i="0" u="none" strike="noStrike" kern="1200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5. При превышении – изменение ЛБО или решение за счет ЛБО следующего года. На решение Руководителя</a:t>
          </a:r>
          <a:endParaRPr lang="ru-RU" sz="1700" kern="1200" dirty="0"/>
        </a:p>
      </dsp:txBody>
      <dsp:txXfrm>
        <a:off x="3335021" y="2117222"/>
        <a:ext cx="2484398" cy="1598692"/>
      </dsp:txXfrm>
    </dsp:sp>
    <dsp:sp modelId="{739BF673-7B9B-4FFD-ACDC-093ABA0F0992}">
      <dsp:nvSpPr>
        <dsp:cNvPr id="0" name=""/>
        <dsp:cNvSpPr/>
      </dsp:nvSpPr>
      <dsp:spPr>
        <a:xfrm rot="10800000">
          <a:off x="3008370" y="2802111"/>
          <a:ext cx="195685" cy="2289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22225">
          <a:solidFill>
            <a:srgbClr val="077A3E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3067075" y="2847894"/>
        <a:ext cx="136980" cy="137348"/>
      </dsp:txXfrm>
    </dsp:sp>
    <dsp:sp modelId="{B473156F-33D3-49E8-A00C-430602AC9280}">
      <dsp:nvSpPr>
        <dsp:cNvPr id="0" name=""/>
        <dsp:cNvSpPr/>
      </dsp:nvSpPr>
      <dsp:spPr>
        <a:xfrm>
          <a:off x="332191" y="2067484"/>
          <a:ext cx="2583874" cy="1698168"/>
        </a:xfrm>
        <a:prstGeom prst="roundRect">
          <a:avLst>
            <a:gd name="adj" fmla="val 10000"/>
          </a:avLst>
        </a:prstGeom>
        <a:solidFill>
          <a:srgbClr val="F7FBEF"/>
        </a:solidFill>
        <a:ln>
          <a:noFill/>
        </a:ln>
        <a:effectLst>
          <a:outerShdw blurRad="1397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700" b="0" i="0" u="none" strike="noStrike" kern="1200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6. Ответственное лицо кадровой </a:t>
          </a:r>
          <a:r>
            <a:rPr lang="ru-RU" sz="17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службы</a:t>
          </a:r>
          <a:endParaRPr lang="ru-RU" sz="1700" b="0" kern="1200" dirty="0"/>
        </a:p>
      </dsp:txBody>
      <dsp:txXfrm>
        <a:off x="381929" y="2117222"/>
        <a:ext cx="2484398" cy="1598692"/>
      </dsp:txXfrm>
    </dsp:sp>
    <dsp:sp modelId="{22646B89-3643-4873-BAFB-1F2EB6762FCC}">
      <dsp:nvSpPr>
        <dsp:cNvPr id="0" name=""/>
        <dsp:cNvSpPr/>
      </dsp:nvSpPr>
      <dsp:spPr>
        <a:xfrm rot="5400000">
          <a:off x="1526286" y="3830266"/>
          <a:ext cx="195685" cy="2289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22225">
          <a:solidFill>
            <a:srgbClr val="077A3E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-5400000">
        <a:off x="1555455" y="3846881"/>
        <a:ext cx="137348" cy="136980"/>
      </dsp:txXfrm>
    </dsp:sp>
    <dsp:sp modelId="{BA799F2A-CFCD-488E-A9E6-551A4FF33032}">
      <dsp:nvSpPr>
        <dsp:cNvPr id="0" name=""/>
        <dsp:cNvSpPr/>
      </dsp:nvSpPr>
      <dsp:spPr>
        <a:xfrm>
          <a:off x="332191" y="4134870"/>
          <a:ext cx="2583874" cy="1698168"/>
        </a:xfrm>
        <a:prstGeom prst="roundRect">
          <a:avLst>
            <a:gd name="adj" fmla="val 10000"/>
          </a:avLst>
        </a:prstGeom>
        <a:solidFill>
          <a:srgbClr val="F7FBEF"/>
        </a:solidFill>
        <a:ln>
          <a:noFill/>
        </a:ln>
        <a:effectLst>
          <a:outerShdw blurRad="1397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7. Контроль на отклонений от графика рабочего времени, подписывает </a:t>
          </a:r>
          <a:r>
            <a:rPr lang="ru-RU" sz="17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простой ЭП</a:t>
          </a:r>
        </a:p>
      </dsp:txBody>
      <dsp:txXfrm>
        <a:off x="381929" y="4184608"/>
        <a:ext cx="2484398" cy="1598692"/>
      </dsp:txXfrm>
    </dsp:sp>
    <dsp:sp modelId="{15470345-C02C-4457-914F-B7FFE8612677}">
      <dsp:nvSpPr>
        <dsp:cNvPr id="0" name=""/>
        <dsp:cNvSpPr/>
      </dsp:nvSpPr>
      <dsp:spPr>
        <a:xfrm>
          <a:off x="2997293" y="4869497"/>
          <a:ext cx="195685" cy="2289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22225">
          <a:solidFill>
            <a:srgbClr val="077A3E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2997293" y="4915280"/>
        <a:ext cx="136980" cy="137348"/>
      </dsp:txXfrm>
    </dsp:sp>
    <dsp:sp modelId="{F3EE8B36-9B0E-4733-9466-F1351EFC8619}">
      <dsp:nvSpPr>
        <dsp:cNvPr id="0" name=""/>
        <dsp:cNvSpPr/>
      </dsp:nvSpPr>
      <dsp:spPr>
        <a:xfrm>
          <a:off x="3285283" y="4134870"/>
          <a:ext cx="2583874" cy="1698168"/>
        </a:xfrm>
        <a:prstGeom prst="roundRect">
          <a:avLst>
            <a:gd name="adj" fmla="val 10000"/>
          </a:avLst>
        </a:prstGeom>
        <a:solidFill>
          <a:srgbClr val="F7FBEF"/>
        </a:solidFill>
        <a:ln>
          <a:noFill/>
        </a:ln>
        <a:effectLst>
          <a:outerShdw blurRad="1397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700" b="1" i="0" u="none" strike="noStrike" kern="1200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8. Руководитель учреждения </a:t>
          </a:r>
          <a:r>
            <a:rPr lang="ru-RU" sz="17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Подписание </a:t>
          </a:r>
          <a:r>
            <a:rPr kumimoji="0" lang="ru-RU" sz="1700" b="1" i="0" u="none" strike="noStrike" kern="1200" cap="none" spc="0" normalizeH="0" baseline="0" noProof="0" dirty="0">
              <a:ln/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ЭЦП</a:t>
          </a:r>
          <a:endParaRPr lang="ru-RU" sz="17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35021" y="4184608"/>
        <a:ext cx="2484398" cy="1598692"/>
      </dsp:txXfrm>
    </dsp:sp>
    <dsp:sp modelId="{80ED9E8F-43A6-49FC-9243-D6F8B8287FC5}">
      <dsp:nvSpPr>
        <dsp:cNvPr id="0" name=""/>
        <dsp:cNvSpPr/>
      </dsp:nvSpPr>
      <dsp:spPr>
        <a:xfrm>
          <a:off x="5950385" y="4869497"/>
          <a:ext cx="195685" cy="22891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22225">
          <a:solidFill>
            <a:srgbClr val="077A3E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5950385" y="4915280"/>
        <a:ext cx="136980" cy="137348"/>
      </dsp:txXfrm>
    </dsp:sp>
    <dsp:sp modelId="{8FAFC0FD-1D90-4F3F-B684-F9895F2D4EE4}">
      <dsp:nvSpPr>
        <dsp:cNvPr id="0" name=""/>
        <dsp:cNvSpPr/>
      </dsp:nvSpPr>
      <dsp:spPr>
        <a:xfrm>
          <a:off x="6238374" y="4134870"/>
          <a:ext cx="2583874" cy="1698168"/>
        </a:xfrm>
        <a:prstGeom prst="roundRect">
          <a:avLst>
            <a:gd name="adj" fmla="val 10000"/>
          </a:avLst>
        </a:prstGeom>
        <a:solidFill>
          <a:srgbClr val="F7FBEF"/>
        </a:solidFill>
        <a:ln>
          <a:noFill/>
        </a:ln>
        <a:effectLst>
          <a:outerShdw blurRad="1397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9. Отражение в бухучете, БО и ДО</a:t>
          </a:r>
        </a:p>
      </dsp:txBody>
      <dsp:txXfrm>
        <a:off x="6288112" y="4184608"/>
        <a:ext cx="2484398" cy="159869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9DF4FB-371B-AF4D-A2C7-957607D09B57}">
      <dsp:nvSpPr>
        <dsp:cNvPr id="0" name=""/>
        <dsp:cNvSpPr/>
      </dsp:nvSpPr>
      <dsp:spPr>
        <a:xfrm>
          <a:off x="-5658248" y="-866150"/>
          <a:ext cx="6736667" cy="6736667"/>
        </a:xfrm>
        <a:prstGeom prst="blockArc">
          <a:avLst>
            <a:gd name="adj1" fmla="val 18900000"/>
            <a:gd name="adj2" fmla="val 2700000"/>
            <a:gd name="adj3" fmla="val 32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85677F-73EC-8949-8511-9B9035722129}">
      <dsp:nvSpPr>
        <dsp:cNvPr id="0" name=""/>
        <dsp:cNvSpPr/>
      </dsp:nvSpPr>
      <dsp:spPr>
        <a:xfrm>
          <a:off x="564514" y="384735"/>
          <a:ext cx="7700362" cy="7698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1086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61н - применяется всеми (КУ, БУ, АУ) (первое применение - разные даты)</a:t>
          </a:r>
        </a:p>
      </dsp:txBody>
      <dsp:txXfrm>
        <a:off x="564514" y="384735"/>
        <a:ext cx="7700362" cy="769871"/>
      </dsp:txXfrm>
    </dsp:sp>
    <dsp:sp modelId="{2E9914D6-DDC5-9C47-AD49-12B3ADF201D9}">
      <dsp:nvSpPr>
        <dsp:cNvPr id="0" name=""/>
        <dsp:cNvSpPr/>
      </dsp:nvSpPr>
      <dsp:spPr>
        <a:xfrm>
          <a:off x="83345" y="288501"/>
          <a:ext cx="962339" cy="96233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E7FCC2C-13F6-CC44-AA88-FBC13B8719B3}">
      <dsp:nvSpPr>
        <dsp:cNvPr id="0" name=""/>
        <dsp:cNvSpPr/>
      </dsp:nvSpPr>
      <dsp:spPr>
        <a:xfrm>
          <a:off x="1005900" y="1539743"/>
          <a:ext cx="7258977" cy="7698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1086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Приоритет на формы электронных документов*</a:t>
          </a:r>
        </a:p>
      </dsp:txBody>
      <dsp:txXfrm>
        <a:off x="1005900" y="1539743"/>
        <a:ext cx="7258977" cy="769871"/>
      </dsp:txXfrm>
    </dsp:sp>
    <dsp:sp modelId="{B33339A9-15BC-F74B-ADE5-AFE926B69694}">
      <dsp:nvSpPr>
        <dsp:cNvPr id="0" name=""/>
        <dsp:cNvSpPr/>
      </dsp:nvSpPr>
      <dsp:spPr>
        <a:xfrm>
          <a:off x="524730" y="1443509"/>
          <a:ext cx="962339" cy="96233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94E1360-7158-E347-852F-13A5D99F064C}">
      <dsp:nvSpPr>
        <dsp:cNvPr id="0" name=""/>
        <dsp:cNvSpPr/>
      </dsp:nvSpPr>
      <dsp:spPr>
        <a:xfrm>
          <a:off x="1005900" y="2694751"/>
          <a:ext cx="7258977" cy="7698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1086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61н применяется по мере организационно-технической готовности, но не позднее… (можно и раньше – через УП)</a:t>
          </a:r>
        </a:p>
      </dsp:txBody>
      <dsp:txXfrm>
        <a:off x="1005900" y="2694751"/>
        <a:ext cx="7258977" cy="769871"/>
      </dsp:txXfrm>
    </dsp:sp>
    <dsp:sp modelId="{C960536A-EBCA-8145-96CF-4C8572C043AA}">
      <dsp:nvSpPr>
        <dsp:cNvPr id="0" name=""/>
        <dsp:cNvSpPr/>
      </dsp:nvSpPr>
      <dsp:spPr>
        <a:xfrm>
          <a:off x="524730" y="2598517"/>
          <a:ext cx="962339" cy="96233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FE71500-F4D2-6941-A3DD-1FD3B045B3D4}">
      <dsp:nvSpPr>
        <dsp:cNvPr id="0" name=""/>
        <dsp:cNvSpPr/>
      </dsp:nvSpPr>
      <dsp:spPr>
        <a:xfrm>
          <a:off x="564514" y="3849758"/>
          <a:ext cx="7700362" cy="7698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1086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невозможность формирования документа "задним числом" (регистры)</a:t>
          </a:r>
        </a:p>
      </dsp:txBody>
      <dsp:txXfrm>
        <a:off x="564514" y="3849758"/>
        <a:ext cx="7700362" cy="769871"/>
      </dsp:txXfrm>
    </dsp:sp>
    <dsp:sp modelId="{17183B8C-0323-EE41-8FC0-67E00328A6F8}">
      <dsp:nvSpPr>
        <dsp:cNvPr id="0" name=""/>
        <dsp:cNvSpPr/>
      </dsp:nvSpPr>
      <dsp:spPr>
        <a:xfrm>
          <a:off x="83345" y="3753524"/>
          <a:ext cx="962339" cy="96233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73C0E8-94A8-4548-965C-5235B8D82199}">
      <dsp:nvSpPr>
        <dsp:cNvPr id="0" name=""/>
        <dsp:cNvSpPr/>
      </dsp:nvSpPr>
      <dsp:spPr>
        <a:xfrm>
          <a:off x="264012" y="848650"/>
          <a:ext cx="2911620" cy="14558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Сторона 1: прекращение права ОУ и передача иному балансодержателю - </a:t>
          </a:r>
          <a:r>
            <a:rPr lang="ru-RU" sz="2000" b="1" u="sng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Кт</a:t>
          </a:r>
          <a:r>
            <a:rPr lang="ru-RU" sz="2000" b="1" u="sng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101 (КОСГУ 281)</a:t>
          </a:r>
        </a:p>
      </dsp:txBody>
      <dsp:txXfrm>
        <a:off x="306651" y="891289"/>
        <a:ext cx="2826342" cy="1370532"/>
      </dsp:txXfrm>
    </dsp:sp>
    <dsp:sp modelId="{4D078912-EA8F-954C-914C-BDA8CB6681FE}">
      <dsp:nvSpPr>
        <dsp:cNvPr id="0" name=""/>
        <dsp:cNvSpPr/>
      </dsp:nvSpPr>
      <dsp:spPr>
        <a:xfrm rot="20435545">
          <a:off x="3106117" y="1128199"/>
          <a:ext cx="2446810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2446810" y="418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68351" y="1108864"/>
        <a:ext cx="122340" cy="122340"/>
      </dsp:txXfrm>
    </dsp:sp>
    <dsp:sp modelId="{72E1AF0D-E265-D249-A558-6DD2F3FA93FF}">
      <dsp:nvSpPr>
        <dsp:cNvPr id="0" name=""/>
        <dsp:cNvSpPr/>
      </dsp:nvSpPr>
      <dsp:spPr>
        <a:xfrm>
          <a:off x="5483411" y="35609"/>
          <a:ext cx="2911620" cy="14558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Сторона 2: оформление права ОУ и поступление имущества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Дт</a:t>
          </a:r>
          <a:r>
            <a:rPr lang="ru-RU" sz="2000" b="1" u="sng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101 (КОСГУ 195)</a:t>
          </a:r>
        </a:p>
      </dsp:txBody>
      <dsp:txXfrm>
        <a:off x="5526050" y="78248"/>
        <a:ext cx="2826342" cy="1370532"/>
      </dsp:txXfrm>
    </dsp:sp>
    <dsp:sp modelId="{36B6DF7F-132C-7743-B185-3FBC731EAF4C}">
      <dsp:nvSpPr>
        <dsp:cNvPr id="0" name=""/>
        <dsp:cNvSpPr/>
      </dsp:nvSpPr>
      <dsp:spPr>
        <a:xfrm rot="1183402">
          <a:off x="3103718" y="1948402"/>
          <a:ext cx="2451607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2451607" y="418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68232" y="1928948"/>
        <a:ext cx="122580" cy="122580"/>
      </dsp:txXfrm>
    </dsp:sp>
    <dsp:sp modelId="{0BF3262D-D63C-E842-A4CA-96EF35A9FFD8}">
      <dsp:nvSpPr>
        <dsp:cNvPr id="0" name=""/>
        <dsp:cNvSpPr/>
      </dsp:nvSpPr>
      <dsp:spPr>
        <a:xfrm>
          <a:off x="5483411" y="1676016"/>
          <a:ext cx="2911620" cy="14558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Орган власти по управлению имуществом - </a:t>
          </a:r>
          <a:r>
            <a:rPr lang="ru-RU" sz="2000" b="1" u="sng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Дт</a:t>
          </a:r>
          <a:r>
            <a:rPr lang="ru-RU" sz="2000" b="1" u="sng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108 (КОСГУ 195)</a:t>
          </a: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если Сторона 2 не оформила права ОУ</a:t>
          </a:r>
        </a:p>
      </dsp:txBody>
      <dsp:txXfrm>
        <a:off x="5526050" y="1718655"/>
        <a:ext cx="2826342" cy="137053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D252C7-6D95-154E-BF84-96C6D4E9CD92}">
      <dsp:nvSpPr>
        <dsp:cNvPr id="0" name=""/>
        <dsp:cNvSpPr/>
      </dsp:nvSpPr>
      <dsp:spPr>
        <a:xfrm>
          <a:off x="5982750" y="3108732"/>
          <a:ext cx="91440" cy="54207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207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EF5E0C-14AA-F14B-839A-65911DD23516}">
      <dsp:nvSpPr>
        <dsp:cNvPr id="0" name=""/>
        <dsp:cNvSpPr/>
      </dsp:nvSpPr>
      <dsp:spPr>
        <a:xfrm>
          <a:off x="3951232" y="1383115"/>
          <a:ext cx="2077237" cy="5420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405"/>
              </a:lnTo>
              <a:lnTo>
                <a:pt x="2077237" y="369405"/>
              </a:lnTo>
              <a:lnTo>
                <a:pt x="2077237" y="5420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39171C-3DB1-564A-A4C9-A6EAD6B23F51}">
      <dsp:nvSpPr>
        <dsp:cNvPr id="0" name=""/>
        <dsp:cNvSpPr/>
      </dsp:nvSpPr>
      <dsp:spPr>
        <a:xfrm>
          <a:off x="1828274" y="3108732"/>
          <a:ext cx="91440" cy="54207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207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3839EF-3356-8F4A-A986-6A2233151708}">
      <dsp:nvSpPr>
        <dsp:cNvPr id="0" name=""/>
        <dsp:cNvSpPr/>
      </dsp:nvSpPr>
      <dsp:spPr>
        <a:xfrm>
          <a:off x="1873994" y="1383115"/>
          <a:ext cx="2077237" cy="542070"/>
        </a:xfrm>
        <a:custGeom>
          <a:avLst/>
          <a:gdLst/>
          <a:ahLst/>
          <a:cxnLst/>
          <a:rect l="0" t="0" r="0" b="0"/>
          <a:pathLst>
            <a:path>
              <a:moveTo>
                <a:pt x="2077237" y="0"/>
              </a:moveTo>
              <a:lnTo>
                <a:pt x="2077237" y="369405"/>
              </a:lnTo>
              <a:lnTo>
                <a:pt x="0" y="369405"/>
              </a:lnTo>
              <a:lnTo>
                <a:pt x="0" y="5420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4AB8C6-C2D6-4E47-9D31-B4FC004CF11D}">
      <dsp:nvSpPr>
        <dsp:cNvPr id="0" name=""/>
        <dsp:cNvSpPr/>
      </dsp:nvSpPr>
      <dsp:spPr>
        <a:xfrm>
          <a:off x="2081089" y="199569"/>
          <a:ext cx="3740285" cy="11835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5BD95DD-5F14-1F4A-B07F-189776114B78}">
      <dsp:nvSpPr>
        <dsp:cNvPr id="0" name=""/>
        <dsp:cNvSpPr/>
      </dsp:nvSpPr>
      <dsp:spPr>
        <a:xfrm>
          <a:off x="2288184" y="396309"/>
          <a:ext cx="3740285" cy="11835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/>
            <a:t>передача неисключительных прав (при наличии правовых оснований)</a:t>
          </a:r>
        </a:p>
      </dsp:txBody>
      <dsp:txXfrm>
        <a:off x="2322849" y="430974"/>
        <a:ext cx="3670955" cy="1114216"/>
      </dsp:txXfrm>
    </dsp:sp>
    <dsp:sp modelId="{1B31BC37-8992-924B-82B2-5E4E3C35762F}">
      <dsp:nvSpPr>
        <dsp:cNvPr id="0" name=""/>
        <dsp:cNvSpPr/>
      </dsp:nvSpPr>
      <dsp:spPr>
        <a:xfrm>
          <a:off x="3851" y="1925186"/>
          <a:ext cx="3740285" cy="11835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FE07D54-9E4A-AA4F-BE56-0DDFEFBC7D81}">
      <dsp:nvSpPr>
        <dsp:cNvPr id="0" name=""/>
        <dsp:cNvSpPr/>
      </dsp:nvSpPr>
      <dsp:spPr>
        <a:xfrm>
          <a:off x="210946" y="2121926"/>
          <a:ext cx="3740285" cy="11835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/>
            <a:t>соответствуют критериям, установленным СГС "НМА" (срок более 12 месяцев)</a:t>
          </a:r>
        </a:p>
      </dsp:txBody>
      <dsp:txXfrm>
        <a:off x="245611" y="2156591"/>
        <a:ext cx="3670955" cy="1114216"/>
      </dsp:txXfrm>
    </dsp:sp>
    <dsp:sp modelId="{594466BC-A66B-8246-AC23-90910A5EC0E4}">
      <dsp:nvSpPr>
        <dsp:cNvPr id="0" name=""/>
        <dsp:cNvSpPr/>
      </dsp:nvSpPr>
      <dsp:spPr>
        <a:xfrm>
          <a:off x="3851" y="3650803"/>
          <a:ext cx="3740285" cy="11835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19F0FA4-F69C-8F45-A84B-E9962D95F33C}">
      <dsp:nvSpPr>
        <dsp:cNvPr id="0" name=""/>
        <dsp:cNvSpPr/>
      </dsp:nvSpPr>
      <dsp:spPr>
        <a:xfrm>
          <a:off x="210946" y="3847543"/>
          <a:ext cx="3740285" cy="11835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/>
            <a:t>счет 106</a:t>
          </a:r>
        </a:p>
      </dsp:txBody>
      <dsp:txXfrm>
        <a:off x="245611" y="3882208"/>
        <a:ext cx="3670955" cy="1114216"/>
      </dsp:txXfrm>
    </dsp:sp>
    <dsp:sp modelId="{F2920568-58D6-B140-A00B-D8934807EDC6}">
      <dsp:nvSpPr>
        <dsp:cNvPr id="0" name=""/>
        <dsp:cNvSpPr/>
      </dsp:nvSpPr>
      <dsp:spPr>
        <a:xfrm>
          <a:off x="4158327" y="1925186"/>
          <a:ext cx="3740285" cy="11835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E847F3D-29D0-9046-B00A-74F874F5B047}">
      <dsp:nvSpPr>
        <dsp:cNvPr id="0" name=""/>
        <dsp:cNvSpPr/>
      </dsp:nvSpPr>
      <dsp:spPr>
        <a:xfrm>
          <a:off x="4365422" y="2121926"/>
          <a:ext cx="3740285" cy="11835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u="sng" kern="1200" dirty="0">
              <a:solidFill>
                <a:srgbClr val="C00000"/>
              </a:solidFill>
            </a:rPr>
            <a:t>НЕ</a:t>
          </a:r>
          <a:r>
            <a:rPr lang="ru-RU" sz="2100" b="1" kern="1200" dirty="0"/>
            <a:t> соответствуют критериям, установленным СГС "НМА" (срок </a:t>
          </a:r>
          <a:r>
            <a:rPr lang="ru-RU" sz="2100" b="1" u="sng" kern="1200" dirty="0">
              <a:solidFill>
                <a:srgbClr val="C00000"/>
              </a:solidFill>
            </a:rPr>
            <a:t>менее</a:t>
          </a:r>
          <a:r>
            <a:rPr lang="ru-RU" sz="2100" b="1" kern="1200" dirty="0"/>
            <a:t> 12 месяцев)</a:t>
          </a:r>
        </a:p>
      </dsp:txBody>
      <dsp:txXfrm>
        <a:off x="4400087" y="2156591"/>
        <a:ext cx="3670955" cy="1114216"/>
      </dsp:txXfrm>
    </dsp:sp>
    <dsp:sp modelId="{A44797F1-BA57-934F-A35B-9E0A8ECFB648}">
      <dsp:nvSpPr>
        <dsp:cNvPr id="0" name=""/>
        <dsp:cNvSpPr/>
      </dsp:nvSpPr>
      <dsp:spPr>
        <a:xfrm>
          <a:off x="4158327" y="3650803"/>
          <a:ext cx="3740285" cy="11835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5E95FF3-3833-2145-9F7A-F18A25673E58}">
      <dsp:nvSpPr>
        <dsp:cNvPr id="0" name=""/>
        <dsp:cNvSpPr/>
      </dsp:nvSpPr>
      <dsp:spPr>
        <a:xfrm>
          <a:off x="4365422" y="3847543"/>
          <a:ext cx="3740285" cy="11835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/>
            <a:t>0 401 50 226</a:t>
          </a:r>
        </a:p>
      </dsp:txBody>
      <dsp:txXfrm>
        <a:off x="4400087" y="3882208"/>
        <a:ext cx="3670955" cy="111421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E67816-24B3-4001-8BF2-D2858553B838}">
      <dsp:nvSpPr>
        <dsp:cNvPr id="0" name=""/>
        <dsp:cNvSpPr/>
      </dsp:nvSpPr>
      <dsp:spPr>
        <a:xfrm>
          <a:off x="11758" y="876515"/>
          <a:ext cx="2196540" cy="1098270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Земельные участки, собственность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разграничена</a:t>
          </a:r>
        </a:p>
      </dsp:txBody>
      <dsp:txXfrm>
        <a:off x="43925" y="908682"/>
        <a:ext cx="2132206" cy="1033936"/>
      </dsp:txXfrm>
    </dsp:sp>
    <dsp:sp modelId="{4297772A-FFE7-45F4-A9BB-A0D04685CF51}">
      <dsp:nvSpPr>
        <dsp:cNvPr id="0" name=""/>
        <dsp:cNvSpPr/>
      </dsp:nvSpPr>
      <dsp:spPr>
        <a:xfrm rot="19457599">
          <a:off x="2106597" y="1085575"/>
          <a:ext cx="1082019" cy="48643"/>
        </a:xfrm>
        <a:custGeom>
          <a:avLst/>
          <a:gdLst/>
          <a:ahLst/>
          <a:cxnLst/>
          <a:rect l="0" t="0" r="0" b="0"/>
          <a:pathLst>
            <a:path>
              <a:moveTo>
                <a:pt x="0" y="24321"/>
              </a:moveTo>
              <a:lnTo>
                <a:pt x="1082019" y="2432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20556" y="1082847"/>
        <a:ext cx="54100" cy="54100"/>
      </dsp:txXfrm>
    </dsp:sp>
    <dsp:sp modelId="{ED27E8E0-325A-49E4-85B1-A123D024BDC7}">
      <dsp:nvSpPr>
        <dsp:cNvPr id="0" name=""/>
        <dsp:cNvSpPr/>
      </dsp:nvSpPr>
      <dsp:spPr>
        <a:xfrm>
          <a:off x="3086915" y="245010"/>
          <a:ext cx="2196540" cy="1098270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Вовлечение в хозяйственный оборот (аренда, право постоянного бессрочного пользования)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19082" y="277177"/>
        <a:ext cx="2132206" cy="1033936"/>
      </dsp:txXfrm>
    </dsp:sp>
    <dsp:sp modelId="{3E7592EC-994B-4639-B1B5-5C0DDEF6D5CE}">
      <dsp:nvSpPr>
        <dsp:cNvPr id="0" name=""/>
        <dsp:cNvSpPr/>
      </dsp:nvSpPr>
      <dsp:spPr>
        <a:xfrm rot="2142401">
          <a:off x="2106597" y="1717081"/>
          <a:ext cx="1082019" cy="48643"/>
        </a:xfrm>
        <a:custGeom>
          <a:avLst/>
          <a:gdLst/>
          <a:ahLst/>
          <a:cxnLst/>
          <a:rect l="0" t="0" r="0" b="0"/>
          <a:pathLst>
            <a:path>
              <a:moveTo>
                <a:pt x="0" y="24321"/>
              </a:moveTo>
              <a:lnTo>
                <a:pt x="1082019" y="2432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20556" y="1714352"/>
        <a:ext cx="54100" cy="54100"/>
      </dsp:txXfrm>
    </dsp:sp>
    <dsp:sp modelId="{62FDB563-B4D8-4041-8B81-98D4063BB575}">
      <dsp:nvSpPr>
        <dsp:cNvPr id="0" name=""/>
        <dsp:cNvSpPr/>
      </dsp:nvSpPr>
      <dsp:spPr>
        <a:xfrm>
          <a:off x="3086915" y="1508020"/>
          <a:ext cx="2196540" cy="10982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Уполномоченный на распоряжение орган </a:t>
          </a:r>
        </a:p>
      </dsp:txBody>
      <dsp:txXfrm>
        <a:off x="3119082" y="1540187"/>
        <a:ext cx="2132206" cy="1033936"/>
      </dsp:txXfrm>
    </dsp:sp>
    <dsp:sp modelId="{09FCD0B6-EF09-4A96-8A50-62BC9EC66073}">
      <dsp:nvSpPr>
        <dsp:cNvPr id="0" name=""/>
        <dsp:cNvSpPr/>
      </dsp:nvSpPr>
      <dsp:spPr>
        <a:xfrm rot="18816997">
          <a:off x="5085928" y="1571782"/>
          <a:ext cx="1273671" cy="48643"/>
        </a:xfrm>
        <a:custGeom>
          <a:avLst/>
          <a:gdLst/>
          <a:ahLst/>
          <a:cxnLst/>
          <a:rect l="0" t="0" r="0" b="0"/>
          <a:pathLst>
            <a:path>
              <a:moveTo>
                <a:pt x="0" y="24321"/>
              </a:moveTo>
              <a:lnTo>
                <a:pt x="1273671" y="24321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90922" y="1564263"/>
        <a:ext cx="63683" cy="63683"/>
      </dsp:txXfrm>
    </dsp:sp>
    <dsp:sp modelId="{836E6BB4-A571-4D3E-AE1C-1102AD725F50}">
      <dsp:nvSpPr>
        <dsp:cNvPr id="0" name=""/>
        <dsp:cNvSpPr/>
      </dsp:nvSpPr>
      <dsp:spPr>
        <a:xfrm>
          <a:off x="6162071" y="295321"/>
          <a:ext cx="2636661" cy="1679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аренде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Право для распоряжения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Дт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1 103 13 330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Кт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1 401 10 199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Передача в аренду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Дт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1 103 13 330 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Кт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1 103 13 430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Увеличение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сч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25</a:t>
          </a:r>
        </a:p>
      </dsp:txBody>
      <dsp:txXfrm>
        <a:off x="6211261" y="344511"/>
        <a:ext cx="2538281" cy="1581083"/>
      </dsp:txXfrm>
    </dsp:sp>
    <dsp:sp modelId="{B8143159-A857-4806-8D40-F5F6F0D5D9C8}">
      <dsp:nvSpPr>
        <dsp:cNvPr id="0" name=""/>
        <dsp:cNvSpPr/>
      </dsp:nvSpPr>
      <dsp:spPr>
        <a:xfrm rot="2783003">
          <a:off x="5085928" y="2493885"/>
          <a:ext cx="1273671" cy="48643"/>
        </a:xfrm>
        <a:custGeom>
          <a:avLst/>
          <a:gdLst/>
          <a:ahLst/>
          <a:cxnLst/>
          <a:rect l="0" t="0" r="0" b="0"/>
          <a:pathLst>
            <a:path>
              <a:moveTo>
                <a:pt x="0" y="24321"/>
              </a:moveTo>
              <a:lnTo>
                <a:pt x="1273671" y="24321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90922" y="2486365"/>
        <a:ext cx="63683" cy="63683"/>
      </dsp:txXfrm>
    </dsp:sp>
    <dsp:sp modelId="{E07D1893-DCF9-46AB-9E23-03031B6DFAE2}">
      <dsp:nvSpPr>
        <dsp:cNvPr id="0" name=""/>
        <dsp:cNvSpPr/>
      </dsp:nvSpPr>
      <dsp:spPr>
        <a:xfrm>
          <a:off x="6162071" y="2139526"/>
          <a:ext cx="2636661" cy="1679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 праве ПБП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Право для распоряжения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Дт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1 103 13 330 </a:t>
          </a: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Кт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1 401 10 199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Передача на праве ПБП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Дт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1 401 20 281 (254)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Кт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1 103 13 430</a:t>
          </a:r>
        </a:p>
      </dsp:txBody>
      <dsp:txXfrm>
        <a:off x="6211261" y="2188716"/>
        <a:ext cx="2538281" cy="158108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E67816-24B3-4001-8BF2-D2858553B838}">
      <dsp:nvSpPr>
        <dsp:cNvPr id="0" name=""/>
        <dsp:cNvSpPr/>
      </dsp:nvSpPr>
      <dsp:spPr>
        <a:xfrm>
          <a:off x="546643" y="575925"/>
          <a:ext cx="1997378" cy="998689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Земельные участки, </a:t>
          </a:r>
          <a:r>
            <a:rPr lang="ru-RU" sz="1600" b="1" i="0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стоимостная оценка</a:t>
          </a:r>
        </a:p>
      </dsp:txBody>
      <dsp:txXfrm>
        <a:off x="575894" y="605176"/>
        <a:ext cx="1938876" cy="940187"/>
      </dsp:txXfrm>
    </dsp:sp>
    <dsp:sp modelId="{3E7592EC-994B-4639-B1B5-5C0DDEF6D5CE}">
      <dsp:nvSpPr>
        <dsp:cNvPr id="0" name=""/>
        <dsp:cNvSpPr/>
      </dsp:nvSpPr>
      <dsp:spPr>
        <a:xfrm>
          <a:off x="2544022" y="1033475"/>
          <a:ext cx="798951" cy="83590"/>
        </a:xfrm>
        <a:custGeom>
          <a:avLst/>
          <a:gdLst/>
          <a:ahLst/>
          <a:cxnLst/>
          <a:rect l="0" t="0" r="0" b="0"/>
          <a:pathLst>
            <a:path>
              <a:moveTo>
                <a:pt x="0" y="41795"/>
              </a:moveTo>
              <a:lnTo>
                <a:pt x="798951" y="41795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23524" y="1055296"/>
        <a:ext cx="39947" cy="39947"/>
      </dsp:txXfrm>
    </dsp:sp>
    <dsp:sp modelId="{62FDB563-B4D8-4041-8B81-98D4063BB575}">
      <dsp:nvSpPr>
        <dsp:cNvPr id="0" name=""/>
        <dsp:cNvSpPr/>
      </dsp:nvSpPr>
      <dsp:spPr>
        <a:xfrm>
          <a:off x="3342973" y="575925"/>
          <a:ext cx="1997378" cy="9986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Кадастровая стоимость</a:t>
          </a:r>
        </a:p>
      </dsp:txBody>
      <dsp:txXfrm>
        <a:off x="3372224" y="605176"/>
        <a:ext cx="1938876" cy="940187"/>
      </dsp:txXfrm>
    </dsp:sp>
    <dsp:sp modelId="{09FCD0B6-EF09-4A96-8A50-62BC9EC66073}">
      <dsp:nvSpPr>
        <dsp:cNvPr id="0" name=""/>
        <dsp:cNvSpPr/>
      </dsp:nvSpPr>
      <dsp:spPr>
        <a:xfrm rot="18816997">
          <a:off x="5160734" y="614228"/>
          <a:ext cx="1158186" cy="83590"/>
        </a:xfrm>
        <a:custGeom>
          <a:avLst/>
          <a:gdLst/>
          <a:ahLst/>
          <a:cxnLst/>
          <a:rect l="0" t="0" r="0" b="0"/>
          <a:pathLst>
            <a:path>
              <a:moveTo>
                <a:pt x="0" y="41795"/>
              </a:moveTo>
              <a:lnTo>
                <a:pt x="1158186" y="41795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0873" y="627068"/>
        <a:ext cx="57909" cy="57909"/>
      </dsp:txXfrm>
    </dsp:sp>
    <dsp:sp modelId="{836E6BB4-A571-4D3E-AE1C-1102AD725F50}">
      <dsp:nvSpPr>
        <dsp:cNvPr id="0" name=""/>
        <dsp:cNvSpPr/>
      </dsp:nvSpPr>
      <dsp:spPr>
        <a:xfrm>
          <a:off x="6139303" y="1934"/>
          <a:ext cx="2397593" cy="4696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выписка из ЕГРН (в случае внесения данных в ЕГРН)</a:t>
          </a:r>
        </a:p>
      </dsp:txBody>
      <dsp:txXfrm>
        <a:off x="6153060" y="15691"/>
        <a:ext cx="2370079" cy="442169"/>
      </dsp:txXfrm>
    </dsp:sp>
    <dsp:sp modelId="{B8143159-A857-4806-8D40-F5F6F0D5D9C8}">
      <dsp:nvSpPr>
        <dsp:cNvPr id="0" name=""/>
        <dsp:cNvSpPr/>
      </dsp:nvSpPr>
      <dsp:spPr>
        <a:xfrm rot="1271441">
          <a:off x="5311381" y="1188347"/>
          <a:ext cx="856892" cy="83590"/>
        </a:xfrm>
        <a:custGeom>
          <a:avLst/>
          <a:gdLst/>
          <a:ahLst/>
          <a:cxnLst/>
          <a:rect l="0" t="0" r="0" b="0"/>
          <a:pathLst>
            <a:path>
              <a:moveTo>
                <a:pt x="0" y="41795"/>
              </a:moveTo>
              <a:lnTo>
                <a:pt x="856892" y="41795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8405" y="1208719"/>
        <a:ext cx="42844" cy="42844"/>
      </dsp:txXfrm>
    </dsp:sp>
    <dsp:sp modelId="{E07D1893-DCF9-46AB-9E23-03031B6DFAE2}">
      <dsp:nvSpPr>
        <dsp:cNvPr id="0" name=""/>
        <dsp:cNvSpPr/>
      </dsp:nvSpPr>
      <dsp:spPr>
        <a:xfrm>
          <a:off x="6139303" y="621421"/>
          <a:ext cx="2397593" cy="15271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акт уполномоченного органа об утверждении результатов определения кадастровой стоимости земельных участков в соответствии с положениями 237-ФЗ</a:t>
          </a:r>
        </a:p>
      </dsp:txBody>
      <dsp:txXfrm>
        <a:off x="6184033" y="666151"/>
        <a:ext cx="2308133" cy="143772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39EE27-A886-E84D-BAB9-32744A83F7B6}">
      <dsp:nvSpPr>
        <dsp:cNvPr id="0" name=""/>
        <dsp:cNvSpPr/>
      </dsp:nvSpPr>
      <dsp:spPr>
        <a:xfrm>
          <a:off x="7626" y="0"/>
          <a:ext cx="2279397" cy="7589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/>
            <a:t>101</a:t>
          </a:r>
          <a:r>
            <a:rPr lang="ru-RU" sz="3300" b="1" kern="1200" dirty="0"/>
            <a:t>, 103</a:t>
          </a:r>
        </a:p>
      </dsp:txBody>
      <dsp:txXfrm>
        <a:off x="29855" y="22229"/>
        <a:ext cx="2234939" cy="714501"/>
      </dsp:txXfrm>
    </dsp:sp>
    <dsp:sp modelId="{0B88EF91-A64B-B141-940F-D84AA4C6C6DE}">
      <dsp:nvSpPr>
        <dsp:cNvPr id="0" name=""/>
        <dsp:cNvSpPr/>
      </dsp:nvSpPr>
      <dsp:spPr>
        <a:xfrm>
          <a:off x="2514963" y="96834"/>
          <a:ext cx="483232" cy="565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2514963" y="209892"/>
        <a:ext cx="338262" cy="339174"/>
      </dsp:txXfrm>
    </dsp:sp>
    <dsp:sp modelId="{6504C4D2-118B-C440-B71A-85DBEA0CA3C2}">
      <dsp:nvSpPr>
        <dsp:cNvPr id="0" name=""/>
        <dsp:cNvSpPr/>
      </dsp:nvSpPr>
      <dsp:spPr>
        <a:xfrm>
          <a:off x="3198783" y="0"/>
          <a:ext cx="2279397" cy="7589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/>
            <a:t>25</a:t>
          </a:r>
        </a:p>
      </dsp:txBody>
      <dsp:txXfrm>
        <a:off x="3221012" y="22229"/>
        <a:ext cx="2234939" cy="714501"/>
      </dsp:txXfrm>
    </dsp:sp>
    <dsp:sp modelId="{9DA114AF-21A1-3443-AA61-11B648F4E8BB}">
      <dsp:nvSpPr>
        <dsp:cNvPr id="0" name=""/>
        <dsp:cNvSpPr/>
      </dsp:nvSpPr>
      <dsp:spPr>
        <a:xfrm>
          <a:off x="5706120" y="96834"/>
          <a:ext cx="483232" cy="565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5706120" y="209892"/>
        <a:ext cx="338262" cy="339174"/>
      </dsp:txXfrm>
    </dsp:sp>
    <dsp:sp modelId="{E41C51D2-2A70-3C45-B5AF-9C59F2670FAA}">
      <dsp:nvSpPr>
        <dsp:cNvPr id="0" name=""/>
        <dsp:cNvSpPr/>
      </dsp:nvSpPr>
      <dsp:spPr>
        <a:xfrm>
          <a:off x="6389939" y="0"/>
          <a:ext cx="2279397" cy="7589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/>
            <a:t>205</a:t>
          </a:r>
        </a:p>
      </dsp:txBody>
      <dsp:txXfrm>
        <a:off x="6412168" y="22229"/>
        <a:ext cx="2234939" cy="714501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39EE27-A886-E84D-BAB9-32744A83F7B6}">
      <dsp:nvSpPr>
        <dsp:cNvPr id="0" name=""/>
        <dsp:cNvSpPr/>
      </dsp:nvSpPr>
      <dsp:spPr>
        <a:xfrm>
          <a:off x="7626" y="0"/>
          <a:ext cx="2279397" cy="84158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/>
            <a:t>101, 103</a:t>
          </a:r>
        </a:p>
      </dsp:txBody>
      <dsp:txXfrm>
        <a:off x="32275" y="24649"/>
        <a:ext cx="2230099" cy="792284"/>
      </dsp:txXfrm>
    </dsp:sp>
    <dsp:sp modelId="{0B88EF91-A64B-B141-940F-D84AA4C6C6DE}">
      <dsp:nvSpPr>
        <dsp:cNvPr id="0" name=""/>
        <dsp:cNvSpPr/>
      </dsp:nvSpPr>
      <dsp:spPr>
        <a:xfrm>
          <a:off x="2514963" y="138145"/>
          <a:ext cx="483232" cy="565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2514963" y="251203"/>
        <a:ext cx="338262" cy="339174"/>
      </dsp:txXfrm>
    </dsp:sp>
    <dsp:sp modelId="{6504C4D2-118B-C440-B71A-85DBEA0CA3C2}">
      <dsp:nvSpPr>
        <dsp:cNvPr id="0" name=""/>
        <dsp:cNvSpPr/>
      </dsp:nvSpPr>
      <dsp:spPr>
        <a:xfrm>
          <a:off x="3198783" y="0"/>
          <a:ext cx="2279397" cy="84158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/>
            <a:t>21006</a:t>
          </a:r>
        </a:p>
      </dsp:txBody>
      <dsp:txXfrm>
        <a:off x="3223432" y="24649"/>
        <a:ext cx="2230099" cy="792284"/>
      </dsp:txXfrm>
    </dsp:sp>
    <dsp:sp modelId="{9DA114AF-21A1-3443-AA61-11B648F4E8BB}">
      <dsp:nvSpPr>
        <dsp:cNvPr id="0" name=""/>
        <dsp:cNvSpPr/>
      </dsp:nvSpPr>
      <dsp:spPr>
        <a:xfrm>
          <a:off x="5706120" y="138145"/>
          <a:ext cx="483232" cy="565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5706120" y="251203"/>
        <a:ext cx="338262" cy="339174"/>
      </dsp:txXfrm>
    </dsp:sp>
    <dsp:sp modelId="{E41C51D2-2A70-3C45-B5AF-9C59F2670FAA}">
      <dsp:nvSpPr>
        <dsp:cNvPr id="0" name=""/>
        <dsp:cNvSpPr/>
      </dsp:nvSpPr>
      <dsp:spPr>
        <a:xfrm>
          <a:off x="6389939" y="0"/>
          <a:ext cx="2279397" cy="84158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/>
            <a:t>20433</a:t>
          </a:r>
        </a:p>
      </dsp:txBody>
      <dsp:txXfrm>
        <a:off x="6414588" y="24649"/>
        <a:ext cx="2230099" cy="792284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39EE27-A886-E84D-BAB9-32744A83F7B6}">
      <dsp:nvSpPr>
        <dsp:cNvPr id="0" name=""/>
        <dsp:cNvSpPr/>
      </dsp:nvSpPr>
      <dsp:spPr>
        <a:xfrm>
          <a:off x="7626" y="0"/>
          <a:ext cx="2279397" cy="94742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kern="1200" dirty="0"/>
            <a:t>205</a:t>
          </a:r>
        </a:p>
      </dsp:txBody>
      <dsp:txXfrm>
        <a:off x="35375" y="27749"/>
        <a:ext cx="2223899" cy="891930"/>
      </dsp:txXfrm>
    </dsp:sp>
    <dsp:sp modelId="{0B88EF91-A64B-B141-940F-D84AA4C6C6DE}">
      <dsp:nvSpPr>
        <dsp:cNvPr id="0" name=""/>
        <dsp:cNvSpPr/>
      </dsp:nvSpPr>
      <dsp:spPr>
        <a:xfrm>
          <a:off x="2514963" y="191068"/>
          <a:ext cx="483232" cy="565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2514963" y="304126"/>
        <a:ext cx="338262" cy="339174"/>
      </dsp:txXfrm>
    </dsp:sp>
    <dsp:sp modelId="{6504C4D2-118B-C440-B71A-85DBEA0CA3C2}">
      <dsp:nvSpPr>
        <dsp:cNvPr id="0" name=""/>
        <dsp:cNvSpPr/>
      </dsp:nvSpPr>
      <dsp:spPr>
        <a:xfrm>
          <a:off x="3198783" y="0"/>
          <a:ext cx="2279397" cy="94742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kern="1200" dirty="0"/>
            <a:t>209</a:t>
          </a:r>
        </a:p>
      </dsp:txBody>
      <dsp:txXfrm>
        <a:off x="3226532" y="27749"/>
        <a:ext cx="2223899" cy="891930"/>
      </dsp:txXfrm>
    </dsp:sp>
    <dsp:sp modelId="{9DA114AF-21A1-3443-AA61-11B648F4E8BB}">
      <dsp:nvSpPr>
        <dsp:cNvPr id="0" name=""/>
        <dsp:cNvSpPr/>
      </dsp:nvSpPr>
      <dsp:spPr>
        <a:xfrm>
          <a:off x="5706120" y="191068"/>
          <a:ext cx="483232" cy="565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5706120" y="304126"/>
        <a:ext cx="338262" cy="339174"/>
      </dsp:txXfrm>
    </dsp:sp>
    <dsp:sp modelId="{E41C51D2-2A70-3C45-B5AF-9C59F2670FAA}">
      <dsp:nvSpPr>
        <dsp:cNvPr id="0" name=""/>
        <dsp:cNvSpPr/>
      </dsp:nvSpPr>
      <dsp:spPr>
        <a:xfrm>
          <a:off x="6389939" y="0"/>
          <a:ext cx="2279397" cy="94742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kern="1200" dirty="0"/>
            <a:t>04</a:t>
          </a:r>
        </a:p>
      </dsp:txBody>
      <dsp:txXfrm>
        <a:off x="6417688" y="27749"/>
        <a:ext cx="2223899" cy="891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7AD97-7BA9-4F1E-83FE-E9B83DABB8C7}">
      <dsp:nvSpPr>
        <dsp:cNvPr id="0" name=""/>
        <dsp:cNvSpPr/>
      </dsp:nvSpPr>
      <dsp:spPr>
        <a:xfrm>
          <a:off x="258876" y="0"/>
          <a:ext cx="4064000" cy="4064000"/>
        </a:xfrm>
        <a:prstGeom prst="triangl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381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F864E70-9E36-4C63-A1F7-8E58DA0A64F4}">
      <dsp:nvSpPr>
        <dsp:cNvPr id="0" name=""/>
        <dsp:cNvSpPr/>
      </dsp:nvSpPr>
      <dsp:spPr>
        <a:xfrm>
          <a:off x="2322208" y="388114"/>
          <a:ext cx="2641600" cy="722312"/>
        </a:xfrm>
        <a:prstGeom prst="round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Состав комиссии – не менее 3х человек: председатель, заместитель председателя, член Комиссии</a:t>
          </a:r>
        </a:p>
      </dsp:txBody>
      <dsp:txXfrm>
        <a:off x="2357468" y="423374"/>
        <a:ext cx="2571080" cy="651792"/>
      </dsp:txXfrm>
    </dsp:sp>
    <dsp:sp modelId="{FD31FB24-2F6C-4A75-BAB8-1BECD05038D6}">
      <dsp:nvSpPr>
        <dsp:cNvPr id="0" name=""/>
        <dsp:cNvSpPr/>
      </dsp:nvSpPr>
      <dsp:spPr>
        <a:xfrm>
          <a:off x="2322208" y="1200715"/>
          <a:ext cx="2641600" cy="722312"/>
        </a:xfrm>
        <a:prstGeom prst="round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Состав объектов инвентаризации, в отношении которых Комиссия уполномочена</a:t>
          </a:r>
        </a:p>
      </dsp:txBody>
      <dsp:txXfrm>
        <a:off x="2357468" y="1235975"/>
        <a:ext cx="2571080" cy="651792"/>
      </dsp:txXfrm>
    </dsp:sp>
    <dsp:sp modelId="{A8D49F79-6E0E-4472-9D80-20C1534082C3}">
      <dsp:nvSpPr>
        <dsp:cNvPr id="0" name=""/>
        <dsp:cNvSpPr/>
      </dsp:nvSpPr>
      <dsp:spPr>
        <a:xfrm>
          <a:off x="2322208" y="2013317"/>
          <a:ext cx="2641600" cy="722312"/>
        </a:xfrm>
        <a:prstGeom prst="round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Порядок проведения заседаний (2/3 об общего кол-ва для кворума, решающий голос у председателя)</a:t>
          </a:r>
        </a:p>
      </dsp:txBody>
      <dsp:txXfrm>
        <a:off x="2357468" y="2048577"/>
        <a:ext cx="2571080" cy="651792"/>
      </dsp:txXfrm>
    </dsp:sp>
    <dsp:sp modelId="{5BD09CE5-C454-4848-A58E-2BFFD3E1590F}">
      <dsp:nvSpPr>
        <dsp:cNvPr id="0" name=""/>
        <dsp:cNvSpPr/>
      </dsp:nvSpPr>
      <dsp:spPr>
        <a:xfrm>
          <a:off x="2322208" y="2825918"/>
          <a:ext cx="2641600" cy="722312"/>
        </a:xfrm>
        <a:prstGeom prst="round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Порядок рассмотрения материалов, подведения итогов</a:t>
          </a:r>
        </a:p>
      </dsp:txBody>
      <dsp:txXfrm>
        <a:off x="2357468" y="2861178"/>
        <a:ext cx="2571080" cy="65179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39EE27-A886-E84D-BAB9-32744A83F7B6}">
      <dsp:nvSpPr>
        <dsp:cNvPr id="0" name=""/>
        <dsp:cNvSpPr/>
      </dsp:nvSpPr>
      <dsp:spPr>
        <a:xfrm>
          <a:off x="7626" y="0"/>
          <a:ext cx="2279397" cy="94742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kern="1200" dirty="0"/>
            <a:t>106</a:t>
          </a:r>
        </a:p>
      </dsp:txBody>
      <dsp:txXfrm>
        <a:off x="35375" y="27749"/>
        <a:ext cx="2223899" cy="891930"/>
      </dsp:txXfrm>
    </dsp:sp>
    <dsp:sp modelId="{0B88EF91-A64B-B141-940F-D84AA4C6C6DE}">
      <dsp:nvSpPr>
        <dsp:cNvPr id="0" name=""/>
        <dsp:cNvSpPr/>
      </dsp:nvSpPr>
      <dsp:spPr>
        <a:xfrm>
          <a:off x="2514963" y="191068"/>
          <a:ext cx="483232" cy="565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2514963" y="304126"/>
        <a:ext cx="338262" cy="339174"/>
      </dsp:txXfrm>
    </dsp:sp>
    <dsp:sp modelId="{6504C4D2-118B-C440-B71A-85DBEA0CA3C2}">
      <dsp:nvSpPr>
        <dsp:cNvPr id="0" name=""/>
        <dsp:cNvSpPr/>
      </dsp:nvSpPr>
      <dsp:spPr>
        <a:xfrm>
          <a:off x="3198783" y="0"/>
          <a:ext cx="2279397" cy="94742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kern="1200" dirty="0"/>
            <a:t>101</a:t>
          </a:r>
        </a:p>
      </dsp:txBody>
      <dsp:txXfrm>
        <a:off x="3226532" y="27749"/>
        <a:ext cx="2223899" cy="891930"/>
      </dsp:txXfrm>
    </dsp:sp>
    <dsp:sp modelId="{9DA114AF-21A1-3443-AA61-11B648F4E8BB}">
      <dsp:nvSpPr>
        <dsp:cNvPr id="0" name=""/>
        <dsp:cNvSpPr/>
      </dsp:nvSpPr>
      <dsp:spPr>
        <a:xfrm>
          <a:off x="5706120" y="191068"/>
          <a:ext cx="483232" cy="565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5706120" y="304126"/>
        <a:ext cx="338262" cy="339174"/>
      </dsp:txXfrm>
    </dsp:sp>
    <dsp:sp modelId="{E41C51D2-2A70-3C45-B5AF-9C59F2670FAA}">
      <dsp:nvSpPr>
        <dsp:cNvPr id="0" name=""/>
        <dsp:cNvSpPr/>
      </dsp:nvSpPr>
      <dsp:spPr>
        <a:xfrm>
          <a:off x="6389939" y="0"/>
          <a:ext cx="2279397" cy="94742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kern="1200" dirty="0"/>
            <a:t>02</a:t>
          </a:r>
        </a:p>
      </dsp:txBody>
      <dsp:txXfrm>
        <a:off x="6417688" y="27749"/>
        <a:ext cx="2223899" cy="89193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45CF94-8C98-3340-AC91-A01DEF5D0F0F}">
      <dsp:nvSpPr>
        <dsp:cNvPr id="0" name=""/>
        <dsp:cNvSpPr/>
      </dsp:nvSpPr>
      <dsp:spPr>
        <a:xfrm>
          <a:off x="1729" y="0"/>
          <a:ext cx="3687532" cy="17683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понятие просроченной ДЗ</a:t>
          </a:r>
        </a:p>
      </dsp:txBody>
      <dsp:txXfrm>
        <a:off x="53523" y="51794"/>
        <a:ext cx="3583944" cy="1664777"/>
      </dsp:txXfrm>
    </dsp:sp>
    <dsp:sp modelId="{EE1BE72A-655B-BE46-94B8-EE837B87B02F}">
      <dsp:nvSpPr>
        <dsp:cNvPr id="0" name=""/>
        <dsp:cNvSpPr/>
      </dsp:nvSpPr>
      <dsp:spPr>
        <a:xfrm>
          <a:off x="4058014" y="426928"/>
          <a:ext cx="781756" cy="91450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58014" y="609830"/>
        <a:ext cx="547229" cy="548704"/>
      </dsp:txXfrm>
    </dsp:sp>
    <dsp:sp modelId="{764D28F4-722E-7F40-903B-D44D481738F6}">
      <dsp:nvSpPr>
        <dsp:cNvPr id="0" name=""/>
        <dsp:cNvSpPr/>
      </dsp:nvSpPr>
      <dsp:spPr>
        <a:xfrm>
          <a:off x="5164274" y="0"/>
          <a:ext cx="3687532" cy="17683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дата исполнения обязательств</a:t>
          </a:r>
        </a:p>
      </dsp:txBody>
      <dsp:txXfrm>
        <a:off x="5216068" y="51794"/>
        <a:ext cx="3583944" cy="1664777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AD98B7-2CA5-864A-A827-3A134E5F7E61}">
      <dsp:nvSpPr>
        <dsp:cNvPr id="0" name=""/>
        <dsp:cNvSpPr/>
      </dsp:nvSpPr>
      <dsp:spPr>
        <a:xfrm rot="5400000">
          <a:off x="4056736" y="-1753226"/>
          <a:ext cx="1654681" cy="538017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Закупка товаров, работ, услуг - с учетом приемки товаров, работ, услуг (если она предусмотрена)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Субсидии, целевые трансферты – срок предоставления отчета с учетом периода рассмотрения и принятия отчета</a:t>
          </a:r>
        </a:p>
      </dsp:txBody>
      <dsp:txXfrm rot="-5400000">
        <a:off x="2193991" y="190294"/>
        <a:ext cx="5299397" cy="1493131"/>
      </dsp:txXfrm>
    </dsp:sp>
    <dsp:sp modelId="{FC00D2F5-44D2-7E48-8EC5-C33CFA21A33C}">
      <dsp:nvSpPr>
        <dsp:cNvPr id="0" name=""/>
        <dsp:cNvSpPr/>
      </dsp:nvSpPr>
      <dsp:spPr>
        <a:xfrm>
          <a:off x="94688" y="2830"/>
          <a:ext cx="2099302" cy="18680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/>
            <a:t>206</a:t>
          </a:r>
        </a:p>
      </dsp:txBody>
      <dsp:txXfrm>
        <a:off x="185879" y="94021"/>
        <a:ext cx="1916920" cy="1685677"/>
      </dsp:txXfrm>
    </dsp:sp>
    <dsp:sp modelId="{4697D349-2382-9B4B-BC91-A95D61E41DB1}">
      <dsp:nvSpPr>
        <dsp:cNvPr id="0" name=""/>
        <dsp:cNvSpPr/>
      </dsp:nvSpPr>
      <dsp:spPr>
        <a:xfrm rot="5400000">
          <a:off x="4136853" y="208235"/>
          <a:ext cx="1494447" cy="538017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Срок представления отчета подотчетного лица с учетом срока его утверждения, установленного локальным актом</a:t>
          </a:r>
        </a:p>
      </dsp:txBody>
      <dsp:txXfrm rot="-5400000">
        <a:off x="2193991" y="2224051"/>
        <a:ext cx="5307219" cy="1348541"/>
      </dsp:txXfrm>
    </dsp:sp>
    <dsp:sp modelId="{65EC428A-970A-3B43-874D-FBF386D3019A}">
      <dsp:nvSpPr>
        <dsp:cNvPr id="0" name=""/>
        <dsp:cNvSpPr/>
      </dsp:nvSpPr>
      <dsp:spPr>
        <a:xfrm>
          <a:off x="94688" y="1964292"/>
          <a:ext cx="2099302" cy="18680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/>
            <a:t>208</a:t>
          </a:r>
        </a:p>
      </dsp:txBody>
      <dsp:txXfrm>
        <a:off x="185879" y="2055483"/>
        <a:ext cx="1916920" cy="1685677"/>
      </dsp:txXfrm>
    </dsp:sp>
    <dsp:sp modelId="{788E9ECA-58BD-7541-8129-DB548E5557B0}">
      <dsp:nvSpPr>
        <dsp:cNvPr id="0" name=""/>
        <dsp:cNvSpPr/>
      </dsp:nvSpPr>
      <dsp:spPr>
        <a:xfrm rot="5400000">
          <a:off x="4136853" y="2169698"/>
          <a:ext cx="1494447" cy="5380172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Последний календарный день текущего года, в котором произошла уплата ЕНП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193991" y="4185514"/>
        <a:ext cx="5307219" cy="1348541"/>
      </dsp:txXfrm>
    </dsp:sp>
    <dsp:sp modelId="{4E30027B-38E3-7C4C-BB94-B8908D6C0C9D}">
      <dsp:nvSpPr>
        <dsp:cNvPr id="0" name=""/>
        <dsp:cNvSpPr/>
      </dsp:nvSpPr>
      <dsp:spPr>
        <a:xfrm>
          <a:off x="94688" y="3925754"/>
          <a:ext cx="2099302" cy="18680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9070" tIns="89535" rIns="179070" bIns="8953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/>
            <a:t>30314</a:t>
          </a:r>
        </a:p>
      </dsp:txBody>
      <dsp:txXfrm>
        <a:off x="185879" y="4016945"/>
        <a:ext cx="1916920" cy="1685677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F9799A-DC8F-4645-BA2A-A876304F8D46}">
      <dsp:nvSpPr>
        <dsp:cNvPr id="0" name=""/>
        <dsp:cNvSpPr/>
      </dsp:nvSpPr>
      <dsp:spPr>
        <a:xfrm>
          <a:off x="2181" y="1480848"/>
          <a:ext cx="2389516" cy="19708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/>
            <a:t>Действующий контракт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/>
            <a:t>Возврат аванса при действующем контракте</a:t>
          </a:r>
        </a:p>
      </dsp:txBody>
      <dsp:txXfrm>
        <a:off x="47536" y="1526203"/>
        <a:ext cx="2298806" cy="1457816"/>
      </dsp:txXfrm>
    </dsp:sp>
    <dsp:sp modelId="{1E3FC44D-D2DA-4BEB-9FC9-2E5696510AAF}">
      <dsp:nvSpPr>
        <dsp:cNvPr id="0" name=""/>
        <dsp:cNvSpPr/>
      </dsp:nvSpPr>
      <dsp:spPr>
        <a:xfrm>
          <a:off x="1357748" y="1995932"/>
          <a:ext cx="2567697" cy="2567697"/>
        </a:xfrm>
        <a:prstGeom prst="leftCircularArrow">
          <a:avLst>
            <a:gd name="adj1" fmla="val 2893"/>
            <a:gd name="adj2" fmla="val 353884"/>
            <a:gd name="adj3" fmla="val 2129394"/>
            <a:gd name="adj4" fmla="val 9024489"/>
            <a:gd name="adj5" fmla="val 337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C5268C-F952-41EB-B931-5F2225FEB411}">
      <dsp:nvSpPr>
        <dsp:cNvPr id="0" name=""/>
        <dsp:cNvSpPr/>
      </dsp:nvSpPr>
      <dsp:spPr>
        <a:xfrm>
          <a:off x="533185" y="3029374"/>
          <a:ext cx="2124014" cy="8446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/>
            <a:t>(КРБ)1206ХХ</a:t>
          </a:r>
        </a:p>
      </dsp:txBody>
      <dsp:txXfrm>
        <a:off x="557924" y="3054113"/>
        <a:ext cx="2074536" cy="795172"/>
      </dsp:txXfrm>
    </dsp:sp>
    <dsp:sp modelId="{3837C382-D450-4F4D-9841-FACF8532DF9F}">
      <dsp:nvSpPr>
        <dsp:cNvPr id="0" name=""/>
        <dsp:cNvSpPr/>
      </dsp:nvSpPr>
      <dsp:spPr>
        <a:xfrm>
          <a:off x="3010972" y="1480848"/>
          <a:ext cx="2389516" cy="19708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/>
            <a:t>Соглашение о расторжении 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/>
            <a:t>Аванс не возвращен</a:t>
          </a:r>
        </a:p>
      </dsp:txBody>
      <dsp:txXfrm>
        <a:off x="3056327" y="1948528"/>
        <a:ext cx="2298806" cy="1457816"/>
      </dsp:txXfrm>
    </dsp:sp>
    <dsp:sp modelId="{F931E7B7-BB4C-439D-855A-A0186D41C73F}">
      <dsp:nvSpPr>
        <dsp:cNvPr id="0" name=""/>
        <dsp:cNvSpPr/>
      </dsp:nvSpPr>
      <dsp:spPr>
        <a:xfrm>
          <a:off x="4346627" y="291642"/>
          <a:ext cx="2873025" cy="2873025"/>
        </a:xfrm>
        <a:prstGeom prst="circularArrow">
          <a:avLst>
            <a:gd name="adj1" fmla="val 2586"/>
            <a:gd name="adj2" fmla="val 314013"/>
            <a:gd name="adj3" fmla="val 19510476"/>
            <a:gd name="adj4" fmla="val 12575511"/>
            <a:gd name="adj5" fmla="val 301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083739-3151-4790-9B87-DE45DBF4E43F}">
      <dsp:nvSpPr>
        <dsp:cNvPr id="0" name=""/>
        <dsp:cNvSpPr/>
      </dsp:nvSpPr>
      <dsp:spPr>
        <a:xfrm>
          <a:off x="3541976" y="1058522"/>
          <a:ext cx="2124014" cy="8446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/>
            <a:t>(КРБ)120934</a:t>
          </a:r>
        </a:p>
      </dsp:txBody>
      <dsp:txXfrm>
        <a:off x="3566715" y="1083261"/>
        <a:ext cx="2074536" cy="795172"/>
      </dsp:txXfrm>
    </dsp:sp>
    <dsp:sp modelId="{BD591E81-DD19-49C8-8785-25860F16F413}">
      <dsp:nvSpPr>
        <dsp:cNvPr id="0" name=""/>
        <dsp:cNvSpPr/>
      </dsp:nvSpPr>
      <dsp:spPr>
        <a:xfrm>
          <a:off x="6019764" y="1480848"/>
          <a:ext cx="2389516" cy="19708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/>
            <a:t>Аванс не возвращен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/>
            <a:t>Последним рабочим днем отчетного периода</a:t>
          </a:r>
        </a:p>
      </dsp:txBody>
      <dsp:txXfrm>
        <a:off x="6065119" y="1526203"/>
        <a:ext cx="2298806" cy="1457816"/>
      </dsp:txXfrm>
    </dsp:sp>
    <dsp:sp modelId="{7501B410-C626-430E-A2C3-F9F8C4E2B378}">
      <dsp:nvSpPr>
        <dsp:cNvPr id="0" name=""/>
        <dsp:cNvSpPr/>
      </dsp:nvSpPr>
      <dsp:spPr>
        <a:xfrm>
          <a:off x="6550767" y="3029374"/>
          <a:ext cx="2124014" cy="8446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/>
            <a:t>(КД)120936</a:t>
          </a:r>
        </a:p>
      </dsp:txBody>
      <dsp:txXfrm>
        <a:off x="6575506" y="3054113"/>
        <a:ext cx="2074536" cy="795172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9E3D71-C2E7-0D48-B3CA-380D89A9BFF4}">
      <dsp:nvSpPr>
        <dsp:cNvPr id="0" name=""/>
        <dsp:cNvSpPr/>
      </dsp:nvSpPr>
      <dsp:spPr>
        <a:xfrm>
          <a:off x="1427" y="504053"/>
          <a:ext cx="2743182" cy="16344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3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Аванс</a:t>
          </a:r>
          <a:r>
            <a:rPr lang="ru-RU" sz="3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(КРБ)1206ХХ</a:t>
          </a:r>
          <a:endParaRPr lang="ru-RU" sz="3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298" y="551924"/>
        <a:ext cx="2647440" cy="1538687"/>
      </dsp:txXfrm>
    </dsp:sp>
    <dsp:sp modelId="{AD61D869-BFF8-834B-9A99-68DD45EAE9FF}">
      <dsp:nvSpPr>
        <dsp:cNvPr id="0" name=""/>
        <dsp:cNvSpPr/>
      </dsp:nvSpPr>
      <dsp:spPr>
        <a:xfrm rot="5400000">
          <a:off x="1313011" y="2198489"/>
          <a:ext cx="120014" cy="120014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12D53DC-5A78-FF4C-8CB4-565D9DECDE2B}">
      <dsp:nvSpPr>
        <dsp:cNvPr id="0" name=""/>
        <dsp:cNvSpPr/>
      </dsp:nvSpPr>
      <dsp:spPr>
        <a:xfrm>
          <a:off x="1427" y="2378511"/>
          <a:ext cx="2743182" cy="2019736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Согласно сроку поставки, по этапам поставки</a:t>
          </a:r>
        </a:p>
      </dsp:txBody>
      <dsp:txXfrm>
        <a:off x="60583" y="2437667"/>
        <a:ext cx="2624870" cy="1901424"/>
      </dsp:txXfrm>
    </dsp:sp>
    <dsp:sp modelId="{60190171-08DE-8C46-86A0-BDDB42177F88}">
      <dsp:nvSpPr>
        <dsp:cNvPr id="0" name=""/>
        <dsp:cNvSpPr/>
      </dsp:nvSpPr>
      <dsp:spPr>
        <a:xfrm>
          <a:off x="3128654" y="504053"/>
          <a:ext cx="2743182" cy="16344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ДЗ </a:t>
          </a:r>
          <a:r>
            <a:rPr lang="ru-RU" sz="3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(КРБ)120934</a:t>
          </a:r>
          <a:endParaRPr lang="ru-RU" sz="3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76525" y="551924"/>
        <a:ext cx="2647440" cy="1538687"/>
      </dsp:txXfrm>
    </dsp:sp>
    <dsp:sp modelId="{AC7149EB-9CCF-3448-8020-795B7C29E6D9}">
      <dsp:nvSpPr>
        <dsp:cNvPr id="0" name=""/>
        <dsp:cNvSpPr/>
      </dsp:nvSpPr>
      <dsp:spPr>
        <a:xfrm rot="5400000">
          <a:off x="4440238" y="2198489"/>
          <a:ext cx="120014" cy="120014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E506781-12BD-E349-9EBC-2D9903781C3C}">
      <dsp:nvSpPr>
        <dsp:cNvPr id="0" name=""/>
        <dsp:cNvSpPr/>
      </dsp:nvSpPr>
      <dsp:spPr>
        <a:xfrm>
          <a:off x="3128654" y="2378511"/>
          <a:ext cx="2743182" cy="2019736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Регламентные сроки возврата средств</a:t>
          </a:r>
        </a:p>
      </dsp:txBody>
      <dsp:txXfrm>
        <a:off x="3187810" y="2437667"/>
        <a:ext cx="2624870" cy="1901424"/>
      </dsp:txXfrm>
    </dsp:sp>
    <dsp:sp modelId="{22B235E8-B8D2-5B4B-825C-5B4D83F46581}">
      <dsp:nvSpPr>
        <dsp:cNvPr id="0" name=""/>
        <dsp:cNvSpPr/>
      </dsp:nvSpPr>
      <dsp:spPr>
        <a:xfrm>
          <a:off x="6255882" y="504053"/>
          <a:ext cx="2743182" cy="16344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ДЗ </a:t>
          </a:r>
          <a:r>
            <a:rPr lang="ru-RU" sz="3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(КД)120936</a:t>
          </a:r>
          <a:endParaRPr lang="ru-RU" sz="3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03753" y="551924"/>
        <a:ext cx="2647440" cy="1538687"/>
      </dsp:txXfrm>
    </dsp:sp>
    <dsp:sp modelId="{D097E893-4F5F-F842-8D7A-907273A50FD7}">
      <dsp:nvSpPr>
        <dsp:cNvPr id="0" name=""/>
        <dsp:cNvSpPr/>
      </dsp:nvSpPr>
      <dsp:spPr>
        <a:xfrm rot="5400000">
          <a:off x="7567466" y="2198489"/>
          <a:ext cx="120014" cy="120014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BCD1D7D-2A6E-1C44-83C4-0E7F5B2C2832}">
      <dsp:nvSpPr>
        <dsp:cNvPr id="0" name=""/>
        <dsp:cNvSpPr/>
      </dsp:nvSpPr>
      <dsp:spPr>
        <a:xfrm>
          <a:off x="6255882" y="2378511"/>
          <a:ext cx="2743182" cy="2019736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Просроченная </a:t>
          </a:r>
        </a:p>
      </dsp:txBody>
      <dsp:txXfrm>
        <a:off x="6315038" y="2437667"/>
        <a:ext cx="2624870" cy="1901424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9E3D71-C2E7-0D48-B3CA-380D89A9BFF4}">
      <dsp:nvSpPr>
        <dsp:cNvPr id="0" name=""/>
        <dsp:cNvSpPr/>
      </dsp:nvSpPr>
      <dsp:spPr>
        <a:xfrm>
          <a:off x="1441" y="233263"/>
          <a:ext cx="2743173" cy="23694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Фин. обеспечение затрат (аванс 206)</a:t>
          </a:r>
        </a:p>
      </dsp:txBody>
      <dsp:txXfrm>
        <a:off x="70840" y="302662"/>
        <a:ext cx="2604375" cy="2230645"/>
      </dsp:txXfrm>
    </dsp:sp>
    <dsp:sp modelId="{AD61D869-BFF8-834B-9A99-68DD45EAE9FF}">
      <dsp:nvSpPr>
        <dsp:cNvPr id="0" name=""/>
        <dsp:cNvSpPr/>
      </dsp:nvSpPr>
      <dsp:spPr>
        <a:xfrm rot="5400000">
          <a:off x="1313021" y="2662713"/>
          <a:ext cx="120013" cy="120013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12D53DC-5A78-FF4C-8CB4-565D9DECDE2B}">
      <dsp:nvSpPr>
        <dsp:cNvPr id="0" name=""/>
        <dsp:cNvSpPr/>
      </dsp:nvSpPr>
      <dsp:spPr>
        <a:xfrm>
          <a:off x="1441" y="2842734"/>
          <a:ext cx="2743173" cy="13886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 val="2500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Утверждение отчета согласно регламенту</a:t>
          </a:r>
        </a:p>
      </dsp:txBody>
      <dsp:txXfrm>
        <a:off x="42113" y="2883406"/>
        <a:ext cx="2661829" cy="1307291"/>
      </dsp:txXfrm>
    </dsp:sp>
    <dsp:sp modelId="{60190171-08DE-8C46-86A0-BDDB42177F88}">
      <dsp:nvSpPr>
        <dsp:cNvPr id="0" name=""/>
        <dsp:cNvSpPr/>
      </dsp:nvSpPr>
      <dsp:spPr>
        <a:xfrm>
          <a:off x="3128659" y="233263"/>
          <a:ext cx="2743173" cy="23694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 01.01.202Х </a:t>
          </a:r>
          <a:r>
            <a:rPr lang="ru-RU" sz="2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неизрасходован-ные</a:t>
          </a: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средства</a:t>
          </a:r>
        </a:p>
      </dsp:txBody>
      <dsp:txXfrm>
        <a:off x="3198058" y="302662"/>
        <a:ext cx="2604375" cy="2230645"/>
      </dsp:txXfrm>
    </dsp:sp>
    <dsp:sp modelId="{AC7149EB-9CCF-3448-8020-795B7C29E6D9}">
      <dsp:nvSpPr>
        <dsp:cNvPr id="0" name=""/>
        <dsp:cNvSpPr/>
      </dsp:nvSpPr>
      <dsp:spPr>
        <a:xfrm rot="5400000">
          <a:off x="4440239" y="2662713"/>
          <a:ext cx="120013" cy="120013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E506781-12BD-E349-9EBC-2D9903781C3C}">
      <dsp:nvSpPr>
        <dsp:cNvPr id="0" name=""/>
        <dsp:cNvSpPr/>
      </dsp:nvSpPr>
      <dsp:spPr>
        <a:xfrm>
          <a:off x="3128659" y="2842734"/>
          <a:ext cx="2743173" cy="13886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 val="2500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Подтверждение потребности - не меняет дату исполнения обязательств</a:t>
          </a:r>
        </a:p>
      </dsp:txBody>
      <dsp:txXfrm>
        <a:off x="3169331" y="2883406"/>
        <a:ext cx="2661829" cy="1307291"/>
      </dsp:txXfrm>
    </dsp:sp>
    <dsp:sp modelId="{2ACE490F-2A2F-F144-AC03-C333612B2CE2}">
      <dsp:nvSpPr>
        <dsp:cNvPr id="0" name=""/>
        <dsp:cNvSpPr/>
      </dsp:nvSpPr>
      <dsp:spPr>
        <a:xfrm rot="5400000">
          <a:off x="4440239" y="4291376"/>
          <a:ext cx="120013" cy="120013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6421AE2-5001-5F46-8037-A1C21CB1919C}">
      <dsp:nvSpPr>
        <dsp:cNvPr id="0" name=""/>
        <dsp:cNvSpPr/>
      </dsp:nvSpPr>
      <dsp:spPr>
        <a:xfrm>
          <a:off x="3128659" y="4471397"/>
          <a:ext cx="2743173" cy="13886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 val="2500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Дата исполнения - соглашение, </a:t>
          </a:r>
          <a:r>
            <a:rPr lang="ru-RU" sz="20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доп.соглашение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69331" y="4512069"/>
        <a:ext cx="2661829" cy="1307291"/>
      </dsp:txXfrm>
    </dsp:sp>
    <dsp:sp modelId="{22B235E8-B8D2-5B4B-825C-5B4D83F46581}">
      <dsp:nvSpPr>
        <dsp:cNvPr id="0" name=""/>
        <dsp:cNvSpPr/>
      </dsp:nvSpPr>
      <dsp:spPr>
        <a:xfrm>
          <a:off x="6255876" y="233263"/>
          <a:ext cx="2743173" cy="23694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Возврат средств - </a:t>
          </a:r>
          <a:r>
            <a:rPr lang="ru-RU" sz="2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реклассификация</a:t>
          </a: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на монетарный актив 205</a:t>
          </a:r>
        </a:p>
      </dsp:txBody>
      <dsp:txXfrm>
        <a:off x="6325275" y="302662"/>
        <a:ext cx="2604375" cy="2230645"/>
      </dsp:txXfrm>
    </dsp:sp>
    <dsp:sp modelId="{D097E893-4F5F-F842-8D7A-907273A50FD7}">
      <dsp:nvSpPr>
        <dsp:cNvPr id="0" name=""/>
        <dsp:cNvSpPr/>
      </dsp:nvSpPr>
      <dsp:spPr>
        <a:xfrm rot="5400000">
          <a:off x="7567456" y="2662713"/>
          <a:ext cx="120013" cy="120013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BCD1D7D-2A6E-1C44-83C4-0E7F5B2C2832}">
      <dsp:nvSpPr>
        <dsp:cNvPr id="0" name=""/>
        <dsp:cNvSpPr/>
      </dsp:nvSpPr>
      <dsp:spPr>
        <a:xfrm>
          <a:off x="6255876" y="2842734"/>
          <a:ext cx="2743173" cy="13886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 val="2500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Регламентные сроки по возврату средств</a:t>
          </a:r>
        </a:p>
      </dsp:txBody>
      <dsp:txXfrm>
        <a:off x="6296548" y="2883406"/>
        <a:ext cx="2661829" cy="1307291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B389CE-2A08-7945-89E6-6132A6B921C6}">
      <dsp:nvSpPr>
        <dsp:cNvPr id="0" name=""/>
        <dsp:cNvSpPr/>
      </dsp:nvSpPr>
      <dsp:spPr>
        <a:xfrm>
          <a:off x="1854590" y="2826314"/>
          <a:ext cx="704543" cy="1356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2271" y="0"/>
              </a:lnTo>
              <a:lnTo>
                <a:pt x="352271" y="1356412"/>
              </a:lnTo>
              <a:lnTo>
                <a:pt x="704543" y="135641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68650" y="3466308"/>
        <a:ext cx="76423" cy="76423"/>
      </dsp:txXfrm>
    </dsp:sp>
    <dsp:sp modelId="{7E575A2C-3229-184C-8CEB-08E3A737EF96}">
      <dsp:nvSpPr>
        <dsp:cNvPr id="0" name=""/>
        <dsp:cNvSpPr/>
      </dsp:nvSpPr>
      <dsp:spPr>
        <a:xfrm>
          <a:off x="1854590" y="1469901"/>
          <a:ext cx="704543" cy="1356412"/>
        </a:xfrm>
        <a:custGeom>
          <a:avLst/>
          <a:gdLst/>
          <a:ahLst/>
          <a:cxnLst/>
          <a:rect l="0" t="0" r="0" b="0"/>
          <a:pathLst>
            <a:path>
              <a:moveTo>
                <a:pt x="0" y="1356412"/>
              </a:moveTo>
              <a:lnTo>
                <a:pt x="352271" y="1356412"/>
              </a:lnTo>
              <a:lnTo>
                <a:pt x="352271" y="0"/>
              </a:lnTo>
              <a:lnTo>
                <a:pt x="704543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68650" y="2109895"/>
        <a:ext cx="76423" cy="76423"/>
      </dsp:txXfrm>
    </dsp:sp>
    <dsp:sp modelId="{4F9D1A89-61BD-A74B-8CEB-105D02F24D0A}">
      <dsp:nvSpPr>
        <dsp:cNvPr id="0" name=""/>
        <dsp:cNvSpPr/>
      </dsp:nvSpPr>
      <dsp:spPr>
        <a:xfrm rot="16200000">
          <a:off x="-1508722" y="2289314"/>
          <a:ext cx="5652628" cy="107399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31.12.2999</a:t>
          </a:r>
        </a:p>
      </dsp:txBody>
      <dsp:txXfrm>
        <a:off x="-1508722" y="2289314"/>
        <a:ext cx="5652628" cy="1073999"/>
      </dsp:txXfrm>
    </dsp:sp>
    <dsp:sp modelId="{F31EE6A6-56DF-3E48-9C40-14F2D5465C48}">
      <dsp:nvSpPr>
        <dsp:cNvPr id="0" name=""/>
        <dsp:cNvSpPr/>
      </dsp:nvSpPr>
      <dsp:spPr>
        <a:xfrm>
          <a:off x="2559134" y="247738"/>
          <a:ext cx="5552754" cy="244432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Допустимо в ситуациях: судебное урегулирование, переплата по налогам свыше 3х лет (не вошло в ЕНС)</a:t>
          </a:r>
        </a:p>
      </dsp:txBody>
      <dsp:txXfrm>
        <a:off x="2559134" y="247738"/>
        <a:ext cx="5552754" cy="2444325"/>
      </dsp:txXfrm>
    </dsp:sp>
    <dsp:sp modelId="{8EE8AD87-82AF-2C45-8EC3-89AEBD634DEF}">
      <dsp:nvSpPr>
        <dsp:cNvPr id="0" name=""/>
        <dsp:cNvSpPr/>
      </dsp:nvSpPr>
      <dsp:spPr>
        <a:xfrm>
          <a:off x="2559134" y="2960563"/>
          <a:ext cx="5552754" cy="244432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ДЗ с датой исполнения 31.12.2999 – является краткосрочной задолженностью (не просроченной)</a:t>
          </a:r>
        </a:p>
      </dsp:txBody>
      <dsp:txXfrm>
        <a:off x="2559134" y="2960563"/>
        <a:ext cx="5552754" cy="2444325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1C6B14-037B-644D-81B6-36D160AEE0A2}">
      <dsp:nvSpPr>
        <dsp:cNvPr id="0" name=""/>
        <dsp:cNvSpPr/>
      </dsp:nvSpPr>
      <dsp:spPr>
        <a:xfrm>
          <a:off x="0" y="0"/>
          <a:ext cx="7528436" cy="25274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0" bIns="121920" numCol="1" spcCol="1270" anchor="t" anchorCtr="1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ДЗ по судебным решениям: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нет </a:t>
          </a:r>
          <a:r>
            <a:rPr lang="ru-RU" sz="3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пресекательных</a:t>
          </a:r>
          <a:r>
            <a:rPr lang="ru-RU" sz="3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сроков – дата исполнения = дате акта</a:t>
          </a:r>
        </a:p>
      </dsp:txBody>
      <dsp:txXfrm>
        <a:off x="74027" y="74027"/>
        <a:ext cx="4916088" cy="2379426"/>
      </dsp:txXfrm>
    </dsp:sp>
    <dsp:sp modelId="{433A43D7-7226-7745-A8E4-91C7003DAD09}">
      <dsp:nvSpPr>
        <dsp:cNvPr id="0" name=""/>
        <dsp:cNvSpPr/>
      </dsp:nvSpPr>
      <dsp:spPr>
        <a:xfrm>
          <a:off x="1328547" y="3089143"/>
          <a:ext cx="7528436" cy="25274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Мировое соглашение – предоставление рассрочки – новые даты исполнения обязательств</a:t>
          </a:r>
        </a:p>
      </dsp:txBody>
      <dsp:txXfrm>
        <a:off x="1402574" y="3163170"/>
        <a:ext cx="4408972" cy="2379426"/>
      </dsp:txXfrm>
    </dsp:sp>
    <dsp:sp modelId="{B6B818F7-7318-A34C-B73F-3B83190DAA24}">
      <dsp:nvSpPr>
        <dsp:cNvPr id="0" name=""/>
        <dsp:cNvSpPr/>
      </dsp:nvSpPr>
      <dsp:spPr>
        <a:xfrm>
          <a:off x="5885573" y="1986880"/>
          <a:ext cx="1642862" cy="164286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255217" y="1986880"/>
        <a:ext cx="903574" cy="1236254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287FED-BD99-0D44-BD96-AEBDC21C09FD}">
      <dsp:nvSpPr>
        <dsp:cNvPr id="0" name=""/>
        <dsp:cNvSpPr/>
      </dsp:nvSpPr>
      <dsp:spPr>
        <a:xfrm>
          <a:off x="1440" y="315559"/>
          <a:ext cx="3963638" cy="14374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Наличие дебетовых остатков по счетам обязательств</a:t>
          </a:r>
        </a:p>
      </dsp:txBody>
      <dsp:txXfrm>
        <a:off x="43542" y="357661"/>
        <a:ext cx="3879434" cy="1353269"/>
      </dsp:txXfrm>
    </dsp:sp>
    <dsp:sp modelId="{E8B00FD9-7BBF-444F-AB67-A17C1D5E5D64}">
      <dsp:nvSpPr>
        <dsp:cNvPr id="0" name=""/>
        <dsp:cNvSpPr/>
      </dsp:nvSpPr>
      <dsp:spPr>
        <a:xfrm rot="5400000">
          <a:off x="1896554" y="1839737"/>
          <a:ext cx="173409" cy="17340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62DCBA-AB02-AD4D-8A1A-26A1A6B4D6B5}">
      <dsp:nvSpPr>
        <dsp:cNvPr id="0" name=""/>
        <dsp:cNvSpPr/>
      </dsp:nvSpPr>
      <dsp:spPr>
        <a:xfrm>
          <a:off x="1440" y="2099850"/>
          <a:ext cx="3963638" cy="1437473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>
                <a:lumMod val="50000"/>
              </a:schemeClr>
            </a:buClr>
            <a:buFont typeface="Wingdings" panose="05000000000000000000" pitchFamily="2" charset="2"/>
            <a:buChar char="Ø"/>
          </a:pPr>
          <a:r>
            <a:rPr lang="ru-RU" sz="1600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rPr>
            <a:t>Длительные сроки 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rPr>
            <a:t>завершение расчетов по авансам по предоставленным субсидиям в виду больших сроков утверждения отчетов о достижении результатов 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542" y="2141952"/>
        <a:ext cx="3879434" cy="1353269"/>
      </dsp:txXfrm>
    </dsp:sp>
    <dsp:sp modelId="{B959F18C-5530-4F47-91E7-0D407BD2FA25}">
      <dsp:nvSpPr>
        <dsp:cNvPr id="0" name=""/>
        <dsp:cNvSpPr/>
      </dsp:nvSpPr>
      <dsp:spPr>
        <a:xfrm rot="5400000">
          <a:off x="1896554" y="3624028"/>
          <a:ext cx="173409" cy="17340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CF4597-1743-6D42-9311-1A200B0E7A7F}">
      <dsp:nvSpPr>
        <dsp:cNvPr id="0" name=""/>
        <dsp:cNvSpPr/>
      </dsp:nvSpPr>
      <dsp:spPr>
        <a:xfrm>
          <a:off x="1440" y="3884142"/>
          <a:ext cx="3963638" cy="1437473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>
                <a:lumMod val="50000"/>
              </a:schemeClr>
            </a:buClr>
            <a:buFont typeface="Wingdings" panose="05000000000000000000" pitchFamily="2" charset="2"/>
            <a:buChar char="Ø"/>
          </a:pPr>
          <a:r>
            <a:rPr lang="ru-RU" sz="1600" kern="1200">
              <a:latin typeface="Times New Roman" panose="02020603050405020304" pitchFamily="18" charset="0"/>
              <a:cs typeface="Times New Roman" panose="02020603050405020304" pitchFamily="18" charset="0"/>
            </a:rPr>
            <a:t>Учет обязательств, фактически прекративших свое действие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542" y="3926244"/>
        <a:ext cx="3879434" cy="1353269"/>
      </dsp:txXfrm>
    </dsp:sp>
    <dsp:sp modelId="{02ACB649-AE1C-0647-93AE-07ABD5DE16D3}">
      <dsp:nvSpPr>
        <dsp:cNvPr id="0" name=""/>
        <dsp:cNvSpPr/>
      </dsp:nvSpPr>
      <dsp:spPr>
        <a:xfrm>
          <a:off x="4519988" y="315559"/>
          <a:ext cx="3963638" cy="143747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Расчеты по доходам, расходам, вложениям с </a:t>
          </a:r>
          <a:r>
            <a:rPr lang="ru-RU" sz="1600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ликвидированными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(реорганизованными) юридическими лицами, исключенными из ЕГРЮЛ </a:t>
          </a:r>
        </a:p>
      </dsp:txBody>
      <dsp:txXfrm>
        <a:off x="4562090" y="357661"/>
        <a:ext cx="3879434" cy="1353269"/>
      </dsp:txXfrm>
    </dsp:sp>
    <dsp:sp modelId="{020482B2-EEEB-3240-B8F9-76228D86F1B5}">
      <dsp:nvSpPr>
        <dsp:cNvPr id="0" name=""/>
        <dsp:cNvSpPr/>
      </dsp:nvSpPr>
      <dsp:spPr>
        <a:xfrm rot="5400000">
          <a:off x="6415102" y="1839737"/>
          <a:ext cx="173409" cy="17340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B24425-B85E-9449-897A-E7850F4DA853}">
      <dsp:nvSpPr>
        <dsp:cNvPr id="0" name=""/>
        <dsp:cNvSpPr/>
      </dsp:nvSpPr>
      <dsp:spPr>
        <a:xfrm>
          <a:off x="4519988" y="2099850"/>
          <a:ext cx="3963638" cy="1437473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>
                <a:lumMod val="50000"/>
              </a:schemeClr>
            </a:buClr>
            <a:buFont typeface="Wingdings" panose="05000000000000000000" pitchFamily="2" charset="2"/>
            <a:buChar char="Ø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rPr>
            <a:t>Отражение кредиторской задолженности по возврату остатков неиспользованных субсидий прошлых лет  </a:t>
          </a:r>
          <a:r>
            <a:rPr lang="ru-RU" sz="1600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rPr>
            <a:t>без наличия начислений 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rPr>
            <a:t>/ одновременно с наличием неуменьшенного объема ДЗ по субсидии 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62090" y="2141952"/>
        <a:ext cx="3879434" cy="1353269"/>
      </dsp:txXfrm>
    </dsp:sp>
    <dsp:sp modelId="{6F2B768B-6803-D248-8F49-C49024CD3737}">
      <dsp:nvSpPr>
        <dsp:cNvPr id="0" name=""/>
        <dsp:cNvSpPr/>
      </dsp:nvSpPr>
      <dsp:spPr>
        <a:xfrm rot="5400000">
          <a:off x="6415102" y="3624028"/>
          <a:ext cx="173409" cy="173409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A5CD57-EF84-7D4E-80F4-64FB6A7F69E2}">
      <dsp:nvSpPr>
        <dsp:cNvPr id="0" name=""/>
        <dsp:cNvSpPr/>
      </dsp:nvSpPr>
      <dsp:spPr>
        <a:xfrm>
          <a:off x="4519988" y="3884142"/>
          <a:ext cx="3963638" cy="1437473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accent1">
                <a:lumMod val="50000"/>
              </a:schemeClr>
            </a:buClr>
            <a:buFont typeface="Wingdings" panose="05000000000000000000" pitchFamily="2" charset="2"/>
            <a:buChar char="Ø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rPr>
            <a:t>Отражение </a:t>
          </a:r>
          <a:r>
            <a:rPr lang="ru-RU" sz="1600" kern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rPr>
            <a:t>кредиторской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rPr>
            <a:t> задолженности 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 штрафам, пеням, неустойкам</a:t>
          </a:r>
        </a:p>
      </dsp:txBody>
      <dsp:txXfrm>
        <a:off x="4562090" y="3926244"/>
        <a:ext cx="3879434" cy="1353269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48C1F4-3285-4646-8E78-3E5FD7442649}">
      <dsp:nvSpPr>
        <dsp:cNvPr id="0" name=""/>
        <dsp:cNvSpPr/>
      </dsp:nvSpPr>
      <dsp:spPr>
        <a:xfrm>
          <a:off x="1299593" y="699211"/>
          <a:ext cx="6448373" cy="3332480"/>
        </a:xfrm>
        <a:prstGeom prst="rect">
          <a:avLst/>
        </a:prstGeom>
        <a:solidFill>
          <a:schemeClr val="accent5">
            <a:lumMod val="20000"/>
            <a:lumOff val="80000"/>
            <a:alpha val="1200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2790630-A06E-4144-B85D-DEF9FBAEF55A}">
      <dsp:nvSpPr>
        <dsp:cNvPr id="0" name=""/>
        <dsp:cNvSpPr/>
      </dsp:nvSpPr>
      <dsp:spPr>
        <a:xfrm>
          <a:off x="1492303" y="1088948"/>
          <a:ext cx="2994416" cy="2850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Постановка на учет </a:t>
          </a: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–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одновременно с принятыми обязательствами (по факту заключения договора)</a:t>
          </a:r>
        </a:p>
      </dsp:txBody>
      <dsp:txXfrm>
        <a:off x="1492303" y="1088948"/>
        <a:ext cx="2994416" cy="2850896"/>
      </dsp:txXfrm>
    </dsp:sp>
    <dsp:sp modelId="{5B915CA6-2F7D-4469-8C35-9C015891AA2F}">
      <dsp:nvSpPr>
        <dsp:cNvPr id="0" name=""/>
        <dsp:cNvSpPr/>
      </dsp:nvSpPr>
      <dsp:spPr>
        <a:xfrm>
          <a:off x="4553427" y="1088948"/>
          <a:ext cx="2994416" cy="2850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Снятие с учета </a:t>
          </a: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–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 случаях исполнения обеспечения и (или) исполнения обязательства, в отношении которого было получено обеспечение</a:t>
          </a:r>
        </a:p>
      </dsp:txBody>
      <dsp:txXfrm>
        <a:off x="4553427" y="1088948"/>
        <a:ext cx="2994416" cy="2850896"/>
      </dsp:txXfrm>
    </dsp:sp>
    <dsp:sp modelId="{16486BF1-97A9-488E-94F3-48345D7B6EE7}">
      <dsp:nvSpPr>
        <dsp:cNvPr id="0" name=""/>
        <dsp:cNvSpPr/>
      </dsp:nvSpPr>
      <dsp:spPr>
        <a:xfrm>
          <a:off x="632520" y="32308"/>
          <a:ext cx="1260026" cy="1260026"/>
        </a:xfrm>
        <a:prstGeom prst="plus">
          <a:avLst>
            <a:gd name="adj" fmla="val 328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B32BF5D-C90A-4BC3-9D59-A48435CDC2A9}">
      <dsp:nvSpPr>
        <dsp:cNvPr id="0" name=""/>
        <dsp:cNvSpPr/>
      </dsp:nvSpPr>
      <dsp:spPr>
        <a:xfrm>
          <a:off x="6858535" y="485444"/>
          <a:ext cx="1185907" cy="4064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EE8354F-7E49-4EFA-8A65-F48CD9AA7BFF}">
      <dsp:nvSpPr>
        <dsp:cNvPr id="0" name=""/>
        <dsp:cNvSpPr/>
      </dsp:nvSpPr>
      <dsp:spPr>
        <a:xfrm>
          <a:off x="4523780" y="1095044"/>
          <a:ext cx="741" cy="2722880"/>
        </a:xfrm>
        <a:prstGeom prst="line">
          <a:avLst/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A30732-AC27-4AA5-B6FD-8BE102A9560C}">
      <dsp:nvSpPr>
        <dsp:cNvPr id="0" name=""/>
        <dsp:cNvSpPr/>
      </dsp:nvSpPr>
      <dsp:spPr>
        <a:xfrm>
          <a:off x="1123" y="852"/>
          <a:ext cx="8782729" cy="1114622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Решение о проведении инвентаризации</a:t>
          </a:r>
        </a:p>
      </dsp:txBody>
      <dsp:txXfrm>
        <a:off x="33769" y="33498"/>
        <a:ext cx="8717437" cy="1049330"/>
      </dsp:txXfrm>
    </dsp:sp>
    <dsp:sp modelId="{2284155A-9EEE-4514-9CF3-67FCD3C73BAB}">
      <dsp:nvSpPr>
        <dsp:cNvPr id="0" name=""/>
        <dsp:cNvSpPr/>
      </dsp:nvSpPr>
      <dsp:spPr>
        <a:xfrm>
          <a:off x="9695" y="1329746"/>
          <a:ext cx="5726101" cy="1199531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Дата и сроки, перечень объектов</a:t>
          </a:r>
        </a:p>
      </dsp:txBody>
      <dsp:txXfrm>
        <a:off x="44828" y="1364879"/>
        <a:ext cx="5655835" cy="1129265"/>
      </dsp:txXfrm>
    </dsp:sp>
    <dsp:sp modelId="{4FE39F05-A2A5-47EA-A9D5-E9DEF72EAFF7}">
      <dsp:nvSpPr>
        <dsp:cNvPr id="0" name=""/>
        <dsp:cNvSpPr/>
      </dsp:nvSpPr>
      <dsp:spPr>
        <a:xfrm>
          <a:off x="23648" y="2743548"/>
          <a:ext cx="2790497" cy="3304270"/>
        </a:xfrm>
        <a:prstGeom prst="roundRect">
          <a:avLst>
            <a:gd name="adj" fmla="val 10000"/>
          </a:avLst>
        </a:prstGeom>
        <a:solidFill>
          <a:srgbClr val="FFFEED"/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Дата, на которую проводится, не ранее даты Решения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Дата начала не ранее даты, на которую проводится</a:t>
          </a:r>
        </a:p>
      </dsp:txBody>
      <dsp:txXfrm>
        <a:off x="105379" y="2825279"/>
        <a:ext cx="2627035" cy="3140808"/>
      </dsp:txXfrm>
    </dsp:sp>
    <dsp:sp modelId="{AD911156-0487-45CB-857B-337A87DBEC57}">
      <dsp:nvSpPr>
        <dsp:cNvPr id="0" name=""/>
        <dsp:cNvSpPr/>
      </dsp:nvSpPr>
      <dsp:spPr>
        <a:xfrm>
          <a:off x="2931347" y="2743548"/>
          <a:ext cx="2790497" cy="3304270"/>
        </a:xfrm>
        <a:prstGeom prst="roundRect">
          <a:avLst>
            <a:gd name="adj" fmla="val 10000"/>
          </a:avLst>
        </a:prstGeom>
        <a:solidFill>
          <a:srgbClr val="FFFEED"/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Определяется перечень объектов инвентаризации (по номенклатуре, по аналитическим признакам): разные перечни для разных оснований (в целях составления годовой отчетности, при смене МОЛ, в целях признания </a:t>
          </a:r>
          <a:r>
            <a:rPr lang="ru-RU" sz="1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неактивом</a:t>
          </a: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и т.д.)</a:t>
          </a:r>
        </a:p>
      </dsp:txBody>
      <dsp:txXfrm>
        <a:off x="3013078" y="2825279"/>
        <a:ext cx="2627035" cy="3140808"/>
      </dsp:txXfrm>
    </dsp:sp>
    <dsp:sp modelId="{B0F6975C-AA9A-4AEB-AAED-56835E6BCA29}">
      <dsp:nvSpPr>
        <dsp:cNvPr id="0" name=""/>
        <dsp:cNvSpPr/>
      </dsp:nvSpPr>
      <dsp:spPr>
        <a:xfrm>
          <a:off x="5971116" y="1329746"/>
          <a:ext cx="2804163" cy="1199531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Последовательность</a:t>
          </a:r>
        </a:p>
      </dsp:txBody>
      <dsp:txXfrm>
        <a:off x="6006249" y="1364879"/>
        <a:ext cx="2733897" cy="1129265"/>
      </dsp:txXfrm>
    </dsp:sp>
    <dsp:sp modelId="{B312779E-E90A-4732-B4EE-A8131186CF51}">
      <dsp:nvSpPr>
        <dsp:cNvPr id="0" name=""/>
        <dsp:cNvSpPr/>
      </dsp:nvSpPr>
      <dsp:spPr>
        <a:xfrm>
          <a:off x="5976585" y="2743548"/>
          <a:ext cx="2793225" cy="3304270"/>
        </a:xfrm>
        <a:prstGeom prst="roundRect">
          <a:avLst>
            <a:gd name="adj" fmla="val 10000"/>
          </a:avLst>
        </a:prstGeom>
        <a:solidFill>
          <a:srgbClr val="FFFEED"/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1. Формирование инвентаризационных описей ЦБ по данным регистров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2. Предоставление ПУД, не отраженных в учете, в Комиссию (расписка)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3. Выявление фактического наличия – существование объекта, обоснованности наличия, оценка их состояния</a:t>
          </a:r>
        </a:p>
      </dsp:txBody>
      <dsp:txXfrm>
        <a:off x="6058396" y="2825359"/>
        <a:ext cx="2629603" cy="3140648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73ECD5-E889-D945-B7A9-252580B96DAB}">
      <dsp:nvSpPr>
        <dsp:cNvPr id="0" name=""/>
        <dsp:cNvSpPr/>
      </dsp:nvSpPr>
      <dsp:spPr>
        <a:xfrm>
          <a:off x="0" y="0"/>
          <a:ext cx="885647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ECCC38D-3FBC-A843-B31E-35A418966558}">
      <dsp:nvSpPr>
        <dsp:cNvPr id="0" name=""/>
        <dsp:cNvSpPr/>
      </dsp:nvSpPr>
      <dsp:spPr>
        <a:xfrm>
          <a:off x="0" y="0"/>
          <a:ext cx="1771295" cy="547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t" anchorCtr="0">
          <a:noAutofit/>
        </a:bodyPr>
        <a:lstStyle/>
        <a:p>
          <a:pPr lvl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600" b="1" kern="1200" dirty="0">
              <a:solidFill>
                <a:srgbClr val="002060"/>
              </a:solidFill>
            </a:rPr>
            <a:t>НПА</a:t>
          </a:r>
        </a:p>
      </dsp:txBody>
      <dsp:txXfrm>
        <a:off x="0" y="0"/>
        <a:ext cx="1771295" cy="5472608"/>
      </dsp:txXfrm>
    </dsp:sp>
    <dsp:sp modelId="{9CC201B2-D5C2-4C41-872B-E79CE23B848E}">
      <dsp:nvSpPr>
        <dsp:cNvPr id="0" name=""/>
        <dsp:cNvSpPr/>
      </dsp:nvSpPr>
      <dsp:spPr>
        <a:xfrm>
          <a:off x="1904142" y="51572"/>
          <a:ext cx="6952333" cy="1031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b="1" kern="1200" dirty="0">
              <a:solidFill>
                <a:srgbClr val="002060"/>
              </a:solidFill>
            </a:rPr>
            <a:t>191н</a:t>
          </a:r>
          <a:endParaRPr lang="ru-RU" sz="4700" b="1" kern="1200" dirty="0">
            <a:solidFill>
              <a:srgbClr val="C00000"/>
            </a:solidFill>
          </a:endParaRPr>
        </a:p>
      </dsp:txBody>
      <dsp:txXfrm>
        <a:off x="1904142" y="51572"/>
        <a:ext cx="6952333" cy="1031458"/>
      </dsp:txXfrm>
    </dsp:sp>
    <dsp:sp modelId="{ECCFC306-1735-6542-912D-7248FCB39463}">
      <dsp:nvSpPr>
        <dsp:cNvPr id="0" name=""/>
        <dsp:cNvSpPr/>
      </dsp:nvSpPr>
      <dsp:spPr>
        <a:xfrm>
          <a:off x="1771295" y="1083031"/>
          <a:ext cx="70851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D690C34-1AF6-6543-B332-CEB59A191DEB}">
      <dsp:nvSpPr>
        <dsp:cNvPr id="0" name=""/>
        <dsp:cNvSpPr/>
      </dsp:nvSpPr>
      <dsp:spPr>
        <a:xfrm>
          <a:off x="1904142" y="1134604"/>
          <a:ext cx="6952333" cy="1031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b="1" kern="1200" dirty="0">
              <a:solidFill>
                <a:srgbClr val="002060"/>
              </a:solidFill>
            </a:rPr>
            <a:t>33н</a:t>
          </a:r>
          <a:endParaRPr lang="ru-RU" sz="4700" b="1" kern="1200" dirty="0">
            <a:solidFill>
              <a:srgbClr val="C00000"/>
            </a:solidFill>
          </a:endParaRPr>
        </a:p>
      </dsp:txBody>
      <dsp:txXfrm>
        <a:off x="1904142" y="1134604"/>
        <a:ext cx="6952333" cy="1031458"/>
      </dsp:txXfrm>
    </dsp:sp>
    <dsp:sp modelId="{1D7F3244-83BE-144C-96FC-79AFD8C9304B}">
      <dsp:nvSpPr>
        <dsp:cNvPr id="0" name=""/>
        <dsp:cNvSpPr/>
      </dsp:nvSpPr>
      <dsp:spPr>
        <a:xfrm>
          <a:off x="1771295" y="2166062"/>
          <a:ext cx="70851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4AA06B-A9BE-3C4B-B714-E660CC6415EF}">
      <dsp:nvSpPr>
        <dsp:cNvPr id="0" name=""/>
        <dsp:cNvSpPr/>
      </dsp:nvSpPr>
      <dsp:spPr>
        <a:xfrm>
          <a:off x="1904142" y="2217635"/>
          <a:ext cx="6952333" cy="1031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b="1" kern="1200" dirty="0">
              <a:solidFill>
                <a:srgbClr val="002060"/>
              </a:solidFill>
            </a:rPr>
            <a:t>15н</a:t>
          </a:r>
        </a:p>
      </dsp:txBody>
      <dsp:txXfrm>
        <a:off x="1904142" y="2217635"/>
        <a:ext cx="6952333" cy="1031458"/>
      </dsp:txXfrm>
    </dsp:sp>
    <dsp:sp modelId="{703F12E9-3A4B-B941-8B0D-BD92C82039EA}">
      <dsp:nvSpPr>
        <dsp:cNvPr id="0" name=""/>
        <dsp:cNvSpPr/>
      </dsp:nvSpPr>
      <dsp:spPr>
        <a:xfrm>
          <a:off x="1771295" y="3249093"/>
          <a:ext cx="70851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6AC091A-562C-EC40-BF5D-F030F3C3F60C}">
      <dsp:nvSpPr>
        <dsp:cNvPr id="0" name=""/>
        <dsp:cNvSpPr/>
      </dsp:nvSpPr>
      <dsp:spPr>
        <a:xfrm>
          <a:off x="1904142" y="3300666"/>
          <a:ext cx="6952333" cy="1031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b="1" kern="1200" dirty="0">
              <a:solidFill>
                <a:srgbClr val="002060"/>
              </a:solidFill>
            </a:rPr>
            <a:t>82н, 80н, 209н, </a:t>
          </a:r>
          <a:r>
            <a:rPr lang="ru-RU" sz="4700" b="1" kern="1200" dirty="0">
              <a:solidFill>
                <a:srgbClr val="C00000"/>
              </a:solidFill>
            </a:rPr>
            <a:t>таблицы</a:t>
          </a:r>
        </a:p>
      </dsp:txBody>
      <dsp:txXfrm>
        <a:off x="1904142" y="3300666"/>
        <a:ext cx="6952333" cy="1031458"/>
      </dsp:txXfrm>
    </dsp:sp>
    <dsp:sp modelId="{850DFBCE-3200-5A4D-B630-F702FDEB6F1B}">
      <dsp:nvSpPr>
        <dsp:cNvPr id="0" name=""/>
        <dsp:cNvSpPr/>
      </dsp:nvSpPr>
      <dsp:spPr>
        <a:xfrm>
          <a:off x="1771295" y="4332125"/>
          <a:ext cx="70851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D7D18AF-BB2A-7F46-8314-85002323D68A}">
      <dsp:nvSpPr>
        <dsp:cNvPr id="0" name=""/>
        <dsp:cNvSpPr/>
      </dsp:nvSpPr>
      <dsp:spPr>
        <a:xfrm>
          <a:off x="1904142" y="4383697"/>
          <a:ext cx="6952333" cy="1031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b="1" kern="1200" dirty="0">
              <a:solidFill>
                <a:srgbClr val="002060"/>
              </a:solidFill>
            </a:rPr>
            <a:t>приказ ФК 23н</a:t>
          </a:r>
        </a:p>
      </dsp:txBody>
      <dsp:txXfrm>
        <a:off x="1904142" y="4383697"/>
        <a:ext cx="6952333" cy="1031458"/>
      </dsp:txXfrm>
    </dsp:sp>
    <dsp:sp modelId="{FF97B182-718A-3C43-ACEE-B29BE1B6F2D6}">
      <dsp:nvSpPr>
        <dsp:cNvPr id="0" name=""/>
        <dsp:cNvSpPr/>
      </dsp:nvSpPr>
      <dsp:spPr>
        <a:xfrm>
          <a:off x="1771295" y="5415156"/>
          <a:ext cx="70851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1F443-5A1B-3748-89A3-A1BAD5696E06}">
      <dsp:nvSpPr>
        <dsp:cNvPr id="0" name=""/>
        <dsp:cNvSpPr/>
      </dsp:nvSpPr>
      <dsp:spPr>
        <a:xfrm>
          <a:off x="1235997" y="1144"/>
          <a:ext cx="6409838" cy="8718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Межотчетным</a:t>
          </a:r>
          <a:r>
            <a:rPr lang="ru-RU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периодом</a:t>
          </a:r>
        </a:p>
      </dsp:txBody>
      <dsp:txXfrm>
        <a:off x="1261534" y="26681"/>
        <a:ext cx="6358764" cy="820822"/>
      </dsp:txXfrm>
    </dsp:sp>
    <dsp:sp modelId="{B60FA0AB-1EFE-BB48-8F5A-A13FC1681F4E}">
      <dsp:nvSpPr>
        <dsp:cNvPr id="0" name=""/>
        <dsp:cNvSpPr/>
      </dsp:nvSpPr>
      <dsp:spPr>
        <a:xfrm>
          <a:off x="1235997" y="1029981"/>
          <a:ext cx="871896" cy="871896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C4A502E-1C13-BD46-9EC9-4ED40BCBC7BE}">
      <dsp:nvSpPr>
        <dsp:cNvPr id="0" name=""/>
        <dsp:cNvSpPr/>
      </dsp:nvSpPr>
      <dsp:spPr>
        <a:xfrm>
          <a:off x="2160207" y="1029981"/>
          <a:ext cx="5485628" cy="87189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Новое объекты учета, если иное не установлено НПА</a:t>
          </a:r>
        </a:p>
      </dsp:txBody>
      <dsp:txXfrm>
        <a:off x="2202777" y="1072551"/>
        <a:ext cx="5400488" cy="786756"/>
      </dsp:txXfrm>
    </dsp:sp>
    <dsp:sp modelId="{6A60C59B-1DD0-184A-AE09-DA4EA5860DC6}">
      <dsp:nvSpPr>
        <dsp:cNvPr id="0" name=""/>
        <dsp:cNvSpPr/>
      </dsp:nvSpPr>
      <dsp:spPr>
        <a:xfrm>
          <a:off x="1235997" y="2006505"/>
          <a:ext cx="871896" cy="871896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/>
          <a:srcRect/>
          <a:stretch>
            <a:fillRect l="-25000" r="-25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481E5B2-4EDC-934E-96A1-F45BD3E3F64C}">
      <dsp:nvSpPr>
        <dsp:cNvPr id="0" name=""/>
        <dsp:cNvSpPr/>
      </dsp:nvSpPr>
      <dsp:spPr>
        <a:xfrm>
          <a:off x="2160207" y="2006505"/>
          <a:ext cx="5485628" cy="871896"/>
        </a:xfrm>
        <a:prstGeom prst="roundRect">
          <a:avLst>
            <a:gd name="adj" fmla="val 16670"/>
          </a:avLst>
        </a:prstGeom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Бюджетная классификация (показатели задолженности по номерам счетов)</a:t>
          </a:r>
        </a:p>
      </dsp:txBody>
      <dsp:txXfrm>
        <a:off x="2202777" y="2049075"/>
        <a:ext cx="5400488" cy="786756"/>
      </dsp:txXfrm>
    </dsp:sp>
    <dsp:sp modelId="{33EDC33F-224D-5847-BED8-4F1CBD8319F2}">
      <dsp:nvSpPr>
        <dsp:cNvPr id="0" name=""/>
        <dsp:cNvSpPr/>
      </dsp:nvSpPr>
      <dsp:spPr>
        <a:xfrm>
          <a:off x="1235997" y="2983028"/>
          <a:ext cx="871896" cy="871896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EF1C169-CA5C-794B-BD81-A88326240ED9}">
      <dsp:nvSpPr>
        <dsp:cNvPr id="0" name=""/>
        <dsp:cNvSpPr/>
      </dsp:nvSpPr>
      <dsp:spPr>
        <a:xfrm>
          <a:off x="2160207" y="2983028"/>
          <a:ext cx="5485628" cy="87189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Изменение методологии, если иное не установлено НПА</a:t>
          </a:r>
        </a:p>
      </dsp:txBody>
      <dsp:txXfrm>
        <a:off x="2202777" y="3025598"/>
        <a:ext cx="5400488" cy="786756"/>
      </dsp:txXfrm>
    </dsp:sp>
    <dsp:sp modelId="{A5BD363D-53FB-8340-A783-84B9407255D8}">
      <dsp:nvSpPr>
        <dsp:cNvPr id="0" name=""/>
        <dsp:cNvSpPr/>
      </dsp:nvSpPr>
      <dsp:spPr>
        <a:xfrm>
          <a:off x="1235997" y="3959552"/>
          <a:ext cx="871896" cy="871896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A5A87F6-BAF1-554A-A81F-638FE5A917C9}">
      <dsp:nvSpPr>
        <dsp:cNvPr id="0" name=""/>
        <dsp:cNvSpPr/>
      </dsp:nvSpPr>
      <dsp:spPr>
        <a:xfrm>
          <a:off x="2160207" y="3959552"/>
          <a:ext cx="5485628" cy="871896"/>
        </a:xfrm>
        <a:prstGeom prst="roundRect">
          <a:avLst>
            <a:gd name="adj" fmla="val 16670"/>
          </a:avLst>
        </a:prstGeom>
        <a:gradFill flip="none" rotWithShape="0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Исправление ошибок, реорганизация</a:t>
          </a:r>
        </a:p>
      </dsp:txBody>
      <dsp:txXfrm>
        <a:off x="2202777" y="4002122"/>
        <a:ext cx="5400488" cy="786756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E0F96-3183-45CC-A66B-E4FCD176BA9B}">
      <dsp:nvSpPr>
        <dsp:cNvPr id="0" name=""/>
        <dsp:cNvSpPr/>
      </dsp:nvSpPr>
      <dsp:spPr>
        <a:xfrm>
          <a:off x="1617" y="0"/>
          <a:ext cx="3449035" cy="117941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Передача ОС между организациями бюджетной сферы, в том числе ОС до 10 тысяч рублей</a:t>
          </a:r>
        </a:p>
      </dsp:txBody>
      <dsp:txXfrm>
        <a:off x="36161" y="34544"/>
        <a:ext cx="3379947" cy="1110331"/>
      </dsp:txXfrm>
    </dsp:sp>
    <dsp:sp modelId="{8D3EE3AB-F0E0-4D8B-B4D5-31AFE5321B95}">
      <dsp:nvSpPr>
        <dsp:cNvPr id="0" name=""/>
        <dsp:cNvSpPr/>
      </dsp:nvSpPr>
      <dsp:spPr>
        <a:xfrm>
          <a:off x="3795556" y="162029"/>
          <a:ext cx="731195" cy="855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95556" y="333101"/>
        <a:ext cx="511837" cy="513216"/>
      </dsp:txXfrm>
    </dsp:sp>
    <dsp:sp modelId="{40FD4274-B0D2-4313-AAAA-299AC8AA4AF3}">
      <dsp:nvSpPr>
        <dsp:cNvPr id="0" name=""/>
        <dsp:cNvSpPr/>
      </dsp:nvSpPr>
      <dsp:spPr>
        <a:xfrm>
          <a:off x="4830267" y="0"/>
          <a:ext cx="3449035" cy="117941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Только через балансовые счета – консолидируемые расчеты</a:t>
          </a:r>
        </a:p>
      </dsp:txBody>
      <dsp:txXfrm>
        <a:off x="4864811" y="34544"/>
        <a:ext cx="3379947" cy="1110331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E0F96-3183-45CC-A66B-E4FCD176BA9B}">
      <dsp:nvSpPr>
        <dsp:cNvPr id="0" name=""/>
        <dsp:cNvSpPr/>
      </dsp:nvSpPr>
      <dsp:spPr>
        <a:xfrm>
          <a:off x="3231" y="0"/>
          <a:ext cx="3449035" cy="194421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Передача ОС, если ОС принято к учету у передающей стороны до 2018 года</a:t>
          </a:r>
        </a:p>
      </dsp:txBody>
      <dsp:txXfrm>
        <a:off x="60175" y="56944"/>
        <a:ext cx="3335147" cy="1830328"/>
      </dsp:txXfrm>
    </dsp:sp>
    <dsp:sp modelId="{8D3EE3AB-F0E0-4D8B-B4D5-31AFE5321B95}">
      <dsp:nvSpPr>
        <dsp:cNvPr id="0" name=""/>
        <dsp:cNvSpPr/>
      </dsp:nvSpPr>
      <dsp:spPr>
        <a:xfrm>
          <a:off x="3796767" y="544427"/>
          <a:ext cx="730340" cy="855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9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96767" y="715499"/>
        <a:ext cx="511238" cy="513216"/>
      </dsp:txXfrm>
    </dsp:sp>
    <dsp:sp modelId="{40FD4274-B0D2-4313-AAAA-299AC8AA4AF3}">
      <dsp:nvSpPr>
        <dsp:cNvPr id="0" name=""/>
        <dsp:cNvSpPr/>
      </dsp:nvSpPr>
      <dsp:spPr>
        <a:xfrm>
          <a:off x="4830267" y="0"/>
          <a:ext cx="3449035" cy="194421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Принимающая сторона принимает по действующим правилам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ОС от 10 000 до 100 000 руб. – доначисление амортизации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ОС до 10 000 руб. – на балансе у принимающей стороны</a:t>
          </a:r>
        </a:p>
      </dsp:txBody>
      <dsp:txXfrm>
        <a:off x="4887211" y="56944"/>
        <a:ext cx="3335147" cy="1830328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E0F96-3183-45CC-A66B-E4FCD176BA9B}">
      <dsp:nvSpPr>
        <dsp:cNvPr id="0" name=""/>
        <dsp:cNvSpPr/>
      </dsp:nvSpPr>
      <dsp:spPr>
        <a:xfrm>
          <a:off x="15041" y="0"/>
          <a:ext cx="3449035" cy="10801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Справка 0503125</a:t>
          </a:r>
        </a:p>
      </dsp:txBody>
      <dsp:txXfrm>
        <a:off x="46677" y="31636"/>
        <a:ext cx="3385763" cy="1016848"/>
      </dsp:txXfrm>
    </dsp:sp>
    <dsp:sp modelId="{8D3EE3AB-F0E0-4D8B-B4D5-31AFE5321B95}">
      <dsp:nvSpPr>
        <dsp:cNvPr id="0" name=""/>
        <dsp:cNvSpPr/>
      </dsp:nvSpPr>
      <dsp:spPr>
        <a:xfrm>
          <a:off x="3805624" y="112379"/>
          <a:ext cx="724080" cy="855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9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05624" y="283451"/>
        <a:ext cx="506856" cy="513216"/>
      </dsp:txXfrm>
    </dsp:sp>
    <dsp:sp modelId="{40FD4274-B0D2-4313-AAAA-299AC8AA4AF3}">
      <dsp:nvSpPr>
        <dsp:cNvPr id="0" name=""/>
        <dsp:cNvSpPr/>
      </dsp:nvSpPr>
      <dsp:spPr>
        <a:xfrm>
          <a:off x="4830267" y="0"/>
          <a:ext cx="3449035" cy="10801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Годовая – по сроку Инструкции №191н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 01.11.2024 – отдельное письмо</a:t>
          </a:r>
        </a:p>
      </dsp:txBody>
      <dsp:txXfrm>
        <a:off x="4861903" y="31636"/>
        <a:ext cx="3385763" cy="1016848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E0F96-3183-45CC-A66B-E4FCD176BA9B}">
      <dsp:nvSpPr>
        <dsp:cNvPr id="0" name=""/>
        <dsp:cNvSpPr/>
      </dsp:nvSpPr>
      <dsp:spPr>
        <a:xfrm>
          <a:off x="0" y="0"/>
          <a:ext cx="3449035" cy="10801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Десятая амортизационная группа ОС</a:t>
          </a:r>
        </a:p>
      </dsp:txBody>
      <dsp:txXfrm>
        <a:off x="31636" y="31636"/>
        <a:ext cx="3385763" cy="1016848"/>
      </dsp:txXfrm>
    </dsp:sp>
    <dsp:sp modelId="{8D3EE3AB-F0E0-4D8B-B4D5-31AFE5321B95}">
      <dsp:nvSpPr>
        <dsp:cNvPr id="0" name=""/>
        <dsp:cNvSpPr/>
      </dsp:nvSpPr>
      <dsp:spPr>
        <a:xfrm>
          <a:off x="3794343" y="112379"/>
          <a:ext cx="732052" cy="855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9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94343" y="283451"/>
        <a:ext cx="512436" cy="513216"/>
      </dsp:txXfrm>
    </dsp:sp>
    <dsp:sp modelId="{40FD4274-B0D2-4313-AAAA-299AC8AA4AF3}">
      <dsp:nvSpPr>
        <dsp:cNvPr id="0" name=""/>
        <dsp:cNvSpPr/>
      </dsp:nvSpPr>
      <dsp:spPr>
        <a:xfrm>
          <a:off x="4830267" y="0"/>
          <a:ext cx="3449035" cy="10801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Комиссия по поступлению и выбытию активов с учетом СГС ОС и Постановления №1072</a:t>
          </a:r>
        </a:p>
      </dsp:txBody>
      <dsp:txXfrm>
        <a:off x="4861903" y="31636"/>
        <a:ext cx="3385763" cy="1016848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C145F3-01D4-458D-9A5F-5DC75CEB75EF}">
      <dsp:nvSpPr>
        <dsp:cNvPr id="0" name=""/>
        <dsp:cNvSpPr/>
      </dsp:nvSpPr>
      <dsp:spPr>
        <a:xfrm>
          <a:off x="7471" y="0"/>
          <a:ext cx="2233240" cy="10280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Признание недвижимости или ОЦДИ, которым не вправе распоряжаться, не активом</a:t>
          </a:r>
        </a:p>
      </dsp:txBody>
      <dsp:txXfrm>
        <a:off x="37582" y="30111"/>
        <a:ext cx="2173018" cy="967837"/>
      </dsp:txXfrm>
    </dsp:sp>
    <dsp:sp modelId="{F62A1FB2-257B-47C3-8B4C-DC271B78396F}">
      <dsp:nvSpPr>
        <dsp:cNvPr id="0" name=""/>
        <dsp:cNvSpPr/>
      </dsp:nvSpPr>
      <dsp:spPr>
        <a:xfrm>
          <a:off x="2464036" y="237107"/>
          <a:ext cx="473447" cy="5538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64036" y="347876"/>
        <a:ext cx="331413" cy="332305"/>
      </dsp:txXfrm>
    </dsp:sp>
    <dsp:sp modelId="{75BC125F-0E5B-4D16-B417-5C3AC55386C7}">
      <dsp:nvSpPr>
        <dsp:cNvPr id="0" name=""/>
        <dsp:cNvSpPr/>
      </dsp:nvSpPr>
      <dsp:spPr>
        <a:xfrm>
          <a:off x="3134009" y="0"/>
          <a:ext cx="2233240" cy="10280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Выбытие с балансового учета и отражение на з/счете 02</a:t>
          </a:r>
        </a:p>
      </dsp:txBody>
      <dsp:txXfrm>
        <a:off x="3164120" y="30111"/>
        <a:ext cx="2173018" cy="967837"/>
      </dsp:txXfrm>
    </dsp:sp>
    <dsp:sp modelId="{F80019BB-5136-4CB9-9386-438C42C7F467}">
      <dsp:nvSpPr>
        <dsp:cNvPr id="0" name=""/>
        <dsp:cNvSpPr/>
      </dsp:nvSpPr>
      <dsp:spPr>
        <a:xfrm>
          <a:off x="5590574" y="237107"/>
          <a:ext cx="473447" cy="55384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280340"/>
                <a:satOff val="-6007"/>
                <a:lumOff val="30812"/>
                <a:alphaOff val="0"/>
                <a:tint val="50000"/>
                <a:satMod val="300000"/>
              </a:schemeClr>
            </a:gs>
            <a:gs pos="35000">
              <a:schemeClr val="accent3">
                <a:shade val="90000"/>
                <a:hueOff val="280340"/>
                <a:satOff val="-6007"/>
                <a:lumOff val="30812"/>
                <a:alphaOff val="0"/>
                <a:tint val="37000"/>
                <a:satMod val="300000"/>
              </a:schemeClr>
            </a:gs>
            <a:gs pos="100000">
              <a:schemeClr val="accent3">
                <a:shade val="90000"/>
                <a:hueOff val="280340"/>
                <a:satOff val="-6007"/>
                <a:lumOff val="3081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90574" y="347876"/>
        <a:ext cx="331413" cy="332305"/>
      </dsp:txXfrm>
    </dsp:sp>
    <dsp:sp modelId="{85D0BAAD-5009-497F-A7FC-C295F1785C95}">
      <dsp:nvSpPr>
        <dsp:cNvPr id="0" name=""/>
        <dsp:cNvSpPr/>
      </dsp:nvSpPr>
      <dsp:spPr>
        <a:xfrm>
          <a:off x="6260546" y="0"/>
          <a:ext cx="2233240" cy="10280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Корректировка показателя по счету 210 06</a:t>
          </a:r>
        </a:p>
      </dsp:txBody>
      <dsp:txXfrm>
        <a:off x="6290657" y="30111"/>
        <a:ext cx="2173018" cy="9678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A30732-AC27-4AA5-B6FD-8BE102A9560C}">
      <dsp:nvSpPr>
        <dsp:cNvPr id="0" name=""/>
        <dsp:cNvSpPr/>
      </dsp:nvSpPr>
      <dsp:spPr>
        <a:xfrm>
          <a:off x="3329" y="158"/>
          <a:ext cx="8778317" cy="874649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Способы (методы) проведения инвентаризации</a:t>
          </a:r>
        </a:p>
      </dsp:txBody>
      <dsp:txXfrm>
        <a:off x="28947" y="25776"/>
        <a:ext cx="8727081" cy="823413"/>
      </dsp:txXfrm>
    </dsp:sp>
    <dsp:sp modelId="{2284155A-9EEE-4514-9CF3-67FCD3C73BAB}">
      <dsp:nvSpPr>
        <dsp:cNvPr id="0" name=""/>
        <dsp:cNvSpPr/>
      </dsp:nvSpPr>
      <dsp:spPr>
        <a:xfrm>
          <a:off x="11897" y="1093882"/>
          <a:ext cx="6482728" cy="1676599"/>
        </a:xfrm>
        <a:prstGeom prst="roundRect">
          <a:avLst>
            <a:gd name="adj" fmla="val 10000"/>
          </a:avLst>
        </a:prstGeom>
        <a:solidFill>
          <a:srgbClr val="FFF7FE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Материальные ценности (активы и на </a:t>
          </a:r>
          <a:r>
            <a:rPr lang="ru-RU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забалансе</a:t>
          </a: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 – подсчет, взвешивание, обмер, осмотр</a:t>
          </a:r>
        </a:p>
      </dsp:txBody>
      <dsp:txXfrm>
        <a:off x="61003" y="1142988"/>
        <a:ext cx="6384516" cy="1578387"/>
      </dsp:txXfrm>
    </dsp:sp>
    <dsp:sp modelId="{4FE39F05-A2A5-47EA-A9D5-E9DEF72EAFF7}">
      <dsp:nvSpPr>
        <dsp:cNvPr id="0" name=""/>
        <dsp:cNvSpPr/>
      </dsp:nvSpPr>
      <dsp:spPr>
        <a:xfrm>
          <a:off x="24540" y="2989557"/>
          <a:ext cx="2093852" cy="3058956"/>
        </a:xfrm>
        <a:prstGeom prst="roundRect">
          <a:avLst>
            <a:gd name="adj" fmla="val 10000"/>
          </a:avLst>
        </a:prstGeom>
        <a:solidFill>
          <a:srgbClr val="FFF7FE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Особенности по инвентаризации материальных ценностей, по которым особые условия хранения (использования) (лекарства, оружие, активные (агрессивные) вещества и т.п.)</a:t>
          </a:r>
        </a:p>
      </dsp:txBody>
      <dsp:txXfrm>
        <a:off x="85867" y="3050884"/>
        <a:ext cx="1971198" cy="2936302"/>
      </dsp:txXfrm>
    </dsp:sp>
    <dsp:sp modelId="{AD911156-0487-45CB-857B-337A87DBEC57}">
      <dsp:nvSpPr>
        <dsp:cNvPr id="0" name=""/>
        <dsp:cNvSpPr/>
      </dsp:nvSpPr>
      <dsp:spPr>
        <a:xfrm>
          <a:off x="2206335" y="2989557"/>
          <a:ext cx="2093852" cy="3058956"/>
        </a:xfrm>
        <a:prstGeom prst="roundRect">
          <a:avLst>
            <a:gd name="adj" fmla="val 10000"/>
          </a:avLst>
        </a:prstGeom>
        <a:solidFill>
          <a:srgbClr val="FFF7FE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НМА, капвложения в НФА, прав пользования активом, безналичные денежные средства, ценности на счетах и во вкладах, иные ФА, включая ДЗ, и обязательства – путем проверки документов, подтверждающих их наличие</a:t>
          </a:r>
        </a:p>
      </dsp:txBody>
      <dsp:txXfrm>
        <a:off x="2267662" y="3050884"/>
        <a:ext cx="1971198" cy="2936302"/>
      </dsp:txXfrm>
    </dsp:sp>
    <dsp:sp modelId="{A890B697-5147-4443-AA66-CB7FE2813D8D}">
      <dsp:nvSpPr>
        <dsp:cNvPr id="0" name=""/>
        <dsp:cNvSpPr/>
      </dsp:nvSpPr>
      <dsp:spPr>
        <a:xfrm>
          <a:off x="4388130" y="2989557"/>
          <a:ext cx="2093852" cy="3058956"/>
        </a:xfrm>
        <a:prstGeom prst="roundRect">
          <a:avLst>
            <a:gd name="adj" fmla="val 10000"/>
          </a:avLst>
        </a:prstGeom>
        <a:solidFill>
          <a:srgbClr val="FFF7FE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ДЗ, КЗ, если аналитический учет по группе контрагентов – сверка персонифицирован-</a:t>
          </a:r>
          <a:r>
            <a:rPr lang="ru-RU" sz="15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ных</a:t>
          </a:r>
          <a:r>
            <a:rPr lang="ru-RU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данных учета и данных регистров бухгалтерского учета</a:t>
          </a:r>
        </a:p>
      </dsp:txBody>
      <dsp:txXfrm>
        <a:off x="4449457" y="3050884"/>
        <a:ext cx="1971198" cy="2936302"/>
      </dsp:txXfrm>
    </dsp:sp>
    <dsp:sp modelId="{B0F6975C-AA9A-4AEB-AAED-56835E6BCA29}">
      <dsp:nvSpPr>
        <dsp:cNvPr id="0" name=""/>
        <dsp:cNvSpPr/>
      </dsp:nvSpPr>
      <dsp:spPr>
        <a:xfrm>
          <a:off x="6671026" y="1093882"/>
          <a:ext cx="2102052" cy="1676599"/>
        </a:xfrm>
        <a:prstGeom prst="roundRect">
          <a:avLst>
            <a:gd name="adj" fmla="val 10000"/>
          </a:avLst>
        </a:prstGeom>
        <a:solidFill>
          <a:srgbClr val="E7FFED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Альтернативные методы: </a:t>
          </a:r>
          <a:r>
            <a:rPr lang="ru-RU" sz="13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видеофиксация</a:t>
          </a:r>
          <a:r>
            <a:rPr lang="ru-RU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3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фотофиксация</a:t>
          </a:r>
          <a:r>
            <a:rPr lang="ru-RU" sz="13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проверка осуществления объектом инвентаризации функции, факт поступления выгод, сверка с ГИС и реестрами</a:t>
          </a:r>
        </a:p>
      </dsp:txBody>
      <dsp:txXfrm>
        <a:off x="6720132" y="1142988"/>
        <a:ext cx="2003840" cy="1578387"/>
      </dsp:txXfrm>
    </dsp:sp>
    <dsp:sp modelId="{B312779E-E90A-4732-B4EE-A8131186CF51}">
      <dsp:nvSpPr>
        <dsp:cNvPr id="0" name=""/>
        <dsp:cNvSpPr/>
      </dsp:nvSpPr>
      <dsp:spPr>
        <a:xfrm>
          <a:off x="6675125" y="2989557"/>
          <a:ext cx="2093852" cy="3058956"/>
        </a:xfrm>
        <a:prstGeom prst="roundRect">
          <a:avLst>
            <a:gd name="adj" fmla="val 10000"/>
          </a:avLst>
        </a:prstGeom>
        <a:solidFill>
          <a:srgbClr val="FFF7FE"/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Музейные ценности – сверка данных учетных документов музейных фондов и данных бухгалтерского учета</a:t>
          </a:r>
        </a:p>
      </dsp:txBody>
      <dsp:txXfrm>
        <a:off x="6736452" y="3050884"/>
        <a:ext cx="1971198" cy="29363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607548-D370-7342-BA82-D905C7C1E42D}">
      <dsp:nvSpPr>
        <dsp:cNvPr id="0" name=""/>
        <dsp:cNvSpPr/>
      </dsp:nvSpPr>
      <dsp:spPr>
        <a:xfrm>
          <a:off x="0" y="0"/>
          <a:ext cx="7505596" cy="817935"/>
        </a:xfrm>
        <a:prstGeom prst="roundRect">
          <a:avLst>
            <a:gd name="adj" fmla="val 10000"/>
          </a:avLst>
        </a:prstGeom>
        <a:solidFill>
          <a:srgbClr val="F7FBEF"/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itchFamily="2" charset="2"/>
            <a:buChar char="ü"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Решение о проведении инвентаризации (ф.0510439)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itchFamily="2" charset="2"/>
            <a:buChar char="ü"/>
          </a:pPr>
          <a:r>
            <a:rPr lang="ru-RU" sz="18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Изменение Решения о проведении инвентаризации (ф.0510447)</a:t>
          </a:r>
        </a:p>
      </dsp:txBody>
      <dsp:txXfrm>
        <a:off x="23956" y="23956"/>
        <a:ext cx="6622981" cy="770023"/>
      </dsp:txXfrm>
    </dsp:sp>
    <dsp:sp modelId="{2F55B116-3669-F64B-B894-AE7A4855620F}">
      <dsp:nvSpPr>
        <dsp:cNvPr id="0" name=""/>
        <dsp:cNvSpPr/>
      </dsp:nvSpPr>
      <dsp:spPr>
        <a:xfrm>
          <a:off x="662258" y="954257"/>
          <a:ext cx="7505596" cy="817935"/>
        </a:xfrm>
        <a:prstGeom prst="roundRect">
          <a:avLst>
            <a:gd name="adj" fmla="val 10000"/>
          </a:avLst>
        </a:prstGeom>
        <a:solidFill>
          <a:srgbClr val="F7FBEF"/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Инвентаризационные описи (52н, 61н)</a:t>
          </a:r>
        </a:p>
      </dsp:txBody>
      <dsp:txXfrm>
        <a:off x="686214" y="978213"/>
        <a:ext cx="6263768" cy="770023"/>
      </dsp:txXfrm>
    </dsp:sp>
    <dsp:sp modelId="{E87EE9ED-B62F-4D45-A39E-925371D03C21}">
      <dsp:nvSpPr>
        <dsp:cNvPr id="0" name=""/>
        <dsp:cNvSpPr/>
      </dsp:nvSpPr>
      <dsp:spPr>
        <a:xfrm>
          <a:off x="1324517" y="1908515"/>
          <a:ext cx="7505596" cy="817935"/>
        </a:xfrm>
        <a:prstGeom prst="roundRect">
          <a:avLst>
            <a:gd name="adj" fmla="val 10000"/>
          </a:avLst>
        </a:prstGeom>
        <a:solidFill>
          <a:srgbClr val="F7FBEF"/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itchFamily="2" charset="2"/>
            <a:buChar char="ü"/>
          </a:pPr>
          <a:r>
            <a:rPr lang="ru-RU" sz="18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Акт о результатах инвентаризации (ф.0510463)</a:t>
          </a:r>
          <a:endParaRPr lang="ru-RU" sz="18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48473" y="1932471"/>
        <a:ext cx="6263768" cy="770023"/>
      </dsp:txXfrm>
    </dsp:sp>
    <dsp:sp modelId="{DA0C0ED5-3EEA-B144-A6A2-6B306A1925E7}">
      <dsp:nvSpPr>
        <dsp:cNvPr id="0" name=""/>
        <dsp:cNvSpPr/>
      </dsp:nvSpPr>
      <dsp:spPr>
        <a:xfrm>
          <a:off x="6973938" y="620267"/>
          <a:ext cx="531657" cy="53165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93561" y="620267"/>
        <a:ext cx="292411" cy="400072"/>
      </dsp:txXfrm>
    </dsp:sp>
    <dsp:sp modelId="{2CAD7EC6-1EB9-3E49-9DAA-437313CCAB0A}">
      <dsp:nvSpPr>
        <dsp:cNvPr id="0" name=""/>
        <dsp:cNvSpPr/>
      </dsp:nvSpPr>
      <dsp:spPr>
        <a:xfrm>
          <a:off x="7636197" y="1569072"/>
          <a:ext cx="531657" cy="53165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55820" y="1569072"/>
        <a:ext cx="292411" cy="4000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E473C5-1D8D-FC43-A6B4-3D709F13F219}">
      <dsp:nvSpPr>
        <dsp:cNvPr id="0" name=""/>
        <dsp:cNvSpPr/>
      </dsp:nvSpPr>
      <dsp:spPr>
        <a:xfrm>
          <a:off x="7638" y="1158123"/>
          <a:ext cx="2264306" cy="24203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57150">
          <a:solidFill>
            <a:srgbClr val="077A3E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«Не актив»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Решение о прекращении признания активами объектов НФА (ф. 0510440)</a:t>
          </a:r>
        </a:p>
      </dsp:txBody>
      <dsp:txXfrm>
        <a:off x="73957" y="1224442"/>
        <a:ext cx="2131668" cy="2287679"/>
      </dsp:txXfrm>
    </dsp:sp>
    <dsp:sp modelId="{0266D714-4077-634C-AE26-C49F17317B83}">
      <dsp:nvSpPr>
        <dsp:cNvPr id="0" name=""/>
        <dsp:cNvSpPr/>
      </dsp:nvSpPr>
      <dsp:spPr>
        <a:xfrm rot="18289469">
          <a:off x="1931793" y="1695782"/>
          <a:ext cx="1586025" cy="43024"/>
        </a:xfrm>
        <a:custGeom>
          <a:avLst/>
          <a:gdLst/>
          <a:ahLst/>
          <a:cxnLst/>
          <a:rect l="0" t="0" r="0" b="0"/>
          <a:pathLst>
            <a:path>
              <a:moveTo>
                <a:pt x="0" y="21512"/>
              </a:moveTo>
              <a:lnTo>
                <a:pt x="1586025" y="2151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5155" y="1677643"/>
        <a:ext cx="79301" cy="79301"/>
      </dsp:txXfrm>
    </dsp:sp>
    <dsp:sp modelId="{84275968-E148-D044-A80D-A3D1AA4A35F9}">
      <dsp:nvSpPr>
        <dsp:cNvPr id="0" name=""/>
        <dsp:cNvSpPr/>
      </dsp:nvSpPr>
      <dsp:spPr>
        <a:xfrm>
          <a:off x="3177668" y="500229"/>
          <a:ext cx="2264306" cy="1132153"/>
        </a:xfrm>
        <a:prstGeom prst="roundRect">
          <a:avLst>
            <a:gd name="adj" fmla="val 10000"/>
          </a:avLst>
        </a:prstGeom>
        <a:solidFill>
          <a:srgbClr val="FFFCC1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списать</a:t>
          </a:r>
        </a:p>
      </dsp:txBody>
      <dsp:txXfrm>
        <a:off x="3210828" y="533389"/>
        <a:ext cx="2197986" cy="1065833"/>
      </dsp:txXfrm>
    </dsp:sp>
    <dsp:sp modelId="{B6832101-795A-D641-A0EA-8C9A35CC7D42}">
      <dsp:nvSpPr>
        <dsp:cNvPr id="0" name=""/>
        <dsp:cNvSpPr/>
      </dsp:nvSpPr>
      <dsp:spPr>
        <a:xfrm>
          <a:off x="5441974" y="1044793"/>
          <a:ext cx="905722" cy="43024"/>
        </a:xfrm>
        <a:custGeom>
          <a:avLst/>
          <a:gdLst/>
          <a:ahLst/>
          <a:cxnLst/>
          <a:rect l="0" t="0" r="0" b="0"/>
          <a:pathLst>
            <a:path>
              <a:moveTo>
                <a:pt x="0" y="21512"/>
              </a:moveTo>
              <a:lnTo>
                <a:pt x="905722" y="21512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72193" y="1043662"/>
        <a:ext cx="45286" cy="45286"/>
      </dsp:txXfrm>
    </dsp:sp>
    <dsp:sp modelId="{EAEEE5BF-A234-1F4C-B979-430BAA1CA4A3}">
      <dsp:nvSpPr>
        <dsp:cNvPr id="0" name=""/>
        <dsp:cNvSpPr/>
      </dsp:nvSpPr>
      <dsp:spPr>
        <a:xfrm>
          <a:off x="6347697" y="500229"/>
          <a:ext cx="2264306" cy="1132153"/>
        </a:xfrm>
        <a:prstGeom prst="roundRect">
          <a:avLst>
            <a:gd name="adj" fmla="val 10000"/>
          </a:avLst>
        </a:prstGeom>
        <a:solidFill>
          <a:srgbClr val="FFFCC1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Акт о списании объектов нефинансовых активов (кроме транспортных средств) (ф.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0510454)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Акт об утилизации (ф.0510435)</a:t>
          </a:r>
        </a:p>
      </dsp:txBody>
      <dsp:txXfrm>
        <a:off x="6380857" y="533389"/>
        <a:ext cx="2197986" cy="1065833"/>
      </dsp:txXfrm>
    </dsp:sp>
    <dsp:sp modelId="{98BB6D0C-467A-0A48-9AFD-B3B3DFBF2C33}">
      <dsp:nvSpPr>
        <dsp:cNvPr id="0" name=""/>
        <dsp:cNvSpPr/>
      </dsp:nvSpPr>
      <dsp:spPr>
        <a:xfrm>
          <a:off x="2271945" y="2346770"/>
          <a:ext cx="905722" cy="43024"/>
        </a:xfrm>
        <a:custGeom>
          <a:avLst/>
          <a:gdLst/>
          <a:ahLst/>
          <a:cxnLst/>
          <a:rect l="0" t="0" r="0" b="0"/>
          <a:pathLst>
            <a:path>
              <a:moveTo>
                <a:pt x="0" y="21512"/>
              </a:moveTo>
              <a:lnTo>
                <a:pt x="905722" y="2151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02163" y="2345639"/>
        <a:ext cx="45286" cy="45286"/>
      </dsp:txXfrm>
    </dsp:sp>
    <dsp:sp modelId="{1F29020A-56F6-A943-BC05-6449F880456E}">
      <dsp:nvSpPr>
        <dsp:cNvPr id="0" name=""/>
        <dsp:cNvSpPr/>
      </dsp:nvSpPr>
      <dsp:spPr>
        <a:xfrm>
          <a:off x="3177668" y="1802205"/>
          <a:ext cx="2264306" cy="1132153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реализовать</a:t>
          </a:r>
        </a:p>
      </dsp:txBody>
      <dsp:txXfrm>
        <a:off x="3210828" y="1835365"/>
        <a:ext cx="2197986" cy="1065833"/>
      </dsp:txXfrm>
    </dsp:sp>
    <dsp:sp modelId="{D7DACB38-BAD8-FC43-AD3E-7613F92A114B}">
      <dsp:nvSpPr>
        <dsp:cNvPr id="0" name=""/>
        <dsp:cNvSpPr/>
      </dsp:nvSpPr>
      <dsp:spPr>
        <a:xfrm>
          <a:off x="5441974" y="2346770"/>
          <a:ext cx="905722" cy="43024"/>
        </a:xfrm>
        <a:custGeom>
          <a:avLst/>
          <a:gdLst/>
          <a:ahLst/>
          <a:cxnLst/>
          <a:rect l="0" t="0" r="0" b="0"/>
          <a:pathLst>
            <a:path>
              <a:moveTo>
                <a:pt x="0" y="21512"/>
              </a:moveTo>
              <a:lnTo>
                <a:pt x="905722" y="21512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72193" y="2345639"/>
        <a:ext cx="45286" cy="45286"/>
      </dsp:txXfrm>
    </dsp:sp>
    <dsp:sp modelId="{AD38202D-8BEF-E342-8794-80F26CD56FAA}">
      <dsp:nvSpPr>
        <dsp:cNvPr id="0" name=""/>
        <dsp:cNvSpPr/>
      </dsp:nvSpPr>
      <dsp:spPr>
        <a:xfrm>
          <a:off x="6347697" y="1802205"/>
          <a:ext cx="2264306" cy="1132153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Решение об оценке стоимости имущества, отчуждаемого не в пользу организаций бюджетной сферы (ф.</a:t>
          </a: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0510442)</a:t>
          </a:r>
        </a:p>
      </dsp:txBody>
      <dsp:txXfrm>
        <a:off x="6380857" y="1835365"/>
        <a:ext cx="2197986" cy="1065833"/>
      </dsp:txXfrm>
    </dsp:sp>
    <dsp:sp modelId="{43C35C97-7A3E-D647-B4B4-746938760D35}">
      <dsp:nvSpPr>
        <dsp:cNvPr id="0" name=""/>
        <dsp:cNvSpPr/>
      </dsp:nvSpPr>
      <dsp:spPr>
        <a:xfrm rot="3310531">
          <a:off x="1931793" y="2997758"/>
          <a:ext cx="1586025" cy="43024"/>
        </a:xfrm>
        <a:custGeom>
          <a:avLst/>
          <a:gdLst/>
          <a:ahLst/>
          <a:cxnLst/>
          <a:rect l="0" t="0" r="0" b="0"/>
          <a:pathLst>
            <a:path>
              <a:moveTo>
                <a:pt x="0" y="21512"/>
              </a:moveTo>
              <a:lnTo>
                <a:pt x="1586025" y="2151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5155" y="2979620"/>
        <a:ext cx="79301" cy="79301"/>
      </dsp:txXfrm>
    </dsp:sp>
    <dsp:sp modelId="{CEF27F9A-574D-4B4A-9DB8-616BCAA2264C}">
      <dsp:nvSpPr>
        <dsp:cNvPr id="0" name=""/>
        <dsp:cNvSpPr/>
      </dsp:nvSpPr>
      <dsp:spPr>
        <a:xfrm>
          <a:off x="3177668" y="3104182"/>
          <a:ext cx="2264306" cy="1132153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передать</a:t>
          </a:r>
        </a:p>
      </dsp:txBody>
      <dsp:txXfrm>
        <a:off x="3210828" y="3137342"/>
        <a:ext cx="2197986" cy="1065833"/>
      </dsp:txXfrm>
    </dsp:sp>
    <dsp:sp modelId="{B7B34245-D406-364E-9A62-6BAA43E2FA72}">
      <dsp:nvSpPr>
        <dsp:cNvPr id="0" name=""/>
        <dsp:cNvSpPr/>
      </dsp:nvSpPr>
      <dsp:spPr>
        <a:xfrm>
          <a:off x="5441974" y="3648746"/>
          <a:ext cx="905722" cy="43024"/>
        </a:xfrm>
        <a:custGeom>
          <a:avLst/>
          <a:gdLst/>
          <a:ahLst/>
          <a:cxnLst/>
          <a:rect l="0" t="0" r="0" b="0"/>
          <a:pathLst>
            <a:path>
              <a:moveTo>
                <a:pt x="0" y="21512"/>
              </a:moveTo>
              <a:lnTo>
                <a:pt x="905722" y="21512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72193" y="3647615"/>
        <a:ext cx="45286" cy="45286"/>
      </dsp:txXfrm>
    </dsp:sp>
    <dsp:sp modelId="{A20DC00F-F79D-894F-BD52-71B42A5EE5C2}">
      <dsp:nvSpPr>
        <dsp:cNvPr id="0" name=""/>
        <dsp:cNvSpPr/>
      </dsp:nvSpPr>
      <dsp:spPr>
        <a:xfrm>
          <a:off x="6347697" y="3104182"/>
          <a:ext cx="2264306" cy="1132153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Акт о приеме-передаче объектов нефинансовых активов (ф.0510448)</a:t>
          </a:r>
          <a:endParaRPr lang="ru-RU" sz="1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80857" y="3137342"/>
        <a:ext cx="2197986" cy="106583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8B938D-ABB0-0C44-BB24-05FDF2CA9473}">
      <dsp:nvSpPr>
        <dsp:cNvPr id="0" name=""/>
        <dsp:cNvSpPr/>
      </dsp:nvSpPr>
      <dsp:spPr>
        <a:xfrm>
          <a:off x="0" y="0"/>
          <a:ext cx="7436626" cy="15337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Рекомендации по заполнению формы документа</a:t>
          </a:r>
        </a:p>
      </dsp:txBody>
      <dsp:txXfrm>
        <a:off x="44923" y="44923"/>
        <a:ext cx="5781567" cy="1443924"/>
      </dsp:txXfrm>
    </dsp:sp>
    <dsp:sp modelId="{982D024E-212C-9C40-95DB-F03574A98330}">
      <dsp:nvSpPr>
        <dsp:cNvPr id="0" name=""/>
        <dsp:cNvSpPr/>
      </dsp:nvSpPr>
      <dsp:spPr>
        <a:xfrm>
          <a:off x="656172" y="1789398"/>
          <a:ext cx="7436626" cy="15337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Бизнес-процесс формирования документа "по ролям"</a:t>
          </a:r>
        </a:p>
      </dsp:txBody>
      <dsp:txXfrm>
        <a:off x="701095" y="1834321"/>
        <a:ext cx="5693656" cy="1443924"/>
      </dsp:txXfrm>
    </dsp:sp>
    <dsp:sp modelId="{DD410199-02AE-C746-9BA5-EF87017660E1}">
      <dsp:nvSpPr>
        <dsp:cNvPr id="0" name=""/>
        <dsp:cNvSpPr/>
      </dsp:nvSpPr>
      <dsp:spPr>
        <a:xfrm>
          <a:off x="1312345" y="3578797"/>
          <a:ext cx="7436626" cy="15337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Пример заполнения документа</a:t>
          </a:r>
        </a:p>
      </dsp:txBody>
      <dsp:txXfrm>
        <a:off x="1357268" y="3623720"/>
        <a:ext cx="5693656" cy="1443924"/>
      </dsp:txXfrm>
    </dsp:sp>
    <dsp:sp modelId="{2503C583-64D4-3C41-A45F-BF1B910E9353}">
      <dsp:nvSpPr>
        <dsp:cNvPr id="0" name=""/>
        <dsp:cNvSpPr/>
      </dsp:nvSpPr>
      <dsp:spPr>
        <a:xfrm>
          <a:off x="6439675" y="1163109"/>
          <a:ext cx="996950" cy="99695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63989" y="1163109"/>
        <a:ext cx="548322" cy="750205"/>
      </dsp:txXfrm>
    </dsp:sp>
    <dsp:sp modelId="{2BBBC208-A185-E049-BE13-8FEFB4E1F648}">
      <dsp:nvSpPr>
        <dsp:cNvPr id="0" name=""/>
        <dsp:cNvSpPr/>
      </dsp:nvSpPr>
      <dsp:spPr>
        <a:xfrm>
          <a:off x="7095848" y="2942282"/>
          <a:ext cx="996950" cy="99695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320162" y="2942282"/>
        <a:ext cx="548322" cy="75020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885207-5007-274A-A9AD-F0813B8F82D8}">
      <dsp:nvSpPr>
        <dsp:cNvPr id="0" name=""/>
        <dsp:cNvSpPr/>
      </dsp:nvSpPr>
      <dsp:spPr>
        <a:xfrm>
          <a:off x="5440" y="863"/>
          <a:ext cx="5723270" cy="26876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8900000" algn="bl" rotWithShape="0">
            <a:prstClr val="black">
              <a:alpha val="40000"/>
            </a:prst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Обеспечить своевременность отражения ФХЖ</a:t>
          </a:r>
        </a:p>
      </dsp:txBody>
      <dsp:txXfrm>
        <a:off x="84158" y="79581"/>
        <a:ext cx="5565834" cy="2530206"/>
      </dsp:txXfrm>
    </dsp:sp>
    <dsp:sp modelId="{13AA46A8-4FA4-824B-A476-1BA7F7AA93DF}">
      <dsp:nvSpPr>
        <dsp:cNvPr id="0" name=""/>
        <dsp:cNvSpPr/>
      </dsp:nvSpPr>
      <dsp:spPr>
        <a:xfrm>
          <a:off x="5440" y="2928118"/>
          <a:ext cx="2746291" cy="26876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8900000" algn="bl" rotWithShape="0">
            <a:prstClr val="black">
              <a:alpha val="40000"/>
            </a:prst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Повысить достоверность и оперативность информации</a:t>
          </a:r>
        </a:p>
      </dsp:txBody>
      <dsp:txXfrm>
        <a:off x="84158" y="3006836"/>
        <a:ext cx="2588855" cy="2530206"/>
      </dsp:txXfrm>
    </dsp:sp>
    <dsp:sp modelId="{0E2AF8B9-0A02-7C48-A000-B004B684DC08}">
      <dsp:nvSpPr>
        <dsp:cNvPr id="0" name=""/>
        <dsp:cNvSpPr/>
      </dsp:nvSpPr>
      <dsp:spPr>
        <a:xfrm>
          <a:off x="2982419" y="2928118"/>
          <a:ext cx="2746291" cy="26876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8900000" algn="bl" rotWithShape="0">
            <a:prstClr val="black">
              <a:alpha val="40000"/>
            </a:prst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Исключить возможность подписания «задним» числом</a:t>
          </a:r>
        </a:p>
      </dsp:txBody>
      <dsp:txXfrm>
        <a:off x="3061137" y="3006836"/>
        <a:ext cx="2588855" cy="2530206"/>
      </dsp:txXfrm>
    </dsp:sp>
    <dsp:sp modelId="{B2C7E7B4-10F7-3B40-9048-D1BC7191C4AB}">
      <dsp:nvSpPr>
        <dsp:cNvPr id="0" name=""/>
        <dsp:cNvSpPr/>
      </dsp:nvSpPr>
      <dsp:spPr>
        <a:xfrm>
          <a:off x="6190087" y="863"/>
          <a:ext cx="2746291" cy="26876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8900000" algn="bl" rotWithShape="0">
            <a:prstClr val="black">
              <a:alpha val="40000"/>
            </a:prst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Обеспечить принцип однократного ввода информации</a:t>
          </a:r>
        </a:p>
      </dsp:txBody>
      <dsp:txXfrm>
        <a:off x="6268805" y="79581"/>
        <a:ext cx="2588855" cy="2530206"/>
      </dsp:txXfrm>
    </dsp:sp>
    <dsp:sp modelId="{25F5535D-A494-3F47-8594-F81163CCDC48}">
      <dsp:nvSpPr>
        <dsp:cNvPr id="0" name=""/>
        <dsp:cNvSpPr/>
      </dsp:nvSpPr>
      <dsp:spPr>
        <a:xfrm>
          <a:off x="6190087" y="2928118"/>
          <a:ext cx="2746291" cy="26876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8900000" algn="bl" rotWithShape="0">
            <a:prstClr val="black">
              <a:alpha val="40000"/>
            </a:prst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Снизить количество ошибок за счет однократного ввода и контролем за правильностью оформления документов и их своевременным представлением</a:t>
          </a:r>
        </a:p>
      </dsp:txBody>
      <dsp:txXfrm>
        <a:off x="6268805" y="3006836"/>
        <a:ext cx="2588855" cy="253020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19A647-C2B5-4692-8DFE-C312AC36C5F3}">
      <dsp:nvSpPr>
        <dsp:cNvPr id="0" name=""/>
        <dsp:cNvSpPr/>
      </dsp:nvSpPr>
      <dsp:spPr>
        <a:xfrm>
          <a:off x="814930" y="442415"/>
          <a:ext cx="986091" cy="4930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СП 1</a:t>
          </a:r>
        </a:p>
      </dsp:txBody>
      <dsp:txXfrm>
        <a:off x="829371" y="456856"/>
        <a:ext cx="957209" cy="464163"/>
      </dsp:txXfrm>
    </dsp:sp>
    <dsp:sp modelId="{691F2CD9-B3E9-48A8-9668-C4639D6FACED}">
      <dsp:nvSpPr>
        <dsp:cNvPr id="0" name=""/>
        <dsp:cNvSpPr/>
      </dsp:nvSpPr>
      <dsp:spPr>
        <a:xfrm rot="3600000">
          <a:off x="1458157" y="1307759"/>
          <a:ext cx="513820" cy="17256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09927" y="1342272"/>
        <a:ext cx="410281" cy="103539"/>
      </dsp:txXfrm>
    </dsp:sp>
    <dsp:sp modelId="{D511594E-F5C4-46A7-9007-49729C29052F}">
      <dsp:nvSpPr>
        <dsp:cNvPr id="0" name=""/>
        <dsp:cNvSpPr/>
      </dsp:nvSpPr>
      <dsp:spPr>
        <a:xfrm>
          <a:off x="1629113" y="1852622"/>
          <a:ext cx="986091" cy="4930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СП 2</a:t>
          </a:r>
        </a:p>
      </dsp:txBody>
      <dsp:txXfrm>
        <a:off x="1643554" y="1867063"/>
        <a:ext cx="957209" cy="464163"/>
      </dsp:txXfrm>
    </dsp:sp>
    <dsp:sp modelId="{0CC6BB6F-1DF0-42D6-920C-06F1E4A21DEC}">
      <dsp:nvSpPr>
        <dsp:cNvPr id="0" name=""/>
        <dsp:cNvSpPr/>
      </dsp:nvSpPr>
      <dsp:spPr>
        <a:xfrm rot="10800000">
          <a:off x="1051065" y="2012862"/>
          <a:ext cx="513820" cy="17256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102834" y="2047375"/>
        <a:ext cx="410281" cy="103539"/>
      </dsp:txXfrm>
    </dsp:sp>
    <dsp:sp modelId="{A7BB1294-4EF0-45D7-9A51-7C389FF1DA8D}">
      <dsp:nvSpPr>
        <dsp:cNvPr id="0" name=""/>
        <dsp:cNvSpPr/>
      </dsp:nvSpPr>
      <dsp:spPr>
        <a:xfrm>
          <a:off x="746" y="1852622"/>
          <a:ext cx="986091" cy="4930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Б</a:t>
          </a:r>
        </a:p>
      </dsp:txBody>
      <dsp:txXfrm>
        <a:off x="15187" y="1867063"/>
        <a:ext cx="957209" cy="464163"/>
      </dsp:txXfrm>
    </dsp:sp>
    <dsp:sp modelId="{150222A2-2340-4AA3-807C-BDAC124DDFE3}">
      <dsp:nvSpPr>
        <dsp:cNvPr id="0" name=""/>
        <dsp:cNvSpPr/>
      </dsp:nvSpPr>
      <dsp:spPr>
        <a:xfrm rot="18000000">
          <a:off x="643973" y="1307759"/>
          <a:ext cx="513820" cy="17256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5743" y="1342272"/>
        <a:ext cx="410281" cy="1035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9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487D5-B714-7E4A-B570-3D34B091A04A}" type="datetimeFigureOut">
              <a:rPr lang="en-US" smtClean="0"/>
              <a:pPr/>
              <a:t>9/27/2024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9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5AF29-335D-A348-BBFE-1B6F99F3E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9437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A8CF0-9288-6E43-8350-3311193DC481}" type="datetimeFigureOut">
              <a:rPr lang="en-US" smtClean="0"/>
              <a:pPr/>
              <a:t>9/27/2024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8"/>
            <a:ext cx="543814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9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E209D-CC24-404D-BA45-4E524A1169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08380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24163" y="49213"/>
            <a:ext cx="4275137" cy="32083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xfrm>
            <a:off x="150959" y="3297327"/>
            <a:ext cx="9657173" cy="35003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287463" algn="just">
              <a:spcAft>
                <a:spcPts val="3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18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19735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6144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6008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99314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 момента проведения мероприятий по утилизации (уничтожению), оформленных Актом об утилизации (уничтожении) материальных ценностей (ф. 0510435) (далее - Акт (ф.0510435), подготовленное к списанию имущество, с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забалансового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счета 02 «Материальные ценности на хранении» объектов нефинансовых активов, признанных не активами, не выбывает. Утвержденный Акт (ф.0510435) является первичным учетным документом, на основании которого списывается имущество с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забалансового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счета 02 «Материальные ценности на хранении».</a:t>
            </a:r>
            <a:endParaRPr lang="ru-RU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3383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46200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36902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25476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70286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7269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75913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передаче скан-копий первичных учетных документов,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содержащих собственноручные подписи (сформированные на бумажном носителе)</a:t>
            </a:r>
            <a:r>
              <a:rPr 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ответственность за соответствие скан-копии подлиннику документа возлагается на лицо, ответственное за оформление указанным документом факта хозяйственной жизни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(или) </a:t>
            </a:r>
            <a:r>
              <a:rPr 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формирование и (или) передачи такой скан-копии</a:t>
            </a:r>
            <a:endParaRPr lang="ru-RU" sz="12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10148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2120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35508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30717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Приоритет у 61н перед 52н</a:t>
            </a:r>
          </a:p>
        </p:txBody>
      </p:sp>
    </p:spTree>
    <p:extLst>
      <p:ext uri="{BB962C8B-B14F-4D97-AF65-F5344CB8AC3E}">
        <p14:creationId xmlns:p14="http://schemas.microsoft.com/office/powerpoint/2010/main" val="19185709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i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5327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90159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383287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15977D-9A5A-45CA-A236-9BBFF46B9CF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08585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431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54975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621324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77129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670851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24640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190661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86075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160303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057917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69103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8916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855125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053991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674513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163462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469298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6200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648078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398511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80764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480608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5317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572209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882987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60875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51665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501326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164383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983973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75837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151752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276104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9501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743463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540869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837250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5133255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указанный расчет и единовременное начисление суммы амортизации осуществляется на основании данных о его первоначальной (балансовой, остаточной) стоимости, иной стоимости объекта, указанной в реестре государственной (муниципальной) казны и срока нахождения в составе имущества казны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7845936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48410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770976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375464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5510400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3983894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371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4478706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508027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3891D1-B532-4596-9F76-9AA61D2FB173}" type="slidenum">
              <a:rPr lang="ru-RU" smtClean="0"/>
              <a:t>74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447109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9493165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886041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337080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084545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9345729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2225697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03140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724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5832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37914" y="273554"/>
            <a:ext cx="4981978" cy="234446"/>
          </a:xfrm>
          <a:prstGeom prst="rect">
            <a:avLst/>
          </a:prstGeom>
        </p:spPr>
      </p:pic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87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85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82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6ECE3-60D0-4B39-98F2-BF6E7FE93CC7}" type="datetimeFigureOut">
              <a:rPr lang="ru-RU" smtClean="0"/>
              <a:t>пт 27.09.24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02FA9-C01D-4330-A4C0-6F5A0E0B50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159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1"/>
          <p:cNvSpPr txBox="1">
            <a:spLocks/>
          </p:cNvSpPr>
          <p:nvPr userDrawn="1"/>
        </p:nvSpPr>
        <p:spPr>
          <a:xfrm>
            <a:off x="8716710" y="100013"/>
            <a:ext cx="375481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z="1600" b="1" i="0" baseline="0" smtClean="0">
                <a:solidFill>
                  <a:srgbClr val="BF9000"/>
                </a:solidFill>
                <a:latin typeface="Times New Roman" panose="02020603050405020304" pitchFamily="18" charset="0"/>
              </a:rPr>
              <a:pPr/>
              <a:t>‹#›</a:t>
            </a:fld>
            <a:endParaRPr lang="ru-RU" sz="1600" b="1" i="0" baseline="0" dirty="0">
              <a:solidFill>
                <a:srgbClr val="BF9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224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53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258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414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46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28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582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23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17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72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13" Type="http://schemas.microsoft.com/office/2007/relationships/diagramDrawing" Target="../diagrams/drawing10.xml"/><Relationship Id="rId3" Type="http://schemas.openxmlformats.org/officeDocument/2006/relationships/image" Target="../media/image8.jpg"/><Relationship Id="rId7" Type="http://schemas.openxmlformats.org/officeDocument/2006/relationships/diagramColors" Target="../diagrams/colors9.xml"/><Relationship Id="rId12" Type="http://schemas.openxmlformats.org/officeDocument/2006/relationships/diagramColors" Target="../diagrams/colors1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9.xml"/><Relationship Id="rId11" Type="http://schemas.openxmlformats.org/officeDocument/2006/relationships/diagramQuickStyle" Target="../diagrams/quickStyle10.xml"/><Relationship Id="rId5" Type="http://schemas.openxmlformats.org/officeDocument/2006/relationships/diagramLayout" Target="../diagrams/layout9.xml"/><Relationship Id="rId10" Type="http://schemas.openxmlformats.org/officeDocument/2006/relationships/diagramLayout" Target="../diagrams/layout10.xml"/><Relationship Id="rId4" Type="http://schemas.openxmlformats.org/officeDocument/2006/relationships/diagramData" Target="../diagrams/data9.xml"/><Relationship Id="rId9" Type="http://schemas.openxmlformats.org/officeDocument/2006/relationships/diagramData" Target="../diagrams/data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6.xml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12" Type="http://schemas.microsoft.com/office/2007/relationships/diagramDrawing" Target="../diagrams/drawing16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5.xml"/><Relationship Id="rId11" Type="http://schemas.openxmlformats.org/officeDocument/2006/relationships/diagramColors" Target="../diagrams/colors16.xml"/><Relationship Id="rId5" Type="http://schemas.openxmlformats.org/officeDocument/2006/relationships/diagramQuickStyle" Target="../diagrams/quickStyle15.xml"/><Relationship Id="rId10" Type="http://schemas.openxmlformats.org/officeDocument/2006/relationships/diagramQuickStyle" Target="../diagrams/quickStyle16.xml"/><Relationship Id="rId4" Type="http://schemas.openxmlformats.org/officeDocument/2006/relationships/diagramLayout" Target="../diagrams/layout15.xml"/><Relationship Id="rId9" Type="http://schemas.openxmlformats.org/officeDocument/2006/relationships/diagramLayout" Target="../diagrams/layout1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8.xml"/><Relationship Id="rId13" Type="http://schemas.openxmlformats.org/officeDocument/2006/relationships/diagramData" Target="../diagrams/data19.xml"/><Relationship Id="rId18" Type="http://schemas.openxmlformats.org/officeDocument/2006/relationships/diagramData" Target="../diagrams/data20.xml"/><Relationship Id="rId3" Type="http://schemas.openxmlformats.org/officeDocument/2006/relationships/diagramData" Target="../diagrams/data17.xml"/><Relationship Id="rId21" Type="http://schemas.openxmlformats.org/officeDocument/2006/relationships/diagramColors" Target="../diagrams/colors20.xml"/><Relationship Id="rId7" Type="http://schemas.microsoft.com/office/2007/relationships/diagramDrawing" Target="../diagrams/drawing17.xml"/><Relationship Id="rId12" Type="http://schemas.microsoft.com/office/2007/relationships/diagramDrawing" Target="../diagrams/drawing18.xml"/><Relationship Id="rId17" Type="http://schemas.microsoft.com/office/2007/relationships/diagramDrawing" Target="../diagrams/drawing19.xml"/><Relationship Id="rId2" Type="http://schemas.openxmlformats.org/officeDocument/2006/relationships/notesSlide" Target="../notesSlides/notesSlide32.xml"/><Relationship Id="rId16" Type="http://schemas.openxmlformats.org/officeDocument/2006/relationships/diagramColors" Target="../diagrams/colors19.xml"/><Relationship Id="rId20" Type="http://schemas.openxmlformats.org/officeDocument/2006/relationships/diagramQuickStyle" Target="../diagrams/quickStyle2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7.xml"/><Relationship Id="rId11" Type="http://schemas.openxmlformats.org/officeDocument/2006/relationships/diagramColors" Target="../diagrams/colors18.xml"/><Relationship Id="rId5" Type="http://schemas.openxmlformats.org/officeDocument/2006/relationships/diagramQuickStyle" Target="../diagrams/quickStyle17.xml"/><Relationship Id="rId15" Type="http://schemas.openxmlformats.org/officeDocument/2006/relationships/diagramQuickStyle" Target="../diagrams/quickStyle19.xml"/><Relationship Id="rId10" Type="http://schemas.openxmlformats.org/officeDocument/2006/relationships/diagramQuickStyle" Target="../diagrams/quickStyle18.xml"/><Relationship Id="rId19" Type="http://schemas.openxmlformats.org/officeDocument/2006/relationships/diagramLayout" Target="../diagrams/layout20.xml"/><Relationship Id="rId4" Type="http://schemas.openxmlformats.org/officeDocument/2006/relationships/diagramLayout" Target="../diagrams/layout17.xml"/><Relationship Id="rId9" Type="http://schemas.openxmlformats.org/officeDocument/2006/relationships/diagramLayout" Target="../diagrams/layout18.xml"/><Relationship Id="rId14" Type="http://schemas.openxmlformats.org/officeDocument/2006/relationships/diagramLayout" Target="../diagrams/layout19.xml"/><Relationship Id="rId22" Type="http://schemas.microsoft.com/office/2007/relationships/diagramDrawing" Target="../diagrams/drawing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6.xml"/><Relationship Id="rId5" Type="http://schemas.openxmlformats.org/officeDocument/2006/relationships/diagramQuickStyle" Target="../diagrams/quickStyle26.xml"/><Relationship Id="rId4" Type="http://schemas.openxmlformats.org/officeDocument/2006/relationships/diagramLayout" Target="../diagrams/layout2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7.xml"/><Relationship Id="rId7" Type="http://schemas.microsoft.com/office/2007/relationships/diagramDrawing" Target="../diagrams/drawing27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7.xml"/><Relationship Id="rId5" Type="http://schemas.openxmlformats.org/officeDocument/2006/relationships/diagramQuickStyle" Target="../diagrams/quickStyle27.xml"/><Relationship Id="rId4" Type="http://schemas.openxmlformats.org/officeDocument/2006/relationships/diagramLayout" Target="../diagrams/layout27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diagramData" Target="../diagrams/data28.xml"/><Relationship Id="rId7" Type="http://schemas.microsoft.com/office/2007/relationships/diagramDrawing" Target="../diagrams/drawing28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9.xml"/><Relationship Id="rId7" Type="http://schemas.microsoft.com/office/2007/relationships/diagramDrawing" Target="../diagrams/drawing29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9.xml"/><Relationship Id="rId5" Type="http://schemas.openxmlformats.org/officeDocument/2006/relationships/diagramQuickStyle" Target="../diagrams/quickStyle29.xml"/><Relationship Id="rId4" Type="http://schemas.openxmlformats.org/officeDocument/2006/relationships/diagramLayout" Target="../diagrams/layout2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0.xml"/><Relationship Id="rId7" Type="http://schemas.microsoft.com/office/2007/relationships/diagramDrawing" Target="../diagrams/drawing30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0.xml"/><Relationship Id="rId5" Type="http://schemas.openxmlformats.org/officeDocument/2006/relationships/diagramQuickStyle" Target="../diagrams/quickStyle30.xml"/><Relationship Id="rId4" Type="http://schemas.openxmlformats.org/officeDocument/2006/relationships/diagramLayout" Target="../diagrams/layout30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1.xml"/><Relationship Id="rId7" Type="http://schemas.microsoft.com/office/2007/relationships/diagramDrawing" Target="../diagrams/drawing31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1.xml"/><Relationship Id="rId5" Type="http://schemas.openxmlformats.org/officeDocument/2006/relationships/diagramQuickStyle" Target="../diagrams/quickStyle31.xml"/><Relationship Id="rId4" Type="http://schemas.openxmlformats.org/officeDocument/2006/relationships/diagramLayout" Target="../diagrams/layout3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3.xml"/><Relationship Id="rId13" Type="http://schemas.openxmlformats.org/officeDocument/2006/relationships/diagramData" Target="../diagrams/data34.xml"/><Relationship Id="rId18" Type="http://schemas.openxmlformats.org/officeDocument/2006/relationships/diagramData" Target="../diagrams/data35.xml"/><Relationship Id="rId3" Type="http://schemas.openxmlformats.org/officeDocument/2006/relationships/diagramData" Target="../diagrams/data32.xml"/><Relationship Id="rId21" Type="http://schemas.openxmlformats.org/officeDocument/2006/relationships/diagramColors" Target="../diagrams/colors35.xml"/><Relationship Id="rId7" Type="http://schemas.microsoft.com/office/2007/relationships/diagramDrawing" Target="../diagrams/drawing32.xml"/><Relationship Id="rId12" Type="http://schemas.microsoft.com/office/2007/relationships/diagramDrawing" Target="../diagrams/drawing33.xml"/><Relationship Id="rId17" Type="http://schemas.microsoft.com/office/2007/relationships/diagramDrawing" Target="../diagrams/drawing34.xml"/><Relationship Id="rId2" Type="http://schemas.openxmlformats.org/officeDocument/2006/relationships/notesSlide" Target="../notesSlides/notesSlide62.xml"/><Relationship Id="rId16" Type="http://schemas.openxmlformats.org/officeDocument/2006/relationships/diagramColors" Target="../diagrams/colors34.xml"/><Relationship Id="rId20" Type="http://schemas.openxmlformats.org/officeDocument/2006/relationships/diagramQuickStyle" Target="../diagrams/quickStyle35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2.xml"/><Relationship Id="rId11" Type="http://schemas.openxmlformats.org/officeDocument/2006/relationships/diagramColors" Target="../diagrams/colors33.xml"/><Relationship Id="rId5" Type="http://schemas.openxmlformats.org/officeDocument/2006/relationships/diagramQuickStyle" Target="../diagrams/quickStyle32.xml"/><Relationship Id="rId15" Type="http://schemas.openxmlformats.org/officeDocument/2006/relationships/diagramQuickStyle" Target="../diagrams/quickStyle34.xml"/><Relationship Id="rId10" Type="http://schemas.openxmlformats.org/officeDocument/2006/relationships/diagramQuickStyle" Target="../diagrams/quickStyle33.xml"/><Relationship Id="rId19" Type="http://schemas.openxmlformats.org/officeDocument/2006/relationships/diagramLayout" Target="../diagrams/layout35.xml"/><Relationship Id="rId4" Type="http://schemas.openxmlformats.org/officeDocument/2006/relationships/diagramLayout" Target="../diagrams/layout32.xml"/><Relationship Id="rId9" Type="http://schemas.openxmlformats.org/officeDocument/2006/relationships/diagramLayout" Target="../diagrams/layout33.xml"/><Relationship Id="rId14" Type="http://schemas.openxmlformats.org/officeDocument/2006/relationships/diagramLayout" Target="../diagrams/layout34.xml"/><Relationship Id="rId22" Type="http://schemas.microsoft.com/office/2007/relationships/diagramDrawing" Target="../diagrams/drawing3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6.xml"/><Relationship Id="rId3" Type="http://schemas.openxmlformats.org/officeDocument/2006/relationships/image" Target="../media/image8.jpg"/><Relationship Id="rId7" Type="http://schemas.openxmlformats.org/officeDocument/2006/relationships/diagramColors" Target="../diagrams/colors36.xm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36.xml"/><Relationship Id="rId5" Type="http://schemas.openxmlformats.org/officeDocument/2006/relationships/diagramLayout" Target="../diagrams/layout36.xml"/><Relationship Id="rId4" Type="http://schemas.openxmlformats.org/officeDocument/2006/relationships/diagramData" Target="../diagrams/data3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3448"/>
            <a:ext cx="9144000" cy="15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091" y="4201934"/>
            <a:ext cx="820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Учет и отчетность в 2024 году: последние изменения, подготовка к составлению, анализ отдельных операций</a:t>
            </a: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143931" y="220206"/>
            <a:ext cx="4491002" cy="10836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0" y="5774339"/>
            <a:ext cx="9144000" cy="10836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801723"/>
            <a:ext cx="9144000" cy="108366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6543586"/>
            <a:ext cx="20882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Санкт-Петербург 2024</a:t>
            </a:r>
          </a:p>
        </p:txBody>
      </p:sp>
    </p:spTree>
    <p:extLst>
      <p:ext uri="{BB962C8B-B14F-4D97-AF65-F5344CB8AC3E}">
        <p14:creationId xmlns:p14="http://schemas.microsoft.com/office/powerpoint/2010/main" val="2232245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32440" y="22070"/>
            <a:ext cx="552888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>
                <a:solidFill>
                  <a:srgbClr val="C79023"/>
                </a:solidFill>
              </a:rPr>
              <a:t>10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719572" y="38938"/>
            <a:ext cx="75248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В период проведения </a:t>
            </a:r>
            <a:r>
              <a:rPr lang="ru-RU" sz="24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инвентаризации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CCA41C-9144-FA49-88D6-1E13744EDB20}"/>
              </a:ext>
            </a:extLst>
          </p:cNvPr>
          <p:cNvSpPr txBox="1"/>
          <p:nvPr/>
        </p:nvSpPr>
        <p:spPr>
          <a:xfrm>
            <a:off x="2303748" y="848778"/>
            <a:ext cx="3744416" cy="106055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400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бухгалтера обязательно при: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D818C4-5D3E-5246-A002-D5BC6640698B}"/>
              </a:ext>
            </a:extLst>
          </p:cNvPr>
          <p:cNvSpPr txBox="1"/>
          <p:nvPr/>
        </p:nvSpPr>
        <p:spPr>
          <a:xfrm>
            <a:off x="251520" y="2132856"/>
            <a:ext cx="8833808" cy="453650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285750" indent="-285750" algn="just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денежные средства, иные ценности, находящиеся на счетах и во вкладах или на хранении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кредитной̆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организации, а также электронные денежные средства; </a:t>
            </a:r>
          </a:p>
          <a:p>
            <a:pPr marL="285750" indent="-285750" algn="just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иные финансовые активы, принимаемые к бухгалтерскому учету в результате осуществления лицами, осуществляющими ведение бухгалтерского учета, полномочий по начислению физическим лицам выплат по оплате труда, иных выплат, а также обязательных платежей в бюджеты (счет 20600, счет 20800, счет 20900, счет 30300); </a:t>
            </a:r>
          </a:p>
          <a:p>
            <a:pPr marL="285750" indent="-285750" algn="just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обязательства, принимаемые к бухгалтерскому учету в результате осуществления лицами, осуществляющими ведение бухгалтерского учета, полномочий по начислению физическим лицам выплат по оплате труда, иных выплат, а также обязательных платежей в бюджеты (счет 20800, счет 20900, счет 30200, счет 30300).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3E3D5C8-0521-D84B-964E-95A24A3A3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971600" y="498004"/>
            <a:ext cx="1477147" cy="1734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290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5134" y="179386"/>
            <a:ext cx="659359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11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66A1AD-783C-A04E-998C-6152BA6EDEC8}"/>
              </a:ext>
            </a:extLst>
          </p:cNvPr>
          <p:cNvSpPr/>
          <p:nvPr/>
        </p:nvSpPr>
        <p:spPr>
          <a:xfrm>
            <a:off x="1076437" y="57008"/>
            <a:ext cx="67889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По итогам</a:t>
            </a:r>
            <a:r>
              <a:rPr lang="ru-RU" sz="20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инвентаризации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BB2C75-F7B4-4C45-ABFB-1D4FE2B7F492}"/>
              </a:ext>
            </a:extLst>
          </p:cNvPr>
          <p:cNvSpPr txBox="1"/>
          <p:nvPr/>
        </p:nvSpPr>
        <p:spPr>
          <a:xfrm>
            <a:off x="2770909" y="3559269"/>
            <a:ext cx="4225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– из Акта (ф.0510463) формируются: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2FAB453E-77A3-094A-BC8A-628698D346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7938126"/>
              </p:ext>
            </p:extLst>
          </p:nvPr>
        </p:nvGraphicFramePr>
        <p:xfrm>
          <a:off x="169091" y="676551"/>
          <a:ext cx="8830114" cy="2726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Группа 1"/>
          <p:cNvGrpSpPr/>
          <p:nvPr/>
        </p:nvGrpSpPr>
        <p:grpSpPr>
          <a:xfrm>
            <a:off x="136022" y="4054090"/>
            <a:ext cx="8896251" cy="2684068"/>
            <a:chOff x="169091" y="4103432"/>
            <a:chExt cx="8896251" cy="268406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866ACEE-3BBD-8347-9BBE-ACA52B5F3214}"/>
                </a:ext>
              </a:extLst>
            </p:cNvPr>
            <p:cNvSpPr txBox="1"/>
            <p:nvPr/>
          </p:nvSpPr>
          <p:spPr>
            <a:xfrm>
              <a:off x="169091" y="4103998"/>
              <a:ext cx="2161154" cy="959615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/>
              <a:r>
                <a:rPr lang="ru-RU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Излишки</a:t>
              </a:r>
            </a:p>
            <a:p>
              <a:pPr algn="ctr"/>
              <a:r>
                <a: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Акт о приеме-передаче объектов нефинансовых активов (ф.0510448)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B397F5E-A90A-154F-B2F0-A3D9CFF01A96}"/>
                </a:ext>
              </a:extLst>
            </p:cNvPr>
            <p:cNvSpPr txBox="1"/>
            <p:nvPr/>
          </p:nvSpPr>
          <p:spPr>
            <a:xfrm>
              <a:off x="2502168" y="4103432"/>
              <a:ext cx="2691894" cy="114699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/>
              <a:r>
                <a:rPr lang="ru-RU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Не актив</a:t>
              </a:r>
            </a:p>
            <a:p>
              <a:pPr algn="ctr"/>
              <a:r>
                <a: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Решение о прекращении признания активами объектов нефинансовых активов (ф.0510440)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4665E54-CF0B-5A46-A7A2-0079FCD4A87F}"/>
                </a:ext>
              </a:extLst>
            </p:cNvPr>
            <p:cNvSpPr txBox="1"/>
            <p:nvPr/>
          </p:nvSpPr>
          <p:spPr>
            <a:xfrm>
              <a:off x="5336487" y="4111884"/>
              <a:ext cx="2426524" cy="50820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/>
              <a:r>
                <a:rPr lang="ru-RU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Недостача</a:t>
              </a:r>
            </a:p>
            <a:p>
              <a:pPr algn="ctr"/>
              <a:r>
                <a: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Служебное разбирательство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4665E54-CF0B-5A46-A7A2-0079FCD4A87F}"/>
                </a:ext>
              </a:extLst>
            </p:cNvPr>
            <p:cNvSpPr txBox="1"/>
            <p:nvPr/>
          </p:nvSpPr>
          <p:spPr>
            <a:xfrm>
              <a:off x="5336487" y="4737466"/>
              <a:ext cx="2426524" cy="93574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/>
              <a:r>
                <a:rPr lang="ru-RU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Накладная на внутреннее перемещение объектов нефинансовых активов (ф.0510450)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4665E54-CF0B-5A46-A7A2-0079FCD4A87F}"/>
                </a:ext>
              </a:extLst>
            </p:cNvPr>
            <p:cNvSpPr txBox="1"/>
            <p:nvPr/>
          </p:nvSpPr>
          <p:spPr>
            <a:xfrm>
              <a:off x="5336486" y="5790595"/>
              <a:ext cx="3728855" cy="527473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/>
              <a:r>
                <a:rPr lang="ru-RU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Акт о признании безнадежной к взысканию задолженности по доходам (ф.0510436)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4665E54-CF0B-5A46-A7A2-0079FCD4A87F}"/>
                </a:ext>
              </a:extLst>
            </p:cNvPr>
            <p:cNvSpPr txBox="1"/>
            <p:nvPr/>
          </p:nvSpPr>
          <p:spPr>
            <a:xfrm>
              <a:off x="169091" y="6420938"/>
              <a:ext cx="8896250" cy="36656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tIns="36000" rtlCol="0">
              <a:noAutofit/>
            </a:bodyPr>
            <a:lstStyle/>
            <a:p>
              <a:pPr algn="ctr"/>
              <a:r>
                <a:rPr lang="ru-RU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Решение</a:t>
              </a:r>
              <a:r>
                <a:rPr lang="ru-RU" dirty="0"/>
                <a:t> </a:t>
              </a:r>
              <a:r>
                <a:rPr lang="ru-RU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 признании (восстановлении) сомнительной задолженности по доходам (ф.0510445)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4665E54-CF0B-5A46-A7A2-0079FCD4A87F}"/>
                </a:ext>
              </a:extLst>
            </p:cNvPr>
            <p:cNvSpPr txBox="1"/>
            <p:nvPr/>
          </p:nvSpPr>
          <p:spPr>
            <a:xfrm>
              <a:off x="169091" y="5125681"/>
              <a:ext cx="2161154" cy="120568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/>
              <a:r>
                <a:rPr lang="ru-RU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Решение о списании задолженности, невостребованной кредиторами, со счета _______ (ф.0510437)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4665E54-CF0B-5A46-A7A2-0079FCD4A87F}"/>
                </a:ext>
              </a:extLst>
            </p:cNvPr>
            <p:cNvSpPr txBox="1"/>
            <p:nvPr/>
          </p:nvSpPr>
          <p:spPr>
            <a:xfrm>
              <a:off x="2487462" y="5410497"/>
              <a:ext cx="2706599" cy="79100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/>
              <a:r>
                <a:rPr lang="ru-RU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Решение о восстановлении кредиторской задолженности (ф.0510446)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4665E54-CF0B-5A46-A7A2-0079FCD4A87F}"/>
                </a:ext>
              </a:extLst>
            </p:cNvPr>
            <p:cNvSpPr txBox="1"/>
            <p:nvPr/>
          </p:nvSpPr>
          <p:spPr>
            <a:xfrm>
              <a:off x="7880997" y="4111883"/>
              <a:ext cx="1184345" cy="167871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/>
              <a:r>
                <a:rPr lang="ru-RU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ПКО фондовый (ф.0310001)</a:t>
              </a:r>
            </a:p>
            <a:p>
              <a:pPr algn="ctr"/>
              <a:endPara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РКО фондовый (ф.031002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7641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5134" y="179386"/>
            <a:ext cx="659359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12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66A1AD-783C-A04E-998C-6152BA6EDEC8}"/>
              </a:ext>
            </a:extLst>
          </p:cNvPr>
          <p:cNvSpPr/>
          <p:nvPr/>
        </p:nvSpPr>
        <p:spPr>
          <a:xfrm>
            <a:off x="827584" y="211587"/>
            <a:ext cx="67889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Инвентаризация – документы</a:t>
            </a:r>
          </a:p>
        </p:txBody>
      </p:sp>
      <p:graphicFrame>
        <p:nvGraphicFramePr>
          <p:cNvPr id="6" name="Таблица 3">
            <a:extLst>
              <a:ext uri="{FF2B5EF4-FFF2-40B4-BE49-F238E27FC236}">
                <a16:creationId xmlns:a16="http://schemas.microsoft.com/office/drawing/2014/main" id="{470F8932-3323-8F4F-A7EF-CBFF40CD041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99387" y="2060268"/>
          <a:ext cx="8784976" cy="46401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2054259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762165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72000" indent="0">
                        <a:lnSpc>
                          <a:spcPct val="100000"/>
                        </a:lnSpc>
                        <a:tabLst/>
                      </a:pPr>
                      <a:r>
                        <a:rPr kumimoji="0" lang="ru-RU" sz="2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Инвентаризационная опись остатков на счетах учета денежных средств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77A3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0504082</a:t>
                      </a:r>
                    </a:p>
                    <a:p>
                      <a:pPr algn="ctr"/>
                      <a:endParaRPr kumimoji="0" lang="ru-RU" sz="2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77A3E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ф. 0510464</a:t>
                      </a:r>
                      <a:endParaRPr kumimoji="0" lang="ru-RU" sz="2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268769"/>
                  </a:ext>
                </a:extLst>
              </a:tr>
              <a:tr h="1044116">
                <a:tc>
                  <a:txBody>
                    <a:bodyPr/>
                    <a:lstStyle/>
                    <a:p>
                      <a:pPr marL="7200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Инвентаризационная опись (сличительная ведомость) бланков строгой отчетности и денежных документов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77A3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0504086</a:t>
                      </a:r>
                    </a:p>
                    <a:p>
                      <a:pPr algn="ctr"/>
                      <a:endParaRPr kumimoji="0" lang="ru-RU" sz="2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77A3E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0510465</a:t>
                      </a:r>
                    </a:p>
                    <a:p>
                      <a:pPr algn="ctr"/>
                      <a:endParaRPr kumimoji="0" lang="ru-RU" sz="2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559921"/>
                  </a:ext>
                </a:extLst>
              </a:tr>
              <a:tr h="930252">
                <a:tc>
                  <a:txBody>
                    <a:bodyPr/>
                    <a:lstStyle/>
                    <a:p>
                      <a:pPr marL="7200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Инвентаризационная опись (сличительная ведомость) по объектам нефинансовых активов </a:t>
                      </a:r>
                      <a:endParaRPr lang="ru-RU" sz="20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77A3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0504087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77A3E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0510466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661606"/>
                  </a:ext>
                </a:extLst>
              </a:tr>
              <a:tr h="692299">
                <a:tc>
                  <a:txBody>
                    <a:bodyPr/>
                    <a:lstStyle/>
                    <a:p>
                      <a:pPr marL="72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Инвентаризационная опись наличных денежных средств</a:t>
                      </a:r>
                      <a:endParaRPr lang="ru-RU" sz="2000" dirty="0"/>
                    </a:p>
                  </a:txBody>
                  <a:tcPr marL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77A3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0504088</a:t>
                      </a:r>
                    </a:p>
                    <a:p>
                      <a:pPr algn="ctr"/>
                      <a:endParaRPr kumimoji="0" lang="ru-RU" sz="2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77A3E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0510467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624563"/>
                  </a:ext>
                </a:extLst>
              </a:tr>
              <a:tr h="692299">
                <a:tc>
                  <a:txBody>
                    <a:bodyPr/>
                    <a:lstStyle/>
                    <a:p>
                      <a:pPr marL="72000" indent="0" algn="l" fontAlgn="t">
                        <a:tabLst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Инвентаризационная опись расчетов по поступлениям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77A3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0504091</a:t>
                      </a:r>
                    </a:p>
                    <a:p>
                      <a:pPr marL="0" algn="ctr" defTabSz="457200" rtl="0" eaLnBrk="1" latinLnBrk="0" hangingPunct="1"/>
                      <a:endParaRPr kumimoji="0" lang="ru-RU" sz="2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77A3E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0510468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652095"/>
                  </a:ext>
                </a:extLst>
              </a:tr>
            </a:tbl>
          </a:graphicData>
        </a:graphic>
      </p:graphicFrame>
      <p:sp>
        <p:nvSpPr>
          <p:cNvPr id="8" name="Rectangle 4">
            <a:extLst>
              <a:ext uri="{FF2B5EF4-FFF2-40B4-BE49-F238E27FC236}">
                <a16:creationId xmlns:a16="http://schemas.microsoft.com/office/drawing/2014/main" id="{7AFDEFF7-0256-BF4E-AA9C-FA3FC650EA07}"/>
              </a:ext>
            </a:extLst>
          </p:cNvPr>
          <p:cNvSpPr/>
          <p:nvPr/>
        </p:nvSpPr>
        <p:spPr>
          <a:xfrm>
            <a:off x="199387" y="1136938"/>
            <a:ext cx="49486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Приказ МФ РФ от 30.10.2023 №174н</a:t>
            </a:r>
          </a:p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charset="0"/>
                <a:ea typeface="Times New Roman" charset="0"/>
                <a:cs typeface="Times New Roman" charset="0"/>
              </a:rPr>
              <a:t>Применение – с 01.01.2025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995AE38C-9606-984D-80C8-E8C079E9AC67}"/>
              </a:ext>
            </a:extLst>
          </p:cNvPr>
          <p:cNvSpPr/>
          <p:nvPr/>
        </p:nvSpPr>
        <p:spPr>
          <a:xfrm>
            <a:off x="5148064" y="875440"/>
            <a:ext cx="3834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Если есть в 52н, нет 61н, то 52н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Если нет в 52н, есть в 61н, то 61н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Приоритет – 61н</a:t>
            </a:r>
          </a:p>
        </p:txBody>
      </p:sp>
    </p:spTree>
    <p:extLst>
      <p:ext uri="{BB962C8B-B14F-4D97-AF65-F5344CB8AC3E}">
        <p14:creationId xmlns:p14="http://schemas.microsoft.com/office/powerpoint/2010/main" val="3563110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5134" y="179386"/>
            <a:ext cx="659359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13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66A1AD-783C-A04E-998C-6152BA6EDEC8}"/>
              </a:ext>
            </a:extLst>
          </p:cNvPr>
          <p:cNvSpPr/>
          <p:nvPr/>
        </p:nvSpPr>
        <p:spPr>
          <a:xfrm>
            <a:off x="1139116" y="252409"/>
            <a:ext cx="67889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Инвентаризация – проекты документов</a:t>
            </a:r>
          </a:p>
        </p:txBody>
      </p:sp>
      <p:graphicFrame>
        <p:nvGraphicFramePr>
          <p:cNvPr id="10" name="Таблица 3">
            <a:extLst>
              <a:ext uri="{FF2B5EF4-FFF2-40B4-BE49-F238E27FC236}">
                <a16:creationId xmlns:a16="http://schemas.microsoft.com/office/drawing/2014/main" id="{CE36FD64-2D92-714A-9259-7F8A2206E0F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9091" y="1067137"/>
          <a:ext cx="8928992" cy="5477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51408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1705376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438398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документа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619736"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0000"/>
                        </a:lnSpc>
                      </a:pPr>
                      <a:r>
                        <a:rPr kumimoji="0" lang="ru-RU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Инвентаризационная опись расчетов с покупателями, поставщиками и прочими дебиторами и кредиторами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0504089</a:t>
                      </a:r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0510469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1559921"/>
                  </a:ext>
                </a:extLst>
              </a:tr>
              <a:tr h="367818"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0000"/>
                        </a:lnSpc>
                      </a:pPr>
                      <a:r>
                        <a:rPr kumimoji="0" lang="ru-RU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Инвентаризационная опись ценных бумаг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0504081</a:t>
                      </a:r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</a:t>
                      </a: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470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1709843"/>
                  </a:ext>
                </a:extLst>
              </a:tr>
              <a:tr h="623200"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0000"/>
                        </a:lnSpc>
                      </a:pPr>
                      <a:r>
                        <a:rPr kumimoji="0" lang="ru-RU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Инвентаризационная опись задолженности по кредитам, займам (ссудам)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0504083</a:t>
                      </a:r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</a:t>
                      </a: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471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5661606"/>
                  </a:ext>
                </a:extLst>
              </a:tr>
              <a:tr h="526476"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0000"/>
                        </a:lnSpc>
                      </a:pPr>
                      <a:r>
                        <a:rPr kumimoji="0" lang="ru-RU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Инвентаризационная опись состояния государственного долга Российской Федерации в ценных бумагах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0504084</a:t>
                      </a:r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</a:t>
                      </a: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472</a:t>
                      </a: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2624563"/>
                  </a:ext>
                </a:extLst>
              </a:tr>
              <a:tr h="1408961"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0000"/>
                        </a:lnSpc>
                      </a:pPr>
                      <a:r>
                        <a:rPr kumimoji="0" lang="ru-RU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Инвентаризационная опись состояния государственного долга Российской Федерации по полученным кредитам</a:t>
                      </a:r>
                    </a:p>
                    <a:p>
                      <a:pPr marL="0" algn="l" defTabSz="457200" rtl="0" eaLnBrk="1" fontAlgn="t" latinLnBrk="0" hangingPunct="1">
                        <a:lnSpc>
                          <a:spcPct val="100000"/>
                        </a:lnSpc>
                      </a:pPr>
                      <a:r>
                        <a:rPr kumimoji="0" lang="ru-RU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kumimoji="0" lang="en-US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R="179070" algn="l">
                        <a:lnSpc>
                          <a:spcPct val="100000"/>
                        </a:lnSpc>
                        <a:tabLst>
                          <a:tab pos="450215" algn="l"/>
                        </a:tabLs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Инвентаризационная опись</a:t>
                      </a:r>
                      <a:r>
                        <a:rPr lang="en-US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состояния государственного долга Российской Федерации по предоставленным гарантиям</a:t>
                      </a:r>
                      <a:endParaRPr kumimoji="0" lang="ru-RU" sz="18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0504085</a:t>
                      </a:r>
                      <a:endParaRPr kumimoji="0" lang="ru-RU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</a:t>
                      </a: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473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0510474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7652095"/>
                  </a:ext>
                </a:extLst>
              </a:tr>
              <a:tr h="576740">
                <a:tc>
                  <a:txBody>
                    <a:bodyPr/>
                    <a:lstStyle/>
                    <a:p>
                      <a:pPr marL="0" algn="l" defTabSz="457200" rtl="0" eaLnBrk="1" fontAlgn="t" latinLnBrk="0" hangingPunct="1">
                        <a:lnSpc>
                          <a:spcPct val="100000"/>
                        </a:lnSpc>
                      </a:pPr>
                      <a:r>
                        <a:rPr kumimoji="0" lang="ru-RU" sz="18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 сверки взаимных расчетов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 0510477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509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744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12776"/>
            <a:ext cx="835292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выявлении излишков</a:t>
            </a: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на основании документов, являющихся основанием для их признания в бухгалтерском учете и (или) основанием отражения выявленных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результате ошибок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случае выявления излишков по результатам инвентаризации материальных ценностей,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отношении которых подтвердить государственную (муниципальную) собственность не представляется возможным,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такие материальные ценности принимаются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</a:t>
            </a:r>
            <a:r>
              <a:rPr lang="ru-RU" sz="20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забалансовому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учету на основании акта о приеме-передачи объектов нефинансовых активов, составленного по результатам инвентаризации</a:t>
            </a:r>
          </a:p>
          <a:p>
            <a:pPr algn="just"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выявлении недостачи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выбытие материальных ценностей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основании документов инвентаризации.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5556" y="260648"/>
            <a:ext cx="7596844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инвентаризации в части выявленных отклонений отражаются: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21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5134" y="179386"/>
            <a:ext cx="659359" cy="365125"/>
          </a:xfrm>
        </p:spPr>
        <p:txBody>
          <a:bodyPr/>
          <a:lstStyle/>
          <a:p>
            <a:r>
              <a:rPr lang="ru-RU" b="1" smtClean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15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66A1AD-783C-A04E-998C-6152BA6EDEC8}"/>
              </a:ext>
            </a:extLst>
          </p:cNvPr>
          <p:cNvSpPr/>
          <p:nvPr/>
        </p:nvSpPr>
        <p:spPr>
          <a:xfrm>
            <a:off x="0" y="88143"/>
            <a:ext cx="65162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Инвентаризация – документы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3CB8D072-4FD5-B74C-A57E-B1E2690622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3303673"/>
              </p:ext>
            </p:extLst>
          </p:nvPr>
        </p:nvGraphicFramePr>
        <p:xfrm>
          <a:off x="364850" y="488253"/>
          <a:ext cx="8619643" cy="4736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DD317DDB-2998-0744-9761-AAFB52405FDC}"/>
              </a:ext>
            </a:extLst>
          </p:cNvPr>
          <p:cNvSpPr txBox="1"/>
          <p:nvPr/>
        </p:nvSpPr>
        <p:spPr>
          <a:xfrm>
            <a:off x="107577" y="4948177"/>
            <a:ext cx="3200399" cy="1569660"/>
          </a:xfrm>
          <a:prstGeom prst="rect">
            <a:avLst/>
          </a:prstGeom>
          <a:solidFill>
            <a:srgbClr val="E9F3D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Выбытие с баланса</a:t>
            </a:r>
          </a:p>
          <a:p>
            <a:pPr algn="ctr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0 401 10 172 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0 101 ХХ 410</a:t>
            </a:r>
          </a:p>
          <a:p>
            <a:pPr algn="ctr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0 104 ХХ 411 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0 101 ХХ 410</a:t>
            </a:r>
          </a:p>
          <a:p>
            <a:pPr algn="ctr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0 114 ХХ 412 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0 101 ХХ 410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з/счета 02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B55F35-6910-A44B-AE44-15139A85A066}"/>
              </a:ext>
            </a:extLst>
          </p:cNvPr>
          <p:cNvSpPr txBox="1"/>
          <p:nvPr/>
        </p:nvSpPr>
        <p:spPr>
          <a:xfrm>
            <a:off x="5823750" y="4948177"/>
            <a:ext cx="3180571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rtlCol="0">
            <a:no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 на балансе</a:t>
            </a:r>
          </a:p>
          <a:p>
            <a:pPr algn="ctr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0 101ХХ 310 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0 40110 172</a:t>
            </a:r>
          </a:p>
          <a:p>
            <a:pPr algn="ctr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0 101 ХХ 310 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0 104 ХХ 411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 з/счета 02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8FE276-7F3F-254B-BBD6-7E3A22B2ADE0}"/>
              </a:ext>
            </a:extLst>
          </p:cNvPr>
          <p:cNvSpPr txBox="1"/>
          <p:nvPr/>
        </p:nvSpPr>
        <p:spPr>
          <a:xfrm>
            <a:off x="3635496" y="4951563"/>
            <a:ext cx="1840905" cy="156965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rtlCol="0">
            <a:no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Баланс</a:t>
            </a:r>
          </a:p>
          <a:p>
            <a:pPr algn="ctr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 10536 34Х  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0 40110 172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Уменьшение з/счета 02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9F59FC-F765-C64B-BCAC-3BCE797C68EB}"/>
              </a:ext>
            </a:extLst>
          </p:cNvPr>
          <p:cNvSpPr txBox="1"/>
          <p:nvPr/>
        </p:nvSpPr>
        <p:spPr>
          <a:xfrm>
            <a:off x="6660232" y="544511"/>
            <a:ext cx="2344089" cy="338554"/>
          </a:xfrm>
          <a:prstGeom prst="rect">
            <a:avLst/>
          </a:prstGeom>
          <a:solidFill>
            <a:srgbClr val="FFFCC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  з/счета 02</a:t>
            </a:r>
          </a:p>
        </p:txBody>
      </p:sp>
    </p:spTree>
    <p:extLst>
      <p:ext uri="{BB962C8B-B14F-4D97-AF65-F5344CB8AC3E}">
        <p14:creationId xmlns:p14="http://schemas.microsoft.com/office/powerpoint/2010/main" val="2671574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F7FE843-9C72-4F19-AEDC-89AC3A792C51}"/>
              </a:ext>
            </a:extLst>
          </p:cNvPr>
          <p:cNvSpPr txBox="1"/>
          <p:nvPr/>
        </p:nvSpPr>
        <p:spPr>
          <a:xfrm>
            <a:off x="611560" y="5300354"/>
            <a:ext cx="3188588" cy="830997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 anchorCtr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0510454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0510456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4FDD390-F0FB-4C73-94F6-84A2C36B3ADA}"/>
              </a:ext>
            </a:extLst>
          </p:cNvPr>
          <p:cNvSpPr txBox="1"/>
          <p:nvPr/>
        </p:nvSpPr>
        <p:spPr>
          <a:xfrm>
            <a:off x="278768" y="4213051"/>
            <a:ext cx="4435946" cy="461665"/>
          </a:xfrm>
          <a:prstGeom prst="roundRect">
            <a:avLst/>
          </a:prstGeom>
          <a:ln>
            <a:extLst>
              <a:ext uri="{C807C97D-BFC1-408E-A445-0C87EB9F89A2}">
                <ask:lineSketchStyleProps xmlns:ask="http://schemas.microsoft.com/office/drawing/2018/sketchyshapes" xmlns="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Списать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F5929DB-85A9-4A86-8791-1B330F82E341}"/>
              </a:ext>
            </a:extLst>
          </p:cNvPr>
          <p:cNvSpPr txBox="1"/>
          <p:nvPr/>
        </p:nvSpPr>
        <p:spPr>
          <a:xfrm>
            <a:off x="4283968" y="5115687"/>
            <a:ext cx="4716524" cy="13234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Списание с баланса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0 40110 172  </a:t>
            </a: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0 101 ХХ 410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0 104 ХХ 411  </a:t>
            </a: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0 101 ХХ 410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0 114 ХХ 412   </a:t>
            </a: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0 101 ХХ 410</a:t>
            </a:r>
          </a:p>
        </p:txBody>
      </p:sp>
      <p:cxnSp>
        <p:nvCxnSpPr>
          <p:cNvPr id="63" name="Прямая со стрелкой 62">
            <a:extLst>
              <a:ext uri="{FF2B5EF4-FFF2-40B4-BE49-F238E27FC236}">
                <a16:creationId xmlns:a16="http://schemas.microsoft.com/office/drawing/2014/main" id="{EA236692-39F7-4B68-C3AE-4714141467C9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2486425" y="1418440"/>
            <a:ext cx="0" cy="5247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>
            <a:extLst>
              <a:ext uri="{FF2B5EF4-FFF2-40B4-BE49-F238E27FC236}">
                <a16:creationId xmlns:a16="http://schemas.microsoft.com/office/drawing/2014/main" id="{1BB04942-77E1-D02B-BC39-2B119E8F39DC}"/>
              </a:ext>
            </a:extLst>
          </p:cNvPr>
          <p:cNvCxnSpPr>
            <a:cxnSpLocks/>
            <a:stCxn id="17" idx="2"/>
            <a:endCxn id="20" idx="0"/>
          </p:cNvCxnSpPr>
          <p:nvPr/>
        </p:nvCxnSpPr>
        <p:spPr>
          <a:xfrm>
            <a:off x="2486425" y="2404855"/>
            <a:ext cx="10316" cy="47937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78259FB-58D7-39A1-A774-871232AE8FF9}"/>
              </a:ext>
            </a:extLst>
          </p:cNvPr>
          <p:cNvSpPr txBox="1"/>
          <p:nvPr/>
        </p:nvSpPr>
        <p:spPr>
          <a:xfrm>
            <a:off x="258136" y="907662"/>
            <a:ext cx="4456578" cy="510778"/>
          </a:xfrm>
          <a:prstGeom prst="roundRect">
            <a:avLst/>
          </a:prstGeom>
          <a:ln>
            <a:extLst>
              <a:ext uri="{C807C97D-BFC1-408E-A445-0C87EB9F89A2}">
                <ask:lineSketchStyleProps xmlns:ask="http://schemas.microsoft.com/office/drawing/2018/sketchyshapes" xmlns="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Решение ф. 0510439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0510447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26E8C6-E829-9902-E1BA-883EE8C65518}"/>
              </a:ext>
            </a:extLst>
          </p:cNvPr>
          <p:cNvSpPr txBox="1"/>
          <p:nvPr/>
        </p:nvSpPr>
        <p:spPr>
          <a:xfrm>
            <a:off x="1036604" y="104190"/>
            <a:ext cx="2763544" cy="461665"/>
          </a:xfrm>
          <a:prstGeom prst="rect">
            <a:avLst/>
          </a:prstGeom>
          <a:solidFill>
            <a:srgbClr val="E7FFED"/>
          </a:solidFill>
          <a:ln>
            <a:solidFill>
              <a:schemeClr val="accent1"/>
            </a:solidFill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Недостача ОС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ACA5DB-28A4-6CD9-495E-379CC3E8CCE2}"/>
              </a:ext>
            </a:extLst>
          </p:cNvPr>
          <p:cNvSpPr txBox="1"/>
          <p:nvPr/>
        </p:nvSpPr>
        <p:spPr>
          <a:xfrm>
            <a:off x="258136" y="1943190"/>
            <a:ext cx="4456578" cy="461665"/>
          </a:xfrm>
          <a:prstGeom prst="roundRect">
            <a:avLst/>
          </a:prstGeom>
          <a:ln>
            <a:extLst>
              <a:ext uri="{C807C97D-BFC1-408E-A445-0C87EB9F89A2}">
                <ask:lineSketchStyleProps xmlns:ask="http://schemas.microsoft.com/office/drawing/2018/sketchyshapes" xmlns="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Инвентаризационные описи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D84C0D-BC0C-DFE9-A50F-457E5560FD92}"/>
              </a:ext>
            </a:extLst>
          </p:cNvPr>
          <p:cNvSpPr txBox="1"/>
          <p:nvPr/>
        </p:nvSpPr>
        <p:spPr>
          <a:xfrm>
            <a:off x="278768" y="2884232"/>
            <a:ext cx="4435946" cy="835573"/>
          </a:xfrm>
          <a:prstGeom prst="roundRect">
            <a:avLst/>
          </a:prstGeom>
          <a:ln>
            <a:extLst>
              <a:ext uri="{C807C97D-BFC1-408E-A445-0C87EB9F89A2}">
                <ask:lineSketchStyleProps xmlns:ask="http://schemas.microsoft.com/office/drawing/2018/sketchyshapes" xmlns="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ru-RU" dirty="0"/>
              <a:t>Акт о результатах инвентаризации (ф. 0510463)</a:t>
            </a: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B5778FD5-2A2B-5811-9D27-D833CFDC930A}"/>
              </a:ext>
            </a:extLst>
          </p:cNvPr>
          <p:cNvCxnSpPr>
            <a:cxnSpLocks/>
            <a:stCxn id="20" idx="2"/>
            <a:endCxn id="40" idx="0"/>
          </p:cNvCxnSpPr>
          <p:nvPr/>
        </p:nvCxnSpPr>
        <p:spPr>
          <a:xfrm>
            <a:off x="2496741" y="3719805"/>
            <a:ext cx="0" cy="49324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4F811EB0-A088-35C6-2EF4-A8F673F3F1CE}"/>
              </a:ext>
            </a:extLst>
          </p:cNvPr>
          <p:cNvCxnSpPr>
            <a:cxnSpLocks/>
          </p:cNvCxnSpPr>
          <p:nvPr/>
        </p:nvCxnSpPr>
        <p:spPr>
          <a:xfrm>
            <a:off x="2408003" y="4674716"/>
            <a:ext cx="0" cy="5794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2607418C-755E-08D3-1576-8B33691FF0C7}"/>
              </a:ext>
            </a:extLst>
          </p:cNvPr>
          <p:cNvCxnSpPr>
            <a:cxnSpLocks/>
          </p:cNvCxnSpPr>
          <p:nvPr/>
        </p:nvCxnSpPr>
        <p:spPr>
          <a:xfrm>
            <a:off x="3800148" y="5715853"/>
            <a:ext cx="4838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F553640-E743-A6D5-056A-183FC0F49665}"/>
              </a:ext>
            </a:extLst>
          </p:cNvPr>
          <p:cNvSpPr txBox="1"/>
          <p:nvPr/>
        </p:nvSpPr>
        <p:spPr>
          <a:xfrm>
            <a:off x="5061245" y="3879538"/>
            <a:ext cx="3939248" cy="10156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Одновременно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До установления виновного лица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0 209 56Х 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0 40140 172</a:t>
            </a:r>
          </a:p>
        </p:txBody>
      </p:sp>
    </p:spTree>
    <p:extLst>
      <p:ext uri="{BB962C8B-B14F-4D97-AF65-F5344CB8AC3E}">
        <p14:creationId xmlns:p14="http://schemas.microsoft.com/office/powerpoint/2010/main" val="529279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E4FDD390-F0FB-4C73-94F6-84A2C36B3ADA}"/>
              </a:ext>
            </a:extLst>
          </p:cNvPr>
          <p:cNvSpPr txBox="1"/>
          <p:nvPr/>
        </p:nvSpPr>
        <p:spPr>
          <a:xfrm>
            <a:off x="278768" y="3815032"/>
            <a:ext cx="4435946" cy="461665"/>
          </a:xfrm>
          <a:prstGeom prst="roundRect">
            <a:avLst/>
          </a:prstGeom>
          <a:ln>
            <a:extLst>
              <a:ext uri="{C807C97D-BFC1-408E-A445-0C87EB9F89A2}">
                <ask:lineSketchStyleProps xmlns:ask="http://schemas.microsoft.com/office/drawing/2018/sketchyshapes" xmlns="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200" dirty="0"/>
              <a:t>Задолженность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F5929DB-85A9-4A86-8791-1B330F82E341}"/>
              </a:ext>
            </a:extLst>
          </p:cNvPr>
          <p:cNvSpPr txBox="1"/>
          <p:nvPr/>
        </p:nvSpPr>
        <p:spPr>
          <a:xfrm>
            <a:off x="5532726" y="5852430"/>
            <a:ext cx="3472613" cy="923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 о признании безнадежной к взысканию задолженности по доходам   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(ф. 0510436)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63" name="Прямая со стрелкой 62">
            <a:extLst>
              <a:ext uri="{FF2B5EF4-FFF2-40B4-BE49-F238E27FC236}">
                <a16:creationId xmlns:a16="http://schemas.microsoft.com/office/drawing/2014/main" id="{EA236692-39F7-4B68-C3AE-4714141467C9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2486425" y="1418440"/>
            <a:ext cx="0" cy="2823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9" name="Прямая со стрелкой 88">
            <a:extLst>
              <a:ext uri="{FF2B5EF4-FFF2-40B4-BE49-F238E27FC236}">
                <a16:creationId xmlns:a16="http://schemas.microsoft.com/office/drawing/2014/main" id="{1BB04942-77E1-D02B-BC39-2B119E8F39DC}"/>
              </a:ext>
            </a:extLst>
          </p:cNvPr>
          <p:cNvCxnSpPr>
            <a:cxnSpLocks/>
            <a:stCxn id="17" idx="2"/>
            <a:endCxn id="20" idx="0"/>
          </p:cNvCxnSpPr>
          <p:nvPr/>
        </p:nvCxnSpPr>
        <p:spPr>
          <a:xfrm>
            <a:off x="2486425" y="2404855"/>
            <a:ext cx="0" cy="2823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78259FB-58D7-39A1-A774-871232AE8FF9}"/>
              </a:ext>
            </a:extLst>
          </p:cNvPr>
          <p:cNvSpPr txBox="1"/>
          <p:nvPr/>
        </p:nvSpPr>
        <p:spPr>
          <a:xfrm>
            <a:off x="258136" y="907662"/>
            <a:ext cx="4456578" cy="510778"/>
          </a:xfrm>
          <a:prstGeom prst="roundRect">
            <a:avLst/>
          </a:prstGeom>
          <a:ln>
            <a:extLst>
              <a:ext uri="{C807C97D-BFC1-408E-A445-0C87EB9F89A2}">
                <ask:lineSketchStyleProps xmlns:ask="http://schemas.microsoft.com/office/drawing/2018/sketchyshapes" xmlns="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Решение ф.0510439, 0510447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26E8C6-E829-9902-E1BA-883EE8C65518}"/>
              </a:ext>
            </a:extLst>
          </p:cNvPr>
          <p:cNvSpPr txBox="1"/>
          <p:nvPr/>
        </p:nvSpPr>
        <p:spPr>
          <a:xfrm>
            <a:off x="258136" y="104190"/>
            <a:ext cx="4456578" cy="688612"/>
          </a:xfrm>
          <a:prstGeom prst="rect">
            <a:avLst/>
          </a:prstGeom>
          <a:solidFill>
            <a:srgbClr val="FFFFEB"/>
          </a:solidFill>
          <a:ln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pPr lvl="0" algn="ctr" defTabSz="914400"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Инвентаризация расчетов по поступлениям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ACA5DB-28A4-6CD9-495E-379CC3E8CCE2}"/>
              </a:ext>
            </a:extLst>
          </p:cNvPr>
          <p:cNvSpPr txBox="1"/>
          <p:nvPr/>
        </p:nvSpPr>
        <p:spPr>
          <a:xfrm>
            <a:off x="258136" y="1700808"/>
            <a:ext cx="4456578" cy="704047"/>
          </a:xfrm>
          <a:prstGeom prst="roundRect">
            <a:avLst/>
          </a:prstGeom>
          <a:ln>
            <a:extLst>
              <a:ext uri="{C807C97D-BFC1-408E-A445-0C87EB9F89A2}">
                <ask:lineSketchStyleProps xmlns:ask="http://schemas.microsoft.com/office/drawing/2018/sketchyshapes" xmlns="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ru-RU" sz="2200" dirty="0"/>
              <a:t>Инвентаризационные описи ф.0510468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D84C0D-BC0C-DFE9-A50F-457E5560FD92}"/>
              </a:ext>
            </a:extLst>
          </p:cNvPr>
          <p:cNvSpPr txBox="1"/>
          <p:nvPr/>
        </p:nvSpPr>
        <p:spPr>
          <a:xfrm>
            <a:off x="268452" y="2687223"/>
            <a:ext cx="4435946" cy="835573"/>
          </a:xfrm>
          <a:prstGeom prst="roundRect">
            <a:avLst/>
          </a:prstGeom>
          <a:ln>
            <a:extLst>
              <a:ext uri="{C807C97D-BFC1-408E-A445-0C87EB9F89A2}">
                <ask:lineSketchStyleProps xmlns:ask="http://schemas.microsoft.com/office/drawing/2018/sketchyshapes" xmlns="" sd="395084079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ru-RU" sz="2200" dirty="0"/>
              <a:t>Акт о результатах инвентаризации (ф. 0510463)</a:t>
            </a: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B5778FD5-2A2B-5811-9D27-D833CFDC930A}"/>
              </a:ext>
            </a:extLst>
          </p:cNvPr>
          <p:cNvCxnSpPr>
            <a:cxnSpLocks/>
            <a:stCxn id="20" idx="2"/>
            <a:endCxn id="40" idx="0"/>
          </p:cNvCxnSpPr>
          <p:nvPr/>
        </p:nvCxnSpPr>
        <p:spPr>
          <a:xfrm>
            <a:off x="2486425" y="3522796"/>
            <a:ext cx="10316" cy="2922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4F811EB0-A088-35C6-2EF4-A8F673F3F1CE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2486426" y="4276697"/>
            <a:ext cx="7125" cy="4616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2607418C-755E-08D3-1576-8B33691FF0C7}"/>
              </a:ext>
            </a:extLst>
          </p:cNvPr>
          <p:cNvCxnSpPr>
            <a:cxnSpLocks/>
            <a:stCxn id="31" idx="2"/>
            <a:endCxn id="29" idx="0"/>
          </p:cNvCxnSpPr>
          <p:nvPr/>
        </p:nvCxnSpPr>
        <p:spPr>
          <a:xfrm>
            <a:off x="2493551" y="5198159"/>
            <a:ext cx="2001" cy="3185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F553640-E743-A6D5-056A-183FC0F49665}"/>
              </a:ext>
            </a:extLst>
          </p:cNvPr>
          <p:cNvSpPr txBox="1"/>
          <p:nvPr/>
        </p:nvSpPr>
        <p:spPr>
          <a:xfrm>
            <a:off x="5061244" y="1500911"/>
            <a:ext cx="3939248" cy="11038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pPr lvl="0" indent="11113" algn="just" defTabSz="914400">
              <a:defRPr/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Расписка, 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к началу проведения инвентаризации все поступления денежных средств подтверждены банковскими выписками</a:t>
            </a:r>
            <a:endParaRPr lang="ru-RU" i="1" dirty="0">
              <a:solidFill>
                <a:prstClr val="black"/>
              </a:solidFill>
              <a:latin typeface="Times New Roman CYR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A0804C08-8F92-2344-9FCE-A089EACC4DE7}"/>
              </a:ext>
            </a:extLst>
          </p:cNvPr>
          <p:cNvCxnSpPr>
            <a:cxnSpLocks/>
            <a:stCxn id="3" idx="1"/>
            <a:endCxn id="17" idx="3"/>
          </p:cNvCxnSpPr>
          <p:nvPr/>
        </p:nvCxnSpPr>
        <p:spPr>
          <a:xfrm flipH="1">
            <a:off x="4714714" y="2052831"/>
            <a:ext cx="346530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D600EF0-6949-1D4A-8A33-DBF9FA1A8FE3}"/>
              </a:ext>
            </a:extLst>
          </p:cNvPr>
          <p:cNvSpPr txBox="1"/>
          <p:nvPr/>
        </p:nvSpPr>
        <p:spPr>
          <a:xfrm>
            <a:off x="5532725" y="3815032"/>
            <a:ext cx="3474993" cy="461665"/>
          </a:xfrm>
          <a:prstGeom prst="rect">
            <a:avLst/>
          </a:prstGeom>
          <a:solidFill>
            <a:srgbClr val="E9F3D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pPr lvl="0" indent="11113" algn="just" defTabSz="914400">
              <a:defRPr/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Текущая</a:t>
            </a:r>
            <a:endParaRPr lang="ru-RU" i="1" dirty="0">
              <a:solidFill>
                <a:prstClr val="black"/>
              </a:solidFill>
              <a:latin typeface="Times New Roman CYR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DCDA5031-218F-6D41-A289-71B70C6B5250}"/>
              </a:ext>
            </a:extLst>
          </p:cNvPr>
          <p:cNvCxnSpPr>
            <a:cxnSpLocks/>
            <a:stCxn id="40" idx="3"/>
            <a:endCxn id="23" idx="1"/>
          </p:cNvCxnSpPr>
          <p:nvPr/>
        </p:nvCxnSpPr>
        <p:spPr>
          <a:xfrm>
            <a:off x="4714714" y="4045865"/>
            <a:ext cx="81801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51C5751-86D1-464F-B177-45D942ACB106}"/>
              </a:ext>
            </a:extLst>
          </p:cNvPr>
          <p:cNvSpPr txBox="1"/>
          <p:nvPr/>
        </p:nvSpPr>
        <p:spPr>
          <a:xfrm>
            <a:off x="286706" y="5516702"/>
            <a:ext cx="4417691" cy="332822"/>
          </a:xfrm>
          <a:prstGeom prst="rect">
            <a:avLst/>
          </a:prstGeom>
          <a:solidFill>
            <a:srgbClr val="FFFFEB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pPr lvl="0" indent="11113" algn="ctr" defTabSz="914400">
              <a:defRPr/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Признаки сомнительной</a:t>
            </a:r>
            <a:endParaRPr lang="ru-RU" i="1" dirty="0">
              <a:solidFill>
                <a:prstClr val="black"/>
              </a:solidFill>
              <a:latin typeface="Times New Roman CYR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747641-1086-064B-8024-B4E7988D16D7}"/>
              </a:ext>
            </a:extLst>
          </p:cNvPr>
          <p:cNvSpPr txBox="1"/>
          <p:nvPr/>
        </p:nvSpPr>
        <p:spPr>
          <a:xfrm>
            <a:off x="282704" y="4738362"/>
            <a:ext cx="4421694" cy="459797"/>
          </a:xfrm>
          <a:prstGeom prst="rect">
            <a:avLst/>
          </a:prstGeom>
          <a:solidFill>
            <a:srgbClr val="FFFFEB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pPr lvl="0" indent="11113" algn="ctr" defTabSz="914400">
              <a:defRPr/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Просроченная</a:t>
            </a:r>
            <a:endParaRPr lang="ru-RU" i="1" dirty="0">
              <a:solidFill>
                <a:prstClr val="black"/>
              </a:solidFill>
              <a:latin typeface="Times New Roman CYR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ED45B32-AA49-8944-8458-083062BC5F0D}"/>
              </a:ext>
            </a:extLst>
          </p:cNvPr>
          <p:cNvSpPr txBox="1"/>
          <p:nvPr/>
        </p:nvSpPr>
        <p:spPr>
          <a:xfrm>
            <a:off x="258135" y="6189681"/>
            <a:ext cx="4511035" cy="510778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0" tIns="0" rIns="0" bIns="0" rtlCol="0" anchor="ctr" anchorCtr="1">
            <a:spAutoFit/>
          </a:bodyPr>
          <a:lstStyle/>
          <a:p>
            <a:pPr lvl="0" defTabSz="914400">
              <a:defRPr/>
            </a:pP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 признании (восстановлении) сомнительной</a:t>
            </a:r>
          </a:p>
          <a:p>
            <a:pPr lvl="0" algn="ctr" defTabSz="914400">
              <a:defRPr/>
            </a:pP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задолженности по доходам </a:t>
            </a:r>
            <a:r>
              <a:rPr lang="ru-RU" sz="15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(ф. 0510445)</a:t>
            </a:r>
            <a:endParaRPr lang="ru-RU" sz="15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CDB4121-6597-3049-B7FD-624344FA45FD}"/>
              </a:ext>
            </a:extLst>
          </p:cNvPr>
          <p:cNvSpPr txBox="1"/>
          <p:nvPr/>
        </p:nvSpPr>
        <p:spPr>
          <a:xfrm>
            <a:off x="5532727" y="4484760"/>
            <a:ext cx="3474992" cy="967000"/>
          </a:xfrm>
          <a:prstGeom prst="rect">
            <a:avLst/>
          </a:prstGeom>
          <a:solidFill>
            <a:srgbClr val="FFFFEB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pPr indent="11113" algn="ctr" defTabSz="914400">
              <a:defRPr/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Признаки безнадежной к взысканию задолженности по доходам</a:t>
            </a:r>
          </a:p>
        </p:txBody>
      </p: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id="{710CEB41-EA62-F948-8955-47736E8AA094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2495552" y="5849524"/>
            <a:ext cx="18346" cy="2646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5" name="Прямая со стрелкой 44">
            <a:extLst>
              <a:ext uri="{FF2B5EF4-FFF2-40B4-BE49-F238E27FC236}">
                <a16:creationId xmlns:a16="http://schemas.microsoft.com/office/drawing/2014/main" id="{4EFEE41D-F9A0-6342-9937-C20E824BA5EA}"/>
              </a:ext>
            </a:extLst>
          </p:cNvPr>
          <p:cNvCxnSpPr>
            <a:cxnSpLocks/>
            <a:stCxn id="31" idx="3"/>
            <a:endCxn id="41" idx="1"/>
          </p:cNvCxnSpPr>
          <p:nvPr/>
        </p:nvCxnSpPr>
        <p:spPr>
          <a:xfrm flipV="1">
            <a:off x="4704398" y="4968260"/>
            <a:ext cx="828329" cy="1"/>
          </a:xfrm>
          <a:prstGeom prst="straightConnector1">
            <a:avLst/>
          </a:prstGeom>
          <a:ln>
            <a:tailEnd type="stealt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4" name="Прямая со стрелкой 53">
            <a:extLst>
              <a:ext uri="{FF2B5EF4-FFF2-40B4-BE49-F238E27FC236}">
                <a16:creationId xmlns:a16="http://schemas.microsoft.com/office/drawing/2014/main" id="{0D5BD979-3894-CC46-B6D6-B53A07621024}"/>
              </a:ext>
            </a:extLst>
          </p:cNvPr>
          <p:cNvCxnSpPr>
            <a:cxnSpLocks/>
            <a:stCxn id="41" idx="2"/>
            <a:endCxn id="55" idx="0"/>
          </p:cNvCxnSpPr>
          <p:nvPr/>
        </p:nvCxnSpPr>
        <p:spPr>
          <a:xfrm flipH="1">
            <a:off x="7269033" y="5451760"/>
            <a:ext cx="1190" cy="4006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2279FA67-1EDF-1741-B761-36BFEA5EA4CF}"/>
              </a:ext>
            </a:extLst>
          </p:cNvPr>
          <p:cNvCxnSpPr>
            <a:cxnSpLocks/>
          </p:cNvCxnSpPr>
          <p:nvPr/>
        </p:nvCxnSpPr>
        <p:spPr>
          <a:xfrm flipV="1">
            <a:off x="4744497" y="5064563"/>
            <a:ext cx="787040" cy="595261"/>
          </a:xfrm>
          <a:prstGeom prst="straightConnector1">
            <a:avLst/>
          </a:prstGeom>
          <a:ln>
            <a:tailEnd type="stealt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0141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19A58F6-D214-1245-8DA5-64023BA9B6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3678"/>
          <a:stretch/>
        </p:blipFill>
        <p:spPr>
          <a:xfrm>
            <a:off x="-4461" y="3286"/>
            <a:ext cx="9144000" cy="436181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89FF3C0-B03F-4B4F-9467-CE64FF3C80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000" b="9051"/>
          <a:stretch/>
        </p:blipFill>
        <p:spPr>
          <a:xfrm>
            <a:off x="0" y="4517740"/>
            <a:ext cx="9144000" cy="234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818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986498E3-F4EA-D341-AAFB-0FCC54F6E4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3970296"/>
              </p:ext>
            </p:extLst>
          </p:nvPr>
        </p:nvGraphicFramePr>
        <p:xfrm>
          <a:off x="179512" y="1376772"/>
          <a:ext cx="874897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7AD814B2-4845-5247-9228-55DF85B7837D}"/>
              </a:ext>
            </a:extLst>
          </p:cNvPr>
          <p:cNvSpPr/>
          <p:nvPr/>
        </p:nvSpPr>
        <p:spPr>
          <a:xfrm>
            <a:off x="419708" y="188640"/>
            <a:ext cx="72002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В Методических рекомендациях Минфина России к Приказу 61н </a:t>
            </a:r>
          </a:p>
        </p:txBody>
      </p:sp>
    </p:spTree>
    <p:extLst>
      <p:ext uri="{BB962C8B-B14F-4D97-AF65-F5344CB8AC3E}">
        <p14:creationId xmlns:p14="http://schemas.microsoft.com/office/powerpoint/2010/main" val="3684340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40452" y="22070"/>
            <a:ext cx="444876" cy="365125"/>
          </a:xfrm>
        </p:spPr>
        <p:txBody>
          <a:bodyPr/>
          <a:lstStyle/>
          <a:p>
            <a:fld id="{D81B3B79-DEF0-4346-A5D2-0443081EFB3D}" type="slidenum">
              <a:rPr lang="ru-RU" b="1">
                <a:solidFill>
                  <a:srgbClr val="C79023"/>
                </a:solidFill>
              </a:rPr>
              <a:t>2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107504" y="253596"/>
            <a:ext cx="889730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2200" b="1" dirty="0">
                <a:solidFill>
                  <a:srgbClr val="077A3E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Изменения в НПА на 2024 год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C0472E-AD89-5142-9583-AEC3D50E2FA9}"/>
              </a:ext>
            </a:extLst>
          </p:cNvPr>
          <p:cNvSpPr txBox="1"/>
          <p:nvPr/>
        </p:nvSpPr>
        <p:spPr>
          <a:xfrm>
            <a:off x="251520" y="697814"/>
            <a:ext cx="8532948" cy="30963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1) Общие требования к инвентаризации и документообороту</a:t>
            </a:r>
          </a:p>
          <a:p>
            <a:pPr algn="just"/>
            <a:r>
              <a:rPr lang="ru-RU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Приказ МФ РФ от 13.09.2023 №144н «О внесении изменений в СГС «Учетная политика»</a:t>
            </a:r>
          </a:p>
          <a:p>
            <a:pPr algn="just"/>
            <a:r>
              <a:rPr lang="ru-RU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Приказ МФ РФ от 13.09.2023 №143н «О внесении изменений в СГС «Концептуальные основы»</a:t>
            </a:r>
          </a:p>
          <a:p>
            <a:pPr algn="just"/>
            <a:endParaRPr lang="ru-RU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2) Сроки представления отчетности для </a:t>
            </a:r>
            <a:r>
              <a:rPr lang="ru-RU" b="1" dirty="0" err="1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финорганов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Приказ МФ РФ от 07.03.2024 №21н «О внесении изменений в Инструкцию №191н»</a:t>
            </a:r>
          </a:p>
          <a:p>
            <a:pPr algn="just"/>
            <a:endParaRPr lang="ru-RU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3) Электронные первичные документы и регистры</a:t>
            </a:r>
          </a:p>
          <a:p>
            <a:pPr algn="just"/>
            <a:r>
              <a:rPr lang="ru-RU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Приказ МФ РФ от 07.11.2022 №157н «О внесении изменений в Приказ №61н»</a:t>
            </a:r>
          </a:p>
          <a:p>
            <a:pPr algn="just"/>
            <a:endParaRPr lang="ru-RU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D3311551-C2B7-6741-8645-E79F90FC5DCB}"/>
              </a:ext>
            </a:extLst>
          </p:cNvPr>
          <p:cNvSpPr/>
          <p:nvPr/>
        </p:nvSpPr>
        <p:spPr>
          <a:xfrm>
            <a:off x="-15335" y="4905164"/>
            <a:ext cx="889730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2200" b="1" dirty="0">
                <a:solidFill>
                  <a:srgbClr val="077A3E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Изменения в НПА на 2025 год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F31A78-DAD4-DB48-B947-16D4072862D5}"/>
              </a:ext>
            </a:extLst>
          </p:cNvPr>
          <p:cNvSpPr txBox="1"/>
          <p:nvPr/>
        </p:nvSpPr>
        <p:spPr>
          <a:xfrm>
            <a:off x="251520" y="5445224"/>
            <a:ext cx="8532948" cy="10018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1) Электронные первичные документы и регистры</a:t>
            </a:r>
          </a:p>
          <a:p>
            <a:pPr algn="just"/>
            <a:r>
              <a:rPr lang="ru-RU" dirty="0">
                <a:latin typeface="Bookman Old Style" panose="02050604050505020204" pitchFamily="18" charset="0"/>
                <a:cs typeface="Times New Roman" panose="02020603050405020304" pitchFamily="18" charset="0"/>
              </a:rPr>
              <a:t>Приказ МФ РФ от 30.10.2023 №174н «О внесении изменений в Приказ №61н»</a:t>
            </a:r>
          </a:p>
        </p:txBody>
      </p:sp>
    </p:spTree>
    <p:extLst>
      <p:ext uri="{BB962C8B-B14F-4D97-AF65-F5344CB8AC3E}">
        <p14:creationId xmlns:p14="http://schemas.microsoft.com/office/powerpoint/2010/main" val="2777629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40452" y="22070"/>
            <a:ext cx="444876" cy="365125"/>
          </a:xfrm>
        </p:spPr>
        <p:txBody>
          <a:bodyPr/>
          <a:lstStyle/>
          <a:p>
            <a:fld id="{D81B3B79-DEF0-4346-A5D2-0443081EFB3D}" type="slidenum">
              <a:rPr lang="ru-RU" b="1">
                <a:solidFill>
                  <a:srgbClr val="C79023"/>
                </a:solidFill>
              </a:rPr>
              <a:t>20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72698B-4053-B949-B8F3-0387BECA7379}"/>
              </a:ext>
            </a:extLst>
          </p:cNvPr>
          <p:cNvSpPr txBox="1"/>
          <p:nvPr/>
        </p:nvSpPr>
        <p:spPr>
          <a:xfrm>
            <a:off x="755576" y="147260"/>
            <a:ext cx="7704856" cy="4798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2400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электронному документообороту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1F95A33B-A722-AF44-AE9B-5CDFD64A98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3287439"/>
              </p:ext>
            </p:extLst>
          </p:nvPr>
        </p:nvGraphicFramePr>
        <p:xfrm>
          <a:off x="94677" y="944724"/>
          <a:ext cx="8941819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276652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452" y="743886"/>
            <a:ext cx="1412776" cy="1412776"/>
          </a:xfrm>
          <a:prstGeom prst="rect">
            <a:avLst/>
          </a:prstGeom>
        </p:spPr>
      </p:pic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60432" y="119001"/>
            <a:ext cx="545834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21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3" name="Rectangle 4"/>
          <p:cNvSpPr/>
          <p:nvPr/>
        </p:nvSpPr>
        <p:spPr>
          <a:xfrm>
            <a:off x="433504" y="98235"/>
            <a:ext cx="7952955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График документооборота – 144н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29897B-AD4B-2E47-AED6-E963EF239ED6}"/>
              </a:ext>
            </a:extLst>
          </p:cNvPr>
          <p:cNvSpPr txBox="1"/>
          <p:nvPr/>
        </p:nvSpPr>
        <p:spPr>
          <a:xfrm>
            <a:off x="288810" y="625662"/>
            <a:ext cx="2772308" cy="369332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lvl="0" algn="ctr" defTabSz="914400">
              <a:spcBef>
                <a:spcPts val="600"/>
              </a:spcBef>
              <a:defRPr/>
            </a:pPr>
            <a:r>
              <a:rPr lang="ru-RU" altLang="ru-RU" b="1" u="sng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 субъекта учета</a:t>
            </a: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440704" y="810328"/>
          <a:ext cx="2615952" cy="2788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129897B-AD4B-2E47-AED6-E963EF239ED6}"/>
              </a:ext>
            </a:extLst>
          </p:cNvPr>
          <p:cNvSpPr txBox="1"/>
          <p:nvPr/>
        </p:nvSpPr>
        <p:spPr>
          <a:xfrm>
            <a:off x="433505" y="3309493"/>
            <a:ext cx="6790451" cy="600164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lvl="0" algn="ctr" defTabSz="914400">
              <a:spcBef>
                <a:spcPts val="600"/>
              </a:spcBef>
              <a:defRPr/>
            </a:pPr>
            <a:r>
              <a:rPr lang="ru-RU" alt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 – структурное подразделение и (или) ответственное лицо</a:t>
            </a:r>
          </a:p>
          <a:p>
            <a:pPr lvl="0" algn="ctr" defTabSz="914400">
              <a:spcBef>
                <a:spcPts val="600"/>
              </a:spcBef>
              <a:defRPr/>
            </a:pPr>
            <a:r>
              <a:rPr lang="ru-RU" alt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Б, ЦБ - бухгалтерия</a:t>
            </a:r>
          </a:p>
        </p:txBody>
      </p:sp>
      <p:graphicFrame>
        <p:nvGraphicFramePr>
          <p:cNvPr id="10" name="Схема 9"/>
          <p:cNvGraphicFramePr/>
          <p:nvPr>
            <p:extLst/>
          </p:nvPr>
        </p:nvGraphicFramePr>
        <p:xfrm>
          <a:off x="4608004" y="810328"/>
          <a:ext cx="2615952" cy="2788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129897B-AD4B-2E47-AED6-E963EF239ED6}"/>
              </a:ext>
            </a:extLst>
          </p:cNvPr>
          <p:cNvSpPr txBox="1"/>
          <p:nvPr/>
        </p:nvSpPr>
        <p:spPr>
          <a:xfrm>
            <a:off x="4716016" y="644834"/>
            <a:ext cx="4212468" cy="369332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lvl="0" algn="ctr" defTabSz="914400">
              <a:spcBef>
                <a:spcPts val="600"/>
              </a:spcBef>
              <a:defRPr/>
            </a:pPr>
            <a:r>
              <a:rPr lang="ru-RU" altLang="ru-RU" b="1" u="sng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субъектом учета и ЦБ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92380" y="1232756"/>
            <a:ext cx="1013886" cy="504056"/>
          </a:xfrm>
          <a:prstGeom prst="round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 anchorCtr="1"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ЦБ</a:t>
            </a:r>
          </a:p>
        </p:txBody>
      </p:sp>
      <p:sp>
        <p:nvSpPr>
          <p:cNvPr id="5" name="Двойная стрелка влево/вправо 4"/>
          <p:cNvSpPr/>
          <p:nvPr/>
        </p:nvSpPr>
        <p:spPr>
          <a:xfrm>
            <a:off x="6516216" y="1412776"/>
            <a:ext cx="1404156" cy="180020"/>
          </a:xfrm>
          <a:prstGeom prst="leftRightArrow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rgbClr val="077A3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29897B-AD4B-2E47-AED6-E963EF239ED6}"/>
              </a:ext>
            </a:extLst>
          </p:cNvPr>
          <p:cNvSpPr txBox="1"/>
          <p:nvPr/>
        </p:nvSpPr>
        <p:spPr>
          <a:xfrm>
            <a:off x="3095836" y="2090219"/>
            <a:ext cx="1620180" cy="523220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lvl="0" algn="ctr" defTabSz="914400">
              <a:spcBef>
                <a:spcPts val="600"/>
              </a:spcBef>
              <a:defRPr/>
            </a:pPr>
            <a:r>
              <a:rPr lang="ru-RU" altLang="ru-RU" sz="1400" i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двусторонний обмен данными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29897B-AD4B-2E47-AED6-E963EF239ED6}"/>
              </a:ext>
            </a:extLst>
          </p:cNvPr>
          <p:cNvSpPr txBox="1"/>
          <p:nvPr/>
        </p:nvSpPr>
        <p:spPr>
          <a:xfrm>
            <a:off x="277531" y="4048731"/>
            <a:ext cx="2566277" cy="1615827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lvl="0" defTabSz="914400">
              <a:spcBef>
                <a:spcPts val="600"/>
              </a:spcBef>
              <a:defRPr/>
            </a:pPr>
            <a:r>
              <a:rPr lang="ru-RU" alt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документов:</a:t>
            </a:r>
          </a:p>
          <a:p>
            <a:pPr marL="285750" lvl="0" indent="-285750" defTabSz="9144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</a:t>
            </a:r>
          </a:p>
          <a:p>
            <a:pPr marL="285750" lvl="0" indent="-285750" defTabSz="9144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образ бумажного документа с приложением скан-копии</a:t>
            </a:r>
          </a:p>
          <a:p>
            <a:pPr marL="285750" lvl="0" indent="-285750" defTabSz="9144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Бумажный носитель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29897B-AD4B-2E47-AED6-E963EF239ED6}"/>
              </a:ext>
            </a:extLst>
          </p:cNvPr>
          <p:cNvSpPr txBox="1"/>
          <p:nvPr/>
        </p:nvSpPr>
        <p:spPr>
          <a:xfrm>
            <a:off x="6948958" y="1956383"/>
            <a:ext cx="1942828" cy="307777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lvl="0" algn="ctr" defTabSz="914400">
              <a:spcBef>
                <a:spcPts val="600"/>
              </a:spcBef>
              <a:defRPr/>
            </a:pPr>
            <a:r>
              <a:rPr lang="ru-RU" alt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графика!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29897B-AD4B-2E47-AED6-E963EF239ED6}"/>
              </a:ext>
            </a:extLst>
          </p:cNvPr>
          <p:cNvSpPr txBox="1"/>
          <p:nvPr/>
        </p:nvSpPr>
        <p:spPr>
          <a:xfrm>
            <a:off x="0" y="1961200"/>
            <a:ext cx="1295007" cy="307777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lvl="0" algn="ctr" defTabSz="914400">
              <a:spcBef>
                <a:spcPts val="600"/>
              </a:spcBef>
              <a:defRPr/>
            </a:pPr>
            <a:r>
              <a:rPr lang="ru-RU" alt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график!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29897B-AD4B-2E47-AED6-E963EF239ED6}"/>
              </a:ext>
            </a:extLst>
          </p:cNvPr>
          <p:cNvSpPr txBox="1"/>
          <p:nvPr/>
        </p:nvSpPr>
        <p:spPr>
          <a:xfrm>
            <a:off x="3082448" y="4043149"/>
            <a:ext cx="5923817" cy="2631490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lvl="0" defTabSz="914400">
              <a:spcBef>
                <a:spcPts val="600"/>
              </a:spcBef>
              <a:defRPr/>
            </a:pPr>
            <a:r>
              <a:rPr lang="ru-RU" alt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документам:</a:t>
            </a:r>
          </a:p>
          <a:p>
            <a:pPr marL="285750" lvl="0" indent="-285750" defTabSz="9144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Предзаполнение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документа по данным регистра (ответственное лицо, сроки и порядок передачи) (например, инвентаризационные описи)</a:t>
            </a:r>
          </a:p>
          <a:p>
            <a:pPr marL="285750" lvl="0" indent="-285750" defTabSz="9144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ПУД (ответственное за оформление лицо, сроки составления, лица, подписывающие документ)</a:t>
            </a:r>
          </a:p>
          <a:p>
            <a:pPr marL="285750" lvl="0" indent="-285750" defTabSz="9144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представления (как и кому)</a:t>
            </a:r>
          </a:p>
          <a:p>
            <a:pPr marL="285750" lvl="0" indent="-285750" defTabSz="9144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отражения в учете (сроки проверки и отражения, запрос на </a:t>
            </a:r>
            <a:r>
              <a:rPr lang="ru-RU" alt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доп.информацию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(например, списание МЗ без поступления)</a:t>
            </a:r>
          </a:p>
          <a:p>
            <a:pPr marL="285750" lvl="0" indent="-285750" defTabSz="914400">
              <a:spcBef>
                <a:spcPts val="600"/>
              </a:spcBef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представления данных </a:t>
            </a:r>
            <a:r>
              <a:rPr lang="ru-RU" alt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бух.учета</a:t>
            </a: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(например, руководству учреждения о просроченной КЗ для анализа и принятия решений)</a:t>
            </a:r>
          </a:p>
        </p:txBody>
      </p:sp>
    </p:spTree>
    <p:extLst>
      <p:ext uri="{BB962C8B-B14F-4D97-AF65-F5344CB8AC3E}">
        <p14:creationId xmlns:p14="http://schemas.microsoft.com/office/powerpoint/2010/main" val="17463105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60432" y="119001"/>
            <a:ext cx="545834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22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3" name="Rectangle 4"/>
          <p:cNvSpPr/>
          <p:nvPr/>
        </p:nvSpPr>
        <p:spPr>
          <a:xfrm>
            <a:off x="435735" y="-27522"/>
            <a:ext cx="7952955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График документооборота – 144н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29897B-AD4B-2E47-AED6-E963EF239ED6}"/>
              </a:ext>
            </a:extLst>
          </p:cNvPr>
          <p:cNvSpPr txBox="1"/>
          <p:nvPr/>
        </p:nvSpPr>
        <p:spPr>
          <a:xfrm>
            <a:off x="326912" y="340958"/>
            <a:ext cx="8097649" cy="369332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lvl="0" algn="ctr" defTabSz="914400">
              <a:spcBef>
                <a:spcPts val="600"/>
              </a:spcBef>
              <a:defRPr/>
            </a:pPr>
            <a:r>
              <a:rPr lang="ru-RU" altLang="ru-RU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документооборота должны предусматривать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29897B-AD4B-2E47-AED6-E963EF239ED6}"/>
              </a:ext>
            </a:extLst>
          </p:cNvPr>
          <p:cNvSpPr txBox="1"/>
          <p:nvPr/>
        </p:nvSpPr>
        <p:spPr>
          <a:xfrm>
            <a:off x="136056" y="710290"/>
            <a:ext cx="8885727" cy="6017032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 применение </a:t>
            </a:r>
            <a:r>
              <a:rPr lang="ru-RU" sz="1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унифицированных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 документов, </a:t>
            </a:r>
            <a:r>
              <a:rPr lang="ru-RU" sz="1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единых регламентов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составления, представления и обработки;</a:t>
            </a:r>
          </a:p>
          <a:p>
            <a:pPr algn="just">
              <a:spcAft>
                <a:spcPts val="600"/>
              </a:spcAft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1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единых справочников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данных, отражаемых в первичных учетных документах; </a:t>
            </a:r>
          </a:p>
          <a:p>
            <a:pPr algn="just">
              <a:spcAft>
                <a:spcPts val="600"/>
              </a:spcAft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 обеспечение </a:t>
            </a:r>
            <a:r>
              <a:rPr lang="ru-RU" sz="1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однократности ввода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при формировании документов и исключение дублирования процедур сбора информации;</a:t>
            </a:r>
          </a:p>
          <a:p>
            <a:pPr algn="just">
              <a:spcAft>
                <a:spcPts val="600"/>
              </a:spcAft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 обеспечение соблюдения требований законодательства Российской Федерации о защите персональных данных, а также сведений, составляющих государственную тайну и иную информацию, охраняемую законом;</a:t>
            </a:r>
          </a:p>
          <a:p>
            <a:pPr algn="just">
              <a:spcAft>
                <a:spcPts val="600"/>
              </a:spcAft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 </a:t>
            </a:r>
            <a:r>
              <a:rPr lang="ru-RU" sz="15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информационную совместимость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государственных (муниципальных) информационных систем и информационных ресурсов, средствами которых осуществляется формирование и обмен информацией и документами в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электронном виде (в форме электронных документов);</a:t>
            </a:r>
          </a:p>
          <a:p>
            <a:pPr algn="just">
              <a:spcAft>
                <a:spcPts val="600"/>
              </a:spcAft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 обеспечения </a:t>
            </a:r>
            <a:r>
              <a:rPr lang="ru-RU" sz="1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разграничения ответственности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лицами, ответственными за оформление совершаемых фактов хозяйственной жизни, составление и (или) представление документов бухгалтерского учета и лицами, на</a:t>
            </a: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возложены полномочия по ведению бухгалтерского учета и (или) составления и представления бухгалтерской (финансовой) отчетности;</a:t>
            </a:r>
          </a:p>
          <a:p>
            <a:pPr algn="just">
              <a:spcAft>
                <a:spcPts val="600"/>
              </a:spcAft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 обязанность ответственных за оформление совершаемых фактов хозяйственной жизни лиц составлять первичные (сводные) учетные документы, порядок, технологию и сроки составления, передачи (предоставления) первичных (сводных) учетных документов для отражения их в бухгалтерском учете;</a:t>
            </a:r>
          </a:p>
          <a:p>
            <a:pPr algn="just">
              <a:spcAft>
                <a:spcPts val="600"/>
              </a:spcAft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з) порядок организации и обеспечения (осуществления) </a:t>
            </a:r>
            <a:r>
              <a:rPr lang="ru-RU" sz="1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внутреннего контроля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совершаемых фактов хозяйственной жизни в целях обеспечения предоставления для отражения в бухгалтерском учете достоверной информации;</a:t>
            </a:r>
          </a:p>
          <a:p>
            <a:pPr algn="just">
              <a:spcAft>
                <a:spcPts val="600"/>
              </a:spcAft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и) иные положения, обеспечивающие реализацию целей, предусмотренных пунктом 5 настоящих общих требований.</a:t>
            </a:r>
          </a:p>
        </p:txBody>
      </p:sp>
    </p:spTree>
    <p:extLst>
      <p:ext uri="{BB962C8B-B14F-4D97-AF65-F5344CB8AC3E}">
        <p14:creationId xmlns:p14="http://schemas.microsoft.com/office/powerpoint/2010/main" val="37235516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DAE32746-12CD-52FF-242D-32DEB3012E34}"/>
              </a:ext>
            </a:extLst>
          </p:cNvPr>
          <p:cNvSpPr txBox="1"/>
          <p:nvPr/>
        </p:nvSpPr>
        <p:spPr>
          <a:xfrm>
            <a:off x="1114663" y="76011"/>
            <a:ext cx="6480720" cy="46166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77A3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Решение о командировании (ф. 0504512)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77A3E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aphicFrame>
        <p:nvGraphicFramePr>
          <p:cNvPr id="2" name="Схема 1"/>
          <p:cNvGraphicFramePr/>
          <p:nvPr>
            <p:extLst/>
          </p:nvPr>
        </p:nvGraphicFramePr>
        <p:xfrm>
          <a:off x="-116767" y="833476"/>
          <a:ext cx="9154441" cy="5833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Номер слайда 14"/>
          <p:cNvSpPr txBox="1">
            <a:spLocks/>
          </p:cNvSpPr>
          <p:nvPr/>
        </p:nvSpPr>
        <p:spPr>
          <a:xfrm>
            <a:off x="8539442" y="124280"/>
            <a:ext cx="49823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pPr/>
              <a:t>23</a:t>
            </a:fld>
            <a:endParaRPr lang="en-US" b="1" dirty="0">
              <a:solidFill>
                <a:srgbClr val="C79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435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1300752" y="176907"/>
            <a:ext cx="64277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Электронные документы – общие положения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52885" y="168767"/>
            <a:ext cx="498232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24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0" name="Rectangle 4"/>
          <p:cNvSpPr/>
          <p:nvPr/>
        </p:nvSpPr>
        <p:spPr>
          <a:xfrm>
            <a:off x="2258234" y="851493"/>
            <a:ext cx="4512773" cy="1084421"/>
          </a:xfrm>
          <a:prstGeom prst="downArrow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Первичные учетные документы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Регистры бухгалтерского учета</a:t>
            </a:r>
          </a:p>
        </p:txBody>
      </p:sp>
      <p:sp>
        <p:nvSpPr>
          <p:cNvPr id="6" name="Rectangle 4"/>
          <p:cNvSpPr/>
          <p:nvPr/>
        </p:nvSpPr>
        <p:spPr>
          <a:xfrm>
            <a:off x="2258234" y="2084870"/>
            <a:ext cx="4512773" cy="1084421"/>
          </a:xfrm>
          <a:prstGeom prst="downArrow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составляются в форме электронного документа</a:t>
            </a:r>
          </a:p>
        </p:txBody>
      </p:sp>
      <p:sp>
        <p:nvSpPr>
          <p:cNvPr id="9" name="Rectangle 4"/>
          <p:cNvSpPr/>
          <p:nvPr/>
        </p:nvSpPr>
        <p:spPr>
          <a:xfrm>
            <a:off x="2258233" y="3318247"/>
            <a:ext cx="4512773" cy="44267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подписываются</a:t>
            </a:r>
          </a:p>
        </p:txBody>
      </p:sp>
      <p:sp>
        <p:nvSpPr>
          <p:cNvPr id="11" name="Rectangle 4"/>
          <p:cNvSpPr/>
          <p:nvPr/>
        </p:nvSpPr>
        <p:spPr>
          <a:xfrm>
            <a:off x="291210" y="4349604"/>
            <a:ext cx="4004343" cy="240206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lvl="0" algn="ctr" defTabSz="914400"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квалифицированной электронной подписью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(ЭЦП)</a:t>
            </a:r>
          </a:p>
          <a:p>
            <a:pPr lvl="0" algn="just" defTabSz="914400">
              <a:defRPr/>
            </a:pP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равнозначна документу на бумажном носителе, подписанному собственноручной подписью, и может применяться в любых правоотношениях в соответствии с законодательством РФ</a:t>
            </a:r>
          </a:p>
        </p:txBody>
      </p:sp>
      <p:sp>
        <p:nvSpPr>
          <p:cNvPr id="12" name="Rectangle 4"/>
          <p:cNvSpPr/>
          <p:nvPr/>
        </p:nvSpPr>
        <p:spPr>
          <a:xfrm>
            <a:off x="4697658" y="4329229"/>
            <a:ext cx="4004343" cy="242244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простой электронной подписью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(ЭП)</a:t>
            </a:r>
          </a:p>
          <a:p>
            <a:pPr algn="ctr"/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 формирования электронной подписи определенным лицом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Times New Roman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373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5134" y="179386"/>
            <a:ext cx="659359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25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66A1AD-783C-A04E-998C-6152BA6EDEC8}"/>
              </a:ext>
            </a:extLst>
          </p:cNvPr>
          <p:cNvSpPr/>
          <p:nvPr/>
        </p:nvSpPr>
        <p:spPr>
          <a:xfrm>
            <a:off x="834647" y="57008"/>
            <a:ext cx="67889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Применение электронных унифицированных первичных документов</a:t>
            </a:r>
            <a:endParaRPr lang="ru-RU" sz="2000" b="1" dirty="0">
              <a:solidFill>
                <a:srgbClr val="077A3E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graphicFrame>
        <p:nvGraphicFramePr>
          <p:cNvPr id="12" name="Схема 11">
            <a:extLst>
              <a:ext uri="{FF2B5EF4-FFF2-40B4-BE49-F238E27FC236}">
                <a16:creationId xmlns:a16="http://schemas.microsoft.com/office/drawing/2014/main" id="{BFDA720C-438C-5E42-B6CB-A30734F7D9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1764679"/>
              </p:ext>
            </p:extLst>
          </p:nvPr>
        </p:nvGraphicFramePr>
        <p:xfrm>
          <a:off x="359532" y="764894"/>
          <a:ext cx="8334916" cy="5004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1573596-90AD-BB4F-887D-D06BA2842690}"/>
              </a:ext>
            </a:extLst>
          </p:cNvPr>
          <p:cNvSpPr txBox="1"/>
          <p:nvPr/>
        </p:nvSpPr>
        <p:spPr>
          <a:xfrm>
            <a:off x="359532" y="6129300"/>
            <a:ext cx="8622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есть исключение: допустимо применять 0504505 для разъездного характера работы, для контрольных закупок вместо 0504520</a:t>
            </a:r>
          </a:p>
        </p:txBody>
      </p:sp>
    </p:spTree>
    <p:extLst>
      <p:ext uri="{BB962C8B-B14F-4D97-AF65-F5344CB8AC3E}">
        <p14:creationId xmlns:p14="http://schemas.microsoft.com/office/powerpoint/2010/main" val="32358007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60432" y="119001"/>
            <a:ext cx="545834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26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3" name="Rectangle 4"/>
          <p:cNvSpPr/>
          <p:nvPr/>
        </p:nvSpPr>
        <p:spPr>
          <a:xfrm>
            <a:off x="433504" y="98235"/>
            <a:ext cx="7952955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График документооборота – 144н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FDE05DF-9A00-014E-9A61-9751B703C7A8}"/>
              </a:ext>
            </a:extLst>
          </p:cNvPr>
          <p:cNvSpPr/>
          <p:nvPr/>
        </p:nvSpPr>
        <p:spPr>
          <a:xfrm>
            <a:off x="148369" y="615065"/>
            <a:ext cx="888181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/>
            <a:r>
              <a:rPr lang="ru-RU" sz="1500" b="1" dirty="0">
                <a:solidFill>
                  <a:srgbClr val="0048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УСИЛЕНИЕ ОТВЕТСТВЕННОСТИ ЗА НАРУШЕНИЕ БЮДЖЕТНОГО ЗАКОНОДАТЕЛЬСТВА</a:t>
            </a:r>
            <a:endParaRPr lang="en-US" sz="1500" b="1" dirty="0">
              <a:solidFill>
                <a:srgbClr val="0048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381FB1D9-13B3-5F48-949F-08B739D878B1}"/>
              </a:ext>
            </a:extLst>
          </p:cNvPr>
          <p:cNvSpPr/>
          <p:nvPr/>
        </p:nvSpPr>
        <p:spPr>
          <a:xfrm>
            <a:off x="159035" y="1196752"/>
            <a:ext cx="112242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ru-RU" sz="1350" b="1" u="sng" dirty="0">
                <a:solidFill>
                  <a:srgbClr val="A0313A">
                    <a:lumMod val="75000"/>
                  </a:srgbClr>
                </a:solidFill>
                <a:latin typeface="Calibri" panose="020F0502020204030204"/>
                <a:cs typeface="Times New Roman" panose="02020603050405020304" pitchFamily="18" charset="0"/>
              </a:rPr>
              <a:t>ПРОБЛЕМЫ</a:t>
            </a:r>
            <a:r>
              <a:rPr lang="ru-RU" sz="1200" b="1" u="sng" dirty="0">
                <a:solidFill>
                  <a:srgbClr val="A0313A">
                    <a:lumMod val="75000"/>
                  </a:srgbClr>
                </a:solidFill>
                <a:latin typeface="Calibri" panose="020F0502020204030204"/>
                <a:cs typeface="Times New Roman" panose="02020603050405020304" pitchFamily="18" charset="0"/>
              </a:rPr>
              <a:t>:</a:t>
            </a:r>
            <a:endParaRPr lang="ru-RU" sz="1350" u="sng" dirty="0">
              <a:solidFill>
                <a:srgbClr val="A0313A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7C78B781-5A3D-7341-B6CB-18A72D7419F0}"/>
              </a:ext>
            </a:extLst>
          </p:cNvPr>
          <p:cNvSpPr/>
          <p:nvPr/>
        </p:nvSpPr>
        <p:spPr>
          <a:xfrm>
            <a:off x="296694" y="1547294"/>
            <a:ext cx="33389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ru-RU" sz="1200" b="1" dirty="0">
                <a:solidFill>
                  <a:srgbClr val="A0313A">
                    <a:lumMod val="75000"/>
                  </a:srgbClr>
                </a:solidFill>
                <a:latin typeface="Calibri" panose="020F0502020204030204"/>
                <a:cs typeface="Times New Roman" panose="02020603050405020304" pitchFamily="18" charset="0"/>
              </a:rPr>
              <a:t>НЕДОСТАТОЧНОЕ РАЗДЕЛЕНИЕ ОТВЕТСТВЕННОСТИ ПРИ ЦЕНТРАЛИЗАЦИИ ПОЛНОМОЧИЙ ПО УЧЕТУ</a:t>
            </a:r>
          </a:p>
          <a:p>
            <a:pPr defTabSz="685800"/>
            <a:endParaRPr lang="ru-RU" sz="1200" b="1" dirty="0">
              <a:solidFill>
                <a:srgbClr val="2A3143"/>
              </a:solidFill>
              <a:latin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21" name="Шеврон 17">
            <a:extLst>
              <a:ext uri="{FF2B5EF4-FFF2-40B4-BE49-F238E27FC236}">
                <a16:creationId xmlns:a16="http://schemas.microsoft.com/office/drawing/2014/main" id="{80C84D0B-6EA0-0B43-88FE-84BBB27CDE5E}"/>
              </a:ext>
            </a:extLst>
          </p:cNvPr>
          <p:cNvSpPr/>
          <p:nvPr/>
        </p:nvSpPr>
        <p:spPr>
          <a:xfrm>
            <a:off x="96150" y="1726605"/>
            <a:ext cx="154718" cy="16994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ru-RU" sz="1013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8EA0C2F7-0569-1441-B305-D466EBBD24A3}"/>
              </a:ext>
            </a:extLst>
          </p:cNvPr>
          <p:cNvSpPr/>
          <p:nvPr/>
        </p:nvSpPr>
        <p:spPr>
          <a:xfrm>
            <a:off x="3953137" y="1215763"/>
            <a:ext cx="224138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ru-RU" sz="1350" b="1" u="sng" dirty="0">
                <a:solidFill>
                  <a:srgbClr val="007B87"/>
                </a:solidFill>
                <a:latin typeface="Calibri" panose="020F0502020204030204"/>
                <a:cs typeface="Times New Roman" panose="02020603050405020304" pitchFamily="18" charset="0"/>
              </a:rPr>
              <a:t>ПРЕДЛАГАЕМЫЕ РЕШЕНИЯ</a:t>
            </a:r>
            <a:r>
              <a:rPr lang="ru-RU" sz="1200" b="1" u="sng" dirty="0">
                <a:solidFill>
                  <a:srgbClr val="007B87"/>
                </a:solidFill>
                <a:latin typeface="Calibri" panose="020F0502020204030204"/>
                <a:cs typeface="Times New Roman" panose="02020603050405020304" pitchFamily="18" charset="0"/>
              </a:rPr>
              <a:t>:</a:t>
            </a:r>
            <a:endParaRPr lang="ru-RU" sz="1350" u="sng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Шеврон 25">
            <a:extLst>
              <a:ext uri="{FF2B5EF4-FFF2-40B4-BE49-F238E27FC236}">
                <a16:creationId xmlns:a16="http://schemas.microsoft.com/office/drawing/2014/main" id="{628EE3D9-BDC2-2241-B0CD-2826B0EF3C4D}"/>
              </a:ext>
            </a:extLst>
          </p:cNvPr>
          <p:cNvSpPr/>
          <p:nvPr/>
        </p:nvSpPr>
        <p:spPr>
          <a:xfrm>
            <a:off x="3953137" y="1749513"/>
            <a:ext cx="154718" cy="16994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ru-RU" sz="1013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17C63E7D-854D-0F43-A37A-9B1CDE91CB3A}"/>
              </a:ext>
            </a:extLst>
          </p:cNvPr>
          <p:cNvSpPr/>
          <p:nvPr/>
        </p:nvSpPr>
        <p:spPr>
          <a:xfrm>
            <a:off x="4150911" y="1548848"/>
            <a:ext cx="47443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ru-RU" sz="1200" b="1" dirty="0">
                <a:solidFill>
                  <a:srgbClr val="2A3143"/>
                </a:solidFill>
                <a:latin typeface="Calibri" panose="020F0502020204030204"/>
                <a:cs typeface="Times New Roman" panose="02020603050405020304" pitchFamily="18" charset="0"/>
              </a:rPr>
              <a:t>УТОЧНЕНИЕ ст. 15.15.6 КоАП в части непредставления или несвоевременного представления первичных учетных документов для отражения в бух. учете</a:t>
            </a:r>
          </a:p>
          <a:p>
            <a:pPr defTabSz="685800"/>
            <a:endParaRPr lang="ru-RU" sz="1200" b="1" dirty="0">
              <a:solidFill>
                <a:srgbClr val="2A3143"/>
              </a:solidFill>
              <a:latin typeface="Calibri" panose="020F0502020204030204"/>
              <a:cs typeface="Times New Roman" panose="02020603050405020304" pitchFamily="18" charset="0"/>
            </a:endParaRPr>
          </a:p>
        </p:txBody>
      </p:sp>
      <p:graphicFrame>
        <p:nvGraphicFramePr>
          <p:cNvPr id="25" name="Таблица 24">
            <a:extLst>
              <a:ext uri="{FF2B5EF4-FFF2-40B4-BE49-F238E27FC236}">
                <a16:creationId xmlns:a16="http://schemas.microsoft.com/office/drawing/2014/main" id="{3CC82727-8509-844C-B036-13E1EED3F4B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94479" y="2490642"/>
          <a:ext cx="6644410" cy="3785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57181">
                  <a:extLst>
                    <a:ext uri="{9D8B030D-6E8A-4147-A177-3AD203B41FA5}">
                      <a16:colId xmlns:a16="http://schemas.microsoft.com/office/drawing/2014/main" val="1726231078"/>
                    </a:ext>
                  </a:extLst>
                </a:gridCol>
                <a:gridCol w="3487229">
                  <a:extLst>
                    <a:ext uri="{9D8B030D-6E8A-4147-A177-3AD203B41FA5}">
                      <a16:colId xmlns:a16="http://schemas.microsoft.com/office/drawing/2014/main" val="1217654163"/>
                    </a:ext>
                  </a:extLst>
                </a:gridCol>
              </a:tblGrid>
              <a:tr h="31329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Примечание 5 к</a:t>
                      </a:r>
                      <a:r>
                        <a:rPr lang="ru-RU" sz="14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ст. 15.15.6 КоАП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C875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215916"/>
                  </a:ext>
                </a:extLst>
              </a:tr>
              <a:tr h="294306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Действующая редакция</a:t>
                      </a:r>
                    </a:p>
                  </a:txBody>
                  <a:tcPr marL="68580" marR="68580" marT="34290" marB="3429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Предлагаемая редакция</a:t>
                      </a:r>
                    </a:p>
                  </a:txBody>
                  <a:tcPr marL="68580" marR="68580" marT="34290" marB="3429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75047"/>
                  </a:ext>
                </a:extLst>
              </a:tr>
              <a:tr h="246174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/>
                        <a:t>5. Предусмотренная настоящей статьей административная ответственность за искажение показателей бюджетной или бухгалтерской (финансовой) отчетности 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</a:rPr>
                        <a:t>не применяется</a:t>
                      </a:r>
                      <a:r>
                        <a:rPr lang="ru-RU" sz="1200" b="1" dirty="0"/>
                        <a:t> к лицу</a:t>
                      </a:r>
                      <a:r>
                        <a:rPr lang="ru-RU" sz="1200" dirty="0"/>
                        <a:t>, на которое возложено ведение бюджетного (бухгалтерского) учета, и лицу, с которым заключен договор об оказании услуг по ведению бюджетного (бухгалтерского) учета, </a:t>
                      </a:r>
                      <a:r>
                        <a:rPr lang="ru-RU" sz="1200" b="1" dirty="0"/>
                        <a:t>в случае, если такое искажение допущено в результате несоответствия составленных другими лицами первичных учетных документов </a:t>
                      </a:r>
                      <a:r>
                        <a:rPr lang="ru-RU" sz="1200" dirty="0"/>
                        <a:t>свершившимся фактам хозяйственной жизни </a:t>
                      </a:r>
                      <a:r>
                        <a:rPr lang="ru-RU" sz="1200" b="1" dirty="0"/>
                        <a:t>и (или) </a:t>
                      </a:r>
                      <a:r>
                        <a:rPr lang="ru-RU" sz="1200" b="1" dirty="0" err="1"/>
                        <a:t>непередачи</a:t>
                      </a:r>
                      <a:r>
                        <a:rPr lang="ru-RU" sz="1200" b="1" dirty="0"/>
                        <a:t> либо несвоевременной передачи </a:t>
                      </a:r>
                      <a:r>
                        <a:rPr lang="ru-RU" sz="1200" dirty="0"/>
                        <a:t>первичных учетных документов для регистрации содержащихся в них данных в регистрах бухгалтерского учета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 </a:t>
                      </a:r>
                      <a:r>
                        <a:rPr lang="ru-RU" sz="12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случае если искажение </a:t>
                      </a:r>
                      <a:r>
                        <a:rPr lang="ru-RU" sz="1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показателей бюджетной или бухгалтерской (финансовой) отчетности </a:t>
                      </a:r>
                      <a:r>
                        <a:rPr lang="ru-RU" sz="12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допущено в результате ненадлежащего документального оформления первичными учетными документами</a:t>
                      </a:r>
                      <a:r>
                        <a:rPr lang="ru-RU" sz="1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фактов хозяйственной жизни </a:t>
                      </a:r>
                      <a:r>
                        <a:rPr lang="ru-RU" sz="12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(или) </a:t>
                      </a:r>
                      <a:r>
                        <a:rPr lang="ru-RU" sz="1200" b="1" kern="1200" noProof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непередачи</a:t>
                      </a:r>
                      <a:r>
                        <a:rPr lang="ru-RU" sz="12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либо несвоевременной передачи </a:t>
                      </a:r>
                      <a:r>
                        <a:rPr lang="ru-RU" sz="1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первичных учетных документов для регистрации содержащихся в них данных в регистрах бухгалтерского учета предусмотренная настоящей статьей административная ответственность </a:t>
                      </a:r>
                      <a:r>
                        <a:rPr lang="ru-RU" sz="1200" b="1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возлагается на </a:t>
                      </a:r>
                      <a:r>
                        <a:rPr lang="ru-RU" sz="1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должностное лицо, ответственное за оформление факта хозяйственной жизни, и </a:t>
                      </a:r>
                      <a:r>
                        <a:rPr lang="ru-RU" sz="1200" b="1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не применяется </a:t>
                      </a:r>
                      <a:r>
                        <a:rPr lang="ru-RU" sz="12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 лицу, на которое возложено ведение бюджетного (бухгалтерского) учета, и лицу, с которым заключен договор об оказании услуг по ведению бюджетного (бухгалтерского) учета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05965960"/>
                  </a:ext>
                </a:extLst>
              </a:tr>
            </a:tbl>
          </a:graphicData>
        </a:graphic>
      </p:graphicFrame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BF06E222-ACD9-4840-9EF4-FDDF52902667}"/>
              </a:ext>
            </a:extLst>
          </p:cNvPr>
          <p:cNvSpPr/>
          <p:nvPr/>
        </p:nvSpPr>
        <p:spPr>
          <a:xfrm>
            <a:off x="195466" y="2213643"/>
            <a:ext cx="20754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ru-RU" sz="1200" b="1" dirty="0">
                <a:solidFill>
                  <a:srgbClr val="2A3143"/>
                </a:solidFill>
                <a:latin typeface="Calibri" panose="020F0502020204030204"/>
                <a:cs typeface="Times New Roman" panose="02020603050405020304" pitchFamily="18" charset="0"/>
              </a:rPr>
              <a:t>ПРЕДЛАГАЕМАЯ РЕДАКЦИЯ:</a:t>
            </a:r>
            <a:endParaRPr lang="ru-RU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1AADF72F-E119-0246-879C-BDC7442D4E32}"/>
              </a:ext>
            </a:extLst>
          </p:cNvPr>
          <p:cNvCxnSpPr/>
          <p:nvPr/>
        </p:nvCxnSpPr>
        <p:spPr>
          <a:xfrm flipV="1">
            <a:off x="7033603" y="4158419"/>
            <a:ext cx="271733" cy="5533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C71B87B4-1836-1B46-8248-CD4717FE3EA1}"/>
              </a:ext>
            </a:extLst>
          </p:cNvPr>
          <p:cNvSpPr/>
          <p:nvPr/>
        </p:nvSpPr>
        <p:spPr>
          <a:xfrm>
            <a:off x="7362043" y="3696754"/>
            <a:ext cx="1678802" cy="923330"/>
          </a:xfrm>
          <a:prstGeom prst="rect">
            <a:avLst/>
          </a:prstGeo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685800"/>
            <a:r>
              <a:rPr lang="ru-RU" sz="1350" b="1" dirty="0">
                <a:solidFill>
                  <a:srgbClr val="2A3143"/>
                </a:solidFill>
                <a:latin typeface="Calibri" panose="020F0502020204030204"/>
                <a:cs typeface="Times New Roman" panose="02020603050405020304" pitchFamily="18" charset="0"/>
              </a:rPr>
              <a:t>Редакция прорабатывалась в рамках нового КоАП</a:t>
            </a:r>
            <a:endParaRPr lang="ru-RU" sz="135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096110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500" y="108952"/>
            <a:ext cx="85107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Предварительные итоги отчетности за 2023 год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27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0AFEDC8-6263-1E4C-A5A0-D0BB89977C2C}"/>
              </a:ext>
            </a:extLst>
          </p:cNvPr>
          <p:cNvSpPr txBox="1"/>
          <p:nvPr/>
        </p:nvSpPr>
        <p:spPr>
          <a:xfrm>
            <a:off x="215516" y="1232756"/>
            <a:ext cx="2628292" cy="108012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Нефинансовые активы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F47951-15EB-6747-ACAF-E1093E67DBE5}"/>
              </a:ext>
            </a:extLst>
          </p:cNvPr>
          <p:cNvSpPr txBox="1"/>
          <p:nvPr/>
        </p:nvSpPr>
        <p:spPr>
          <a:xfrm>
            <a:off x="3707904" y="578524"/>
            <a:ext cx="5292588" cy="1080120"/>
          </a:xfrm>
          <a:prstGeom prst="roundRect">
            <a:avLst/>
          </a:prstGeom>
          <a:solidFill>
            <a:srgbClr val="F3F8EE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Капитальные вложения не отнесены на увеличение балансовой стоимости имущества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 наличии только разрешений на ввод эксплуатацию – спорно)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7289CF-71F7-DB48-9186-F138C858DE9C}"/>
              </a:ext>
            </a:extLst>
          </p:cNvPr>
          <p:cNvSpPr txBox="1"/>
          <p:nvPr/>
        </p:nvSpPr>
        <p:spPr>
          <a:xfrm>
            <a:off x="3743908" y="1772816"/>
            <a:ext cx="5256584" cy="1080120"/>
          </a:xfrm>
          <a:prstGeom prst="roundRect">
            <a:avLst/>
          </a:prstGeom>
          <a:solidFill>
            <a:srgbClr val="F3F8EE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Некорректно отражена стоимость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земельных участков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нематериальных активов, основных средств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62E1095D-A2C1-754C-982C-A5C7E6D4126D}"/>
              </a:ext>
            </a:extLst>
          </p:cNvPr>
          <p:cNvCxnSpPr>
            <a:stCxn id="5" idx="3"/>
            <a:endCxn id="12" idx="1"/>
          </p:cNvCxnSpPr>
          <p:nvPr/>
        </p:nvCxnSpPr>
        <p:spPr>
          <a:xfrm flipV="1">
            <a:off x="2843808" y="1118584"/>
            <a:ext cx="864096" cy="654232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613906DD-70B5-7F44-A330-B59153110923}"/>
              </a:ext>
            </a:extLst>
          </p:cNvPr>
          <p:cNvCxnSpPr>
            <a:cxnSpLocks/>
            <a:stCxn id="5" idx="3"/>
            <a:endCxn id="13" idx="1"/>
          </p:cNvCxnSpPr>
          <p:nvPr/>
        </p:nvCxnSpPr>
        <p:spPr>
          <a:xfrm>
            <a:off x="2843808" y="1772816"/>
            <a:ext cx="900100" cy="540060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70533E2-5747-9246-9FAC-305A8141F160}"/>
              </a:ext>
            </a:extLst>
          </p:cNvPr>
          <p:cNvSpPr txBox="1"/>
          <p:nvPr/>
        </p:nvSpPr>
        <p:spPr>
          <a:xfrm>
            <a:off x="215516" y="3645768"/>
            <a:ext cx="2628292" cy="108012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Дебиторская задолженность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63A606-68CE-C34C-AD7B-183F218F1FB1}"/>
              </a:ext>
            </a:extLst>
          </p:cNvPr>
          <p:cNvSpPr txBox="1"/>
          <p:nvPr/>
        </p:nvSpPr>
        <p:spPr>
          <a:xfrm>
            <a:off x="3797419" y="2990792"/>
            <a:ext cx="5203073" cy="76224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поставлена на учет</a:t>
            </a:r>
            <a:endParaRPr lang="ru-RU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4CB222-3899-564A-B4B4-C5FAAF6C82FC}"/>
              </a:ext>
            </a:extLst>
          </p:cNvPr>
          <p:cNvSpPr txBox="1"/>
          <p:nvPr/>
        </p:nvSpPr>
        <p:spPr>
          <a:xfrm>
            <a:off x="3813563" y="3874802"/>
            <a:ext cx="5186929" cy="85034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Неправомерно признана нереальной к взысканию</a:t>
            </a:r>
            <a:endParaRPr lang="ru-RU" sz="2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B83450-3F5E-744D-8026-697D83FA51AF}"/>
              </a:ext>
            </a:extLst>
          </p:cNvPr>
          <p:cNvSpPr txBox="1"/>
          <p:nvPr/>
        </p:nvSpPr>
        <p:spPr>
          <a:xfrm>
            <a:off x="3802266" y="4846910"/>
            <a:ext cx="5198226" cy="85034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отражены штрафные санкции за нарушение условий контрактов</a:t>
            </a:r>
            <a:endParaRPr lang="ru-RU" sz="2000" b="1" dirty="0"/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AB6D1B84-B154-D941-996D-65ED8950055B}"/>
              </a:ext>
            </a:extLst>
          </p:cNvPr>
          <p:cNvCxnSpPr>
            <a:cxnSpLocks/>
            <a:stCxn id="20" idx="3"/>
            <a:endCxn id="21" idx="1"/>
          </p:cNvCxnSpPr>
          <p:nvPr/>
        </p:nvCxnSpPr>
        <p:spPr>
          <a:xfrm flipV="1">
            <a:off x="2843808" y="3371914"/>
            <a:ext cx="953611" cy="813914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9642A2D0-ABDB-BA40-A108-527638136295}"/>
              </a:ext>
            </a:extLst>
          </p:cNvPr>
          <p:cNvCxnSpPr>
            <a:cxnSpLocks/>
            <a:stCxn id="20" idx="3"/>
            <a:endCxn id="22" idx="1"/>
          </p:cNvCxnSpPr>
          <p:nvPr/>
        </p:nvCxnSpPr>
        <p:spPr>
          <a:xfrm>
            <a:off x="2843808" y="4185828"/>
            <a:ext cx="969755" cy="114145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42B47DC0-A610-DE40-9914-47C6D5CD1D28}"/>
              </a:ext>
            </a:extLst>
          </p:cNvPr>
          <p:cNvCxnSpPr>
            <a:cxnSpLocks/>
            <a:stCxn id="20" idx="3"/>
            <a:endCxn id="23" idx="1"/>
          </p:cNvCxnSpPr>
          <p:nvPr/>
        </p:nvCxnSpPr>
        <p:spPr>
          <a:xfrm>
            <a:off x="2843808" y="4185828"/>
            <a:ext cx="958458" cy="1086253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177D2D2-F684-954F-8DF3-05CBAF861F62}"/>
              </a:ext>
            </a:extLst>
          </p:cNvPr>
          <p:cNvSpPr txBox="1"/>
          <p:nvPr/>
        </p:nvSpPr>
        <p:spPr>
          <a:xfrm>
            <a:off x="215516" y="5697252"/>
            <a:ext cx="2628292" cy="108012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Забалансовые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счета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C1342D7-D456-834C-A2DB-494FB7D0F5A1}"/>
              </a:ext>
            </a:extLst>
          </p:cNvPr>
          <p:cNvSpPr txBox="1"/>
          <p:nvPr/>
        </p:nvSpPr>
        <p:spPr>
          <a:xfrm>
            <a:off x="3813563" y="5819018"/>
            <a:ext cx="5186930" cy="95835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отражены банковские гарантии, целевые капитальные вложения, имущество в пользовании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id="{6344697D-8A56-D34C-B01F-E86CF584314D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2843808" y="6298195"/>
            <a:ext cx="969755" cy="0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5604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1302853D-94E1-9A9C-F179-652147E5B799}"/>
              </a:ext>
            </a:extLst>
          </p:cNvPr>
          <p:cNvCxnSpPr>
            <a:cxnSpLocks/>
          </p:cNvCxnSpPr>
          <p:nvPr/>
        </p:nvCxnSpPr>
        <p:spPr>
          <a:xfrm>
            <a:off x="4571496" y="4586199"/>
            <a:ext cx="0" cy="454097"/>
          </a:xfrm>
          <a:prstGeom prst="straightConnector1">
            <a:avLst/>
          </a:prstGeom>
          <a:ln>
            <a:solidFill>
              <a:srgbClr val="077A3E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 стрелкой 66">
            <a:extLst>
              <a:ext uri="{FF2B5EF4-FFF2-40B4-BE49-F238E27FC236}">
                <a16:creationId xmlns:a16="http://schemas.microsoft.com/office/drawing/2014/main" id="{1302853D-94E1-9A9C-F179-652147E5B799}"/>
              </a:ext>
            </a:extLst>
          </p:cNvPr>
          <p:cNvCxnSpPr>
            <a:cxnSpLocks/>
          </p:cNvCxnSpPr>
          <p:nvPr/>
        </p:nvCxnSpPr>
        <p:spPr>
          <a:xfrm>
            <a:off x="4546193" y="3743238"/>
            <a:ext cx="0" cy="388865"/>
          </a:xfrm>
          <a:prstGeom prst="straightConnector1">
            <a:avLst/>
          </a:prstGeom>
          <a:ln>
            <a:solidFill>
              <a:srgbClr val="077A3E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303124E-C97E-4746-B796-32AF674D9707}"/>
              </a:ext>
            </a:extLst>
          </p:cNvPr>
          <p:cNvSpPr txBox="1"/>
          <p:nvPr/>
        </p:nvSpPr>
        <p:spPr>
          <a:xfrm>
            <a:off x="2879812" y="162002"/>
            <a:ext cx="3402535" cy="461665"/>
          </a:xfrm>
          <a:prstGeom prst="rect">
            <a:avLst/>
          </a:prstGeom>
          <a:solidFill>
            <a:srgbClr val="F2F4F8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Принятие НФА к учету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AF7877-10D2-4CC8-8430-DBA41E101EE5}"/>
              </a:ext>
            </a:extLst>
          </p:cNvPr>
          <p:cNvSpPr txBox="1"/>
          <p:nvPr/>
        </p:nvSpPr>
        <p:spPr>
          <a:xfrm>
            <a:off x="749002" y="3404721"/>
            <a:ext cx="7932756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Факты хозяйственной жизни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776406-CA86-4E27-A16A-3AD5A845E73D}"/>
              </a:ext>
            </a:extLst>
          </p:cNvPr>
          <p:cNvSpPr txBox="1"/>
          <p:nvPr/>
        </p:nvSpPr>
        <p:spPr>
          <a:xfrm>
            <a:off x="599038" y="4124534"/>
            <a:ext cx="7964081" cy="46166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Операции, формирующие капитальные вложения на счете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0 106 00 000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96F2FC-155B-4761-9249-85107FEE6F0A}"/>
              </a:ext>
            </a:extLst>
          </p:cNvPr>
          <p:cNvSpPr txBox="1"/>
          <p:nvPr/>
        </p:nvSpPr>
        <p:spPr>
          <a:xfrm>
            <a:off x="746391" y="5040296"/>
            <a:ext cx="796408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Карточка капитальных вложений (ККВ)</a:t>
            </a:r>
            <a:r>
              <a:rPr kumimoji="0" lang="ru-RU" sz="23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(ф.0509211)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77E50B-AAD1-416D-B0CB-78F99BB6B7E1}"/>
              </a:ext>
            </a:extLst>
          </p:cNvPr>
          <p:cNvSpPr txBox="1"/>
          <p:nvPr/>
        </p:nvSpPr>
        <p:spPr>
          <a:xfrm>
            <a:off x="215516" y="927691"/>
            <a:ext cx="2916324" cy="1011910"/>
          </a:xfrm>
          <a:prstGeom prst="rect">
            <a:avLst/>
          </a:prstGeom>
          <a:solidFill>
            <a:srgbClr val="EEF6DC"/>
          </a:solidFill>
          <a:ln w="19050">
            <a:solidFill>
              <a:srgbClr val="077A3E"/>
            </a:solidFill>
          </a:ln>
          <a:effectLst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Акт приемки товаров, работ, услуг</a:t>
            </a:r>
            <a:r>
              <a:rPr kumimoji="0" lang="ru-RU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(ф. 0510452)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CAC40A-A2BF-45DF-AB1F-90FD86D045F5}"/>
              </a:ext>
            </a:extLst>
          </p:cNvPr>
          <p:cNvSpPr txBox="1"/>
          <p:nvPr/>
        </p:nvSpPr>
        <p:spPr>
          <a:xfrm>
            <a:off x="5969840" y="930945"/>
            <a:ext cx="2779507" cy="1015663"/>
          </a:xfrm>
          <a:prstGeom prst="rect">
            <a:avLst/>
          </a:prstGeom>
          <a:solidFill>
            <a:srgbClr val="EEF6DC"/>
          </a:solidFill>
          <a:ln w="19050">
            <a:solidFill>
              <a:srgbClr val="077A3E"/>
            </a:solidFill>
          </a:ln>
          <a:effectLst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Акт о приемке-передачи НФА (ф.0510448)</a:t>
            </a:r>
          </a:p>
        </p:txBody>
      </p: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2B097E50-F350-4D5F-A391-CFD506CBF5F5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4581079" y="1946608"/>
            <a:ext cx="2778515" cy="1481767"/>
          </a:xfrm>
          <a:prstGeom prst="straightConnector1">
            <a:avLst/>
          </a:prstGeom>
          <a:ln>
            <a:solidFill>
              <a:srgbClr val="077A3E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E76B3430-FE8B-4B3B-BCD4-02D724648C3A}"/>
              </a:ext>
            </a:extLst>
          </p:cNvPr>
          <p:cNvCxnSpPr>
            <a:cxnSpLocks/>
          </p:cNvCxnSpPr>
          <p:nvPr/>
        </p:nvCxnSpPr>
        <p:spPr>
          <a:xfrm>
            <a:off x="1673678" y="1939601"/>
            <a:ext cx="2872515" cy="1488774"/>
          </a:xfrm>
          <a:prstGeom prst="straightConnector1">
            <a:avLst/>
          </a:prstGeom>
          <a:ln>
            <a:solidFill>
              <a:srgbClr val="077A3E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>
            <a:extLst>
              <a:ext uri="{FF2B5EF4-FFF2-40B4-BE49-F238E27FC236}">
                <a16:creationId xmlns:a16="http://schemas.microsoft.com/office/drawing/2014/main" id="{1302853D-94E1-9A9C-F179-652147E5B799}"/>
              </a:ext>
            </a:extLst>
          </p:cNvPr>
          <p:cNvCxnSpPr>
            <a:cxnSpLocks/>
          </p:cNvCxnSpPr>
          <p:nvPr/>
        </p:nvCxnSpPr>
        <p:spPr>
          <a:xfrm>
            <a:off x="4593114" y="5501961"/>
            <a:ext cx="0" cy="684076"/>
          </a:xfrm>
          <a:prstGeom prst="straightConnector1">
            <a:avLst/>
          </a:prstGeom>
          <a:ln>
            <a:solidFill>
              <a:srgbClr val="077A3E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9A0DD35-C27A-0846-945A-7C144DDB01FC}"/>
              </a:ext>
            </a:extLst>
          </p:cNvPr>
          <p:cNvSpPr txBox="1"/>
          <p:nvPr/>
        </p:nvSpPr>
        <p:spPr>
          <a:xfrm>
            <a:off x="3321828" y="933882"/>
            <a:ext cx="2448731" cy="1012726"/>
          </a:xfrm>
          <a:prstGeom prst="rect">
            <a:avLst/>
          </a:prstGeom>
          <a:solidFill>
            <a:srgbClr val="EEF6DC"/>
          </a:solidFill>
          <a:ln w="19050">
            <a:solidFill>
              <a:srgbClr val="077A3E"/>
            </a:solidFill>
          </a:ln>
          <a:effectLst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Иные ПУД</a:t>
            </a:r>
          </a:p>
        </p:txBody>
      </p: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0BCC918D-D3D0-DF4A-840C-FBD4D25F5FD7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4546194" y="1946608"/>
            <a:ext cx="0" cy="1314283"/>
          </a:xfrm>
          <a:prstGeom prst="straightConnector1">
            <a:avLst/>
          </a:prstGeom>
          <a:ln>
            <a:solidFill>
              <a:srgbClr val="077A3E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Номер слайда 14">
            <a:extLst>
              <a:ext uri="{FF2B5EF4-FFF2-40B4-BE49-F238E27FC236}">
                <a16:creationId xmlns:a16="http://schemas.microsoft.com/office/drawing/2014/main" id="{CAF5CCA5-46C4-5D42-A63D-3BA0EE108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8736" y="27709"/>
            <a:ext cx="418204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28</a:t>
            </a:fld>
            <a:endParaRPr lang="en-US" b="1" dirty="0">
              <a:solidFill>
                <a:srgbClr val="C79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988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796F2FC-155B-4761-9249-85107FEE6F0A}"/>
              </a:ext>
            </a:extLst>
          </p:cNvPr>
          <p:cNvSpPr txBox="1"/>
          <p:nvPr/>
        </p:nvSpPr>
        <p:spPr>
          <a:xfrm>
            <a:off x="311371" y="303798"/>
            <a:ext cx="8625516" cy="4462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76200" dir="2700000" algn="ctr">
              <a:srgbClr val="000000">
                <a:alpha val="30000"/>
              </a:srgbClr>
            </a:outerShdw>
          </a:effectLst>
        </p:spPr>
        <p:txBody>
          <a:bodyPr wrap="square" rtlCol="0" anchor="ctr" anchorCtr="0"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30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Карточка капитальных вложений (ККВ) (ф.0509211)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487499-1364-4822-A115-8B3867980C9F}"/>
              </a:ext>
            </a:extLst>
          </p:cNvPr>
          <p:cNvSpPr txBox="1"/>
          <p:nvPr/>
        </p:nvSpPr>
        <p:spPr>
          <a:xfrm>
            <a:off x="852686" y="1098031"/>
            <a:ext cx="7407702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101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Итого по счету 0 106 00 000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3.1 Раздел ККВ Формирование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4C9A8A-4AC8-43B7-BD29-8A3DACB41043}"/>
              </a:ext>
            </a:extLst>
          </p:cNvPr>
          <p:cNvSpPr txBox="1"/>
          <p:nvPr/>
        </p:nvSpPr>
        <p:spPr>
          <a:xfrm>
            <a:off x="755577" y="3958677"/>
            <a:ext cx="7776864" cy="391199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  <a:prstDash val="sysDot"/>
          </a:ln>
          <a:effectLst>
            <a:outerShdw blurRad="190500" dist="101600" dir="2700000" algn="ctr">
              <a:srgbClr val="000000">
                <a:alpha val="30000"/>
              </a:srgbClr>
            </a:outerShdw>
          </a:effectLst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>
                <a:solidFill>
                  <a:srgbClr val="7030A0"/>
                </a:solidFill>
                <a:effectLst/>
              </a:rPr>
              <a:t>Решение о признании объектов нефинансовых активов (ф. 0510441)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63C82F-7770-4904-A79D-3943B6EBFDE5}"/>
              </a:ext>
            </a:extLst>
          </p:cNvPr>
          <p:cNvSpPr txBox="1"/>
          <p:nvPr/>
        </p:nvSpPr>
        <p:spPr>
          <a:xfrm>
            <a:off x="755576" y="4668911"/>
            <a:ext cx="7776865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101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«Объект готов к вводу в эксплуатацию»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58C3D44-FD02-43C9-9281-62246FA8D431}"/>
              </a:ext>
            </a:extLst>
          </p:cNvPr>
          <p:cNvSpPr txBox="1"/>
          <p:nvPr/>
        </p:nvSpPr>
        <p:spPr>
          <a:xfrm>
            <a:off x="6043289" y="5622432"/>
            <a:ext cx="1445035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sz="1600" dirty="0"/>
              <a:t>3.2 Раздел ККВ Выбытие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C1F7081-AE25-4EB4-B956-42FA533C642D}"/>
              </a:ext>
            </a:extLst>
          </p:cNvPr>
          <p:cNvSpPr txBox="1"/>
          <p:nvPr/>
        </p:nvSpPr>
        <p:spPr>
          <a:xfrm>
            <a:off x="4882960" y="2303584"/>
            <a:ext cx="3385118" cy="36933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Требуется гос. регистрация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53F8CC5-39DF-480A-A638-A8235A90DC19}"/>
              </a:ext>
            </a:extLst>
          </p:cNvPr>
          <p:cNvSpPr txBox="1"/>
          <p:nvPr/>
        </p:nvSpPr>
        <p:spPr>
          <a:xfrm>
            <a:off x="755576" y="2309978"/>
            <a:ext cx="390716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Не требуется гос. регистрация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55C25D-5D1E-4DBE-A547-198E520DDF0F}"/>
              </a:ext>
            </a:extLst>
          </p:cNvPr>
          <p:cNvSpPr txBox="1"/>
          <p:nvPr/>
        </p:nvSpPr>
        <p:spPr>
          <a:xfrm>
            <a:off x="311371" y="5589958"/>
            <a:ext cx="2006823" cy="646331"/>
          </a:xfrm>
          <a:prstGeom prst="rect">
            <a:avLst/>
          </a:prstGeom>
          <a:solidFill>
            <a:srgbClr val="E9F3DF"/>
          </a:solidFill>
          <a:ln>
            <a:noFill/>
          </a:ln>
          <a:effectLst>
            <a:outerShdw blurRad="190500" dist="101600" dir="2700000" algn="ctr">
              <a:srgbClr val="000000">
                <a:alpha val="30000"/>
              </a:srgbClr>
            </a:outerShdw>
          </a:effectLst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b="0" dirty="0"/>
              <a:t>Инвентарная карточка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992CACF-760A-4594-972F-A9B55E208E85}"/>
              </a:ext>
            </a:extLst>
          </p:cNvPr>
          <p:cNvSpPr txBox="1"/>
          <p:nvPr/>
        </p:nvSpPr>
        <p:spPr>
          <a:xfrm>
            <a:off x="5031976" y="3155566"/>
            <a:ext cx="2062039" cy="36933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1" i="0" u="none" strike="noStrike" cap="none" spc="0" normalizeH="0" baseline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b="0" dirty="0">
                <a:solidFill>
                  <a:schemeClr val="tx1"/>
                </a:solidFill>
              </a:rPr>
              <a:t>Зарегистрирован</a:t>
            </a:r>
          </a:p>
        </p:txBody>
      </p:sp>
      <p:sp>
        <p:nvSpPr>
          <p:cNvPr id="58" name="Двойная стрелка влево/вправо 57">
            <a:extLst>
              <a:ext uri="{FF2B5EF4-FFF2-40B4-BE49-F238E27FC236}">
                <a16:creationId xmlns:a16="http://schemas.microsoft.com/office/drawing/2014/main" id="{2A7EEC86-10B1-42B2-AAD1-C9713D46EBC5}"/>
              </a:ext>
            </a:extLst>
          </p:cNvPr>
          <p:cNvSpPr/>
          <p:nvPr/>
        </p:nvSpPr>
        <p:spPr>
          <a:xfrm>
            <a:off x="2710593" y="5489343"/>
            <a:ext cx="3095282" cy="847559"/>
          </a:xfrm>
          <a:prstGeom prst="left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txBody>
          <a:bodyPr wrap="square" rtlCol="0" anchor="ctr" anchorCtr="0">
            <a:noAutofit/>
          </a:bodyPr>
          <a:lstStyle/>
          <a:p>
            <a:pPr algn="ctr" defTabSz="914400"/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101  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106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9D508C5-5F66-87B6-5BF6-C92BADDE0858}"/>
              </a:ext>
            </a:extLst>
          </p:cNvPr>
          <p:cNvSpPr txBox="1"/>
          <p:nvPr/>
        </p:nvSpPr>
        <p:spPr>
          <a:xfrm>
            <a:off x="7624223" y="5620737"/>
            <a:ext cx="1448277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ККВ 0509211 закрывается</a:t>
            </a:r>
          </a:p>
        </p:txBody>
      </p:sp>
      <p:cxnSp>
        <p:nvCxnSpPr>
          <p:cNvPr id="3" name="Прямая со стрелкой 2"/>
          <p:cNvCxnSpPr>
            <a:stCxn id="6" idx="2"/>
          </p:cNvCxnSpPr>
          <p:nvPr/>
        </p:nvCxnSpPr>
        <p:spPr>
          <a:xfrm flipH="1">
            <a:off x="3959932" y="1744362"/>
            <a:ext cx="596605" cy="4605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6" idx="2"/>
          </p:cNvCxnSpPr>
          <p:nvPr/>
        </p:nvCxnSpPr>
        <p:spPr>
          <a:xfrm>
            <a:off x="4556537" y="1744362"/>
            <a:ext cx="735543" cy="4796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5" idx="2"/>
          </p:cNvCxnSpPr>
          <p:nvPr/>
        </p:nvCxnSpPr>
        <p:spPr>
          <a:xfrm>
            <a:off x="4624129" y="750074"/>
            <a:ext cx="0" cy="2898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131840" y="2750392"/>
            <a:ext cx="0" cy="10731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629867" y="3556739"/>
            <a:ext cx="0" cy="3403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629867" y="2750392"/>
            <a:ext cx="0" cy="3429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258234" y="4349876"/>
            <a:ext cx="0" cy="3190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258234" y="5157192"/>
            <a:ext cx="0" cy="4327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Номер слайда 14">
            <a:extLst>
              <a:ext uri="{FF2B5EF4-FFF2-40B4-BE49-F238E27FC236}">
                <a16:creationId xmlns:a16="http://schemas.microsoft.com/office/drawing/2014/main" id="{43DCF29B-E86B-0D4C-8CA7-D15374FA1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8736" y="27709"/>
            <a:ext cx="418204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29</a:t>
            </a:fld>
            <a:endParaRPr lang="en-US" b="1" dirty="0">
              <a:solidFill>
                <a:srgbClr val="C79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358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2520" y="148050"/>
            <a:ext cx="7608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Системные письма к отчетности 2024 года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3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D861461-C64F-794B-B0C4-79DADAA5AA56}"/>
              </a:ext>
            </a:extLst>
          </p:cNvPr>
          <p:cNvSpPr txBox="1"/>
          <p:nvPr/>
        </p:nvSpPr>
        <p:spPr>
          <a:xfrm>
            <a:off x="345413" y="638943"/>
            <a:ext cx="8284160" cy="1220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9713" lvl="0" indent="-239713" algn="just" defTabSz="17780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tabLst/>
            </a:pPr>
            <a:r>
              <a:rPr lang="ru-RU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</a:t>
            </a:r>
            <a:r>
              <a:rPr lang="en-US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1</a:t>
            </a:r>
            <a:r>
              <a:rPr lang="ru-RU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5.05.2024 №02-06-06/44344 / 07-04-05/02-12968 (для ГРБС)</a:t>
            </a:r>
          </a:p>
          <a:p>
            <a:pPr marL="239713" lvl="0" indent="-239713" algn="just" defTabSz="17780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tabLst/>
            </a:pPr>
            <a:r>
              <a:rPr lang="ru-RU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</a:t>
            </a:r>
            <a:r>
              <a:rPr lang="en-US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1</a:t>
            </a:r>
            <a:r>
              <a:rPr lang="ru-RU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5.05.2024 № 02-06-06/44571 / 07-04-05/02-13047 (для ФО)</a:t>
            </a:r>
          </a:p>
          <a:p>
            <a:pPr marL="239713" indent="-239713" algn="just" defTabSz="1778000">
              <a:lnSpc>
                <a:spcPct val="114000"/>
              </a:lnSpc>
              <a:spcAft>
                <a:spcPts val="1200"/>
              </a:spcAft>
            </a:pPr>
            <a:r>
              <a:rPr lang="ru-RU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</a:t>
            </a:r>
            <a:r>
              <a:rPr lang="en-US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1</a:t>
            </a:r>
            <a:r>
              <a:rPr lang="ru-RU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8.07.2024 № 02-06-06/67637 / 07-04-05/02-20208 (для ФО)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C1FCD7B-A99E-F747-BEA0-F5E45007D0DD}"/>
              </a:ext>
            </a:extLst>
          </p:cNvPr>
          <p:cNvSpPr/>
          <p:nvPr/>
        </p:nvSpPr>
        <p:spPr>
          <a:xfrm>
            <a:off x="683028" y="1961149"/>
            <a:ext cx="7608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Иные системные письма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6D8D2E-CEF1-CF42-85BB-E601FF9980E6}"/>
              </a:ext>
            </a:extLst>
          </p:cNvPr>
          <p:cNvSpPr txBox="1"/>
          <p:nvPr/>
        </p:nvSpPr>
        <p:spPr>
          <a:xfrm>
            <a:off x="239021" y="2422814"/>
            <a:ext cx="8496944" cy="4362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9713" lvl="0" indent="-239713" algn="just" defTabSz="1778000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tabLst/>
            </a:pPr>
            <a:r>
              <a:rPr lang="ru-RU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30.12.2021 № 02-06-07/108267 (входящие остатки)</a:t>
            </a:r>
          </a:p>
          <a:p>
            <a:pPr marL="239713" indent="-239713" algn="just" defTabSz="1778000">
              <a:lnSpc>
                <a:spcPct val="114000"/>
              </a:lnSpc>
              <a:spcAft>
                <a:spcPts val="1200"/>
              </a:spcAft>
            </a:pPr>
            <a:r>
              <a:rPr lang="ru-RU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30.07.2023 № 02-06-07/71391 (входящие остатки)</a:t>
            </a:r>
          </a:p>
          <a:p>
            <a:pPr marL="239713" indent="-239713" algn="just" defTabSz="1778000">
              <a:lnSpc>
                <a:spcPct val="114000"/>
              </a:lnSpc>
              <a:spcAft>
                <a:spcPts val="1200"/>
              </a:spcAft>
            </a:pPr>
            <a:r>
              <a:rPr lang="ru-RU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02.10.2023 № 02-06-07/93380 «Возврат МБТ прошлых лет в учете </a:t>
            </a:r>
            <a:r>
              <a:rPr lang="ru-RU" sz="1600" b="1" dirty="0" err="1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финоргана</a:t>
            </a:r>
            <a:r>
              <a:rPr lang="ru-RU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»</a:t>
            </a:r>
          </a:p>
          <a:p>
            <a:pPr marL="239713" indent="-239713" algn="just" defTabSz="1778000">
              <a:lnSpc>
                <a:spcPct val="114000"/>
              </a:lnSpc>
              <a:spcAft>
                <a:spcPts val="1200"/>
              </a:spcAft>
            </a:pPr>
            <a:r>
              <a:rPr lang="ru-RU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01.07.2024 № 02-06-06/29423 «Методические рекомендации по инвентаризации»</a:t>
            </a:r>
          </a:p>
          <a:p>
            <a:pPr marL="239713" indent="-239713" algn="just" defTabSz="1778000">
              <a:lnSpc>
                <a:spcPct val="114000"/>
              </a:lnSpc>
              <a:spcAft>
                <a:spcPts val="1200"/>
              </a:spcAft>
            </a:pPr>
            <a:r>
              <a:rPr lang="ru-RU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01.04.2024 № 02-06-06/29423 «Методические рекомендации по применению электронных документов (61н) (часть 1)»</a:t>
            </a:r>
          </a:p>
          <a:p>
            <a:pPr marL="239713" indent="-239713" algn="just" defTabSz="1778000">
              <a:lnSpc>
                <a:spcPct val="114000"/>
              </a:lnSpc>
              <a:spcAft>
                <a:spcPts val="1200"/>
              </a:spcAft>
            </a:pPr>
            <a:r>
              <a:rPr lang="ru-RU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30.07.2024 № 02-06-06/70843 «Методические рекомендации по применению электронных документов (61н) (часть 2)»</a:t>
            </a:r>
          </a:p>
          <a:p>
            <a:pPr marL="239713" indent="-239713" algn="just" defTabSz="1778000">
              <a:lnSpc>
                <a:spcPct val="114000"/>
              </a:lnSpc>
              <a:spcAft>
                <a:spcPts val="1200"/>
              </a:spcAft>
            </a:pPr>
            <a:r>
              <a:rPr lang="ru-RU" sz="16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от 02.02.2024 №02-06-06/8367 «Об отражении в бюджетном учете процентов по бюджетным кредитам»</a:t>
            </a:r>
          </a:p>
        </p:txBody>
      </p:sp>
    </p:spTree>
    <p:extLst>
      <p:ext uri="{BB962C8B-B14F-4D97-AF65-F5344CB8AC3E}">
        <p14:creationId xmlns:p14="http://schemas.microsoft.com/office/powerpoint/2010/main" val="5748402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Безвозмездная передача НФА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30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EE34BFF5-A926-C74D-84BC-F94D4E7DB4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8869410"/>
              </p:ext>
            </p:extLst>
          </p:nvPr>
        </p:nvGraphicFramePr>
        <p:xfrm>
          <a:off x="187242" y="492125"/>
          <a:ext cx="8549422" cy="3131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7273585-EB59-CC4D-9AFE-A941F9A618FD}"/>
              </a:ext>
            </a:extLst>
          </p:cNvPr>
          <p:cNvSpPr txBox="1"/>
          <p:nvPr/>
        </p:nvSpPr>
        <p:spPr>
          <a:xfrm>
            <a:off x="4067944" y="656692"/>
            <a:ext cx="738664" cy="2484276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ru-RU" i="1" dirty="0"/>
              <a:t>Консолидируемые расчеты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65235F-08F7-4A4D-9ED4-13BA26AC8623}"/>
              </a:ext>
            </a:extLst>
          </p:cNvPr>
          <p:cNvSpPr txBox="1"/>
          <p:nvPr/>
        </p:nvSpPr>
        <p:spPr>
          <a:xfrm>
            <a:off x="114760" y="4598548"/>
            <a:ext cx="43471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22 августа 2004 г. №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122-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ФЗ (статья 154): в отдельных случаях допускает утверждение передаточного акта в одностороннем порядке</a:t>
            </a:r>
          </a:p>
        </p:txBody>
      </p:sp>
      <p:sp>
        <p:nvSpPr>
          <p:cNvPr id="9" name="Стрелка вправо 8">
            <a:extLst>
              <a:ext uri="{FF2B5EF4-FFF2-40B4-BE49-F238E27FC236}">
                <a16:creationId xmlns:a16="http://schemas.microsoft.com/office/drawing/2014/main" id="{56E98D94-2F91-5844-85B7-82C147616A35}"/>
              </a:ext>
            </a:extLst>
          </p:cNvPr>
          <p:cNvSpPr/>
          <p:nvPr/>
        </p:nvSpPr>
        <p:spPr>
          <a:xfrm>
            <a:off x="4322618" y="5211198"/>
            <a:ext cx="750485" cy="2520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7A2540-CCDC-6B41-952D-5C30293F2399}"/>
              </a:ext>
            </a:extLst>
          </p:cNvPr>
          <p:cNvSpPr txBox="1"/>
          <p:nvPr/>
        </p:nvSpPr>
        <p:spPr>
          <a:xfrm>
            <a:off x="5475815" y="4447563"/>
            <a:ext cx="33873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Документальное оформление сделки не изменяет суть самой сделки – передача имущество из собственности одного ППО в собственность другого ППО –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КОСГУ 199 некорректно</a:t>
            </a:r>
          </a:p>
        </p:txBody>
      </p:sp>
    </p:spTree>
    <p:extLst>
      <p:ext uri="{BB962C8B-B14F-4D97-AF65-F5344CB8AC3E}">
        <p14:creationId xmlns:p14="http://schemas.microsoft.com/office/powerpoint/2010/main" val="26785233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Безвозмездная передача НФА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31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42861050-EDE2-E143-8B38-8DE17466FC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1065973"/>
              </p:ext>
            </p:extLst>
          </p:nvPr>
        </p:nvGraphicFramePr>
        <p:xfrm>
          <a:off x="513442" y="492125"/>
          <a:ext cx="8109560" cy="523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56DB9CA-2309-484F-ABF7-4FBFDF59152C}"/>
              </a:ext>
            </a:extLst>
          </p:cNvPr>
          <p:cNvSpPr txBox="1"/>
          <p:nvPr/>
        </p:nvSpPr>
        <p:spPr>
          <a:xfrm>
            <a:off x="207408" y="6027906"/>
            <a:ext cx="8721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Права пользования НМА с неопределенным сроком –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(оборотный) актив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МФ РФ от 03.05.2024 № 02-06-08/41605)</a:t>
            </a:r>
          </a:p>
        </p:txBody>
      </p:sp>
    </p:spTree>
    <p:extLst>
      <p:ext uri="{BB962C8B-B14F-4D97-AF65-F5344CB8AC3E}">
        <p14:creationId xmlns:p14="http://schemas.microsoft.com/office/powerpoint/2010/main" val="36951165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Земельные участки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32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Схема 3"/>
          <p:cNvGraphicFramePr/>
          <p:nvPr>
            <p:extLst/>
          </p:nvPr>
        </p:nvGraphicFramePr>
        <p:xfrm>
          <a:off x="117992" y="337108"/>
          <a:ext cx="881049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A20365AA-C280-3F40-B7C7-3A29DEB70055}"/>
              </a:ext>
            </a:extLst>
          </p:cNvPr>
          <p:cNvGraphicFramePr/>
          <p:nvPr>
            <p:extLst/>
          </p:nvPr>
        </p:nvGraphicFramePr>
        <p:xfrm>
          <a:off x="60458" y="4590827"/>
          <a:ext cx="9083541" cy="21505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0452940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213" y="82846"/>
            <a:ext cx="8460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Предварительные итоги отчетности за 2023 год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33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CAE4D770-4566-7E41-8580-37962A777661}"/>
              </a:ext>
            </a:extLst>
          </p:cNvPr>
          <p:cNvGraphicFramePr/>
          <p:nvPr>
            <p:extLst/>
          </p:nvPr>
        </p:nvGraphicFramePr>
        <p:xfrm>
          <a:off x="242062" y="1061380"/>
          <a:ext cx="8676964" cy="758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4" name="Схема 23">
            <a:extLst>
              <a:ext uri="{FF2B5EF4-FFF2-40B4-BE49-F238E27FC236}">
                <a16:creationId xmlns:a16="http://schemas.microsoft.com/office/drawing/2014/main" id="{B2B43BBD-F72F-C54F-AEA1-7D44904A0118}"/>
              </a:ext>
            </a:extLst>
          </p:cNvPr>
          <p:cNvGraphicFramePr/>
          <p:nvPr>
            <p:extLst/>
          </p:nvPr>
        </p:nvGraphicFramePr>
        <p:xfrm>
          <a:off x="223933" y="2574102"/>
          <a:ext cx="8676964" cy="841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6" name="Схема 25">
            <a:extLst>
              <a:ext uri="{FF2B5EF4-FFF2-40B4-BE49-F238E27FC236}">
                <a16:creationId xmlns:a16="http://schemas.microsoft.com/office/drawing/2014/main" id="{4310FA67-5854-5F47-88C3-C79A26C5EA85}"/>
              </a:ext>
            </a:extLst>
          </p:cNvPr>
          <p:cNvGraphicFramePr/>
          <p:nvPr>
            <p:extLst/>
          </p:nvPr>
        </p:nvGraphicFramePr>
        <p:xfrm>
          <a:off x="242062" y="4169447"/>
          <a:ext cx="8676964" cy="947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CEC3423-75DD-1444-9549-CCA2F19B3E18}"/>
              </a:ext>
            </a:extLst>
          </p:cNvPr>
          <p:cNvSpPr txBox="1"/>
          <p:nvPr/>
        </p:nvSpPr>
        <p:spPr>
          <a:xfrm>
            <a:off x="359532" y="555529"/>
            <a:ext cx="853294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i="1" dirty="0"/>
              <a:t>Анализ нефинансовых активов (распоряжение) и доходов от  активов (собственности)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2D9DA3-FE9F-DE4C-9573-FB61070F4A05}"/>
              </a:ext>
            </a:extLst>
          </p:cNvPr>
          <p:cNvSpPr txBox="1"/>
          <p:nvPr/>
        </p:nvSpPr>
        <p:spPr>
          <a:xfrm>
            <a:off x="220162" y="2060216"/>
            <a:ext cx="853294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i="1" dirty="0"/>
              <a:t>Анализ актуальных стоимостных оценок объектов учета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738E48A-6108-664C-85E5-A7523FD1990E}"/>
              </a:ext>
            </a:extLst>
          </p:cNvPr>
          <p:cNvSpPr txBox="1"/>
          <p:nvPr/>
        </p:nvSpPr>
        <p:spPr>
          <a:xfrm>
            <a:off x="357300" y="3649551"/>
            <a:ext cx="853294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i="1" dirty="0"/>
              <a:t>Анализ отдельных объектов учета по совокупности счетов учета</a:t>
            </a:r>
          </a:p>
        </p:txBody>
      </p:sp>
      <p:graphicFrame>
        <p:nvGraphicFramePr>
          <p:cNvPr id="11" name="Схема 10">
            <a:extLst>
              <a:ext uri="{FF2B5EF4-FFF2-40B4-BE49-F238E27FC236}">
                <a16:creationId xmlns:a16="http://schemas.microsoft.com/office/drawing/2014/main" id="{4310FA67-5854-5F47-88C3-C79A26C5EA85}"/>
              </a:ext>
            </a:extLst>
          </p:cNvPr>
          <p:cNvGraphicFramePr/>
          <p:nvPr>
            <p:extLst/>
          </p:nvPr>
        </p:nvGraphicFramePr>
        <p:xfrm>
          <a:off x="215516" y="5769260"/>
          <a:ext cx="8676964" cy="947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D738E48A-6108-664C-85E5-A7523FD1990E}"/>
              </a:ext>
            </a:extLst>
          </p:cNvPr>
          <p:cNvSpPr txBox="1"/>
          <p:nvPr/>
        </p:nvSpPr>
        <p:spPr>
          <a:xfrm>
            <a:off x="313892" y="5337212"/>
            <a:ext cx="853294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i="1" dirty="0"/>
              <a:t>Анализ отдельных объектов учета по информации из сторонних ГИС</a:t>
            </a:r>
          </a:p>
        </p:txBody>
      </p:sp>
    </p:spTree>
    <p:extLst>
      <p:ext uri="{BB962C8B-B14F-4D97-AF65-F5344CB8AC3E}">
        <p14:creationId xmlns:p14="http://schemas.microsoft.com/office/powerpoint/2010/main" val="34576039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500" y="116859"/>
            <a:ext cx="85107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Предварительные итоги отчетности за 2023 год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34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0AFEDC8-6263-1E4C-A5A0-D0BB89977C2C}"/>
              </a:ext>
            </a:extLst>
          </p:cNvPr>
          <p:cNvSpPr txBox="1"/>
          <p:nvPr/>
        </p:nvSpPr>
        <p:spPr>
          <a:xfrm>
            <a:off x="215516" y="1232756"/>
            <a:ext cx="2628292" cy="108012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Нефинансовые активы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F47951-15EB-6747-ACAF-E1093E67DBE5}"/>
              </a:ext>
            </a:extLst>
          </p:cNvPr>
          <p:cNvSpPr txBox="1"/>
          <p:nvPr/>
        </p:nvSpPr>
        <p:spPr>
          <a:xfrm>
            <a:off x="3707904" y="578524"/>
            <a:ext cx="5292588" cy="80600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Капитальные вложения не отнесены на увеличение балансовой стоимости имущества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7289CF-71F7-DB48-9186-F138C858DE9C}"/>
              </a:ext>
            </a:extLst>
          </p:cNvPr>
          <p:cNvSpPr txBox="1"/>
          <p:nvPr/>
        </p:nvSpPr>
        <p:spPr>
          <a:xfrm>
            <a:off x="3707904" y="1502786"/>
            <a:ext cx="5256584" cy="108012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Некорректно отражена стоимость земельных участков, нематериальных активов, основных средств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62E1095D-A2C1-754C-982C-A5C7E6D4126D}"/>
              </a:ext>
            </a:extLst>
          </p:cNvPr>
          <p:cNvCxnSpPr>
            <a:stCxn id="5" idx="3"/>
            <a:endCxn id="12" idx="1"/>
          </p:cNvCxnSpPr>
          <p:nvPr/>
        </p:nvCxnSpPr>
        <p:spPr>
          <a:xfrm flipV="1">
            <a:off x="2843808" y="1118584"/>
            <a:ext cx="864096" cy="654232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613906DD-70B5-7F44-A330-B59153110923}"/>
              </a:ext>
            </a:extLst>
          </p:cNvPr>
          <p:cNvCxnSpPr>
            <a:cxnSpLocks/>
            <a:stCxn id="5" idx="3"/>
            <a:endCxn id="13" idx="1"/>
          </p:cNvCxnSpPr>
          <p:nvPr/>
        </p:nvCxnSpPr>
        <p:spPr>
          <a:xfrm>
            <a:off x="2843808" y="1772816"/>
            <a:ext cx="864096" cy="270030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70533E2-5747-9246-9FAC-305A8141F160}"/>
              </a:ext>
            </a:extLst>
          </p:cNvPr>
          <p:cNvSpPr txBox="1"/>
          <p:nvPr/>
        </p:nvSpPr>
        <p:spPr>
          <a:xfrm>
            <a:off x="215516" y="3645768"/>
            <a:ext cx="2628292" cy="108012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Дебиторская задолженность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63A606-68CE-C34C-AD7B-183F218F1FB1}"/>
              </a:ext>
            </a:extLst>
          </p:cNvPr>
          <p:cNvSpPr txBox="1"/>
          <p:nvPr/>
        </p:nvSpPr>
        <p:spPr>
          <a:xfrm>
            <a:off x="3797419" y="2670305"/>
            <a:ext cx="5203073" cy="1082731"/>
          </a:xfrm>
          <a:prstGeom prst="roundRect">
            <a:avLst/>
          </a:prstGeom>
          <a:solidFill>
            <a:srgbClr val="F3F8EE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поставлена/снята на/с учет(а)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(решение суда в 2023 году, мировое соглашение в 2024 году),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отражены штрафы по ГК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(д/оборот)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4CB222-3899-564A-B4B4-C5FAAF6C82FC}"/>
              </a:ext>
            </a:extLst>
          </p:cNvPr>
          <p:cNvSpPr txBox="1"/>
          <p:nvPr/>
        </p:nvSpPr>
        <p:spPr>
          <a:xfrm>
            <a:off x="3813563" y="3874802"/>
            <a:ext cx="5186929" cy="850342"/>
          </a:xfrm>
          <a:prstGeom prst="roundRect">
            <a:avLst/>
          </a:prstGeom>
          <a:solidFill>
            <a:srgbClr val="F3F8EE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lvl="0"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Неправомерно признана нереальной к взысканию, некорректные качественные характеристики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(просроченная – дата исполнения)</a:t>
            </a:r>
            <a:endParaRPr lang="ru-RU" sz="1600" b="1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B83450-3F5E-744D-8026-697D83FA51AF}"/>
              </a:ext>
            </a:extLst>
          </p:cNvPr>
          <p:cNvSpPr txBox="1"/>
          <p:nvPr/>
        </p:nvSpPr>
        <p:spPr>
          <a:xfrm>
            <a:off x="3802266" y="4846910"/>
            <a:ext cx="5198226" cy="850342"/>
          </a:xfrm>
          <a:prstGeom prst="roundRect">
            <a:avLst/>
          </a:prstGeom>
          <a:solidFill>
            <a:srgbClr val="F3F8EE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>
            <a:defPPr>
              <a:defRPr lang="en-US"/>
            </a:defPPr>
            <a:lvl1pPr lvl="0" algn="ctr">
              <a:defRPr sz="20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1800" dirty="0"/>
              <a:t>По счету учета доходов будущих периодов сформировано отрицательное сальдо по </a:t>
            </a:r>
            <a:r>
              <a:rPr lang="ru-RU" sz="1800" dirty="0" err="1"/>
              <a:t>Кт</a:t>
            </a:r>
            <a:r>
              <a:rPr lang="ru-RU" sz="1800" dirty="0"/>
              <a:t> </a:t>
            </a:r>
            <a:r>
              <a:rPr lang="ru-RU" sz="1600" i="1" dirty="0"/>
              <a:t>(внутренний контроль!)</a:t>
            </a:r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AB6D1B84-B154-D941-996D-65ED8950055B}"/>
              </a:ext>
            </a:extLst>
          </p:cNvPr>
          <p:cNvCxnSpPr>
            <a:cxnSpLocks/>
            <a:stCxn id="20" idx="3"/>
            <a:endCxn id="21" idx="1"/>
          </p:cNvCxnSpPr>
          <p:nvPr/>
        </p:nvCxnSpPr>
        <p:spPr>
          <a:xfrm flipV="1">
            <a:off x="2843808" y="3371914"/>
            <a:ext cx="953611" cy="813914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9642A2D0-ABDB-BA40-A108-527638136295}"/>
              </a:ext>
            </a:extLst>
          </p:cNvPr>
          <p:cNvCxnSpPr>
            <a:cxnSpLocks/>
            <a:stCxn id="20" idx="3"/>
            <a:endCxn id="22" idx="1"/>
          </p:cNvCxnSpPr>
          <p:nvPr/>
        </p:nvCxnSpPr>
        <p:spPr>
          <a:xfrm>
            <a:off x="2843808" y="4185828"/>
            <a:ext cx="969755" cy="114145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42B47DC0-A610-DE40-9914-47C6D5CD1D28}"/>
              </a:ext>
            </a:extLst>
          </p:cNvPr>
          <p:cNvCxnSpPr>
            <a:cxnSpLocks/>
            <a:stCxn id="20" idx="3"/>
            <a:endCxn id="23" idx="1"/>
          </p:cNvCxnSpPr>
          <p:nvPr/>
        </p:nvCxnSpPr>
        <p:spPr>
          <a:xfrm>
            <a:off x="2843808" y="4185828"/>
            <a:ext cx="958458" cy="1086253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177D2D2-F684-954F-8DF3-05CBAF861F62}"/>
              </a:ext>
            </a:extLst>
          </p:cNvPr>
          <p:cNvSpPr txBox="1"/>
          <p:nvPr/>
        </p:nvSpPr>
        <p:spPr>
          <a:xfrm>
            <a:off x="215516" y="5697252"/>
            <a:ext cx="2628292" cy="1080120"/>
          </a:xfrm>
          <a:prstGeom prst="round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Забалансовые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счета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C1342D7-D456-834C-A2DB-494FB7D0F5A1}"/>
              </a:ext>
            </a:extLst>
          </p:cNvPr>
          <p:cNvSpPr txBox="1"/>
          <p:nvPr/>
        </p:nvSpPr>
        <p:spPr>
          <a:xfrm>
            <a:off x="3813563" y="5819018"/>
            <a:ext cx="5186930" cy="958354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отражены банковские гарантии, целевые капитальные вложения, имущество в пользовании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id="{6344697D-8A56-D34C-B01F-E86CF584314D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2843808" y="6298195"/>
            <a:ext cx="969755" cy="0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3734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3036" y="108952"/>
            <a:ext cx="7503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Сведения о дебиторах и кредиторах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35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BAFE28E-7AB8-AB41-A3E1-C0F770F26DEF}"/>
              </a:ext>
            </a:extLst>
          </p:cNvPr>
          <p:cNvSpPr txBox="1"/>
          <p:nvPr/>
        </p:nvSpPr>
        <p:spPr>
          <a:xfrm>
            <a:off x="3994928" y="5769260"/>
            <a:ext cx="4861548" cy="972108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Системное письмо МФ от 30.07.2023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№02-06-07/71391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формировании входящих остатков»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E273A8-8F13-A345-B044-385AF2497290}"/>
              </a:ext>
            </a:extLst>
          </p:cNvPr>
          <p:cNvSpPr txBox="1"/>
          <p:nvPr/>
        </p:nvSpPr>
        <p:spPr>
          <a:xfrm>
            <a:off x="3131841" y="2913738"/>
            <a:ext cx="5868652" cy="2531486"/>
          </a:xfrm>
          <a:prstGeom prst="roundRect">
            <a:avLst/>
          </a:prstGeom>
          <a:ln>
            <a:noFill/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Своевременность получения документов и их отражения в учете</a:t>
            </a:r>
          </a:p>
          <a:p>
            <a:pPr algn="ctr"/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Корректное определение даты исполнения обязательства</a:t>
            </a: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76B49294-466C-6E4E-A86C-B023C4706866}"/>
              </a:ext>
            </a:extLst>
          </p:cNvPr>
          <p:cNvGraphicFramePr/>
          <p:nvPr>
            <p:extLst/>
          </p:nvPr>
        </p:nvGraphicFramePr>
        <p:xfrm>
          <a:off x="146956" y="800708"/>
          <a:ext cx="8853536" cy="1768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93F50F4-7A6C-8448-B424-C35E1D8CAD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956" y="2913738"/>
            <a:ext cx="3210139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8596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3036" y="108952"/>
            <a:ext cx="7503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Дата исполнения обязательств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36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50BC1403-21A5-524E-BE65-8EEFEEE12C0F}"/>
              </a:ext>
            </a:extLst>
          </p:cNvPr>
          <p:cNvGraphicFramePr/>
          <p:nvPr>
            <p:extLst/>
          </p:nvPr>
        </p:nvGraphicFramePr>
        <p:xfrm>
          <a:off x="107504" y="764704"/>
          <a:ext cx="7668852" cy="5796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492327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3036" y="108952"/>
            <a:ext cx="7503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Дата исполнения обязательств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37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Схема 4"/>
          <p:cNvGraphicFramePr/>
          <p:nvPr>
            <p:extLst/>
          </p:nvPr>
        </p:nvGraphicFramePr>
        <p:xfrm>
          <a:off x="246855" y="1808820"/>
          <a:ext cx="8676964" cy="4932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143508" y="807030"/>
            <a:ext cx="8829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Своевременная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реклассификация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2463163"/>
            <a:ext cx="1836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Немонетарный актив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28387" y="1124744"/>
            <a:ext cx="253032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Монетарный актив – ДЗ прошлых лет</a:t>
            </a:r>
          </a:p>
          <a:p>
            <a:pPr algn="ctr"/>
            <a:endParaRPr lang="ru-RU" b="1" i="1" dirty="0">
              <a:solidFill>
                <a:srgbClr val="077A3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(КД)  12093656Х</a:t>
            </a:r>
          </a:p>
          <a:p>
            <a:pPr algn="ctr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(КРБ) 12093466Х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5916" y="5325596"/>
            <a:ext cx="252028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Монетарный актив – ДЗ текущего года</a:t>
            </a:r>
          </a:p>
          <a:p>
            <a:pPr algn="ctr"/>
            <a:endParaRPr lang="ru-RU" b="1" i="1" dirty="0">
              <a:solidFill>
                <a:srgbClr val="077A3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(КРБ)  12093456Х</a:t>
            </a:r>
          </a:p>
          <a:p>
            <a:pPr algn="ctr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(КРБ) 1206ХХ66Х</a:t>
            </a:r>
          </a:p>
        </p:txBody>
      </p:sp>
    </p:spTree>
    <p:extLst>
      <p:ext uri="{BB962C8B-B14F-4D97-AF65-F5344CB8AC3E}">
        <p14:creationId xmlns:p14="http://schemas.microsoft.com/office/powerpoint/2010/main" val="15238295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3036" y="108952"/>
            <a:ext cx="7503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Дата исполнения обязательств - закупки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38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14C695AF-6C54-1340-9BDB-2EA4D970C241}"/>
              </a:ext>
            </a:extLst>
          </p:cNvPr>
          <p:cNvGraphicFramePr/>
          <p:nvPr>
            <p:extLst/>
          </p:nvPr>
        </p:nvGraphicFramePr>
        <p:xfrm>
          <a:off x="143508" y="254891"/>
          <a:ext cx="9000492" cy="4902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D891EB7-D73B-EB44-9D17-8ABFE9B62E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3508" y="4833156"/>
            <a:ext cx="1916832" cy="19168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9E2DE8-C94D-5E4E-97B4-597C38246167}"/>
              </a:ext>
            </a:extLst>
          </p:cNvPr>
          <p:cNvSpPr txBox="1"/>
          <p:nvPr/>
        </p:nvSpPr>
        <p:spPr>
          <a:xfrm>
            <a:off x="2026036" y="5303131"/>
            <a:ext cx="711796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определяют дату исполнения обязательств:</a:t>
            </a:r>
          </a:p>
          <a:p>
            <a:pPr algn="ctr"/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срок действия контракта, соглашения</a:t>
            </a:r>
          </a:p>
          <a:p>
            <a:pPr algn="ctr"/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Сведения о БО </a:t>
            </a:r>
          </a:p>
        </p:txBody>
      </p:sp>
    </p:spTree>
    <p:extLst>
      <p:ext uri="{BB962C8B-B14F-4D97-AF65-F5344CB8AC3E}">
        <p14:creationId xmlns:p14="http://schemas.microsoft.com/office/powerpoint/2010/main" val="14507538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3036" y="108952"/>
            <a:ext cx="7503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Дата исполнения обязательств - субсидии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39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14C695AF-6C54-1340-9BDB-2EA4D970C241}"/>
              </a:ext>
            </a:extLst>
          </p:cNvPr>
          <p:cNvGraphicFramePr/>
          <p:nvPr/>
        </p:nvGraphicFramePr>
        <p:xfrm>
          <a:off x="143508" y="764704"/>
          <a:ext cx="9000492" cy="6093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4661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40452" y="22070"/>
            <a:ext cx="444876" cy="365125"/>
          </a:xfrm>
        </p:spPr>
        <p:txBody>
          <a:bodyPr/>
          <a:lstStyle/>
          <a:p>
            <a:fld id="{D81B3B79-DEF0-4346-A5D2-0443081EFB3D}" type="slidenum">
              <a:rPr lang="ru-RU" b="1">
                <a:solidFill>
                  <a:srgbClr val="C79023"/>
                </a:solidFill>
              </a:rPr>
              <a:t>4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107504" y="253596"/>
            <a:ext cx="889730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Изменения в НПА по инвентаризации и документообороту с 2024 года</a:t>
            </a: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28B42CA5-8868-8442-AA35-66AB2DE597A3}"/>
              </a:ext>
            </a:extLst>
          </p:cNvPr>
          <p:cNvGrpSpPr/>
          <p:nvPr/>
        </p:nvGrpSpPr>
        <p:grpSpPr>
          <a:xfrm>
            <a:off x="241174" y="812492"/>
            <a:ext cx="8668291" cy="5841766"/>
            <a:chOff x="468837" y="682904"/>
            <a:chExt cx="8668291" cy="584176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90185" y="1236802"/>
              <a:ext cx="327636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077A3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Инвентаризация</a:t>
              </a:r>
              <a:endParaRPr lang="ru-RU" sz="2800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1ACB1015-CC77-1E4E-ACD6-3683E950BB53}"/>
                </a:ext>
              </a:extLst>
            </p:cNvPr>
            <p:cNvSpPr/>
            <p:nvPr/>
          </p:nvSpPr>
          <p:spPr>
            <a:xfrm>
              <a:off x="4472356" y="698292"/>
              <a:ext cx="4657344" cy="240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spcAft>
                  <a:spcPts val="1200"/>
                </a:spcAft>
                <a:buFont typeface="Wingdings" pitchFamily="2" charset="2"/>
                <a:buChar char="ü"/>
              </a:pPr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Основания (в </a:t>
              </a:r>
              <a:r>
                <a:rPr lang="ru-RU" sz="2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т.ч</a:t>
              </a:r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обязательное проведение)</a:t>
              </a:r>
            </a:p>
            <a:p>
              <a:pPr marL="342900" indent="-342900">
                <a:spcAft>
                  <a:spcPts val="1200"/>
                </a:spcAft>
                <a:buFont typeface="Wingdings" pitchFamily="2" charset="2"/>
                <a:buChar char="ü"/>
              </a:pPr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Перечень объектов (</a:t>
              </a:r>
              <a:r>
                <a:rPr lang="ru-RU" sz="2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новое!</a:t>
              </a:r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  <a:p>
              <a:pPr marL="342900" indent="-342900">
                <a:spcAft>
                  <a:spcPts val="1200"/>
                </a:spcAft>
                <a:buFont typeface="Wingdings" pitchFamily="2" charset="2"/>
                <a:buChar char="ü"/>
              </a:pPr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Сроки и порядок</a:t>
              </a:r>
            </a:p>
            <a:p>
              <a:pPr marL="342900" indent="-342900">
                <a:spcAft>
                  <a:spcPts val="1200"/>
                </a:spcAft>
                <a:buFont typeface="Wingdings" pitchFamily="2" charset="2"/>
                <a:buChar char="ü"/>
              </a:pPr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Действует с 01.07.2024</a:t>
              </a:r>
            </a:p>
          </p:txBody>
        </p:sp>
        <p:sp>
          <p:nvSpPr>
            <p:cNvPr id="14" name="Открывающая фигурная скобка 13">
              <a:extLst>
                <a:ext uri="{FF2B5EF4-FFF2-40B4-BE49-F238E27FC236}">
                  <a16:creationId xmlns:a16="http://schemas.microsoft.com/office/drawing/2014/main" id="{36AC6D9C-729E-4B4E-8D57-30814410325F}"/>
                </a:ext>
              </a:extLst>
            </p:cNvPr>
            <p:cNvSpPr/>
            <p:nvPr/>
          </p:nvSpPr>
          <p:spPr>
            <a:xfrm>
              <a:off x="3906818" y="682904"/>
              <a:ext cx="369755" cy="2256468"/>
            </a:xfrm>
            <a:prstGeom prst="leftBrace">
              <a:avLst>
                <a:gd name="adj1" fmla="val 48436"/>
                <a:gd name="adj2" fmla="val 50000"/>
              </a:avLst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C75F6D6-8991-4847-8A08-43817B257670}"/>
                </a:ext>
              </a:extLst>
            </p:cNvPr>
            <p:cNvSpPr txBox="1"/>
            <p:nvPr/>
          </p:nvSpPr>
          <p:spPr>
            <a:xfrm>
              <a:off x="490185" y="1828560"/>
              <a:ext cx="31189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обеспечить достоверность учета и отчетности</a:t>
              </a:r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8158655B-797C-D946-8EEB-CD22660B96A4}"/>
                </a:ext>
              </a:extLst>
            </p:cNvPr>
            <p:cNvSpPr/>
            <p:nvPr/>
          </p:nvSpPr>
          <p:spPr>
            <a:xfrm>
              <a:off x="627664" y="5816784"/>
              <a:ext cx="850946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Инвентаризация – элемент внутреннего контроля</a:t>
              </a:r>
            </a:p>
            <a:p>
              <a:pPr algn="ctr"/>
              <a:r>
                <a:rPr lang="ru-RU" sz="2000" b="1" i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Результаты инвентаризации – документально оформлены</a:t>
              </a:r>
              <a:endPara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C75F6D6-8991-4847-8A08-43817B257670}"/>
                </a:ext>
              </a:extLst>
            </p:cNvPr>
            <p:cNvSpPr txBox="1"/>
            <p:nvPr/>
          </p:nvSpPr>
          <p:spPr>
            <a:xfrm>
              <a:off x="468837" y="2843964"/>
              <a:ext cx="31189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i="1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приказы 143н и 144н</a:t>
              </a:r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85F0B337-7657-1149-B838-DA88AF0B3144}"/>
              </a:ext>
            </a:extLst>
          </p:cNvPr>
          <p:cNvGrpSpPr/>
          <p:nvPr/>
        </p:nvGrpSpPr>
        <p:grpSpPr>
          <a:xfrm>
            <a:off x="258724" y="3597610"/>
            <a:ext cx="8638887" cy="1914390"/>
            <a:chOff x="505113" y="3126370"/>
            <a:chExt cx="8638887" cy="1914390"/>
          </a:xfrm>
        </p:grpSpPr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A09A8F2F-CAD9-554B-90F0-B9956FB79A6F}"/>
                </a:ext>
              </a:extLst>
            </p:cNvPr>
            <p:cNvSpPr/>
            <p:nvPr/>
          </p:nvSpPr>
          <p:spPr>
            <a:xfrm>
              <a:off x="505113" y="3825044"/>
              <a:ext cx="327636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077A3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Документооборот</a:t>
              </a:r>
              <a:endParaRPr lang="ru-RU" sz="2800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Открывающая фигурная скобка 4">
              <a:extLst>
                <a:ext uri="{FF2B5EF4-FFF2-40B4-BE49-F238E27FC236}">
                  <a16:creationId xmlns:a16="http://schemas.microsoft.com/office/drawing/2014/main" id="{E6948E04-62EB-344D-B909-C8C572E44684}"/>
                </a:ext>
              </a:extLst>
            </p:cNvPr>
            <p:cNvSpPr/>
            <p:nvPr/>
          </p:nvSpPr>
          <p:spPr>
            <a:xfrm>
              <a:off x="3914048" y="3132548"/>
              <a:ext cx="369755" cy="1908212"/>
            </a:xfrm>
            <a:prstGeom prst="leftBrace">
              <a:avLst>
                <a:gd name="adj1" fmla="val 48436"/>
                <a:gd name="adj2" fmla="val 50000"/>
              </a:avLst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16B78011-D5C3-7D4A-BC08-D4595CD6F39B}"/>
                </a:ext>
              </a:extLst>
            </p:cNvPr>
            <p:cNvSpPr/>
            <p:nvPr/>
          </p:nvSpPr>
          <p:spPr>
            <a:xfrm>
              <a:off x="4486656" y="3126370"/>
              <a:ext cx="4657344" cy="18774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spcAft>
                  <a:spcPts val="1200"/>
                </a:spcAft>
                <a:buFont typeface="Wingdings" pitchFamily="2" charset="2"/>
                <a:buChar char="ü"/>
              </a:pPr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Общие требования </a:t>
              </a:r>
            </a:p>
            <a:p>
              <a:pPr marL="342900" indent="-342900">
                <a:spcAft>
                  <a:spcPts val="1200"/>
                </a:spcAft>
                <a:buFont typeface="Wingdings" pitchFamily="2" charset="2"/>
                <a:buChar char="ü"/>
              </a:pPr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Два графика документооборота при переданных полномочиях</a:t>
              </a:r>
            </a:p>
            <a:p>
              <a:pPr marL="342900" indent="-342900">
                <a:spcAft>
                  <a:spcPts val="1200"/>
                </a:spcAft>
                <a:buFont typeface="Wingdings" pitchFamily="2" charset="2"/>
                <a:buChar char="ü"/>
              </a:pPr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Обратная связь от ЦБ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50B1C7C-FDF8-EB45-8821-AAB9FA0DB921}"/>
                </a:ext>
              </a:extLst>
            </p:cNvPr>
            <p:cNvSpPr txBox="1"/>
            <p:nvPr/>
          </p:nvSpPr>
          <p:spPr>
            <a:xfrm>
              <a:off x="568874" y="4357476"/>
              <a:ext cx="31189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i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обеспечить однократность ввода и оперативность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40911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540" y="108952"/>
            <a:ext cx="7824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Дата исполнения обязательств – 31.12.2999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40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EFFA0254-E864-7D4C-9D9E-53F930EDEB43}"/>
              </a:ext>
            </a:extLst>
          </p:cNvPr>
          <p:cNvGraphicFramePr/>
          <p:nvPr>
            <p:extLst/>
          </p:nvPr>
        </p:nvGraphicFramePr>
        <p:xfrm>
          <a:off x="0" y="585018"/>
          <a:ext cx="8892480" cy="5652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0213F6B-4D8B-1A4D-8BD3-7B331568C21D}"/>
              </a:ext>
            </a:extLst>
          </p:cNvPr>
          <p:cNvSpPr txBox="1"/>
          <p:nvPr/>
        </p:nvSpPr>
        <p:spPr>
          <a:xfrm>
            <a:off x="1511660" y="6488668"/>
            <a:ext cx="6444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latin typeface="Times New Roman" charset="0"/>
                <a:cs typeface="Times New Roman" charset="0"/>
              </a:rPr>
              <a:t>Письмо Минфина России от 26.02.2024 № 02-06-08/16384</a:t>
            </a:r>
          </a:p>
        </p:txBody>
      </p:sp>
    </p:spTree>
    <p:extLst>
      <p:ext uri="{BB962C8B-B14F-4D97-AF65-F5344CB8AC3E}">
        <p14:creationId xmlns:p14="http://schemas.microsoft.com/office/powerpoint/2010/main" val="10195075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540" y="108952"/>
            <a:ext cx="78249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Дата исполнения обязательств – судебные решения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41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3F9C910E-41C2-614E-9BA3-814BF787A7B7}"/>
              </a:ext>
            </a:extLst>
          </p:cNvPr>
          <p:cNvGraphicFramePr/>
          <p:nvPr>
            <p:extLst/>
          </p:nvPr>
        </p:nvGraphicFramePr>
        <p:xfrm>
          <a:off x="143508" y="1088740"/>
          <a:ext cx="8856984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080003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540" y="108952"/>
            <a:ext cx="78249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Раскрытие информации по ДЗ и КЗ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42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147C6993-F361-694F-842B-FA93340A012E}"/>
              </a:ext>
            </a:extLst>
          </p:cNvPr>
          <p:cNvGraphicFramePr/>
          <p:nvPr>
            <p:extLst/>
          </p:nvPr>
        </p:nvGraphicFramePr>
        <p:xfrm>
          <a:off x="416522" y="381611"/>
          <a:ext cx="8485067" cy="5637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4DD3C94-B232-D14C-9714-AE537AC1D67F}"/>
              </a:ext>
            </a:extLst>
          </p:cNvPr>
          <p:cNvSpPr txBox="1"/>
          <p:nvPr/>
        </p:nvSpPr>
        <p:spPr>
          <a:xfrm>
            <a:off x="3095836" y="6154690"/>
            <a:ext cx="284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Внутренний контроль!!!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EA9E381-7688-5448-9F77-EDD57B11EC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0250" y="5769260"/>
            <a:ext cx="816555" cy="108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9975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5134" y="179386"/>
            <a:ext cx="659359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43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3" name="Rectangle 4"/>
          <p:cNvSpPr/>
          <p:nvPr/>
        </p:nvSpPr>
        <p:spPr>
          <a:xfrm>
            <a:off x="433504" y="98235"/>
            <a:ext cx="7952955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Начисление доходов – электронные документы 61н</a:t>
            </a:r>
          </a:p>
        </p:txBody>
      </p:sp>
      <p:graphicFrame>
        <p:nvGraphicFramePr>
          <p:cNvPr id="6" name="Таблица 3">
            <a:extLst>
              <a:ext uri="{FF2B5EF4-FFF2-40B4-BE49-F238E27FC236}">
                <a16:creationId xmlns:a16="http://schemas.microsoft.com/office/drawing/2014/main" id="{90302BC4-35B6-854A-BDFD-DCE9ABD7CE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847985"/>
              </p:ext>
            </p:extLst>
          </p:nvPr>
        </p:nvGraphicFramePr>
        <p:xfrm>
          <a:off x="217703" y="1016732"/>
          <a:ext cx="8748972" cy="327636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830461">
                  <a:extLst>
                    <a:ext uri="{9D8B030D-6E8A-4147-A177-3AD203B41FA5}">
                      <a16:colId xmlns:a16="http://schemas.microsoft.com/office/drawing/2014/main" val="1036821416"/>
                    </a:ext>
                  </a:extLst>
                </a:gridCol>
                <a:gridCol w="1069135">
                  <a:extLst>
                    <a:ext uri="{9D8B030D-6E8A-4147-A177-3AD203B41FA5}">
                      <a16:colId xmlns:a16="http://schemas.microsoft.com/office/drawing/2014/main" val="3331091680"/>
                    </a:ext>
                  </a:extLst>
                </a:gridCol>
                <a:gridCol w="1849376">
                  <a:extLst>
                    <a:ext uri="{9D8B030D-6E8A-4147-A177-3AD203B41FA5}">
                      <a16:colId xmlns:a16="http://schemas.microsoft.com/office/drawing/2014/main" val="2641392202"/>
                    </a:ext>
                  </a:extLst>
                </a:gridCol>
              </a:tblGrid>
              <a:tr h="56489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документа</a:t>
                      </a:r>
                      <a:endParaRPr lang="ru-RU" sz="2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52н</a:t>
                      </a:r>
                      <a:endParaRPr lang="ru-RU" sz="2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61н</a:t>
                      </a:r>
                      <a:endParaRPr lang="ru-RU" sz="24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95477"/>
                  </a:ext>
                </a:extLst>
              </a:tr>
              <a:tr h="564890">
                <a:tc>
                  <a:txBody>
                    <a:bodyPr/>
                    <a:lstStyle/>
                    <a:p>
                      <a:pPr marL="0" indent="93663" algn="l" defTabSz="457200" rtl="0" eaLnBrk="1" latinLnBrk="0" hangingPunct="1"/>
                      <a:r>
                        <a:rPr lang="ru-RU" sz="24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Ведомость группового начисления доходов</a:t>
                      </a:r>
                      <a:endParaRPr lang="ru-RU" sz="24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4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ф. 0510431</a:t>
                      </a:r>
                      <a:endParaRPr lang="ru-RU" sz="2400" b="1" kern="1200" dirty="0">
                        <a:solidFill>
                          <a:srgbClr val="4444E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1268769"/>
                  </a:ext>
                </a:extLst>
              </a:tr>
              <a:tr h="564890">
                <a:tc>
                  <a:txBody>
                    <a:bodyPr/>
                    <a:lstStyle/>
                    <a:p>
                      <a:pPr marL="0" marR="0" lvl="0" indent="93663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Ведомость начисления доходов бюджета</a:t>
                      </a:r>
                      <a:endParaRPr lang="ru-RU" sz="24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4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ф.0510837</a:t>
                      </a:r>
                      <a:endParaRPr lang="ru-RU" sz="2400" b="1" kern="1200" noProof="0" dirty="0">
                        <a:solidFill>
                          <a:srgbClr val="4444E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7652095"/>
                  </a:ext>
                </a:extLst>
              </a:tr>
              <a:tr h="564890">
                <a:tc>
                  <a:txBody>
                    <a:bodyPr/>
                    <a:lstStyle/>
                    <a:p>
                      <a:pPr marL="0" indent="93663" algn="l" defTabSz="457200" rtl="0" eaLnBrk="1" fontAlgn="t" latinLnBrk="0" hangingPunct="1"/>
                      <a:r>
                        <a:rPr lang="ru-RU" sz="24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Ведомость выпадающих доходов</a:t>
                      </a:r>
                      <a:endParaRPr lang="ru-RU" sz="24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400" b="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ф.0510838</a:t>
                      </a:r>
                      <a:endParaRPr lang="ru-RU" sz="2400" b="1" kern="1200" noProof="0" dirty="0">
                        <a:solidFill>
                          <a:srgbClr val="4444E6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8509389"/>
                  </a:ext>
                </a:extLst>
              </a:tr>
              <a:tr h="1016803">
                <a:tc>
                  <a:txBody>
                    <a:bodyPr/>
                    <a:lstStyle/>
                    <a:p>
                      <a:pPr marL="0" indent="0" algn="l"/>
                      <a:r>
                        <a:rPr lang="ru-RU" sz="2400" u="none" strike="noStrike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Извещение о начислении дохода (уточнении начисления)</a:t>
                      </a:r>
                      <a:endParaRPr lang="ru-RU" sz="2400" b="0" i="0" u="none" strike="noStrike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ф. 0510432</a:t>
                      </a:r>
                      <a:endParaRPr kumimoji="0" lang="ru-RU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4444E6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86901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4552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5134" y="179386"/>
            <a:ext cx="659359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44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3" name="Rectangle 4"/>
          <p:cNvSpPr/>
          <p:nvPr/>
        </p:nvSpPr>
        <p:spPr>
          <a:xfrm>
            <a:off x="433504" y="98235"/>
            <a:ext cx="7952955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Ведомость начисления доходов (ф. 0510837)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6A1545-71E5-6047-98FC-C3E784FE1FD9}"/>
              </a:ext>
            </a:extLst>
          </p:cNvPr>
          <p:cNvSpPr txBox="1"/>
          <p:nvPr/>
        </p:nvSpPr>
        <p:spPr>
          <a:xfrm>
            <a:off x="179511" y="1347330"/>
            <a:ext cx="302433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целях начисления администрируемых</a:t>
            </a:r>
          </a:p>
          <a:p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 </a:t>
            </a:r>
            <a:r>
              <a:rPr kumimoji="0" lang="ru-RU" sz="2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доходов бюджета</a:t>
            </a:r>
          </a:p>
          <a:p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  от государственной пошлины</a:t>
            </a:r>
            <a:endParaRPr kumimoji="0" lang="ru-RU" sz="240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C0C460-714E-A541-B8EC-8FB7260B0BC7}"/>
              </a:ext>
            </a:extLst>
          </p:cNvPr>
          <p:cNvSpPr txBox="1"/>
          <p:nvPr/>
        </p:nvSpPr>
        <p:spPr>
          <a:xfrm>
            <a:off x="3547649" y="1280182"/>
            <a:ext cx="5437111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начисления: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доходов от МБТ;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 арендных платежей;</a:t>
            </a:r>
          </a:p>
          <a:p>
            <a:pPr marL="342900" lvl="0" indent="-342900" algn="just">
              <a:buFont typeface="Wingdings" pitchFamily="2" charset="2"/>
              <a:buChar char="ü"/>
              <a:defRPr/>
            </a:pPr>
            <a:r>
              <a:rPr kumimoji="0" lang="ru-RU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 платежей:</a:t>
            </a:r>
          </a:p>
          <a:p>
            <a:pPr lvl="0" algn="just">
              <a:defRPr/>
            </a:pPr>
            <a:r>
              <a:rPr kumimoji="0" lang="ru-RU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по  договорам, предусматривающим отдельные этапы выполнения работ, услуг;</a:t>
            </a:r>
          </a:p>
          <a:p>
            <a:pPr lvl="0" algn="just">
              <a:defRPr/>
            </a:pPr>
            <a:r>
              <a:rPr kumimoji="0" lang="ru-RU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долгосрочным договорам;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 иных доходов, поэтапно признаваемых в течение будущих периодов (периода действия договора) доходами текущего периода;</a:t>
            </a:r>
          </a:p>
          <a:p>
            <a:pPr marL="342900" marR="0" lvl="0" indent="-34290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доходов от предусмотренных законодательством РФ о налогах и сборах федеральных налогов и сборов (региональных </a:t>
            </a: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</a:t>
            </a:r>
            <a:r>
              <a:rPr kumimoji="0" lang="ru-RU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местных налогов и сборов, а также пеней и штрафов по ним)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1E233E-5085-524C-B08D-C85B11FA84E9}"/>
              </a:ext>
            </a:extLst>
          </p:cNvPr>
          <p:cNvSpPr txBox="1"/>
          <p:nvPr/>
        </p:nvSpPr>
        <p:spPr>
          <a:xfrm>
            <a:off x="3779912" y="681514"/>
            <a:ext cx="33123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применяется: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2512D5-E6A6-8A4C-9A0E-780ECA5B6B0D}"/>
              </a:ext>
            </a:extLst>
          </p:cNvPr>
          <p:cNvSpPr txBox="1"/>
          <p:nvPr/>
        </p:nvSpPr>
        <p:spPr>
          <a:xfrm>
            <a:off x="179511" y="681515"/>
            <a:ext cx="22322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077A3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Применяется:</a:t>
            </a:r>
          </a:p>
        </p:txBody>
      </p:sp>
    </p:spTree>
    <p:extLst>
      <p:ext uri="{BB962C8B-B14F-4D97-AF65-F5344CB8AC3E}">
        <p14:creationId xmlns:p14="http://schemas.microsoft.com/office/powerpoint/2010/main" val="3642261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14">
            <a:extLst>
              <a:ext uri="{FF2B5EF4-FFF2-40B4-BE49-F238E27FC236}">
                <a16:creationId xmlns:a16="http://schemas.microsoft.com/office/drawing/2014/main" id="{3EB9A5C8-C05C-9648-B889-99508B10C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3665" y="47152"/>
            <a:ext cx="474306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45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FFCA3FC-9482-E641-BF77-86890132F3FB}"/>
              </a:ext>
            </a:extLst>
          </p:cNvPr>
          <p:cNvSpPr txBox="1"/>
          <p:nvPr/>
        </p:nvSpPr>
        <p:spPr>
          <a:xfrm>
            <a:off x="243631" y="919575"/>
            <a:ext cx="3658740" cy="935104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lvl="0" algn="ctr"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Аннулирование ошибочного начисления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56C551C-9F97-0549-A472-814109CB947D}"/>
              </a:ext>
            </a:extLst>
          </p:cNvPr>
          <p:cNvSpPr txBox="1"/>
          <p:nvPr/>
        </p:nvSpPr>
        <p:spPr>
          <a:xfrm>
            <a:off x="4460374" y="952472"/>
            <a:ext cx="4457479" cy="9022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Решение суда об отмене (например штрафа)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6" name="Прямая со стрелкой 45">
            <a:extLst>
              <a:ext uri="{FF2B5EF4-FFF2-40B4-BE49-F238E27FC236}">
                <a16:creationId xmlns:a16="http://schemas.microsoft.com/office/drawing/2014/main" id="{2B3C6E5A-7FCD-1A49-8DAB-90C9046DD86E}"/>
              </a:ext>
            </a:extLst>
          </p:cNvPr>
          <p:cNvCxnSpPr>
            <a:cxnSpLocks/>
            <a:stCxn id="66" idx="2"/>
            <a:endCxn id="30" idx="0"/>
          </p:cNvCxnSpPr>
          <p:nvPr/>
        </p:nvCxnSpPr>
        <p:spPr>
          <a:xfrm flipH="1">
            <a:off x="2073001" y="513733"/>
            <a:ext cx="2289992" cy="4058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>
            <a:extLst>
              <a:ext uri="{FF2B5EF4-FFF2-40B4-BE49-F238E27FC236}">
                <a16:creationId xmlns:a16="http://schemas.microsoft.com/office/drawing/2014/main" id="{4603A1E5-034D-604F-9907-99A4FBA67FA5}"/>
              </a:ext>
            </a:extLst>
          </p:cNvPr>
          <p:cNvCxnSpPr>
            <a:cxnSpLocks/>
            <a:stCxn id="66" idx="2"/>
          </p:cNvCxnSpPr>
          <p:nvPr/>
        </p:nvCxnSpPr>
        <p:spPr>
          <a:xfrm>
            <a:off x="4362993" y="513733"/>
            <a:ext cx="2858652" cy="3772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>
            <a:extLst>
              <a:ext uri="{FF2B5EF4-FFF2-40B4-BE49-F238E27FC236}">
                <a16:creationId xmlns:a16="http://schemas.microsoft.com/office/drawing/2014/main" id="{333E92E4-950D-6643-AD19-C83141ABB63A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2073001" y="1854679"/>
            <a:ext cx="0" cy="6463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EE315189-5393-F34C-B073-5A4F9C9316FF}"/>
              </a:ext>
            </a:extLst>
          </p:cNvPr>
          <p:cNvSpPr txBox="1"/>
          <p:nvPr/>
        </p:nvSpPr>
        <p:spPr>
          <a:xfrm>
            <a:off x="4449961" y="3451673"/>
            <a:ext cx="4467892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вступило в законную силу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4C76249-F981-4845-BE3D-6470B9449A66}"/>
              </a:ext>
            </a:extLst>
          </p:cNvPr>
          <p:cNvSpPr txBox="1"/>
          <p:nvPr/>
        </p:nvSpPr>
        <p:spPr>
          <a:xfrm>
            <a:off x="4460374" y="4227357"/>
            <a:ext cx="4457479" cy="25545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5580" algn="ctr"/>
            <a:r>
              <a:rPr lang="ru-RU" sz="2000" b="0" i="0" u="none" strike="noStrike" baseline="0" dirty="0">
                <a:latin typeface="Times New Roman" panose="02020603050405020304" pitchFamily="18" charset="0"/>
              </a:rPr>
              <a:t>корректировка ранее начисленных доходов будущих периодов датой вступления решения об отмене в законную силу</a:t>
            </a:r>
          </a:p>
          <a:p>
            <a:pPr marR="1420" algn="ctr"/>
            <a:r>
              <a:rPr lang="ru-RU" sz="2000" b="1" i="0" u="none" strike="noStrike" baseline="0" dirty="0">
                <a:solidFill>
                  <a:srgbClr val="C00000"/>
                </a:solidFill>
                <a:latin typeface="Times New Roman" panose="02020603050405020304" pitchFamily="18" charset="0"/>
              </a:rPr>
              <a:t>обратной корреспонденция </a:t>
            </a:r>
            <a:r>
              <a:rPr lang="ru-RU" sz="2000" b="1" i="0" u="sng" strike="noStrike" baseline="0" dirty="0">
                <a:solidFill>
                  <a:srgbClr val="C00000"/>
                </a:solidFill>
                <a:latin typeface="Times New Roman" panose="02020603050405020304" pitchFamily="18" charset="0"/>
              </a:rPr>
              <a:t>на всю сумму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Дт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040140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Кт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020500 </a:t>
            </a:r>
            <a:endParaRPr lang="ru-RU" sz="2000" b="0" i="0" u="none" strike="noStrike" baseline="0" dirty="0">
              <a:latin typeface="Times New Roman" panose="02020603050405020304" pitchFamily="18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526C50E-4009-654F-A312-D1710FC96236}"/>
              </a:ext>
            </a:extLst>
          </p:cNvPr>
          <p:cNvSpPr txBox="1"/>
          <p:nvPr/>
        </p:nvSpPr>
        <p:spPr>
          <a:xfrm>
            <a:off x="243631" y="2529390"/>
            <a:ext cx="3658740" cy="2554545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корректировка ранее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начисленных доходов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бухгалтерской записью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способом «Красное </a:t>
            </a:r>
            <a:r>
              <a:rPr kumimoji="0" lang="ru-RU" sz="2000" b="1" i="0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сторно</a:t>
            </a:r>
            <a:r>
              <a:rPr kumimoji="0" lang="ru-RU" sz="2000" b="1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 </a:t>
            </a: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(аннулирование ошибочного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начисления)</a:t>
            </a:r>
          </a:p>
          <a:p>
            <a:pPr lvl="0" algn="ctr">
              <a:defRPr/>
            </a:pP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020500 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040140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64" name="Прямая со стрелкой 63">
            <a:extLst>
              <a:ext uri="{FF2B5EF4-FFF2-40B4-BE49-F238E27FC236}">
                <a16:creationId xmlns:a16="http://schemas.microsoft.com/office/drawing/2014/main" id="{D6503D59-1FBC-C14D-ADA2-5E0B70C96B23}"/>
              </a:ext>
            </a:extLst>
          </p:cNvPr>
          <p:cNvCxnSpPr>
            <a:cxnSpLocks/>
            <a:stCxn id="61" idx="2"/>
            <a:endCxn id="62" idx="0"/>
          </p:cNvCxnSpPr>
          <p:nvPr/>
        </p:nvCxnSpPr>
        <p:spPr>
          <a:xfrm>
            <a:off x="6683907" y="3851783"/>
            <a:ext cx="5207" cy="3755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FEC35EF6-3266-DC40-905C-1E813BC5560D}"/>
              </a:ext>
            </a:extLst>
          </p:cNvPr>
          <p:cNvSpPr txBox="1"/>
          <p:nvPr/>
        </p:nvSpPr>
        <p:spPr>
          <a:xfrm>
            <a:off x="4441366" y="2152762"/>
            <a:ext cx="4467892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dk1"/>
                </a:solidFill>
                <a:latin typeface="Times New Roman" panose="02020603050405020304" pitchFamily="18" charset="0"/>
              </a:rPr>
              <a:t>Ожидание наступления даты вступления в силу решения суда – </a:t>
            </a:r>
          </a:p>
          <a:p>
            <a:pPr algn="ctr"/>
            <a:r>
              <a:rPr lang="ru-RU" sz="2000" dirty="0">
                <a:solidFill>
                  <a:schemeClr val="dk1"/>
                </a:solidFill>
                <a:latin typeface="Times New Roman" panose="02020603050405020304" pitchFamily="18" charset="0"/>
              </a:rPr>
              <a:t>дата определена</a:t>
            </a:r>
          </a:p>
        </p:txBody>
      </p:sp>
      <p:sp>
        <p:nvSpPr>
          <p:cNvPr id="66" name="Rectangle 4">
            <a:extLst>
              <a:ext uri="{FF2B5EF4-FFF2-40B4-BE49-F238E27FC236}">
                <a16:creationId xmlns:a16="http://schemas.microsoft.com/office/drawing/2014/main" id="{AEE71F9E-CC84-6848-AF30-348B5E3850F2}"/>
              </a:ext>
            </a:extLst>
          </p:cNvPr>
          <p:cNvSpPr/>
          <p:nvPr/>
        </p:nvSpPr>
        <p:spPr>
          <a:xfrm>
            <a:off x="49530" y="98235"/>
            <a:ext cx="862692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Начисление доходов (ф. 0510837) со статусом «03 - Аннулирование» </a:t>
            </a:r>
          </a:p>
        </p:txBody>
      </p:sp>
      <p:cxnSp>
        <p:nvCxnSpPr>
          <p:cNvPr id="67" name="Прямая со стрелкой 66">
            <a:extLst>
              <a:ext uri="{FF2B5EF4-FFF2-40B4-BE49-F238E27FC236}">
                <a16:creationId xmlns:a16="http://schemas.microsoft.com/office/drawing/2014/main" id="{DA3BFD48-6F25-E748-B49A-BBD1E95F8442}"/>
              </a:ext>
            </a:extLst>
          </p:cNvPr>
          <p:cNvCxnSpPr>
            <a:cxnSpLocks/>
            <a:stCxn id="40" idx="2"/>
            <a:endCxn id="65" idx="0"/>
          </p:cNvCxnSpPr>
          <p:nvPr/>
        </p:nvCxnSpPr>
        <p:spPr>
          <a:xfrm flipH="1">
            <a:off x="6675312" y="1854679"/>
            <a:ext cx="13802" cy="2980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>
            <a:extLst>
              <a:ext uri="{FF2B5EF4-FFF2-40B4-BE49-F238E27FC236}">
                <a16:creationId xmlns:a16="http://schemas.microsoft.com/office/drawing/2014/main" id="{958987B1-5AEA-AF42-BB40-4EFBB1FBC727}"/>
              </a:ext>
            </a:extLst>
          </p:cNvPr>
          <p:cNvCxnSpPr>
            <a:stCxn id="65" idx="2"/>
            <a:endCxn id="61" idx="0"/>
          </p:cNvCxnSpPr>
          <p:nvPr/>
        </p:nvCxnSpPr>
        <p:spPr>
          <a:xfrm>
            <a:off x="6675312" y="3168425"/>
            <a:ext cx="8595" cy="2832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547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Номер слайда 14">
            <a:extLst>
              <a:ext uri="{FF2B5EF4-FFF2-40B4-BE49-F238E27FC236}">
                <a16:creationId xmlns:a16="http://schemas.microsoft.com/office/drawing/2014/main" id="{3EB9A5C8-C05C-9648-B889-99508B10C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3665" y="47152"/>
            <a:ext cx="474306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46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B994B8-91CB-4A47-AC56-A140E11B8B12}"/>
              </a:ext>
            </a:extLst>
          </p:cNvPr>
          <p:cNvSpPr txBox="1"/>
          <p:nvPr/>
        </p:nvSpPr>
        <p:spPr>
          <a:xfrm>
            <a:off x="112020" y="1665634"/>
            <a:ext cx="468052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начисление доходов от оказания платных работ, услуг, в том числе:</a:t>
            </a:r>
          </a:p>
          <a:p>
            <a:pPr marL="342900" lvl="0" indent="-342900" defTabSz="914400">
              <a:buFont typeface="Wingdings" pitchFamily="2" charset="2"/>
              <a:buChar char="ü"/>
              <a:defRPr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гражданско-правовым договорам, предусматривающим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отдельные этапы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выполнения работ, услуг;</a:t>
            </a:r>
          </a:p>
          <a:p>
            <a:pPr marL="342900" lvl="0" indent="-342900" defTabSz="914400">
              <a:buFont typeface="Wingdings" pitchFamily="2" charset="2"/>
              <a:buChar char="ü"/>
              <a:defRPr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договорам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операционной аренды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(финансовой аренды);</a:t>
            </a:r>
          </a:p>
          <a:p>
            <a:pPr marL="342900" lvl="0" indent="-342900" defTabSz="914400">
              <a:buFont typeface="Wingdings" pitchFamily="2" charset="2"/>
              <a:buChar char="ü"/>
              <a:defRPr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долгосрочным договорам;</a:t>
            </a:r>
          </a:p>
          <a:p>
            <a:pPr marL="342900" lvl="0" indent="-342900" defTabSz="914400">
              <a:buFont typeface="Wingdings" pitchFamily="2" charset="2"/>
              <a:buChar char="ü"/>
              <a:defRPr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иных доходов,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поэтапно признаваемых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течение будущих периодов (периода действия договора) доходами текущего периода </a:t>
            </a:r>
            <a:endParaRPr kumimoji="0" lang="ru-RU" sz="2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0D490F-E19C-D543-B114-35CCD5904AA8}"/>
              </a:ext>
            </a:extLst>
          </p:cNvPr>
          <p:cNvSpPr txBox="1"/>
          <p:nvPr/>
        </p:nvSpPr>
        <p:spPr>
          <a:xfrm>
            <a:off x="107504" y="121196"/>
            <a:ext cx="8424935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300" b="1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</a:lstStyle>
          <a:p>
            <a:r>
              <a:rPr lang="ru-RU" sz="2000" dirty="0"/>
              <a:t>Извещение о начислении доходов (уточнении начисления) (ф. 0510432)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AB5A15A-ECCF-3342-9FA2-AE65DA5804A2}"/>
              </a:ext>
            </a:extLst>
          </p:cNvPr>
          <p:cNvSpPr txBox="1"/>
          <p:nvPr/>
        </p:nvSpPr>
        <p:spPr>
          <a:xfrm>
            <a:off x="5364089" y="919047"/>
            <a:ext cx="33123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 применяется: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23D15E-E1D4-2C48-A18D-80D58DC123BC}"/>
              </a:ext>
            </a:extLst>
          </p:cNvPr>
          <p:cNvSpPr txBox="1"/>
          <p:nvPr/>
        </p:nvSpPr>
        <p:spPr>
          <a:xfrm>
            <a:off x="1007604" y="905395"/>
            <a:ext cx="22322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077A3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Применяется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DB4461-51E9-1147-8857-D067934B010B}"/>
              </a:ext>
            </a:extLst>
          </p:cNvPr>
          <p:cNvSpPr txBox="1"/>
          <p:nvPr/>
        </p:nvSpPr>
        <p:spPr>
          <a:xfrm>
            <a:off x="5220072" y="1751149"/>
            <a:ext cx="345638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для начисления доходов от межбюджетных трансфертов, субсидий, субвенций, иных межбюджетных трансфертов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822DCB7-DA30-6B4D-AF7E-9C787DD43E07}"/>
              </a:ext>
            </a:extLst>
          </p:cNvPr>
          <p:cNvSpPr txBox="1"/>
          <p:nvPr/>
        </p:nvSpPr>
        <p:spPr>
          <a:xfrm>
            <a:off x="4324639" y="4210836"/>
            <a:ext cx="46951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Одно извещение – один документ-основание!!!</a:t>
            </a:r>
            <a:endParaRPr kumimoji="0" lang="ru-RU" sz="2400" i="1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CDE46D4-E404-4242-BEDB-F9067EBAFAB3}"/>
              </a:ext>
            </a:extLst>
          </p:cNvPr>
          <p:cNvSpPr txBox="1"/>
          <p:nvPr/>
        </p:nvSpPr>
        <p:spPr>
          <a:xfrm>
            <a:off x="4428160" y="5121188"/>
            <a:ext cx="470629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начисленных доходах, отраженная в Извещениях (ф.  0510432), может обобщаться в Ведомости (ф.0510837) в целях передачи для отражения в бухгалтерском учете сводных данных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302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1B23F6-5D91-4DBD-86B4-4D9D4352A575}"/>
              </a:ext>
            </a:extLst>
          </p:cNvPr>
          <p:cNvSpPr txBox="1"/>
          <p:nvPr/>
        </p:nvSpPr>
        <p:spPr>
          <a:xfrm>
            <a:off x="229352" y="74717"/>
            <a:ext cx="8336975" cy="83099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Извещение о начислении дохода (уточнении начисления)</a:t>
            </a:r>
            <a:b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(ф.0510432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всю сумму документа  (Дт 205хх 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Кт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40140)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A2CE1C-5620-43AB-9FA4-B29FD51FAE69}"/>
              </a:ext>
            </a:extLst>
          </p:cNvPr>
          <p:cNvSpPr txBox="1"/>
          <p:nvPr/>
        </p:nvSpPr>
        <p:spPr>
          <a:xfrm>
            <a:off x="1693552" y="1954786"/>
            <a:ext cx="4913926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Дата признания доходов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1B1B53-5A5E-4766-A683-F69F0714491F}"/>
              </a:ext>
            </a:extLst>
          </p:cNvPr>
          <p:cNvSpPr txBox="1"/>
          <p:nvPr/>
        </p:nvSpPr>
        <p:spPr>
          <a:xfrm>
            <a:off x="30419" y="3282769"/>
            <a:ext cx="218055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 наступлении даты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EEA2B55-D105-422C-B458-4C596C5A441F}"/>
              </a:ext>
            </a:extLst>
          </p:cNvPr>
          <p:cNvSpPr txBox="1"/>
          <p:nvPr/>
        </p:nvSpPr>
        <p:spPr>
          <a:xfrm>
            <a:off x="2339752" y="3306801"/>
            <a:ext cx="3124171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графику (по дате, установленной в графике)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5348291-6987-40B8-AA0E-E306CCD822FB}"/>
              </a:ext>
            </a:extLst>
          </p:cNvPr>
          <p:cNvSpPr txBox="1"/>
          <p:nvPr/>
        </p:nvSpPr>
        <p:spPr>
          <a:xfrm>
            <a:off x="5550487" y="3307919"/>
            <a:ext cx="3420057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31.12.2999,  если невозможно определить дату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(при обжаловании)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3550E4-F3EC-47ED-B50A-10237E02B3DA}"/>
              </a:ext>
            </a:extLst>
          </p:cNvPr>
          <p:cNvSpPr txBox="1"/>
          <p:nvPr/>
        </p:nvSpPr>
        <p:spPr>
          <a:xfrm>
            <a:off x="4371449" y="4638418"/>
            <a:ext cx="4603420" cy="70788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После определения даты (решение суда последней инстанции)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6AE1C6E-22EA-4595-AE59-B2E971CEA2A0}"/>
              </a:ext>
            </a:extLst>
          </p:cNvPr>
          <p:cNvSpPr txBox="1"/>
          <p:nvPr/>
        </p:nvSpPr>
        <p:spPr>
          <a:xfrm>
            <a:off x="4371450" y="5460258"/>
            <a:ext cx="460342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Извещение (ф. 0510432) об уточнении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52D503C-F88E-4276-BA0E-F2400BE80782}"/>
              </a:ext>
            </a:extLst>
          </p:cNvPr>
          <p:cNvSpPr txBox="1"/>
          <p:nvPr/>
        </p:nvSpPr>
        <p:spPr>
          <a:xfrm>
            <a:off x="4371449" y="6097102"/>
            <a:ext cx="4599095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 наступлении даты признания доходов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CA09CF2-EEFC-4F18-81CB-C5DF187D80F9}"/>
              </a:ext>
            </a:extLst>
          </p:cNvPr>
          <p:cNvSpPr txBox="1"/>
          <p:nvPr/>
        </p:nvSpPr>
        <p:spPr>
          <a:xfrm>
            <a:off x="295996" y="5084694"/>
            <a:ext cx="3169586" cy="523220"/>
          </a:xfrm>
          <a:prstGeom prst="rect">
            <a:avLst/>
          </a:prstGeom>
          <a:ln w="38100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Дт 40140  </a:t>
            </a:r>
            <a:r>
              <a:rPr kumimoji="0" lang="ru-RU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Кт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40110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DE4623-81EA-0ADE-F9B3-4F3841671ECF}"/>
              </a:ext>
            </a:extLst>
          </p:cNvPr>
          <p:cNvSpPr txBox="1"/>
          <p:nvPr/>
        </p:nvSpPr>
        <p:spPr>
          <a:xfrm>
            <a:off x="261834" y="1160748"/>
            <a:ext cx="1431718" cy="36933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ГИС ГМП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DB145B-F1A3-B46E-5208-E85A2E6CF027}"/>
              </a:ext>
            </a:extLst>
          </p:cNvPr>
          <p:cNvSpPr txBox="1"/>
          <p:nvPr/>
        </p:nvSpPr>
        <p:spPr>
          <a:xfrm>
            <a:off x="6764310" y="1160748"/>
            <a:ext cx="1123990" cy="369332"/>
          </a:xfrm>
          <a:prstGeom prst="rect">
            <a:avLst/>
          </a:prstGeom>
          <a:solidFill>
            <a:srgbClr val="AFFEA4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ПУиО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1" name="Прямая со стрелкой 40">
            <a:extLst>
              <a:ext uri="{FF2B5EF4-FFF2-40B4-BE49-F238E27FC236}">
                <a16:creationId xmlns:a16="http://schemas.microsoft.com/office/drawing/2014/main" id="{71295335-A36F-2B2A-19F5-EC0CD737DE15}"/>
              </a:ext>
            </a:extLst>
          </p:cNvPr>
          <p:cNvCxnSpPr>
            <a:cxnSpLocks/>
            <a:stCxn id="13" idx="2"/>
            <a:endCxn id="7" idx="0"/>
          </p:cNvCxnSpPr>
          <p:nvPr/>
        </p:nvCxnSpPr>
        <p:spPr>
          <a:xfrm flipH="1">
            <a:off x="4150515" y="1530080"/>
            <a:ext cx="3175790" cy="42470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B4ED893-47C1-07E9-BB5E-E393FBBA6D48}"/>
              </a:ext>
            </a:extLst>
          </p:cNvPr>
          <p:cNvSpPr txBox="1"/>
          <p:nvPr/>
        </p:nvSpPr>
        <p:spPr>
          <a:xfrm>
            <a:off x="2251281" y="1019668"/>
            <a:ext cx="3901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После подписания Извещение направляется в ГИС ГМП и </a:t>
            </a:r>
            <a:r>
              <a:rPr kumimoji="0" lang="ru-RU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ПУиО</a:t>
            </a:r>
            <a:endParaRPr kumimoji="0" lang="ru-RU" sz="1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A9DFC53D-F7D0-A249-B72F-598AAD376471}"/>
              </a:ext>
            </a:extLst>
          </p:cNvPr>
          <p:cNvCxnSpPr>
            <a:stCxn id="8" idx="1"/>
          </p:cNvCxnSpPr>
          <p:nvPr/>
        </p:nvCxnSpPr>
        <p:spPr>
          <a:xfrm flipH="1" flipV="1">
            <a:off x="1880789" y="1340841"/>
            <a:ext cx="370492" cy="19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51C74BE8-FC51-8E4A-9ADB-6815F47D9CBA}"/>
              </a:ext>
            </a:extLst>
          </p:cNvPr>
          <p:cNvCxnSpPr>
            <a:stCxn id="8" idx="3"/>
          </p:cNvCxnSpPr>
          <p:nvPr/>
        </p:nvCxnSpPr>
        <p:spPr>
          <a:xfrm flipV="1">
            <a:off x="6152623" y="1340841"/>
            <a:ext cx="454855" cy="19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E430F634-CE3A-904A-A174-91ABA481E3AC}"/>
              </a:ext>
            </a:extLst>
          </p:cNvPr>
          <p:cNvCxnSpPr>
            <a:cxnSpLocks/>
            <a:stCxn id="7" idx="1"/>
            <a:endCxn id="18" idx="0"/>
          </p:cNvCxnSpPr>
          <p:nvPr/>
        </p:nvCxnSpPr>
        <p:spPr>
          <a:xfrm flipH="1">
            <a:off x="1120694" y="2370285"/>
            <a:ext cx="572858" cy="9124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6A518372-F988-6248-88AB-8D4814E64186}"/>
              </a:ext>
            </a:extLst>
          </p:cNvPr>
          <p:cNvCxnSpPr>
            <a:cxnSpLocks/>
            <a:stCxn id="7" idx="2"/>
            <a:endCxn id="22" idx="0"/>
          </p:cNvCxnSpPr>
          <p:nvPr/>
        </p:nvCxnSpPr>
        <p:spPr>
          <a:xfrm flipH="1">
            <a:off x="3901838" y="2785783"/>
            <a:ext cx="248677" cy="5210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id="{8C7B22AB-15A7-964C-8597-6F0136277F14}"/>
              </a:ext>
            </a:extLst>
          </p:cNvPr>
          <p:cNvCxnSpPr>
            <a:cxnSpLocks/>
            <a:stCxn id="7" idx="3"/>
            <a:endCxn id="25" idx="0"/>
          </p:cNvCxnSpPr>
          <p:nvPr/>
        </p:nvCxnSpPr>
        <p:spPr>
          <a:xfrm>
            <a:off x="6607478" y="2370285"/>
            <a:ext cx="653038" cy="9376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id="{4C24BF47-CF67-5E4B-88F5-119089F31B63}"/>
              </a:ext>
            </a:extLst>
          </p:cNvPr>
          <p:cNvCxnSpPr>
            <a:stCxn id="25" idx="2"/>
          </p:cNvCxnSpPr>
          <p:nvPr/>
        </p:nvCxnSpPr>
        <p:spPr>
          <a:xfrm>
            <a:off x="7260516" y="4323582"/>
            <a:ext cx="0" cy="3148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>
            <a:extLst>
              <a:ext uri="{FF2B5EF4-FFF2-40B4-BE49-F238E27FC236}">
                <a16:creationId xmlns:a16="http://schemas.microsoft.com/office/drawing/2014/main" id="{32C319EC-BEE7-B942-A365-083F53C91A22}"/>
              </a:ext>
            </a:extLst>
          </p:cNvPr>
          <p:cNvCxnSpPr/>
          <p:nvPr/>
        </p:nvCxnSpPr>
        <p:spPr>
          <a:xfrm>
            <a:off x="7326305" y="5860368"/>
            <a:ext cx="0" cy="2367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>
            <a:extLst>
              <a:ext uri="{FF2B5EF4-FFF2-40B4-BE49-F238E27FC236}">
                <a16:creationId xmlns:a16="http://schemas.microsoft.com/office/drawing/2014/main" id="{D7447901-E352-7E42-A6F1-956309A21453}"/>
              </a:ext>
            </a:extLst>
          </p:cNvPr>
          <p:cNvCxnSpPr/>
          <p:nvPr/>
        </p:nvCxnSpPr>
        <p:spPr>
          <a:xfrm>
            <a:off x="1475656" y="4113076"/>
            <a:ext cx="0" cy="8280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>
            <a:extLst>
              <a:ext uri="{FF2B5EF4-FFF2-40B4-BE49-F238E27FC236}">
                <a16:creationId xmlns:a16="http://schemas.microsoft.com/office/drawing/2014/main" id="{963B7E0C-B3CF-2A4D-9EBC-59388041C449}"/>
              </a:ext>
            </a:extLst>
          </p:cNvPr>
          <p:cNvCxnSpPr>
            <a:cxnSpLocks/>
          </p:cNvCxnSpPr>
          <p:nvPr/>
        </p:nvCxnSpPr>
        <p:spPr>
          <a:xfrm>
            <a:off x="2987824" y="4113076"/>
            <a:ext cx="0" cy="8280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>
            <a:extLst>
              <a:ext uri="{FF2B5EF4-FFF2-40B4-BE49-F238E27FC236}">
                <a16:creationId xmlns:a16="http://schemas.microsoft.com/office/drawing/2014/main" id="{A69F5E43-3F4E-4B4F-A096-99F923646859}"/>
              </a:ext>
            </a:extLst>
          </p:cNvPr>
          <p:cNvCxnSpPr>
            <a:stCxn id="72" idx="1"/>
          </p:cNvCxnSpPr>
          <p:nvPr/>
        </p:nvCxnSpPr>
        <p:spPr>
          <a:xfrm flipH="1" flipV="1">
            <a:off x="2087724" y="5769260"/>
            <a:ext cx="2283725" cy="6817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2172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51F3AF7-B08D-4066-B31C-BFC2A1C13C1E}"/>
              </a:ext>
            </a:extLst>
          </p:cNvPr>
          <p:cNvSpPr txBox="1"/>
          <p:nvPr/>
        </p:nvSpPr>
        <p:spPr>
          <a:xfrm>
            <a:off x="821796" y="1116404"/>
            <a:ext cx="3853366" cy="53108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77A3E"/>
            </a:solidFill>
          </a:ln>
          <a:effectLst/>
        </p:spPr>
        <p:txBody>
          <a:bodyPr wrap="square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1" u="none" strike="noStrike" cap="none" spc="0" normalizeH="0" baseline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Дебиторская задолженность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8E5EEC-28EC-4C42-BACB-7FFF71DEDE89}"/>
              </a:ext>
            </a:extLst>
          </p:cNvPr>
          <p:cNvSpPr txBox="1"/>
          <p:nvPr/>
        </p:nvSpPr>
        <p:spPr>
          <a:xfrm>
            <a:off x="264820" y="2124705"/>
            <a:ext cx="2330896" cy="830997"/>
          </a:xfrm>
          <a:prstGeom prst="rect">
            <a:avLst/>
          </a:prstGeom>
          <a:noFill/>
          <a:ln w="25400"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не исполненная должником (плательщиком) в срок 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C39671-A102-4057-96F0-ADB2237C05A2}"/>
              </a:ext>
            </a:extLst>
          </p:cNvPr>
          <p:cNvSpPr txBox="1"/>
          <p:nvPr/>
        </p:nvSpPr>
        <p:spPr>
          <a:xfrm>
            <a:off x="3238086" y="2127268"/>
            <a:ext cx="2435436" cy="830997"/>
          </a:xfrm>
          <a:prstGeom prst="rect">
            <a:avLst/>
          </a:prstGeom>
          <a:noFill/>
          <a:ln w="25400"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не соответствующая критериям признания актива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268C30-E486-44E9-A4E8-FEE5C7A2AF53}"/>
              </a:ext>
            </a:extLst>
          </p:cNvPr>
          <p:cNvSpPr txBox="1"/>
          <p:nvPr/>
        </p:nvSpPr>
        <p:spPr>
          <a:xfrm>
            <a:off x="903846" y="3705313"/>
            <a:ext cx="4012930" cy="5127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77A3E"/>
            </a:solidFill>
          </a:ln>
          <a:effectLst/>
        </p:spPr>
        <p:txBody>
          <a:bodyPr wrap="square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Сомнительная задолженность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A654F7-BB40-4F74-ABB3-BC93C08D58CA}"/>
              </a:ext>
            </a:extLst>
          </p:cNvPr>
          <p:cNvSpPr txBox="1"/>
          <p:nvPr/>
        </p:nvSpPr>
        <p:spPr>
          <a:xfrm>
            <a:off x="6201986" y="3604102"/>
            <a:ext cx="2592287" cy="707886"/>
          </a:xfrm>
          <a:prstGeom prst="rect">
            <a:avLst/>
          </a:prstGeom>
          <a:solidFill>
            <a:srgbClr val="FAFDF5"/>
          </a:solidFill>
          <a:ln>
            <a:solidFill>
              <a:srgbClr val="077A3E"/>
            </a:solidFill>
            <a:prstDash val="sysDash"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1" u="none" strike="noStrike" cap="none" spc="0" normalizeH="0" baseline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 err="1"/>
              <a:t>Забалансовый</a:t>
            </a:r>
            <a:endParaRPr lang="ru-RU" dirty="0"/>
          </a:p>
          <a:p>
            <a:r>
              <a:rPr lang="ru-RU" dirty="0"/>
              <a:t>счет 04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88E3F2B-6C94-4955-AD97-B78FE3BB0DF5}"/>
              </a:ext>
            </a:extLst>
          </p:cNvPr>
          <p:cNvSpPr txBox="1"/>
          <p:nvPr/>
        </p:nvSpPr>
        <p:spPr>
          <a:xfrm>
            <a:off x="383457" y="107621"/>
            <a:ext cx="8485239" cy="87536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marL="0" marR="0" lvl="0" indent="0" algn="ctr" defTabSz="914400" rtl="0" eaLnBrk="1" fontAlgn="ctr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Решение о признании (восстановлении) сомнительной задолженности по доходам (ф. 0510445)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C2B9CEE-CC66-4C89-B6EA-7F47968B03CE}"/>
              </a:ext>
            </a:extLst>
          </p:cNvPr>
          <p:cNvSpPr txBox="1"/>
          <p:nvPr/>
        </p:nvSpPr>
        <p:spPr>
          <a:xfrm>
            <a:off x="107504" y="4573070"/>
            <a:ext cx="5732857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ОСНОВАНИЯ: </a:t>
            </a:r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Невозможно установить местонахождение должника  </a:t>
            </a: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(Вынесение судебным приставом-исполнителем постановления об окончании исполнительного производства и о возвращении взыскателю исполнительного документа, если с даты образования задолженности по платежам в бюджет не прошло более 5-ти лет). </a:t>
            </a:r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Отсутствие у должника имущества  </a:t>
            </a: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(Вынесение судебным приставом-исполнителем постановления об окончании исполнительного производства и о возвращении взыскателю исполнительного документа если с даты образования задолженности по доходам не прошло более пяти лет). </a:t>
            </a:r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Розыск должника </a:t>
            </a: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(Объявление исполнительного розыска должника, его имущества судебным приставом-исполнителем )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A654F7-BB40-4F74-ABB3-BC93C08D58CA}"/>
              </a:ext>
            </a:extLst>
          </p:cNvPr>
          <p:cNvSpPr txBox="1"/>
          <p:nvPr/>
        </p:nvSpPr>
        <p:spPr>
          <a:xfrm>
            <a:off x="6201986" y="4484735"/>
            <a:ext cx="2592288" cy="830997"/>
          </a:xfrm>
          <a:prstGeom prst="rect">
            <a:avLst/>
          </a:prstGeom>
          <a:solidFill>
            <a:srgbClr val="FAFDF5"/>
          </a:solidFill>
          <a:ln>
            <a:solidFill>
              <a:srgbClr val="077A3E"/>
            </a:solidFill>
            <a:prstDash val="sysDash"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0" i="1" u="none" strike="noStrike" cap="none" spc="0" normalizeH="0" baseline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1600" dirty="0"/>
              <a:t>Журнал операций по </a:t>
            </a:r>
            <a:r>
              <a:rPr lang="ru-RU" sz="1600" dirty="0" err="1"/>
              <a:t>забалансовому</a:t>
            </a:r>
            <a:r>
              <a:rPr lang="ru-RU" sz="1600" dirty="0"/>
              <a:t> счету</a:t>
            </a:r>
          </a:p>
          <a:p>
            <a:r>
              <a:rPr lang="ru-RU" sz="1600" dirty="0"/>
              <a:t>(ф. 0509213)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777598" y="1377214"/>
            <a:ext cx="1161085" cy="0"/>
          </a:xfrm>
          <a:prstGeom prst="straightConnector1">
            <a:avLst/>
          </a:prstGeom>
          <a:ln>
            <a:solidFill>
              <a:srgbClr val="077A3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2A654F7-BB40-4F74-ABB3-BC93C08D58CA}"/>
              </a:ext>
            </a:extLst>
          </p:cNvPr>
          <p:cNvSpPr txBox="1"/>
          <p:nvPr/>
        </p:nvSpPr>
        <p:spPr>
          <a:xfrm>
            <a:off x="6033893" y="1177159"/>
            <a:ext cx="2674066" cy="400110"/>
          </a:xfrm>
          <a:prstGeom prst="rect">
            <a:avLst/>
          </a:prstGeom>
          <a:solidFill>
            <a:srgbClr val="FAFDF5"/>
          </a:solidFill>
          <a:ln>
            <a:solidFill>
              <a:srgbClr val="077A3E"/>
            </a:solidFill>
            <a:prstDash val="sysDash"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1" u="none" strike="noStrike" cap="none" spc="0" normalizeH="0" baseline="0">
                <a:ln>
                  <a:noFill/>
                </a:ln>
                <a:solidFill>
                  <a:srgbClr val="2227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b="0" dirty="0"/>
              <a:t>баланс, счет 205, 209</a:t>
            </a:r>
          </a:p>
        </p:txBody>
      </p:sp>
      <p:sp>
        <p:nvSpPr>
          <p:cNvPr id="4" name="Плюс 3"/>
          <p:cNvSpPr/>
          <p:nvPr/>
        </p:nvSpPr>
        <p:spPr>
          <a:xfrm>
            <a:off x="2733368" y="2380627"/>
            <a:ext cx="353886" cy="349271"/>
          </a:xfrm>
          <a:prstGeom prst="mathPlus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lumMod val="0"/>
                  <a:lumOff val="10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>
            <a:stCxn id="7" idx="2"/>
            <a:endCxn id="9" idx="0"/>
          </p:cNvCxnSpPr>
          <p:nvPr/>
        </p:nvCxnSpPr>
        <p:spPr>
          <a:xfrm flipH="1">
            <a:off x="1430268" y="1647487"/>
            <a:ext cx="1318211" cy="477218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7" idx="2"/>
            <a:endCxn id="11" idx="0"/>
          </p:cNvCxnSpPr>
          <p:nvPr/>
        </p:nvCxnSpPr>
        <p:spPr>
          <a:xfrm>
            <a:off x="2748479" y="1647487"/>
            <a:ext cx="1707325" cy="479781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9" idx="2"/>
            <a:endCxn id="13" idx="0"/>
          </p:cNvCxnSpPr>
          <p:nvPr/>
        </p:nvCxnSpPr>
        <p:spPr>
          <a:xfrm>
            <a:off x="1430268" y="2955702"/>
            <a:ext cx="1480043" cy="749611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1" idx="2"/>
            <a:endCxn id="13" idx="0"/>
          </p:cNvCxnSpPr>
          <p:nvPr/>
        </p:nvCxnSpPr>
        <p:spPr>
          <a:xfrm flipH="1">
            <a:off x="2910311" y="2958265"/>
            <a:ext cx="1545493" cy="747048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922056" y="3958743"/>
            <a:ext cx="1161085" cy="0"/>
          </a:xfrm>
          <a:prstGeom prst="straightConnector1">
            <a:avLst/>
          </a:prstGeom>
          <a:ln>
            <a:solidFill>
              <a:srgbClr val="077A3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7357211" y="1770744"/>
            <a:ext cx="13715" cy="1559763"/>
          </a:xfrm>
          <a:prstGeom prst="straightConnector1">
            <a:avLst/>
          </a:prstGeom>
          <a:ln w="19050">
            <a:solidFill>
              <a:srgbClr val="077A3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Номер слайда 14"/>
          <p:cNvSpPr txBox="1">
            <a:spLocks/>
          </p:cNvSpPr>
          <p:nvPr/>
        </p:nvSpPr>
        <p:spPr>
          <a:xfrm>
            <a:off x="8496436" y="107621"/>
            <a:ext cx="58935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pPr/>
              <a:t>48</a:t>
            </a:fld>
            <a:endParaRPr lang="en-US" b="1" dirty="0">
              <a:solidFill>
                <a:srgbClr val="C79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6986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Доходы (ситуация 2)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49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A2A3EDC-C418-CF45-8759-E8ED47A4699B}"/>
              </a:ext>
            </a:extLst>
          </p:cNvPr>
          <p:cNvSpPr txBox="1"/>
          <p:nvPr/>
        </p:nvSpPr>
        <p:spPr>
          <a:xfrm>
            <a:off x="303909" y="630767"/>
            <a:ext cx="8660580" cy="1930762"/>
          </a:xfrm>
          <a:prstGeom prst="downArrowCallout">
            <a:avLst>
              <a:gd name="adj1" fmla="val 25000"/>
              <a:gd name="adj2" fmla="val 22440"/>
              <a:gd name="adj3" fmla="val 17320"/>
              <a:gd name="adj4" fmla="val 7457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СГС «Доходы» сумма признанного дохода, по которому выявлена дебиторская задолженность, не исполненная должником (плательщиком) в срок и не соответствующая критериям признания актива, является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сомнительной задолженностью - счет 04 «Сомнительная задолженность»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9793BC-62F0-5A4F-8956-62949A0C9D2C}"/>
              </a:ext>
            </a:extLst>
          </p:cNvPr>
          <p:cNvSpPr txBox="1"/>
          <p:nvPr/>
        </p:nvSpPr>
        <p:spPr>
          <a:xfrm>
            <a:off x="303908" y="2564904"/>
            <a:ext cx="8660580" cy="2963338"/>
          </a:xfrm>
          <a:prstGeom prst="downArrowCallout">
            <a:avLst>
              <a:gd name="adj1" fmla="val 16731"/>
              <a:gd name="adj2" fmla="val 21617"/>
              <a:gd name="adj3" fmla="val 13348"/>
              <a:gd name="adj4" fmla="val 7738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возобновлении процедуры взыскания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задолженности дебиторов или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поступлении средств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погашение сомнительной задолженности неплатежеспособных дебиторов на дату возобновления взыскания или на дату зачисления на счета (лицевые счета) учреждений указанных поступлений осуществляется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списание такой задолженности с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забалансового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учета с одновременным отражением на соответствующих балансовых счетах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учета расчетов по поступлениям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837B86-813C-4442-82BB-BE201222B407}"/>
              </a:ext>
            </a:extLst>
          </p:cNvPr>
          <p:cNvSpPr txBox="1"/>
          <p:nvPr/>
        </p:nvSpPr>
        <p:spPr>
          <a:xfrm>
            <a:off x="253408" y="5528242"/>
            <a:ext cx="8674691" cy="12491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Сумма дебиторской задолженности, восстановленной согласно Решению (ф. 0510445) на балансовых счетах,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Комиссией субъекта учета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оформлении Решения (ф. 0510445)</a:t>
            </a:r>
          </a:p>
        </p:txBody>
      </p:sp>
    </p:spTree>
    <p:extLst>
      <p:ext uri="{BB962C8B-B14F-4D97-AF65-F5344CB8AC3E}">
        <p14:creationId xmlns:p14="http://schemas.microsoft.com/office/powerpoint/2010/main" val="543473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40452" y="22070"/>
            <a:ext cx="444876" cy="365125"/>
          </a:xfrm>
        </p:spPr>
        <p:txBody>
          <a:bodyPr/>
          <a:lstStyle/>
          <a:p>
            <a:fld id="{D81B3B79-DEF0-4346-A5D2-0443081EFB3D}" type="slidenum">
              <a:rPr lang="ru-RU" b="1">
                <a:solidFill>
                  <a:srgbClr val="C79023"/>
                </a:solidFill>
              </a:rPr>
              <a:t>5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107504" y="253596"/>
            <a:ext cx="889730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Общие требования по инвентаризации с 01.07.2024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2E0548-05A4-794D-8C4D-8F5FBF8B9A0A}"/>
              </a:ext>
            </a:extLst>
          </p:cNvPr>
          <p:cNvSpPr txBox="1"/>
          <p:nvPr/>
        </p:nvSpPr>
        <p:spPr>
          <a:xfrm>
            <a:off x="2683947" y="823676"/>
            <a:ext cx="3744416" cy="805124"/>
          </a:xfrm>
          <a:prstGeom prst="roundRect">
            <a:avLst/>
          </a:prstGeom>
          <a:ln>
            <a:solidFill>
              <a:srgbClr val="077A3E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Обязательное проведение инвентаризации определяется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4E6B1A-7987-3145-9788-D8796BD2BEF3}"/>
              </a:ext>
            </a:extLst>
          </p:cNvPr>
          <p:cNvSpPr txBox="1"/>
          <p:nvPr/>
        </p:nvSpPr>
        <p:spPr>
          <a:xfrm>
            <a:off x="287524" y="2024844"/>
            <a:ext cx="3744416" cy="805124"/>
          </a:xfrm>
          <a:prstGeom prst="roundRect">
            <a:avLst/>
          </a:prstGeom>
          <a:ln>
            <a:solidFill>
              <a:srgbClr val="077A3E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законодательством РФ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6266D9-0DE8-8846-8964-233AB09023AA}"/>
              </a:ext>
            </a:extLst>
          </p:cNvPr>
          <p:cNvSpPr txBox="1"/>
          <p:nvPr/>
        </p:nvSpPr>
        <p:spPr>
          <a:xfrm>
            <a:off x="5148495" y="2024844"/>
            <a:ext cx="3744416" cy="805124"/>
          </a:xfrm>
          <a:prstGeom prst="roundRect">
            <a:avLst/>
          </a:prstGeom>
          <a:ln>
            <a:solidFill>
              <a:srgbClr val="077A3E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федеральными стандартами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5E5F6291-3FDF-7842-B28E-34D7201E0D37}"/>
              </a:ext>
            </a:extLst>
          </p:cNvPr>
          <p:cNvCxnSpPr>
            <a:stCxn id="3" idx="2"/>
            <a:endCxn id="20" idx="0"/>
          </p:cNvCxnSpPr>
          <p:nvPr/>
        </p:nvCxnSpPr>
        <p:spPr>
          <a:xfrm flipH="1">
            <a:off x="2159732" y="1628800"/>
            <a:ext cx="2396423" cy="396044"/>
          </a:xfrm>
          <a:prstGeom prst="straightConnector1">
            <a:avLst/>
          </a:prstGeom>
          <a:ln>
            <a:solidFill>
              <a:srgbClr val="077A3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988B4700-7CD7-4742-93EF-EE0ED814F4B3}"/>
              </a:ext>
            </a:extLst>
          </p:cNvPr>
          <p:cNvCxnSpPr>
            <a:stCxn id="3" idx="2"/>
            <a:endCxn id="21" idx="0"/>
          </p:cNvCxnSpPr>
          <p:nvPr/>
        </p:nvCxnSpPr>
        <p:spPr>
          <a:xfrm>
            <a:off x="4556155" y="1628800"/>
            <a:ext cx="2464548" cy="396044"/>
          </a:xfrm>
          <a:prstGeom prst="straightConnector1">
            <a:avLst/>
          </a:prstGeom>
          <a:ln>
            <a:solidFill>
              <a:srgbClr val="077A3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EBCB047-87D5-6745-B9A3-8AAC024C0DDF}"/>
              </a:ext>
            </a:extLst>
          </p:cNvPr>
          <p:cNvSpPr txBox="1"/>
          <p:nvPr/>
        </p:nvSpPr>
        <p:spPr>
          <a:xfrm>
            <a:off x="287524" y="3457538"/>
            <a:ext cx="3744416" cy="2491742"/>
          </a:xfrm>
          <a:prstGeom prst="roundRect">
            <a:avLst/>
          </a:prstGeom>
          <a:ln>
            <a:solidFill>
              <a:srgbClr val="077A3E"/>
            </a:solidFill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42900" indent="-342900" algn="just"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продаже предприятия в целом как имущественный комплекс;</a:t>
            </a:r>
          </a:p>
          <a:p>
            <a:pPr marL="342900" indent="-342900" algn="just"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банкротстве;</a:t>
            </a:r>
          </a:p>
          <a:p>
            <a:pPr marL="342900" indent="-342900" algn="just"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приватизации имущества унитарного предприятия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81D05E-206D-FF48-AA47-3242AE547225}"/>
              </a:ext>
            </a:extLst>
          </p:cNvPr>
          <p:cNvSpPr txBox="1"/>
          <p:nvPr/>
        </p:nvSpPr>
        <p:spPr>
          <a:xfrm>
            <a:off x="5148495" y="3457538"/>
            <a:ext cx="3744416" cy="3319834"/>
          </a:xfrm>
          <a:prstGeom prst="roundRect">
            <a:avLst/>
          </a:prstGeom>
          <a:ln>
            <a:solidFill>
              <a:srgbClr val="077A3E"/>
            </a:solidFill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187325" indent="-187325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установлении фактов хищений или злоупотреблений, а также порчи имущества;</a:t>
            </a:r>
          </a:p>
          <a:p>
            <a:pPr marL="187325" indent="-187325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стихийного бедствия, пожара…;</a:t>
            </a:r>
          </a:p>
          <a:p>
            <a:pPr marL="187325" indent="-187325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смене МОЛ (на день приемки-передачи дел);</a:t>
            </a:r>
          </a:p>
          <a:p>
            <a:pPr marL="187325" indent="-187325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передаче (возврате) комплекса объектов учета (имущественного комплекса) в аренду, управление, безвозмездное пользовании, хранение, а также при выкупе, продаже комплекса объектов учета (имущественного комплекса);</a:t>
            </a:r>
          </a:p>
          <a:p>
            <a:pPr marL="187325" indent="-187325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других случаях.</a:t>
            </a:r>
          </a:p>
        </p:txBody>
      </p: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36970E70-6B8C-5C47-B8D1-07711B871495}"/>
              </a:ext>
            </a:extLst>
          </p:cNvPr>
          <p:cNvCxnSpPr>
            <a:stCxn id="20" idx="2"/>
            <a:endCxn id="25" idx="0"/>
          </p:cNvCxnSpPr>
          <p:nvPr/>
        </p:nvCxnSpPr>
        <p:spPr>
          <a:xfrm>
            <a:off x="2159732" y="2829968"/>
            <a:ext cx="0" cy="627570"/>
          </a:xfrm>
          <a:prstGeom prst="straightConnector1">
            <a:avLst/>
          </a:prstGeom>
          <a:ln>
            <a:solidFill>
              <a:srgbClr val="077A3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CBDA00EE-DB1A-B749-AFED-CD1EA3852394}"/>
              </a:ext>
            </a:extLst>
          </p:cNvPr>
          <p:cNvCxnSpPr/>
          <p:nvPr/>
        </p:nvCxnSpPr>
        <p:spPr>
          <a:xfrm>
            <a:off x="7020703" y="2829968"/>
            <a:ext cx="0" cy="627570"/>
          </a:xfrm>
          <a:prstGeom prst="straightConnector1">
            <a:avLst/>
          </a:prstGeom>
          <a:ln>
            <a:solidFill>
              <a:srgbClr val="077A3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2288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500" y="108952"/>
            <a:ext cx="85107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Предварительные итоги отчетности за 2023 год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50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0AFEDC8-6263-1E4C-A5A0-D0BB89977C2C}"/>
              </a:ext>
            </a:extLst>
          </p:cNvPr>
          <p:cNvSpPr txBox="1"/>
          <p:nvPr/>
        </p:nvSpPr>
        <p:spPr>
          <a:xfrm>
            <a:off x="215516" y="1232756"/>
            <a:ext cx="2628292" cy="108012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Нефинансовые активы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F47951-15EB-6747-ACAF-E1093E67DBE5}"/>
              </a:ext>
            </a:extLst>
          </p:cNvPr>
          <p:cNvSpPr txBox="1"/>
          <p:nvPr/>
        </p:nvSpPr>
        <p:spPr>
          <a:xfrm>
            <a:off x="3707904" y="578524"/>
            <a:ext cx="5292588" cy="108012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Капитальные вложения не отнесены на увеличение балансовой стоимости имущества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7289CF-71F7-DB48-9186-F138C858DE9C}"/>
              </a:ext>
            </a:extLst>
          </p:cNvPr>
          <p:cNvSpPr txBox="1"/>
          <p:nvPr/>
        </p:nvSpPr>
        <p:spPr>
          <a:xfrm>
            <a:off x="3743908" y="1772816"/>
            <a:ext cx="5256584" cy="108012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Некорректно отражена стоимость земельных участков, нематериальных активов, основных средств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62E1095D-A2C1-754C-982C-A5C7E6D4126D}"/>
              </a:ext>
            </a:extLst>
          </p:cNvPr>
          <p:cNvCxnSpPr>
            <a:stCxn id="5" idx="3"/>
            <a:endCxn id="12" idx="1"/>
          </p:cNvCxnSpPr>
          <p:nvPr/>
        </p:nvCxnSpPr>
        <p:spPr>
          <a:xfrm flipV="1">
            <a:off x="2843808" y="1118584"/>
            <a:ext cx="864096" cy="654232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613906DD-70B5-7F44-A330-B59153110923}"/>
              </a:ext>
            </a:extLst>
          </p:cNvPr>
          <p:cNvCxnSpPr>
            <a:cxnSpLocks/>
            <a:stCxn id="5" idx="3"/>
            <a:endCxn id="13" idx="1"/>
          </p:cNvCxnSpPr>
          <p:nvPr/>
        </p:nvCxnSpPr>
        <p:spPr>
          <a:xfrm>
            <a:off x="2843808" y="1772816"/>
            <a:ext cx="900100" cy="540060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70533E2-5747-9246-9FAC-305A8141F160}"/>
              </a:ext>
            </a:extLst>
          </p:cNvPr>
          <p:cNvSpPr txBox="1"/>
          <p:nvPr/>
        </p:nvSpPr>
        <p:spPr>
          <a:xfrm>
            <a:off x="215516" y="3645768"/>
            <a:ext cx="2628292" cy="1080120"/>
          </a:xfrm>
          <a:prstGeom prst="round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Дебиторская задолженность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63A606-68CE-C34C-AD7B-183F218F1FB1}"/>
              </a:ext>
            </a:extLst>
          </p:cNvPr>
          <p:cNvSpPr txBox="1"/>
          <p:nvPr/>
        </p:nvSpPr>
        <p:spPr>
          <a:xfrm>
            <a:off x="3797419" y="2990792"/>
            <a:ext cx="5203073" cy="762244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поставлена на учет</a:t>
            </a:r>
            <a:endParaRPr lang="ru-RU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4CB222-3899-564A-B4B4-C5FAAF6C82FC}"/>
              </a:ext>
            </a:extLst>
          </p:cNvPr>
          <p:cNvSpPr txBox="1"/>
          <p:nvPr/>
        </p:nvSpPr>
        <p:spPr>
          <a:xfrm>
            <a:off x="3813563" y="3874802"/>
            <a:ext cx="5186929" cy="850342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Неправомерно признана нереальной к взысканию</a:t>
            </a:r>
            <a:endParaRPr lang="ru-RU" sz="2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B83450-3F5E-744D-8026-697D83FA51AF}"/>
              </a:ext>
            </a:extLst>
          </p:cNvPr>
          <p:cNvSpPr txBox="1"/>
          <p:nvPr/>
        </p:nvSpPr>
        <p:spPr>
          <a:xfrm>
            <a:off x="3802266" y="4846910"/>
            <a:ext cx="5198226" cy="850342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отражены штрафные санкции за нарушение условий контрактов</a:t>
            </a:r>
            <a:endParaRPr lang="ru-RU" sz="2000" b="1" dirty="0"/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AB6D1B84-B154-D941-996D-65ED8950055B}"/>
              </a:ext>
            </a:extLst>
          </p:cNvPr>
          <p:cNvCxnSpPr>
            <a:cxnSpLocks/>
            <a:stCxn id="20" idx="3"/>
            <a:endCxn id="21" idx="1"/>
          </p:cNvCxnSpPr>
          <p:nvPr/>
        </p:nvCxnSpPr>
        <p:spPr>
          <a:xfrm flipV="1">
            <a:off x="2843808" y="3371914"/>
            <a:ext cx="953611" cy="813914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9642A2D0-ABDB-BA40-A108-527638136295}"/>
              </a:ext>
            </a:extLst>
          </p:cNvPr>
          <p:cNvCxnSpPr>
            <a:cxnSpLocks/>
            <a:stCxn id="20" idx="3"/>
            <a:endCxn id="22" idx="1"/>
          </p:cNvCxnSpPr>
          <p:nvPr/>
        </p:nvCxnSpPr>
        <p:spPr>
          <a:xfrm>
            <a:off x="2843808" y="4185828"/>
            <a:ext cx="969755" cy="114145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42B47DC0-A610-DE40-9914-47C6D5CD1D28}"/>
              </a:ext>
            </a:extLst>
          </p:cNvPr>
          <p:cNvCxnSpPr>
            <a:cxnSpLocks/>
            <a:stCxn id="20" idx="3"/>
            <a:endCxn id="23" idx="1"/>
          </p:cNvCxnSpPr>
          <p:nvPr/>
        </p:nvCxnSpPr>
        <p:spPr>
          <a:xfrm>
            <a:off x="2843808" y="4185828"/>
            <a:ext cx="958458" cy="1086253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177D2D2-F684-954F-8DF3-05CBAF861F62}"/>
              </a:ext>
            </a:extLst>
          </p:cNvPr>
          <p:cNvSpPr txBox="1"/>
          <p:nvPr/>
        </p:nvSpPr>
        <p:spPr>
          <a:xfrm>
            <a:off x="215516" y="5697252"/>
            <a:ext cx="2628292" cy="108012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Забалансовые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счета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C1342D7-D456-834C-A2DB-494FB7D0F5A1}"/>
              </a:ext>
            </a:extLst>
          </p:cNvPr>
          <p:cNvSpPr txBox="1"/>
          <p:nvPr/>
        </p:nvSpPr>
        <p:spPr>
          <a:xfrm>
            <a:off x="3813563" y="5819018"/>
            <a:ext cx="5186930" cy="958354"/>
          </a:xfrm>
          <a:prstGeom prst="roundRect">
            <a:avLst/>
          </a:prstGeom>
          <a:solidFill>
            <a:srgbClr val="F3F8EE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отражены банковские гарантии, целевые капитальные вложения, имущество в пользовании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id="{6344697D-8A56-D34C-B01F-E86CF584314D}"/>
              </a:ext>
            </a:extLst>
          </p:cNvPr>
          <p:cNvCxnSpPr>
            <a:cxnSpLocks/>
            <a:stCxn id="33" idx="3"/>
            <a:endCxn id="38" idx="1"/>
          </p:cNvCxnSpPr>
          <p:nvPr/>
        </p:nvCxnSpPr>
        <p:spPr>
          <a:xfrm>
            <a:off x="2843808" y="6237312"/>
            <a:ext cx="969755" cy="60883"/>
          </a:xfrm>
          <a:prstGeom prst="line">
            <a:avLst/>
          </a:prstGeom>
          <a:ln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9069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3036" y="108952"/>
            <a:ext cx="7503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Итоги отчетности за 2023 год</a:t>
            </a:r>
            <a:endParaRPr lang="ru-RU" sz="24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51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Схема 2"/>
          <p:cNvGraphicFramePr/>
          <p:nvPr>
            <p:extLst/>
          </p:nvPr>
        </p:nvGraphicFramePr>
        <p:xfrm>
          <a:off x="143508" y="1160581"/>
          <a:ext cx="867696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69178" y="5564088"/>
            <a:ext cx="6987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11 июня 2021 г. № 02-06-10/46636 (постановка на учет + КФО) 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13 апреля 2021 г. № 02-07-10/27529 (снятие с учета)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21 февраля 2022 г. № 02-07-05/12362 (снятие с учета)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13874" y="784510"/>
            <a:ext cx="531625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 10 «Обеспечение исполнения обязательств»</a:t>
            </a:r>
          </a:p>
        </p:txBody>
      </p:sp>
    </p:spTree>
    <p:extLst>
      <p:ext uri="{BB962C8B-B14F-4D97-AF65-F5344CB8AC3E}">
        <p14:creationId xmlns:p14="http://schemas.microsoft.com/office/powerpoint/2010/main" val="304990626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725" y="98235"/>
            <a:ext cx="828092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6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Нормативные правовые акты для отчетности 2024 год</a:t>
            </a:r>
            <a:endParaRPr lang="ru-RU" sz="2600" b="1" dirty="0">
              <a:solidFill>
                <a:srgbClr val="00206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52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3708DAF7-6F5C-A24F-AB2F-12A82D0FD595}"/>
              </a:ext>
            </a:extLst>
          </p:cNvPr>
          <p:cNvGraphicFramePr/>
          <p:nvPr>
            <p:extLst/>
          </p:nvPr>
        </p:nvGraphicFramePr>
        <p:xfrm>
          <a:off x="287524" y="1196752"/>
          <a:ext cx="885647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7781395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27905"/>
            <a:ext cx="889728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Входящие остатки</a:t>
            </a:r>
          </a:p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(письмо МФ от </a:t>
            </a: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30.07.2023 № 02-06-07/71391,</a:t>
            </a:r>
          </a:p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Times New Roman" charset="0"/>
                <a:cs typeface="Times New Roman" panose="02020603050405020304" pitchFamily="18" charset="0"/>
              </a:rPr>
              <a:t>от 30.12.2021 № 02-06-07/108267 )</a:t>
            </a: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53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0D199E36-CE6E-0A4A-925A-82EE5FB3D6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5031253"/>
              </p:ext>
            </p:extLst>
          </p:nvPr>
        </p:nvGraphicFramePr>
        <p:xfrm>
          <a:off x="122956" y="1908775"/>
          <a:ext cx="8881833" cy="4832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 4"/>
          <p:cNvSpPr/>
          <p:nvPr/>
        </p:nvSpPr>
        <p:spPr>
          <a:xfrm>
            <a:off x="1518791" y="42370"/>
            <a:ext cx="6306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Подготовка к формированию отчетности 2024 года</a:t>
            </a:r>
          </a:p>
        </p:txBody>
      </p:sp>
    </p:spTree>
    <p:extLst>
      <p:ext uri="{BB962C8B-B14F-4D97-AF65-F5344CB8AC3E}">
        <p14:creationId xmlns:p14="http://schemas.microsoft.com/office/powerpoint/2010/main" val="29280194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27905"/>
            <a:ext cx="889728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Показатели в отчетности – по действующей в 2024 году бюджетной классификации</a:t>
            </a:r>
          </a:p>
          <a:p>
            <a:pPr marL="53975" lvl="1" algn="ctr">
              <a:buSzPct val="130000"/>
            </a:pPr>
            <a:endParaRPr lang="ru-RU" sz="2200" b="1" dirty="0">
              <a:solidFill>
                <a:srgbClr val="077A3E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  <a:p>
            <a:pPr marL="339725" lvl="1" indent="-285750" algn="ctr">
              <a:spcAft>
                <a:spcPts val="1200"/>
              </a:spcAft>
              <a:buSzPct val="130000"/>
              <a:buFont typeface="Wingdings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формирования и применения кодов бюджетной классификации Российской Федерации, их структуры и принципов назначения, утвержденных приказом Министерства финансов Российской Федерации от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24.05.2022 № 82н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39725" lvl="1" indent="-285750" algn="ctr">
              <a:spcAft>
                <a:spcPts val="1200"/>
              </a:spcAft>
              <a:buSzPct val="130000"/>
              <a:buFont typeface="Wingdings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Коды (перечни кодов) бюджетной классификации Российской Федерации на 2024 год (на 2024 год и на плановый период 2025 и 2026 годов), утвержденные приказом Министерства финансов Российской Федерации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01.06.2023 № 80н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39725" lvl="1" indent="-285750" algn="ctr">
              <a:spcAft>
                <a:spcPts val="1200"/>
              </a:spcAft>
              <a:buSzPct val="130000"/>
              <a:buFont typeface="Wingdings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применения кодов классификации операций сектора государственного управления, утвержденный приказом Министерства финансов Российской Федерации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29.11.2017 № 209н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39725" lvl="1" indent="-285750" algn="ctr">
              <a:spcAft>
                <a:spcPts val="1200"/>
              </a:spcAft>
              <a:buSzPct val="130000"/>
              <a:buFont typeface="Wingdings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также:</a:t>
            </a:r>
          </a:p>
          <a:p>
            <a:pPr marL="53975" lvl="1" algn="ctr">
              <a:buSzPct val="130000"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Сопоставительных таблиц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54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/>
          <p:nvPr/>
        </p:nvSpPr>
        <p:spPr>
          <a:xfrm>
            <a:off x="1518791" y="42370"/>
            <a:ext cx="6306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Подготовка к формированию отчетности 2024 года</a:t>
            </a:r>
          </a:p>
        </p:txBody>
      </p:sp>
    </p:spTree>
    <p:extLst>
      <p:ext uri="{BB962C8B-B14F-4D97-AF65-F5344CB8AC3E}">
        <p14:creationId xmlns:p14="http://schemas.microsoft.com/office/powerpoint/2010/main" val="425077017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48440"/>
            <a:ext cx="8897286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соответствия разделов (подразделов) и видов расходов классификации расходов бюджетов, применяемых при составлении и исполнении федерального бюджета на 2024 год и на плановый период 2025 и 2026 годов;</a:t>
            </a:r>
          </a:p>
          <a:p>
            <a:pPr marL="285750" indent="-28575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Сопоставительная таблица целевых статей расходов и кодов видов доходов, применяющихся при составлении и исполнении бюджетов бюджетной системы Российской Федерации, начиная с бюджетов на 2024 год и плановый период 2025 и 2026 годов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соответствия видов расходов классификации расходов бюджетов и статей (подстатей) классификации операций сектора государственного управления, применяемой в 2024 году;</a:t>
            </a:r>
          </a:p>
          <a:p>
            <a:pPr marL="285750" indent="-28575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Сопоставительная таблица кодов классификации расходов федерального бюджета, применяемых в 2023 году, к кодам классификации расходов федерального бюджета в 2024 году;</a:t>
            </a:r>
          </a:p>
          <a:p>
            <a:pPr marL="285750" indent="-28575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Сопоставительная таблица изменений единых для бюджетов бюджетной системы Российской Федерации видов расходов классификации расходов бюджетов, применяемых в 2023 году, к применяемым в 2024 году и плановом периоде 2025 и 2026 годах;</a:t>
            </a:r>
          </a:p>
          <a:p>
            <a:pPr marL="285750" indent="-28575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соответствия аналитической группы подвида доходов бюджетов и статей (подстатей) классификации операций сектора государственного управления, применяемой в целях бухгалтерского (бюджетного) учета при безвозмездных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неденежных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передачах;</a:t>
            </a:r>
          </a:p>
          <a:p>
            <a:pPr marL="285750" indent="-28575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соответствия видов расходов классификации расходов бюджетов и статей (подстатей) классификации операций сектора государственного управления в целях бухгалтерского (бюджетного) учета при безвозмездных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неденежных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передачах;</a:t>
            </a:r>
          </a:p>
          <a:p>
            <a:pPr marL="285750" indent="-285750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соответствия кодов классификации доходов и статей (подстатей) КОСГУ кодам Классификации доходов, установленным Руководством по статистике государственных финансов (СГФ – 2014), применяемая в 2024 г.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55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/>
          <p:nvPr/>
        </p:nvSpPr>
        <p:spPr>
          <a:xfrm>
            <a:off x="1518791" y="42370"/>
            <a:ext cx="6306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Подготовка к формированию отчетности 2024 года</a:t>
            </a:r>
          </a:p>
        </p:txBody>
      </p:sp>
    </p:spTree>
    <p:extLst>
      <p:ext uri="{BB962C8B-B14F-4D97-AF65-F5344CB8AC3E}">
        <p14:creationId xmlns:p14="http://schemas.microsoft.com/office/powerpoint/2010/main" val="369516578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3748" y="85012"/>
            <a:ext cx="46445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записка. Раздел 3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56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179512" y="626687"/>
            <a:ext cx="889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"Анализ отчета об исполнении бюджета субъектом бюджетной отчетности"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539D16-C31E-7948-8296-1BC16C8D275D}"/>
              </a:ext>
            </a:extLst>
          </p:cNvPr>
          <p:cNvSpPr txBox="1"/>
          <p:nvPr/>
        </p:nvSpPr>
        <p:spPr>
          <a:xfrm>
            <a:off x="168855" y="6021288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*** КС: при наличии показателя в графе 8 раздела 2 ф.0503164 «99 – Иные причины» заполнение этой строки графы 3 данной таблицы является обязательным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AE61FA24-29CB-5C46-AF92-84C66EAACC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568463"/>
              </p:ext>
            </p:extLst>
          </p:nvPr>
        </p:nvGraphicFramePr>
        <p:xfrm>
          <a:off x="173409" y="1176241"/>
          <a:ext cx="8764378" cy="470103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002611">
                  <a:extLst>
                    <a:ext uri="{9D8B030D-6E8A-4147-A177-3AD203B41FA5}">
                      <a16:colId xmlns:a16="http://schemas.microsoft.com/office/drawing/2014/main" val="444891901"/>
                    </a:ext>
                  </a:extLst>
                </a:gridCol>
                <a:gridCol w="1379578">
                  <a:extLst>
                    <a:ext uri="{9D8B030D-6E8A-4147-A177-3AD203B41FA5}">
                      <a16:colId xmlns:a16="http://schemas.microsoft.com/office/drawing/2014/main" val="1759271685"/>
                    </a:ext>
                  </a:extLst>
                </a:gridCol>
                <a:gridCol w="4382189">
                  <a:extLst>
                    <a:ext uri="{9D8B030D-6E8A-4147-A177-3AD203B41FA5}">
                      <a16:colId xmlns:a16="http://schemas.microsoft.com/office/drawing/2014/main" val="1015782878"/>
                    </a:ext>
                  </a:extLst>
                </a:gridCol>
              </a:tblGrid>
              <a:tr h="2462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строки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endParaRPr lang="ru-RU" sz="13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08743677"/>
                  </a:ext>
                </a:extLst>
              </a:tr>
              <a:tr h="2407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73503817"/>
                  </a:ext>
                </a:extLst>
              </a:tr>
              <a:tr h="165078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 об исполнении бюджета (ф.0503127): причины отклонения суммы неисполненных назначений, отраженных в графе 9 по соответствующим строкам раздела «Доходы», от разницы показателей граф 4 и 8 по строке 010 «Доходы бюджета - всего»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010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(пояснения)</a:t>
                      </a:r>
                      <a:endParaRPr lang="ru-RU" sz="13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0398308"/>
                  </a:ext>
                </a:extLst>
              </a:tr>
              <a:tr h="704233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Сведения об исполнении бюджета (ф.0503164): код "99 - Иные причины" по графе 8 раздела 2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020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(расшифровка иных причин)</a:t>
                      </a:r>
                      <a:endParaRPr lang="ru-RU" sz="13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19177593"/>
                  </a:ext>
                </a:extLst>
              </a:tr>
              <a:tr h="73871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Сведения об исполнении бююджета (ф.0503164):  по графе 8 раздела 2 несколько причин одновременно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030</a:t>
                      </a:r>
                      <a:endParaRPr lang="ru-RU" sz="13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(расшифровка причин)</a:t>
                      </a:r>
                      <a:endParaRPr lang="ru-RU" sz="13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9914439"/>
                  </a:ext>
                </a:extLst>
              </a:tr>
              <a:tr h="112029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исполнения текстовых статей закона (решения) о бюджете, касающихся приоритетных национальных проектов и имеющих отношение к деятельности субъекта бюджетной отчетности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040</a:t>
                      </a:r>
                      <a:endParaRPr lang="ru-RU" sz="13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(пояснения)</a:t>
                      </a:r>
                      <a:endParaRPr lang="ru-RU" sz="13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617886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71220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3748" y="9781"/>
            <a:ext cx="46445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записка. Раздел 4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57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0" y="440668"/>
            <a:ext cx="9079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Анализ показателей бухгалтерской отчетности субъекта бюджетной отчетности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539D16-C31E-7948-8296-1BC16C8D275D}"/>
              </a:ext>
            </a:extLst>
          </p:cNvPr>
          <p:cNvSpPr txBox="1"/>
          <p:nvPr/>
        </p:nvSpPr>
        <p:spPr>
          <a:xfrm>
            <a:off x="269522" y="6057292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*** КС: если … заполнена, то заполнение этой строки по графе 4 данной таблицы является обязательным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E69937CE-BFD7-F149-9F9E-E01C41915AD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79512" y="887878"/>
          <a:ext cx="8802978" cy="518767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49896">
                  <a:extLst>
                    <a:ext uri="{9D8B030D-6E8A-4147-A177-3AD203B41FA5}">
                      <a16:colId xmlns:a16="http://schemas.microsoft.com/office/drawing/2014/main" val="2559655459"/>
                    </a:ext>
                  </a:extLst>
                </a:gridCol>
                <a:gridCol w="646090">
                  <a:extLst>
                    <a:ext uri="{9D8B030D-6E8A-4147-A177-3AD203B41FA5}">
                      <a16:colId xmlns:a16="http://schemas.microsoft.com/office/drawing/2014/main" val="1328982806"/>
                    </a:ext>
                  </a:extLst>
                </a:gridCol>
                <a:gridCol w="2665122">
                  <a:extLst>
                    <a:ext uri="{9D8B030D-6E8A-4147-A177-3AD203B41FA5}">
                      <a16:colId xmlns:a16="http://schemas.microsoft.com/office/drawing/2014/main" val="2429507638"/>
                    </a:ext>
                  </a:extLst>
                </a:gridCol>
                <a:gridCol w="4441870">
                  <a:extLst>
                    <a:ext uri="{9D8B030D-6E8A-4147-A177-3AD203B41FA5}">
                      <a16:colId xmlns:a16="http://schemas.microsoft.com/office/drawing/2014/main" val="2475030372"/>
                    </a:ext>
                  </a:extLst>
                </a:gridCol>
              </a:tblGrid>
              <a:tr h="3729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формы по ОКУД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строки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Пояснения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18861480"/>
                  </a:ext>
                </a:extLst>
              </a:tr>
              <a:tr h="1764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18697002"/>
                  </a:ext>
                </a:extLst>
              </a:tr>
              <a:tr h="397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0503168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 со знаком "минус" в графе 7 разделов 1 и 2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номеров счетов учета нефинансовых активов, суммы корректировочных записей и оснований для корректировок)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4921089"/>
                  </a:ext>
                </a:extLst>
              </a:tr>
              <a:tr h="397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0503169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 со знаком "минус" в графах 5 - 8 раздела 1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номеров (кодов) счетов бухгалтерского учета)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72683867"/>
                  </a:ext>
                </a:extLst>
              </a:tr>
              <a:tr h="6376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0503169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 2 графа 7 - "05 - иные причины возникновения просроченной кредиторской задолженности"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номеров (кодов) счетов бухгалтерского учета, сумм задолженности, кредиторов)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8724656"/>
                  </a:ext>
                </a:extLst>
              </a:tr>
              <a:tr h="6857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0503169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Несколько причин возникновения просроченной дебиторской (кредиторской) задолженности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(пояснения)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52703426"/>
                  </a:ext>
                </a:extLst>
              </a:tr>
              <a:tr h="3368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0503173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 1 графа 9 - "06 - иные причины"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показателей отчета)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39843641"/>
                  </a:ext>
                </a:extLst>
              </a:tr>
              <a:tr h="3368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0503175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 1 графа 7 - "99 - иные причины"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показателей отчета)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87105277"/>
                  </a:ext>
                </a:extLst>
              </a:tr>
              <a:tr h="3368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0503190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Графа 7 - "09 - иной статус"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объектов капитальных вложений)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530559"/>
                  </a:ext>
                </a:extLst>
              </a:tr>
              <a:tr h="5774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0503190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Графа 7 - "28 - иное основание выбытия"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объектов капитальных вложений)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63901209"/>
                  </a:ext>
                </a:extLst>
              </a:tr>
              <a:tr h="3849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0503127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Информация (пояснения) о некассовых операциях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разрезе АГПД, КВР, АГВИФДБ, сумм операций)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61199469"/>
                  </a:ext>
                </a:extLst>
              </a:tr>
              <a:tr h="5293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Иной показатель: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193434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032471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3748" y="9781"/>
            <a:ext cx="46445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Пояснительная записка. Раздел 4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58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4A84FC4-70AB-EF49-A8DF-4C9EF822B8C9}"/>
              </a:ext>
            </a:extLst>
          </p:cNvPr>
          <p:cNvSpPr txBox="1"/>
          <p:nvPr/>
        </p:nvSpPr>
        <p:spPr>
          <a:xfrm>
            <a:off x="0" y="440668"/>
            <a:ext cx="90799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Анализ показателей бухгалтерской отчетности субъекта бюджетной отчетности</a:t>
            </a:r>
          </a:p>
          <a:p>
            <a:pPr algn="ctr"/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077A3E"/>
                </a:solidFill>
                <a:latin typeface="Times New Roman" panose="02020603050405020304" pitchFamily="18" charset="0"/>
              </a:rPr>
              <a:t>Причины увеличения просроченной задолженности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4B5E8D06-37C3-3344-9F1A-E7BD9A46349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7504" y="1556792"/>
          <a:ext cx="8784975" cy="450049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47749">
                  <a:extLst>
                    <a:ext uri="{9D8B030D-6E8A-4147-A177-3AD203B41FA5}">
                      <a16:colId xmlns:a16="http://schemas.microsoft.com/office/drawing/2014/main" val="3185210495"/>
                    </a:ext>
                  </a:extLst>
                </a:gridCol>
                <a:gridCol w="3304441">
                  <a:extLst>
                    <a:ext uri="{9D8B030D-6E8A-4147-A177-3AD203B41FA5}">
                      <a16:colId xmlns:a16="http://schemas.microsoft.com/office/drawing/2014/main" val="1186242900"/>
                    </a:ext>
                  </a:extLst>
                </a:gridCol>
                <a:gridCol w="805961">
                  <a:extLst>
                    <a:ext uri="{9D8B030D-6E8A-4147-A177-3AD203B41FA5}">
                      <a16:colId xmlns:a16="http://schemas.microsoft.com/office/drawing/2014/main" val="3138813521"/>
                    </a:ext>
                  </a:extLst>
                </a:gridCol>
                <a:gridCol w="1047749">
                  <a:extLst>
                    <a:ext uri="{9D8B030D-6E8A-4147-A177-3AD203B41FA5}">
                      <a16:colId xmlns:a16="http://schemas.microsoft.com/office/drawing/2014/main" val="3783174297"/>
                    </a:ext>
                  </a:extLst>
                </a:gridCol>
                <a:gridCol w="886557">
                  <a:extLst>
                    <a:ext uri="{9D8B030D-6E8A-4147-A177-3AD203B41FA5}">
                      <a16:colId xmlns:a16="http://schemas.microsoft.com/office/drawing/2014/main" val="729945475"/>
                    </a:ext>
                  </a:extLst>
                </a:gridCol>
                <a:gridCol w="1692518">
                  <a:extLst>
                    <a:ext uri="{9D8B030D-6E8A-4147-A177-3AD203B41FA5}">
                      <a16:colId xmlns:a16="http://schemas.microsoft.com/office/drawing/2014/main" val="3675165868"/>
                    </a:ext>
                  </a:extLst>
                </a:gridCol>
              </a:tblGrid>
              <a:tr h="6586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строки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(код) счета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руб.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Пояснения</a:t>
                      </a:r>
                      <a:endParaRPr lang="ru-RU" sz="14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60713699"/>
                  </a:ext>
                </a:extLst>
              </a:tr>
              <a:tr h="3293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79016551"/>
                  </a:ext>
                </a:extLst>
              </a:tr>
              <a:tr h="439073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0503169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увеличения просроченной дебиторской задолженности по сравнению с показателями за аналогичный период прошлого отчетного года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69384497"/>
                  </a:ext>
                </a:extLst>
              </a:tr>
              <a:tr h="439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88190383"/>
                  </a:ext>
                </a:extLst>
              </a:tr>
              <a:tr h="439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9426077"/>
                  </a:ext>
                </a:extLst>
              </a:tr>
              <a:tr h="439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88778696"/>
                  </a:ext>
                </a:extLst>
              </a:tr>
              <a:tr h="439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увеличения просроченной кредиторской задолженности по сравнению с показателями за аналогичный период прошлого отчетного года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6146811"/>
                  </a:ext>
                </a:extLst>
              </a:tr>
              <a:tr h="439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21026242"/>
                  </a:ext>
                </a:extLst>
              </a:tr>
              <a:tr h="439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21373432"/>
                  </a:ext>
                </a:extLst>
              </a:tr>
              <a:tr h="4390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116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04518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532" y="1019292"/>
            <a:ext cx="82634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Сведения по дебиторской и кредиторской задолженности </a:t>
            </a:r>
            <a:r>
              <a:rPr lang="ru-RU" sz="2200" b="1" u="sng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(ф.0503369) </a:t>
            </a:r>
            <a:endParaRPr lang="ru-RU" sz="2200" b="1" u="sng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59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3980354-89A0-804F-98D5-33968386C841}"/>
              </a:ext>
            </a:extLst>
          </p:cNvPr>
          <p:cNvSpPr txBox="1"/>
          <p:nvPr/>
        </p:nvSpPr>
        <p:spPr>
          <a:xfrm>
            <a:off x="614637" y="2263514"/>
            <a:ext cx="7753260" cy="393435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формировании и представлении финансовым органом консолидированных Сведений по дебиторской и кредиторской задолженности (ф.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0503369) раскрытие информации о состоянии расчетов (дебиторской и кредиторской задолженности) осуществляется с отражением </a:t>
            </a:r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 – 17 разрядах номера счета единых кодов бюджетной классификации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5687017-2717-6D4C-8A72-0981DB84F89E}"/>
              </a:ext>
            </a:extLst>
          </p:cNvPr>
          <p:cNvSpPr/>
          <p:nvPr/>
        </p:nvSpPr>
        <p:spPr>
          <a:xfrm>
            <a:off x="332572" y="313678"/>
            <a:ext cx="8263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НОВОЕ</a:t>
            </a:r>
            <a:r>
              <a:rPr lang="ru-RU" sz="2400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для отчетности 2024 года</a:t>
            </a:r>
          </a:p>
        </p:txBody>
      </p:sp>
    </p:spTree>
    <p:extLst>
      <p:ext uri="{BB962C8B-B14F-4D97-AF65-F5344CB8AC3E}">
        <p14:creationId xmlns:p14="http://schemas.microsoft.com/office/powerpoint/2010/main" val="3088808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32440" y="22070"/>
            <a:ext cx="552888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>
                <a:solidFill>
                  <a:srgbClr val="C79023"/>
                </a:solidFill>
              </a:rPr>
              <a:t>6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719572" y="38938"/>
            <a:ext cx="75248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До</a:t>
            </a:r>
            <a:r>
              <a:rPr lang="ru-RU" sz="24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начало инвентаризации</a:t>
            </a:r>
          </a:p>
        </p:txBody>
      </p:sp>
      <p:graphicFrame>
        <p:nvGraphicFramePr>
          <p:cNvPr id="2" name="Схема 1"/>
          <p:cNvGraphicFramePr/>
          <p:nvPr>
            <p:extLst/>
          </p:nvPr>
        </p:nvGraphicFramePr>
        <p:xfrm>
          <a:off x="323528" y="473523"/>
          <a:ext cx="856895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5658" y="5193196"/>
            <a:ext cx="3634274" cy="1487579"/>
          </a:xfrm>
          <a:prstGeom prst="wedgeRoundRectCallout">
            <a:avLst>
              <a:gd name="adj1" fmla="val -21932"/>
              <a:gd name="adj2" fmla="val -96890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just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Полномочия могут быть возложены на: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созданную комиссию по поступлению и выбытию активов;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комиссию по подготовке и принятию решения о списании имущества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96136" y="5193196"/>
            <a:ext cx="3096344" cy="1476017"/>
          </a:xfrm>
          <a:prstGeom prst="wedgeRoundRectCallout">
            <a:avLst>
              <a:gd name="adj1" fmla="val -30638"/>
              <a:gd name="adj2" fmla="val -100483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большом количестве объектов инвентаризации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79912" y="2440856"/>
            <a:ext cx="1692188" cy="18522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для формирования</a:t>
            </a:r>
          </a:p>
          <a:p>
            <a:pPr algn="ctr"/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5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о проведении инвентаризации (ф.0510439)</a:t>
            </a:r>
          </a:p>
        </p:txBody>
      </p:sp>
      <p:sp>
        <p:nvSpPr>
          <p:cNvPr id="6" name="Двойная стрелка влево/вправо 5"/>
          <p:cNvSpPr/>
          <p:nvPr/>
        </p:nvSpPr>
        <p:spPr>
          <a:xfrm>
            <a:off x="3851920" y="3032956"/>
            <a:ext cx="1548172" cy="18002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02125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508" y="277822"/>
            <a:ext cx="8479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Сведения по дебиторской и кредиторской задолженности (ф.0503369) -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ошибки</a:t>
            </a:r>
            <a:r>
              <a:rPr lang="ru-RU" b="1" dirty="0">
                <a:solidFill>
                  <a:srgbClr val="077A3E"/>
                </a:solidFill>
                <a:latin typeface="Times New Roman" panose="02020603050405020304" pitchFamily="18" charset="0"/>
                <a:ea typeface="Bookman Old Style" charset="0"/>
                <a:cs typeface="Times New Roman" panose="02020603050405020304" pitchFamily="18" charset="0"/>
              </a:rPr>
              <a:t> 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Bookman Old Style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60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7D6303B-FF8B-D441-8D2D-645CA3EDD62D}"/>
              </a:ext>
            </a:extLst>
          </p:cNvPr>
          <p:cNvSpPr/>
          <p:nvPr/>
        </p:nvSpPr>
        <p:spPr>
          <a:xfrm>
            <a:off x="-144341" y="908720"/>
            <a:ext cx="2447675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Аналитический код счета бюджетного учета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не соответствуе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т коду бюджетной классификации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endParaRPr>
          </a:p>
          <a:p>
            <a:pPr marL="285750" indent="-285750" algn="just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F32341B0-37A0-5642-8AED-3B51B23C415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36966" y="3481177"/>
          <a:ext cx="1510428" cy="25012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04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1 17 01050100000 180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2 08 05000100000 150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1 16 10123010000 140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1 11 05074140000 120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1 11 05013050000 120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1 11 05013130000 120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1 11 05025130000 120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1 11 05035130000 120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1 12 01010010000 120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1 12 01030010000 120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1 12 01041010000 120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1 12 01042010000 120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1 12 01070010000 120</a:t>
                      </a:r>
                      <a:endParaRPr lang="ru-RU" sz="12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CBE973E-87DC-6E47-AB68-BAA5DFFFC80B}"/>
              </a:ext>
            </a:extLst>
          </p:cNvPr>
          <p:cNvSpPr txBox="1"/>
          <p:nvPr/>
        </p:nvSpPr>
        <p:spPr>
          <a:xfrm>
            <a:off x="-257914" y="2945886"/>
            <a:ext cx="2900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/>
              <a:t>Счет 205 </a:t>
            </a:r>
            <a:r>
              <a:rPr lang="ru-RU" sz="1400" b="1" i="1" u="sng" dirty="0"/>
              <a:t>11</a:t>
            </a:r>
            <a:r>
              <a:rPr lang="ru-RU" sz="1400" b="1" i="1" dirty="0"/>
              <a:t> «Расчеты с плательщиками налогов»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F710C8B-1152-8247-A849-A994F83AA090}"/>
              </a:ext>
            </a:extLst>
          </p:cNvPr>
          <p:cNvSpPr/>
          <p:nvPr/>
        </p:nvSpPr>
        <p:spPr>
          <a:xfrm>
            <a:off x="2433922" y="908720"/>
            <a:ext cx="27445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Отражение показателей по счетам,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не допустимым (не применяемым)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при исполнении бюджетов субъектов Российской Федерации (муниципальных образований)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F0305E-5A0B-E14F-964A-5E164DCC2A21}"/>
              </a:ext>
            </a:extLst>
          </p:cNvPr>
          <p:cNvSpPr txBox="1"/>
          <p:nvPr/>
        </p:nvSpPr>
        <p:spPr>
          <a:xfrm>
            <a:off x="2190530" y="3284440"/>
            <a:ext cx="341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Счет 205 </a:t>
            </a:r>
            <a:r>
              <a:rPr lang="ru-RU" sz="1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«Расчеты с плательщиками </a:t>
            </a:r>
            <a:r>
              <a:rPr lang="ru-RU" sz="1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обязательным страховым взносам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E351E53F-65D2-544A-8161-B2B584CD19F9}"/>
              </a:ext>
            </a:extLst>
          </p:cNvPr>
          <p:cNvCxnSpPr>
            <a:cxnSpLocks/>
          </p:cNvCxnSpPr>
          <p:nvPr/>
        </p:nvCxnSpPr>
        <p:spPr>
          <a:xfrm flipH="1" flipV="1">
            <a:off x="3900030" y="4040006"/>
            <a:ext cx="8708" cy="32165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01EC6DB-5552-324E-A69F-4142AA2C01D8}"/>
              </a:ext>
            </a:extLst>
          </p:cNvPr>
          <p:cNvSpPr txBox="1"/>
          <p:nvPr/>
        </p:nvSpPr>
        <p:spPr>
          <a:xfrm>
            <a:off x="2527751" y="4378560"/>
            <a:ext cx="2744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государственных внебюджетных фондов РФ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26DA43E-6620-0645-884A-6A9651D61B90}"/>
              </a:ext>
            </a:extLst>
          </p:cNvPr>
          <p:cNvSpPr/>
          <p:nvPr/>
        </p:nvSpPr>
        <p:spPr>
          <a:xfrm>
            <a:off x="2527751" y="5245434"/>
            <a:ext cx="28363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11100000000000000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20521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B6635F58-13B9-4442-970A-747B56D3F661}"/>
              </a:ext>
            </a:extLst>
          </p:cNvPr>
          <p:cNvCxnSpPr>
            <a:cxnSpLocks/>
          </p:cNvCxnSpPr>
          <p:nvPr/>
        </p:nvCxnSpPr>
        <p:spPr>
          <a:xfrm flipH="1" flipV="1">
            <a:off x="3913888" y="5598189"/>
            <a:ext cx="8708" cy="32165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DC60830-2E50-A146-9AAE-1BBE0178768B}"/>
              </a:ext>
            </a:extLst>
          </p:cNvPr>
          <p:cNvSpPr txBox="1"/>
          <p:nvPr/>
        </p:nvSpPr>
        <p:spPr>
          <a:xfrm>
            <a:off x="1947394" y="6058198"/>
            <a:ext cx="41060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Недопустимая структура КБК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6FE9A5A3-DAFD-9E46-860F-1484A8326045}"/>
              </a:ext>
            </a:extLst>
          </p:cNvPr>
          <p:cNvSpPr/>
          <p:nvPr/>
        </p:nvSpPr>
        <p:spPr>
          <a:xfrm>
            <a:off x="6053486" y="1027577"/>
            <a:ext cx="221079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Аналитический код счета бюджетного учета не соответствует КВР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  <a:sym typeface="Helvetica Neue Light"/>
            </a:endParaRPr>
          </a:p>
          <a:p>
            <a:pPr marL="285750" indent="-285750" algn="ctr"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Helvetica Neue Light"/>
              </a:rPr>
              <a:t>Недопустимые КВР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760044-4F96-734F-BE20-AA4FB0B56427}"/>
              </a:ext>
            </a:extLst>
          </p:cNvPr>
          <p:cNvSpPr txBox="1"/>
          <p:nvPr/>
        </p:nvSpPr>
        <p:spPr>
          <a:xfrm>
            <a:off x="5687616" y="2622088"/>
            <a:ext cx="34563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/>
              <a:t>Счет 206 </a:t>
            </a:r>
            <a:r>
              <a:rPr lang="ru-RU" sz="1400" b="1" i="1" u="sng" dirty="0"/>
              <a:t>11</a:t>
            </a:r>
            <a:r>
              <a:rPr lang="ru-RU" sz="1400" b="1" i="1" dirty="0"/>
              <a:t> «Расчеты по заработной плате»</a:t>
            </a:r>
          </a:p>
          <a:p>
            <a:pPr algn="ctr"/>
            <a:r>
              <a:rPr lang="ru-RU" sz="1400" b="1" i="1" dirty="0"/>
              <a:t>с КВР</a:t>
            </a:r>
          </a:p>
        </p:txBody>
      </p:sp>
      <p:graphicFrame>
        <p:nvGraphicFramePr>
          <p:cNvPr id="21" name="Таблица 20">
            <a:extLst>
              <a:ext uri="{FF2B5EF4-FFF2-40B4-BE49-F238E27FC236}">
                <a16:creationId xmlns:a16="http://schemas.microsoft.com/office/drawing/2014/main" id="{178A3CE2-DEC9-4445-BC59-FF4E549FCEA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652650" y="3371351"/>
          <a:ext cx="1248181" cy="13373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48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247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244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247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dirty="0">
                          <a:effectLst/>
                        </a:rPr>
                        <a:t>122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112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119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…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DAEAFF1-0340-6A42-B8DF-D7597BC035BB}"/>
              </a:ext>
            </a:extLst>
          </p:cNvPr>
          <p:cNvSpPr txBox="1"/>
          <p:nvPr/>
        </p:nvSpPr>
        <p:spPr>
          <a:xfrm>
            <a:off x="5826645" y="4946874"/>
            <a:ext cx="29001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/>
              <a:t>Счета 30312, 30313 </a:t>
            </a:r>
          </a:p>
          <a:p>
            <a:pPr algn="ctr"/>
            <a:r>
              <a:rPr lang="ru-RU" sz="1400" b="1" i="1" dirty="0"/>
              <a:t>(Земельный, </a:t>
            </a:r>
            <a:r>
              <a:rPr lang="ru-RU" sz="1400" b="1" i="1" dirty="0" err="1"/>
              <a:t>имущ.налоги</a:t>
            </a:r>
            <a:r>
              <a:rPr lang="ru-RU" sz="1400" b="1" i="1" dirty="0"/>
              <a:t>)</a:t>
            </a:r>
          </a:p>
          <a:p>
            <a:pPr algn="ctr"/>
            <a:r>
              <a:rPr lang="ru-RU" sz="1400" b="1" i="1" dirty="0"/>
              <a:t>С КВР</a:t>
            </a:r>
          </a:p>
        </p:txBody>
      </p:sp>
      <p:graphicFrame>
        <p:nvGraphicFramePr>
          <p:cNvPr id="23" name="Таблица 22">
            <a:extLst>
              <a:ext uri="{FF2B5EF4-FFF2-40B4-BE49-F238E27FC236}">
                <a16:creationId xmlns:a16="http://schemas.microsoft.com/office/drawing/2014/main" id="{428EBFCB-D9FA-574B-B37C-8F926E6D06F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654997" y="5705611"/>
          <a:ext cx="1248181" cy="577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48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244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414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852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421597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431541" y="51439"/>
            <a:ext cx="83781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77A3E"/>
                </a:solidFill>
              </a:rPr>
              <a:t>Справка по заключению счетов (ф.0503110, 0503710)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86800" y="51439"/>
            <a:ext cx="457200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61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1121C7-1E54-1740-AFD0-335605C2E18A}"/>
              </a:ext>
            </a:extLst>
          </p:cNvPr>
          <p:cNvSpPr txBox="1"/>
          <p:nvPr/>
        </p:nvSpPr>
        <p:spPr>
          <a:xfrm>
            <a:off x="128451" y="1592796"/>
            <a:ext cx="8349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52н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1BC24D-1EAA-C148-96CE-D7E52F35F4D1}"/>
              </a:ext>
            </a:extLst>
          </p:cNvPr>
          <p:cNvSpPr txBox="1"/>
          <p:nvPr/>
        </p:nvSpPr>
        <p:spPr>
          <a:xfrm>
            <a:off x="963379" y="525112"/>
            <a:ext cx="7943800" cy="61442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Развернутые / свернутые остатки по счету 0 401 10 1ХХ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Справке по заключению счетов</a:t>
            </a:r>
          </a:p>
          <a:p>
            <a:pPr algn="just">
              <a:spcAft>
                <a:spcPts val="600"/>
              </a:spcAft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книга (ф. 0504072):</a:t>
            </a:r>
          </a:p>
          <a:p>
            <a:pPr algn="just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Остатки на начало года и на начало (конец) периода (месяца, дня) по соответствующим счетам аналитического учета счетов Рабочего плана счетов субъекта учета 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020500000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"Расчеты по доходам", 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020800000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"Расчеты с подотчетными лицами", 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020900000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"Расчеты по ущербу и иным доходам", 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021010000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"Расчеты по налоговым вычетам по НДС", 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030300000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"Расчеты по платежам в бюджеты",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030404000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"Внутриведомственные расчеты", 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030406000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"Расчеты с прочими кредиторами"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отражаются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соответствии с сформированными показателями расчетов по дебету и (или) по кредиту (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развернуто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 положительном значении показателя остатков на начало года, на начало периода, на конец периода в Главной книге (ф. 0504072).</a:t>
            </a:r>
          </a:p>
          <a:p>
            <a:pPr algn="just">
              <a:spcAft>
                <a:spcPts val="600"/>
              </a:spcAft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Остатки по счету 0 401 10 1ХХ в Справке по заключению счетов «свернутые»</a:t>
            </a:r>
          </a:p>
        </p:txBody>
      </p:sp>
      <p:sp>
        <p:nvSpPr>
          <p:cNvPr id="2" name="Стрелка вниз 1">
            <a:extLst>
              <a:ext uri="{FF2B5EF4-FFF2-40B4-BE49-F238E27FC236}">
                <a16:creationId xmlns:a16="http://schemas.microsoft.com/office/drawing/2014/main" id="{BEE696D8-93A4-9E45-9648-87C2F712AB18}"/>
              </a:ext>
            </a:extLst>
          </p:cNvPr>
          <p:cNvSpPr/>
          <p:nvPr/>
        </p:nvSpPr>
        <p:spPr>
          <a:xfrm>
            <a:off x="4752020" y="5085184"/>
            <a:ext cx="216024" cy="32403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74908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431541" y="51439"/>
            <a:ext cx="83781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77A3E"/>
                </a:solidFill>
              </a:rPr>
              <a:t>Проект системного письма по годовой отчетности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86800" y="51439"/>
            <a:ext cx="457200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62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1121C7-1E54-1740-AFD0-335605C2E18A}"/>
              </a:ext>
            </a:extLst>
          </p:cNvPr>
          <p:cNvSpPr txBox="1"/>
          <p:nvPr/>
        </p:nvSpPr>
        <p:spPr>
          <a:xfrm>
            <a:off x="107504" y="2020853"/>
            <a:ext cx="17972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0503110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1BC24D-1EAA-C148-96CE-D7E52F35F4D1}"/>
              </a:ext>
            </a:extLst>
          </p:cNvPr>
          <p:cNvSpPr txBox="1"/>
          <p:nvPr/>
        </p:nvSpPr>
        <p:spPr>
          <a:xfrm>
            <a:off x="1738028" y="513104"/>
            <a:ext cx="729846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Группировочные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КБК по счету 1 401 10 000 «Доходы текущего финансового года»:</a:t>
            </a:r>
          </a:p>
          <a:p>
            <a:pPr algn="just">
              <a:spcAft>
                <a:spcPts val="600"/>
              </a:spcAft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 14 00000 00 0000 000 1 401 10 172 – при раскрытии информации по операциям по обособлению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реклассификации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разукомплектации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объектов нефинансовых активов, являющихся инвентарным (групповым инвентарным) объектом учета,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одновременным принятием полученных в результате обособления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реклассификации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разукомплектации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новых объектов учета.</a:t>
            </a:r>
          </a:p>
          <a:p>
            <a:pPr algn="just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pPr algn="just">
              <a:spcAft>
                <a:spcPts val="60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Оприходование материальных запасов, полученных от ликвидации (списания) основных средств, материальных запасов и остающихся в распоряжении учреждения </a:t>
            </a:r>
          </a:p>
          <a:p>
            <a:pPr algn="just">
              <a:spcAft>
                <a:spcPts val="600"/>
              </a:spcAft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к бюджетному учету возвращенных (сданных) работниками (сотрудниками) материальных запасов, ранее переданных им в личное пользование для выполнения служебных (должностных) обязанностей </a:t>
            </a:r>
          </a:p>
          <a:p>
            <a:pPr algn="just">
              <a:spcAft>
                <a:spcPts val="600"/>
              </a:spcAft>
            </a:pP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 объектов основных средств на балансовом учете, ранее признанных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неактивом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59318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Штрафы по 44-ФЗ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63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A2A3EDC-C418-CF45-8759-E8ED47A4699B}"/>
              </a:ext>
            </a:extLst>
          </p:cNvPr>
          <p:cNvSpPr txBox="1"/>
          <p:nvPr/>
        </p:nvSpPr>
        <p:spPr>
          <a:xfrm>
            <a:off x="303909" y="630767"/>
            <a:ext cx="8660580" cy="2654218"/>
          </a:xfrm>
          <a:prstGeom prst="downArrowCallout">
            <a:avLst>
              <a:gd name="adj1" fmla="val 19584"/>
              <a:gd name="adj2" fmla="val 20893"/>
              <a:gd name="adj3" fmla="val 13188"/>
              <a:gd name="adj4" fmla="val 7610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Частью 13 статьи 44 Закона №44-ФЗ установлено, что, в случае если при проведении электронных процедур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одного квартала календарного года на одной электронной площадке в отношении трех и более заявок одного участника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закупки комиссиями по осуществлению закупок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приняты решения о несоответствии указанных заявок требованиям, предусмотренным извещением об осуществлении закупки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порядке, предусмотренном частью 14 статьи 44 Закона № 44-ФЗ, осуществляется перечисление в соответствующий бюджет бюджетной системы Российской Федерации заблокированных на специальном счете участника закупки денежных средств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9793BC-62F0-5A4F-8956-62949A0C9D2C}"/>
              </a:ext>
            </a:extLst>
          </p:cNvPr>
          <p:cNvSpPr txBox="1"/>
          <p:nvPr/>
        </p:nvSpPr>
        <p:spPr>
          <a:xfrm>
            <a:off x="303909" y="3420252"/>
            <a:ext cx="8660580" cy="29633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положениям статьи 41 Бюджетного кодекса Российской Федерации поступления в результате применения мер гражданско-правовой, административной, уголовной ответственности, в том числе штрафов, …, включая штрафы, пени и неустойки за нарушение законодательства Российской Федерации о контрактной системе,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признаются доходами бюджета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учреждения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соответствии с бюджетным законодательством Российской Федерации,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наделены полномочиями администраторов доходов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по штрафам, пеням и неустойкам за нарушение законодательства о контрактной системе.</a:t>
            </a:r>
          </a:p>
        </p:txBody>
      </p:sp>
    </p:spTree>
    <p:extLst>
      <p:ext uri="{BB962C8B-B14F-4D97-AF65-F5344CB8AC3E}">
        <p14:creationId xmlns:p14="http://schemas.microsoft.com/office/powerpoint/2010/main" val="256563793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Штрафы по 44-ФЗ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64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49793BC-62F0-5A4F-8956-62949A0C9D2C}"/>
              </a:ext>
            </a:extLst>
          </p:cNvPr>
          <p:cNvSpPr txBox="1"/>
          <p:nvPr/>
        </p:nvSpPr>
        <p:spPr>
          <a:xfrm>
            <a:off x="251520" y="764704"/>
            <a:ext cx="8660580" cy="547487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Признание задолженности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дату возникновения требований к плательщикам штрафных санкций, подлежащих дальнейшему перечислению в доход соответствующего бюджета, следует отражать в бухгалтерском учете бюджетных учреждений: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Дебет счета 021005560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"Увеличение дебиторской задолженности прочих дебиторов»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 счета 030305731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"Увеличение кредиторской задолженности по прочим платежам в бюджет»</a:t>
            </a: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в доход бюджета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поступивших на лицевой счет бюджетного учреждения сумм штрафных санкций отражается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Дебет счета 030305831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"Уменьшение кредиторской задолженности по прочим платежам в бюджет»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 счета 020111610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"Выбытия денежных средств учреждения с лицевых счетов в органе казначейства"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8621990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40452" y="22070"/>
            <a:ext cx="444876" cy="365125"/>
          </a:xfrm>
        </p:spPr>
        <p:txBody>
          <a:bodyPr/>
          <a:lstStyle/>
          <a:p>
            <a:fld id="{D81B3B79-DEF0-4346-A5D2-0443081EFB3D}" type="slidenum">
              <a:rPr lang="ru-RU" b="1">
                <a:solidFill>
                  <a:srgbClr val="C79023"/>
                </a:solidFill>
              </a:rPr>
              <a:t>65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107504" y="85852"/>
            <a:ext cx="889730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2200" b="1" dirty="0">
                <a:solidFill>
                  <a:srgbClr val="077A3E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Признание в учете ОС</a:t>
            </a:r>
          </a:p>
        </p:txBody>
      </p:sp>
      <p:graphicFrame>
        <p:nvGraphicFramePr>
          <p:cNvPr id="6" name="Схема 5"/>
          <p:cNvGraphicFramePr/>
          <p:nvPr>
            <p:extLst/>
          </p:nvPr>
        </p:nvGraphicFramePr>
        <p:xfrm>
          <a:off x="539552" y="620688"/>
          <a:ext cx="8280920" cy="117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Схема 9"/>
          <p:cNvGraphicFramePr/>
          <p:nvPr>
            <p:extLst/>
          </p:nvPr>
        </p:nvGraphicFramePr>
        <p:xfrm>
          <a:off x="539552" y="1996390"/>
          <a:ext cx="8280920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1" name="Схема 10"/>
          <p:cNvGraphicFramePr/>
          <p:nvPr>
            <p:extLst/>
          </p:nvPr>
        </p:nvGraphicFramePr>
        <p:xfrm>
          <a:off x="542781" y="5413290"/>
          <a:ext cx="8280920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2" name="Схема 11"/>
          <p:cNvGraphicFramePr/>
          <p:nvPr>
            <p:extLst/>
          </p:nvPr>
        </p:nvGraphicFramePr>
        <p:xfrm>
          <a:off x="586151" y="4136888"/>
          <a:ext cx="8280920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</p:spTree>
    <p:extLst>
      <p:ext uri="{BB962C8B-B14F-4D97-AF65-F5344CB8AC3E}">
        <p14:creationId xmlns:p14="http://schemas.microsoft.com/office/powerpoint/2010/main" val="385658153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Амортизация имущества казны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66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A2A3EDC-C418-CF45-8759-E8ED47A4699B}"/>
              </a:ext>
            </a:extLst>
          </p:cNvPr>
          <p:cNvSpPr txBox="1"/>
          <p:nvPr/>
        </p:nvSpPr>
        <p:spPr>
          <a:xfrm>
            <a:off x="303909" y="630767"/>
            <a:ext cx="8660580" cy="2762229"/>
          </a:xfrm>
          <a:prstGeom prst="downArrowCallout">
            <a:avLst>
              <a:gd name="adj1" fmla="val 23928"/>
              <a:gd name="adj2" fmla="val 17963"/>
              <a:gd name="adj3" fmla="val 6109"/>
              <a:gd name="adj4" fmla="val 8537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СГС «Государственная (муниципальная) казна» 84н, Инструкция №157н</a:t>
            </a:r>
            <a:endParaRPr lang="en-US" sz="1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22. По объектам казны амортизация отражается в следующем порядке: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объектам НФА – </a:t>
            </a: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прекращения права ОУ (ХВ)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амортизация - в сумме, учтенных (начисленных) последним правообладателем;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объекты НФА </a:t>
            </a: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даты их включения в состав казны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амортизация не начисляется до их вовлечения в хозяйственный оборот (в частности, передачи нефинансовых активов имущества казны в аренду, безвозмездное пользование, постоянное (бессрочное) пользование, оперативное управление).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837B86-813C-4442-82BB-BE201222B407}"/>
              </a:ext>
            </a:extLst>
          </p:cNvPr>
          <p:cNvSpPr txBox="1"/>
          <p:nvPr/>
        </p:nvSpPr>
        <p:spPr>
          <a:xfrm>
            <a:off x="303909" y="3392996"/>
            <a:ext cx="8659160" cy="32872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just">
              <a:spcAft>
                <a:spcPts val="12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передаче объектов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возмездное пользование (аренду)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безвозмездное пользование, нефинансовые активы не подлежат выбытию со счетов 0 108 00 000. Начисление амортизации имущества казны осуществляет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орган, исполняющий полномочия собственника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отношении указанного имущества, согласно правовому акту по бюджетному учету казны финансового органа соответствующего бюджета;</a:t>
            </a:r>
          </a:p>
          <a:p>
            <a:pPr algn="just">
              <a:spcAft>
                <a:spcPts val="120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передаче (закреплении) </a:t>
            </a:r>
            <a:r>
              <a:rPr lang="ru-RU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праве ОУ (ХВ)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объектов имущества, нефинансовые активы подлежат выбытию со счета 0 108 00 000. Начисление суммы амортизации за период нахождения объекта в составе имущества казны осуществляется </a:t>
            </a:r>
            <a:r>
              <a:rPr lang="ru-RU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правообладателем (учреждением) при принятии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учету объекта, закрепленного за ним на праве оперативного управления. </a:t>
            </a:r>
          </a:p>
        </p:txBody>
      </p:sp>
    </p:spTree>
    <p:extLst>
      <p:ext uri="{BB962C8B-B14F-4D97-AF65-F5344CB8AC3E}">
        <p14:creationId xmlns:p14="http://schemas.microsoft.com/office/powerpoint/2010/main" val="55462340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40452" y="22070"/>
            <a:ext cx="444876" cy="365125"/>
          </a:xfrm>
        </p:spPr>
        <p:txBody>
          <a:bodyPr/>
          <a:lstStyle/>
          <a:p>
            <a:fld id="{D81B3B79-DEF0-4346-A5D2-0443081EFB3D}" type="slidenum">
              <a:rPr lang="ru-RU" b="1">
                <a:solidFill>
                  <a:srgbClr val="C79023"/>
                </a:solidFill>
              </a:rPr>
              <a:t>67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107504" y="85852"/>
            <a:ext cx="889730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2200" b="1" dirty="0">
                <a:solidFill>
                  <a:srgbClr val="077A3E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Признание в учете ОС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31640" y="798513"/>
            <a:ext cx="1836204" cy="57279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0 210 06</a:t>
            </a:r>
          </a:p>
        </p:txBody>
      </p:sp>
      <p:cxnSp>
        <p:nvCxnSpPr>
          <p:cNvPr id="4" name="Прямая со стрелкой 3"/>
          <p:cNvCxnSpPr>
            <a:stCxn id="2" idx="2"/>
            <a:endCxn id="14" idx="0"/>
          </p:cNvCxnSpPr>
          <p:nvPr/>
        </p:nvCxnSpPr>
        <p:spPr>
          <a:xfrm flipH="1">
            <a:off x="1205626" y="1371311"/>
            <a:ext cx="1044116" cy="5455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87524" y="1916832"/>
            <a:ext cx="1836204" cy="19082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Недвижимое имущество, в том числе земельные участки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11760" y="1916832"/>
            <a:ext cx="1836204" cy="19082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ОЦДИ, закрепленное собственником или приобретенное за счет средств собственника</a:t>
            </a:r>
          </a:p>
        </p:txBody>
      </p:sp>
      <p:cxnSp>
        <p:nvCxnSpPr>
          <p:cNvPr id="18" name="Прямая со стрелкой 17"/>
          <p:cNvCxnSpPr>
            <a:stCxn id="2" idx="2"/>
            <a:endCxn id="15" idx="0"/>
          </p:cNvCxnSpPr>
          <p:nvPr/>
        </p:nvCxnSpPr>
        <p:spPr>
          <a:xfrm>
            <a:off x="2249742" y="1371311"/>
            <a:ext cx="1080120" cy="5455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814826"/>
            <a:ext cx="1772816" cy="177281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296118" y="851162"/>
            <a:ext cx="2556284" cy="190821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ОЦДИ шире!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ОЦДИ признается движимое имущество (независимо от КФО), без которого осуществление бюджетным учреждением своей уставной деятельности будет существенно затруднено.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3524" y="4261209"/>
            <a:ext cx="8564878" cy="794114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0 210 06 -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по формированию расчетов с учредителем отражаются в сумме балансовой стоимости принятого к учету или выбывающего имущества </a:t>
            </a:r>
          </a:p>
        </p:txBody>
      </p:sp>
      <p:graphicFrame>
        <p:nvGraphicFramePr>
          <p:cNvPr id="31" name="Схема 30"/>
          <p:cNvGraphicFramePr/>
          <p:nvPr>
            <p:extLst/>
          </p:nvPr>
        </p:nvGraphicFramePr>
        <p:xfrm>
          <a:off x="503547" y="5239605"/>
          <a:ext cx="8501259" cy="1028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6082509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828" y="2420888"/>
            <a:ext cx="2722276" cy="2198557"/>
          </a:xfrm>
          <a:prstGeom prst="rect">
            <a:avLst/>
          </a:prstGeom>
        </p:spPr>
      </p:pic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40452" y="22070"/>
            <a:ext cx="444876" cy="365125"/>
          </a:xfrm>
        </p:spPr>
        <p:txBody>
          <a:bodyPr/>
          <a:lstStyle/>
          <a:p>
            <a:fld id="{D81B3B79-DEF0-4346-A5D2-0443081EFB3D}" type="slidenum">
              <a:rPr lang="ru-RU" b="1">
                <a:solidFill>
                  <a:srgbClr val="C79023"/>
                </a:solidFill>
              </a:rPr>
              <a:t>68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107504" y="85852"/>
            <a:ext cx="889730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2200" b="1" dirty="0">
                <a:solidFill>
                  <a:srgbClr val="077A3E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Признание в учете НДФЛ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C0472E-AD89-5142-9583-AEC3D50E2FA9}"/>
              </a:ext>
            </a:extLst>
          </p:cNvPr>
          <p:cNvSpPr txBox="1"/>
          <p:nvPr/>
        </p:nvSpPr>
        <p:spPr>
          <a:xfrm>
            <a:off x="215516" y="692937"/>
            <a:ext cx="3528392" cy="57286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226 НК РФ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Российский организации обязаны исчислить, удержать у налогоплательщика и уплатить сумму налога</a:t>
            </a: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/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Исчисление сумм налога производится налоговыми агентами на дату фактического получения дохода</a:t>
            </a: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223 НК РФ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фактического получения дохода определяется как день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выплаты дохода, в том числе перечисления дохода на счета налогоплательщика в банках</a:t>
            </a: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226 НК РФ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агенты обязаны удержать начисленную сумму налога непосредственно из доходов налогоплательщика при их фактической выплате</a:t>
            </a: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агенты обязаны перечислять суммы исчисленного и удержанного налога…</a:t>
            </a: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56076" y="518412"/>
            <a:ext cx="374873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52н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Расчетная ведомость (ф.0504402) применяется для отражения начислений по заработной плате работников в течение месяца и сумм, причитающихся к выплате при окончательном расчете, стипендий, пособий, в том числе при безналичном перечислении причитающихся выплат, иных выплат, осуществляемых на основе договоров (контрактов) с физическими лицами, а также отражения удержаний из сумм начислений (налогов, страховых взносов, удержаний по исполнительным листам и иных удержаний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62153" y="4113076"/>
            <a:ext cx="38068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Обязанность начислить и выплатить сотрудникам заработную плату вытекает в силу законодательства Российской Федерации – такое обязательство подлежит постановке на бухгалтерский учет с момента определения его стоимостной величины. Отражение в учете признания обязательств как перед сотрудниками по выплатам по оплате труда, так и по платежам в бюджет (в сумме подлежащего удержанию при перечислении НДФЛ) осуществляется на основании Расчетной ведомости (ф. 0504402). 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7128284" y="3617575"/>
            <a:ext cx="252028" cy="407752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1353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40452" y="22070"/>
            <a:ext cx="444876" cy="365125"/>
          </a:xfrm>
        </p:spPr>
        <p:txBody>
          <a:bodyPr/>
          <a:lstStyle/>
          <a:p>
            <a:fld id="{D81B3B79-DEF0-4346-A5D2-0443081EFB3D}" type="slidenum">
              <a:rPr lang="ru-RU" b="1">
                <a:solidFill>
                  <a:srgbClr val="C79023"/>
                </a:solidFill>
              </a:rPr>
              <a:t>69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107504" y="85852"/>
            <a:ext cx="8897303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2200" b="1" dirty="0">
                <a:solidFill>
                  <a:srgbClr val="077A3E"/>
                </a:solidFill>
                <a:latin typeface="Bookman Old Style" panose="02050604050505020204" pitchFamily="18" charset="0"/>
                <a:ea typeface="Times New Roman" charset="0"/>
                <a:cs typeface="Times New Roman" charset="0"/>
              </a:rPr>
              <a:t>Денежное измерение объектов учета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4822" y="620688"/>
            <a:ext cx="4284476" cy="579664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ПРФ от 27.01.2022 №60</a:t>
            </a:r>
          </a:p>
          <a:p>
            <a:pPr algn="ctr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 редакции Постановления №888)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195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При определении цены единицы товара, работы, услуги при формировании в единой информационной системе проекта контракта такая цена округляется по математическим правилам округления до 11 цифр после запятой.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195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 В документе о приемке цена за единицу товара, работы, услуги округляется по математическим правилам округления до 11 цифр после запятой.</a:t>
            </a:r>
          </a:p>
          <a:p>
            <a:pPr indent="36195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исполненных поставщиком (подрядчиком, исполнителем) обязательств по поставке товара, выполнению работы, оказанию услуги, сумма налога (при наличии) округляются по математическим правилам округления до 2 цифр после запятой.</a:t>
            </a:r>
          </a:p>
        </p:txBody>
      </p:sp>
      <p:sp>
        <p:nvSpPr>
          <p:cNvPr id="4" name="Штриховая стрелка вправо 3"/>
          <p:cNvSpPr/>
          <p:nvPr/>
        </p:nvSpPr>
        <p:spPr>
          <a:xfrm>
            <a:off x="4516527" y="3230978"/>
            <a:ext cx="540060" cy="288032"/>
          </a:xfrm>
          <a:prstGeom prst="strip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056587" y="636198"/>
            <a:ext cx="4028741" cy="579664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indent="36195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Законодательством Российской Федерации о контрактной системе в сфере закупок предусмотрена возможность корректировки в последнем документе о приемке стоимости исполненных поставщиком (подрядчиком, исполнителем) обязательств с целью устранения погрешности округления.</a:t>
            </a:r>
          </a:p>
          <a:p>
            <a:pPr indent="361950"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195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75 Конституции РФ –денежная единица в РФ рубль. </a:t>
            </a:r>
          </a:p>
          <a:p>
            <a:pPr indent="361950"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195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ФЗ № 86-ФЗ «О ЦБ РФ» – один рубль состоит из 100 копеек</a:t>
            </a:r>
          </a:p>
          <a:p>
            <a:pPr indent="361950"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1950"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ФЗ №402-ФЗ, Инструкция №157н  - учет в валюте РФ (рубль) </a:t>
            </a:r>
          </a:p>
        </p:txBody>
      </p:sp>
    </p:spTree>
    <p:extLst>
      <p:ext uri="{BB962C8B-B14F-4D97-AF65-F5344CB8AC3E}">
        <p14:creationId xmlns:p14="http://schemas.microsoft.com/office/powerpoint/2010/main" val="2799831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32440" y="22070"/>
            <a:ext cx="552888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>
                <a:solidFill>
                  <a:srgbClr val="C79023"/>
                </a:solidFill>
              </a:rPr>
              <a:t>7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719572" y="38938"/>
            <a:ext cx="75248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До</a:t>
            </a:r>
            <a:r>
              <a:rPr lang="ru-RU" sz="24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начало инвентаризации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95021" y="476974"/>
            <a:ext cx="2952328" cy="2699998"/>
          </a:xfrm>
          <a:prstGeom prst="wedgeRoundRectCallout">
            <a:avLst>
              <a:gd name="adj1" fmla="val -75329"/>
              <a:gd name="adj2" fmla="val -18551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marL="269875" indent="-176213">
              <a:buAutoNum type="arabicPeriod"/>
            </a:pP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включается МОЛ</a:t>
            </a:r>
          </a:p>
          <a:p>
            <a:pPr marL="269875" indent="-176213">
              <a:buAutoNum type="arabicPeriod"/>
            </a:pP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бухгалтера – при инвентаризации денежных средств, иных ценностей, находящихся на счетах, во вкладах и т.п., иных ФА и ФО при начислении выплат физлицам</a:t>
            </a:r>
          </a:p>
          <a:p>
            <a:pPr marL="269875" indent="-176213">
              <a:buAutoNum type="arabicPeriod"/>
            </a:pP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численность работников субъекта учета менее 3 человек, члены комиссии – представители Учредителя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9532" y="5481228"/>
            <a:ext cx="8478892" cy="11198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состава Комиссии после начала проведения инвентаризации 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допускается!</a:t>
            </a:r>
          </a:p>
          <a:p>
            <a:pPr algn="ctr"/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изменений в Решение о проведении инвентаризации (ф. 0510439)</a:t>
            </a:r>
          </a:p>
          <a:p>
            <a:pPr algn="ctr"/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допускается </a:t>
            </a: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начала проведения субъектом учета инвентаризации.</a:t>
            </a:r>
            <a:endParaRPr lang="ru-RU" sz="15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197564" y="59038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 rot="17808514">
            <a:off x="307929" y="2437716"/>
            <a:ext cx="2755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Положение о комиссии</a:t>
            </a:r>
          </a:p>
        </p:txBody>
      </p:sp>
    </p:spTree>
    <p:extLst>
      <p:ext uri="{BB962C8B-B14F-4D97-AF65-F5344CB8AC3E}">
        <p14:creationId xmlns:p14="http://schemas.microsoft.com/office/powerpoint/2010/main" val="231698711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117987" y="51439"/>
            <a:ext cx="869171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заполнения отдельных форм отчетности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86800" y="51439"/>
            <a:ext cx="457200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70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5205" y="3093487"/>
            <a:ext cx="163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0503128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047" y="2007656"/>
            <a:ext cx="1947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Конкурентные способы закупки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9237" y="4117763"/>
            <a:ext cx="6409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8775" algn="just"/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Отражение принимаемых и принятых БО, если конкурс признан несостоявшимся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19237" y="684218"/>
            <a:ext cx="648125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8775" algn="just"/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Принятые в текущем финансовом году бюджетные обязательства по заключенному с использованием конкурентных способов определения поставщиков контракту, подлежащие исполнению в первом году, следующем за текущим (в очередном финансовом году), отражаются в графах 7 и 8 раздела «3. Обязательства финансовых годов, следующих за текущим (отчетным) финансовым годом» Отчета (ф. 0503128). </a:t>
            </a:r>
          </a:p>
          <a:p>
            <a:pPr indent="358775" algn="just"/>
            <a:r>
              <a:rPr lang="ru-RU" sz="1600" dirty="0">
                <a:latin typeface="Times New Roman" charset="0"/>
                <a:ea typeface="Times New Roman" charset="0"/>
                <a:cs typeface="Times New Roman" charset="0"/>
              </a:rPr>
              <a:t>Указанные показатели принятых бюджетных обязательств подлежат переносу на счета санкционирования текущего финансового года в первый рабочий день текущего года и в Отчете (ф. 0503128) года, следующего за годом заключения контракта, отражаются в графе 7 раздела «1. Бюджетные обязательства текущего (отчетного) финансового года по расходам» без отражения в графе 8 указанного раздела Отчета (ф. 0503128).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9046" y="4056207"/>
            <a:ext cx="1947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Конкурентные способы закупки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23308" y="5142038"/>
            <a:ext cx="276182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0503128</a:t>
            </a:r>
          </a:p>
          <a:p>
            <a:pPr algn="ctr"/>
            <a:r>
              <a:rPr lang="ru-RU" sz="2400" b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нормы бюджетного учета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36096" y="5176917"/>
            <a:ext cx="276182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0503129</a:t>
            </a:r>
          </a:p>
          <a:p>
            <a:pPr algn="ctr"/>
            <a:r>
              <a:rPr lang="ru-RU" sz="2400" b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казначейские процедуры</a:t>
            </a:r>
          </a:p>
        </p:txBody>
      </p:sp>
      <p:sp>
        <p:nvSpPr>
          <p:cNvPr id="2" name="Не равно 1"/>
          <p:cNvSpPr/>
          <p:nvPr/>
        </p:nvSpPr>
        <p:spPr>
          <a:xfrm>
            <a:off x="4139952" y="5556956"/>
            <a:ext cx="1224136" cy="644352"/>
          </a:xfrm>
          <a:prstGeom prst="mathNotEqual">
            <a:avLst>
              <a:gd name="adj1" fmla="val 14882"/>
              <a:gd name="adj2" fmla="val 6600000"/>
              <a:gd name="adj3" fmla="val 16079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747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52885" y="168767"/>
            <a:ext cx="498232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71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5BB06B-DBC9-3B4F-B52D-BB7938606D39}"/>
              </a:ext>
            </a:extLst>
          </p:cNvPr>
          <p:cNvSpPr txBox="1"/>
          <p:nvPr/>
        </p:nvSpPr>
        <p:spPr>
          <a:xfrm>
            <a:off x="323528" y="904740"/>
            <a:ext cx="2700300" cy="1008112"/>
          </a:xfrm>
          <a:prstGeom prst="rect">
            <a:avLst/>
          </a:prstGeom>
          <a:noFill/>
        </p:spPr>
        <p:txBody>
          <a:bodyPr wrap="square" lIns="90000" rtlCol="0">
            <a:noAutofit/>
          </a:bodyPr>
          <a:lstStyle/>
          <a:p>
            <a:pPr algn="ctr"/>
            <a:r>
              <a:rPr lang="ru-RU" sz="2000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Справка 0503110/0503710</a:t>
            </a:r>
          </a:p>
        </p:txBody>
      </p:sp>
      <p:sp>
        <p:nvSpPr>
          <p:cNvPr id="10" name="Rectangle 4"/>
          <p:cNvSpPr/>
          <p:nvPr/>
        </p:nvSpPr>
        <p:spPr>
          <a:xfrm>
            <a:off x="161677" y="287670"/>
            <a:ext cx="866626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Вопросы - ответы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808F03-3797-D646-9C34-D9D6B4FEC3FC}"/>
              </a:ext>
            </a:extLst>
          </p:cNvPr>
          <p:cNvSpPr txBox="1"/>
          <p:nvPr/>
        </p:nvSpPr>
        <p:spPr>
          <a:xfrm>
            <a:off x="3491879" y="866151"/>
            <a:ext cx="5459237" cy="1152129"/>
          </a:xfrm>
          <a:prstGeom prst="rect">
            <a:avLst/>
          </a:prstGeom>
          <a:noFill/>
        </p:spPr>
        <p:txBody>
          <a:bodyPr wrap="square" lIns="90000" rtlCol="0">
            <a:noAutofit/>
          </a:bodyPr>
          <a:lstStyle/>
          <a:p>
            <a:pPr marL="55563"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 контрольных соотношениях</a:t>
            </a:r>
          </a:p>
          <a:p>
            <a:pPr marL="55563"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АПД 192     КОСГУ 186</a:t>
            </a:r>
          </a:p>
          <a:p>
            <a:pPr marL="55563"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АПД 193     КОСГУ 186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1A29C9-2292-0A49-AC69-B656C46D619B}"/>
              </a:ext>
            </a:extLst>
          </p:cNvPr>
          <p:cNvSpPr txBox="1"/>
          <p:nvPr/>
        </p:nvSpPr>
        <p:spPr>
          <a:xfrm>
            <a:off x="323528" y="2276871"/>
            <a:ext cx="2700300" cy="1008112"/>
          </a:xfrm>
          <a:prstGeom prst="rect">
            <a:avLst/>
          </a:prstGeom>
          <a:noFill/>
        </p:spPr>
        <p:txBody>
          <a:bodyPr wrap="square" lIns="90000" rtlCol="0">
            <a:noAutofit/>
          </a:bodyPr>
          <a:lstStyle/>
          <a:p>
            <a:pPr algn="ctr"/>
            <a:r>
              <a:rPr lang="ru-RU" sz="2000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Отчетность в КСП для внешней проверки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D48B7C-A7D1-FB48-8ED4-BBAA5B33CF44}"/>
              </a:ext>
            </a:extLst>
          </p:cNvPr>
          <p:cNvSpPr txBox="1"/>
          <p:nvPr/>
        </p:nvSpPr>
        <p:spPr>
          <a:xfrm>
            <a:off x="3491879" y="2276871"/>
            <a:ext cx="5459237" cy="1152129"/>
          </a:xfrm>
          <a:prstGeom prst="rect">
            <a:avLst/>
          </a:prstGeom>
          <a:noFill/>
        </p:spPr>
        <p:txBody>
          <a:bodyPr wrap="square" lIns="90000" rtlCol="0">
            <a:noAutofit/>
          </a:bodyPr>
          <a:lstStyle/>
          <a:p>
            <a:pPr marL="55563"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Внешняя проверка бюджетной отчетности главных администраторов бюджетных средств (без отчетных форм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финоргана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B02D3B-27CC-3C47-A97C-587E807CC428}"/>
              </a:ext>
            </a:extLst>
          </p:cNvPr>
          <p:cNvSpPr txBox="1"/>
          <p:nvPr/>
        </p:nvSpPr>
        <p:spPr>
          <a:xfrm>
            <a:off x="325289" y="3753036"/>
            <a:ext cx="2700300" cy="1008112"/>
          </a:xfrm>
          <a:prstGeom prst="rect">
            <a:avLst/>
          </a:prstGeom>
          <a:noFill/>
        </p:spPr>
        <p:txBody>
          <a:bodyPr wrap="square" lIns="90000" rtlCol="0">
            <a:noAutofit/>
          </a:bodyPr>
          <a:lstStyle/>
          <a:p>
            <a:pPr algn="ctr"/>
            <a:r>
              <a:rPr lang="ru-RU" sz="2000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1700 и 4000 плана ФХД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EF0752-AAFB-6D4E-A93D-30967891B323}"/>
              </a:ext>
            </a:extLst>
          </p:cNvPr>
          <p:cNvSpPr txBox="1"/>
          <p:nvPr/>
        </p:nvSpPr>
        <p:spPr>
          <a:xfrm>
            <a:off x="3491878" y="3715583"/>
            <a:ext cx="5459237" cy="1476164"/>
          </a:xfrm>
          <a:prstGeom prst="rect">
            <a:avLst/>
          </a:prstGeom>
          <a:noFill/>
        </p:spPr>
        <p:txBody>
          <a:bodyPr wrap="square" lIns="90000" rtlCol="0">
            <a:noAutofit/>
          </a:bodyPr>
          <a:lstStyle/>
          <a:p>
            <a:pPr marL="55563"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равно строке 700 отчета (ф.0503737)</a:t>
            </a:r>
          </a:p>
          <a:p>
            <a:pPr marL="55563"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строке 700 отчета (ф.0503737) – разница показателей остатка на начало года и на конец года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69F390-21B0-6A4B-A14B-80B739707AFF}"/>
              </a:ext>
            </a:extLst>
          </p:cNvPr>
          <p:cNvSpPr txBox="1"/>
          <p:nvPr/>
        </p:nvSpPr>
        <p:spPr>
          <a:xfrm>
            <a:off x="323528" y="5356358"/>
            <a:ext cx="2700300" cy="1008112"/>
          </a:xfrm>
          <a:prstGeom prst="rect">
            <a:avLst/>
          </a:prstGeom>
          <a:noFill/>
        </p:spPr>
        <p:txBody>
          <a:bodyPr wrap="square" lIns="90000" rtlCol="0">
            <a:noAutofit/>
          </a:bodyPr>
          <a:lstStyle/>
          <a:p>
            <a:pPr algn="ctr"/>
            <a:r>
              <a:rPr lang="ru-RU" sz="2000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наличных средств через банковскую карту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A5CD80-9E70-DA46-B1FF-4D1008A484B9}"/>
              </a:ext>
            </a:extLst>
          </p:cNvPr>
          <p:cNvSpPr txBox="1"/>
          <p:nvPr/>
        </p:nvSpPr>
        <p:spPr>
          <a:xfrm>
            <a:off x="3490117" y="5318905"/>
            <a:ext cx="5459237" cy="1476164"/>
          </a:xfrm>
          <a:prstGeom prst="rect">
            <a:avLst/>
          </a:prstGeom>
          <a:noFill/>
        </p:spPr>
        <p:txBody>
          <a:bodyPr wrap="square" lIns="90000" rtlCol="0">
            <a:noAutofit/>
          </a:bodyPr>
          <a:lstStyle/>
          <a:p>
            <a:pPr marL="55563"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учреждением счета 20103 некорректно в случае заключения договора банковского счета между ТОФК и ЦБ или кредитной организацией</a:t>
            </a:r>
          </a:p>
        </p:txBody>
      </p:sp>
    </p:spTree>
    <p:extLst>
      <p:ext uri="{BB962C8B-B14F-4D97-AF65-F5344CB8AC3E}">
        <p14:creationId xmlns:p14="http://schemas.microsoft.com/office/powerpoint/2010/main" val="172972257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52885" y="168767"/>
            <a:ext cx="498232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72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5BB06B-DBC9-3B4F-B52D-BB7938606D39}"/>
              </a:ext>
            </a:extLst>
          </p:cNvPr>
          <p:cNvSpPr txBox="1"/>
          <p:nvPr/>
        </p:nvSpPr>
        <p:spPr>
          <a:xfrm>
            <a:off x="323528" y="904740"/>
            <a:ext cx="2700300" cy="1008112"/>
          </a:xfrm>
          <a:prstGeom prst="rect">
            <a:avLst/>
          </a:prstGeom>
          <a:noFill/>
        </p:spPr>
        <p:txBody>
          <a:bodyPr wrap="square" lIns="90000" rtlCol="0">
            <a:noAutofit/>
          </a:bodyPr>
          <a:lstStyle/>
          <a:p>
            <a:pPr algn="ctr"/>
            <a:r>
              <a:rPr lang="ru-RU" sz="2000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Месячная бюджетная отчетность</a:t>
            </a:r>
          </a:p>
        </p:txBody>
      </p:sp>
      <p:sp>
        <p:nvSpPr>
          <p:cNvPr id="10" name="Rectangle 4"/>
          <p:cNvSpPr/>
          <p:nvPr/>
        </p:nvSpPr>
        <p:spPr>
          <a:xfrm>
            <a:off x="161677" y="287670"/>
            <a:ext cx="866626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Вопросы - ответы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808F03-3797-D646-9C34-D9D6B4FEC3FC}"/>
              </a:ext>
            </a:extLst>
          </p:cNvPr>
          <p:cNvSpPr txBox="1"/>
          <p:nvPr/>
        </p:nvSpPr>
        <p:spPr>
          <a:xfrm>
            <a:off x="3491879" y="866151"/>
            <a:ext cx="5459237" cy="1152129"/>
          </a:xfrm>
          <a:prstGeom prst="rect">
            <a:avLst/>
          </a:prstGeom>
          <a:noFill/>
        </p:spPr>
        <p:txBody>
          <a:bodyPr wrap="square" lIns="90000" rtlCol="0">
            <a:noAutofit/>
          </a:bodyPr>
          <a:lstStyle/>
          <a:p>
            <a:pPr marL="55563"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имеющая числовых показателей – формируется со статусом «показатели отсутствуют»</a:t>
            </a:r>
          </a:p>
        </p:txBody>
      </p:sp>
    </p:spTree>
    <p:extLst>
      <p:ext uri="{BB962C8B-B14F-4D97-AF65-F5344CB8AC3E}">
        <p14:creationId xmlns:p14="http://schemas.microsoft.com/office/powerpoint/2010/main" val="391831126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40452" y="22070"/>
            <a:ext cx="444876" cy="365125"/>
          </a:xfrm>
        </p:spPr>
        <p:txBody>
          <a:bodyPr/>
          <a:lstStyle/>
          <a:p>
            <a:fld id="{D81B3B79-DEF0-4346-A5D2-0443081EFB3D}" type="slidenum">
              <a:rPr lang="ru-RU" b="1">
                <a:solidFill>
                  <a:srgbClr val="C79023"/>
                </a:solidFill>
              </a:rPr>
              <a:t>73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72698B-4053-B949-B8F3-0387BECA7379}"/>
              </a:ext>
            </a:extLst>
          </p:cNvPr>
          <p:cNvSpPr txBox="1"/>
          <p:nvPr/>
        </p:nvSpPr>
        <p:spPr>
          <a:xfrm>
            <a:off x="1157089" y="147260"/>
            <a:ext cx="6583263" cy="4798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Активы и обязательства учреждения, ППО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5524891B-3DC7-A341-B09E-45F49FEF16A2}"/>
              </a:ext>
            </a:extLst>
          </p:cNvPr>
          <p:cNvGrpSpPr/>
          <p:nvPr/>
        </p:nvGrpSpPr>
        <p:grpSpPr>
          <a:xfrm>
            <a:off x="266166" y="627129"/>
            <a:ext cx="8807854" cy="1332148"/>
            <a:chOff x="277474" y="908720"/>
            <a:chExt cx="8687013" cy="1258375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320C98-4946-3A43-A484-9A2384E84CC8}"/>
                </a:ext>
              </a:extLst>
            </p:cNvPr>
            <p:cNvSpPr txBox="1"/>
            <p:nvPr/>
          </p:nvSpPr>
          <p:spPr>
            <a:xfrm>
              <a:off x="2735796" y="908720"/>
              <a:ext cx="3528392" cy="369332"/>
            </a:xfrm>
            <a:prstGeom prst="rect">
              <a:avLst/>
            </a:prstGeom>
            <a:grpFill/>
          </p:spPr>
          <p:txBody>
            <a:bodyPr wrap="square" rtlCol="0">
              <a:noAutofit/>
            </a:bodyPr>
            <a:lstStyle/>
            <a:p>
              <a:pPr algn="ctr"/>
              <a:r>
                <a:rPr lang="ru-RU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информация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30A5B39-8026-A543-B967-12CD077C1A79}"/>
                </a:ext>
              </a:extLst>
            </p:cNvPr>
            <p:cNvSpPr txBox="1"/>
            <p:nvPr/>
          </p:nvSpPr>
          <p:spPr>
            <a:xfrm>
              <a:off x="277474" y="1765149"/>
              <a:ext cx="1757401" cy="396044"/>
            </a:xfrm>
            <a:prstGeom prst="rect">
              <a:avLst/>
            </a:prstGeom>
            <a:grpFill/>
          </p:spPr>
          <p:txBody>
            <a:bodyPr wrap="square" rtlCol="0">
              <a:noAutofit/>
            </a:bodyPr>
            <a:lstStyle/>
            <a:p>
              <a:pPr algn="ctr"/>
              <a:r>
                <a:rPr lang="ru-RU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полная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FB70F74-5970-1B46-A867-664F1DC35C9E}"/>
                </a:ext>
              </a:extLst>
            </p:cNvPr>
            <p:cNvSpPr txBox="1"/>
            <p:nvPr/>
          </p:nvSpPr>
          <p:spPr>
            <a:xfrm>
              <a:off x="2489336" y="1770950"/>
              <a:ext cx="1757401" cy="396044"/>
            </a:xfrm>
            <a:prstGeom prst="rect">
              <a:avLst/>
            </a:prstGeom>
            <a:grpFill/>
          </p:spPr>
          <p:txBody>
            <a:bodyPr wrap="square" rtlCol="0">
              <a:noAutofit/>
            </a:bodyPr>
            <a:lstStyle/>
            <a:p>
              <a:pPr algn="ctr"/>
              <a:r>
                <a:rPr lang="ru-RU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достоверная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00D9F89-A6E8-D541-87B9-7F9D9100FC6C}"/>
                </a:ext>
              </a:extLst>
            </p:cNvPr>
            <p:cNvSpPr txBox="1"/>
            <p:nvPr/>
          </p:nvSpPr>
          <p:spPr>
            <a:xfrm>
              <a:off x="4701198" y="1770950"/>
              <a:ext cx="1757401" cy="396044"/>
            </a:xfrm>
            <a:prstGeom prst="rect">
              <a:avLst/>
            </a:prstGeom>
            <a:grpFill/>
          </p:spPr>
          <p:txBody>
            <a:bodyPr wrap="square" rtlCol="0">
              <a:noAutofit/>
            </a:bodyPr>
            <a:lstStyle/>
            <a:p>
              <a:pPr algn="ctr"/>
              <a:r>
                <a:rPr lang="ru-RU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своевременная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99BD499-94E7-584D-A8EA-559EDEFDA311}"/>
                </a:ext>
              </a:extLst>
            </p:cNvPr>
            <p:cNvSpPr txBox="1"/>
            <p:nvPr/>
          </p:nvSpPr>
          <p:spPr>
            <a:xfrm>
              <a:off x="6711854" y="1771051"/>
              <a:ext cx="2252633" cy="396044"/>
            </a:xfrm>
            <a:prstGeom prst="rect">
              <a:avLst/>
            </a:prstGeom>
            <a:grpFill/>
          </p:spPr>
          <p:txBody>
            <a:bodyPr wrap="square" rtlCol="0">
              <a:noAutofit/>
            </a:bodyPr>
            <a:lstStyle/>
            <a:p>
              <a:pPr algn="ctr"/>
              <a:r>
                <a:rPr lang="ru-RU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верифицированная</a:t>
              </a:r>
            </a:p>
          </p:txBody>
        </p:sp>
        <p:cxnSp>
          <p:nvCxnSpPr>
            <p:cNvPr id="6" name="Прямая со стрелкой 5">
              <a:extLst>
                <a:ext uri="{FF2B5EF4-FFF2-40B4-BE49-F238E27FC236}">
                  <a16:creationId xmlns:a16="http://schemas.microsoft.com/office/drawing/2014/main" id="{C61ADA2C-F7FC-0349-9963-54596479F529}"/>
                </a:ext>
              </a:extLst>
            </p:cNvPr>
            <p:cNvCxnSpPr>
              <a:stCxn id="20" idx="2"/>
              <a:endCxn id="21" idx="0"/>
            </p:cNvCxnSpPr>
            <p:nvPr/>
          </p:nvCxnSpPr>
          <p:spPr>
            <a:xfrm flipH="1">
              <a:off x="1156175" y="1278052"/>
              <a:ext cx="3343817" cy="487097"/>
            </a:xfrm>
            <a:prstGeom prst="straightConnector1">
              <a:avLst/>
            </a:prstGeom>
            <a:grpFill/>
            <a:ln w="12700"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>
              <a:extLst>
                <a:ext uri="{FF2B5EF4-FFF2-40B4-BE49-F238E27FC236}">
                  <a16:creationId xmlns:a16="http://schemas.microsoft.com/office/drawing/2014/main" id="{4F2BB1D9-4996-F94A-A42D-87831884FDA8}"/>
                </a:ext>
              </a:extLst>
            </p:cNvPr>
            <p:cNvCxnSpPr>
              <a:stCxn id="20" idx="2"/>
              <a:endCxn id="22" idx="0"/>
            </p:cNvCxnSpPr>
            <p:nvPr/>
          </p:nvCxnSpPr>
          <p:spPr>
            <a:xfrm flipH="1">
              <a:off x="3368037" y="1278052"/>
              <a:ext cx="1131955" cy="492898"/>
            </a:xfrm>
            <a:prstGeom prst="straightConnector1">
              <a:avLst/>
            </a:prstGeom>
            <a:grpFill/>
            <a:ln w="12700"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>
              <a:extLst>
                <a:ext uri="{FF2B5EF4-FFF2-40B4-BE49-F238E27FC236}">
                  <a16:creationId xmlns:a16="http://schemas.microsoft.com/office/drawing/2014/main" id="{A30879C8-D448-2444-AEA6-36DAADD76917}"/>
                </a:ext>
              </a:extLst>
            </p:cNvPr>
            <p:cNvCxnSpPr>
              <a:stCxn id="20" idx="2"/>
              <a:endCxn id="23" idx="0"/>
            </p:cNvCxnSpPr>
            <p:nvPr/>
          </p:nvCxnSpPr>
          <p:spPr>
            <a:xfrm>
              <a:off x="4499992" y="1278052"/>
              <a:ext cx="1079907" cy="492898"/>
            </a:xfrm>
            <a:prstGeom prst="straightConnector1">
              <a:avLst/>
            </a:prstGeom>
            <a:grpFill/>
            <a:ln w="12700">
              <a:solidFill>
                <a:schemeClr val="accent1"/>
              </a:solidFill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>
              <a:extLst>
                <a:ext uri="{FF2B5EF4-FFF2-40B4-BE49-F238E27FC236}">
                  <a16:creationId xmlns:a16="http://schemas.microsoft.com/office/drawing/2014/main" id="{EE4C4DC1-D386-3041-B9B2-0D555095B97E}"/>
                </a:ext>
              </a:extLst>
            </p:cNvPr>
            <p:cNvCxnSpPr>
              <a:cxnSpLocks/>
              <a:stCxn id="20" idx="2"/>
              <a:endCxn id="24" idx="0"/>
            </p:cNvCxnSpPr>
            <p:nvPr/>
          </p:nvCxnSpPr>
          <p:spPr>
            <a:xfrm>
              <a:off x="4499992" y="1278052"/>
              <a:ext cx="3338179" cy="492999"/>
            </a:xfrm>
            <a:prstGeom prst="straightConnector1">
              <a:avLst/>
            </a:prstGeom>
            <a:grpFill/>
            <a:ln w="12700">
              <a:prstDash val="sys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1D8AE46F-DD04-A241-8A03-9C3430D8D111}"/>
              </a:ext>
            </a:extLst>
          </p:cNvPr>
          <p:cNvSpPr txBox="1"/>
          <p:nvPr/>
        </p:nvSpPr>
        <p:spPr>
          <a:xfrm>
            <a:off x="489800" y="5265204"/>
            <a:ext cx="3218104" cy="1305484"/>
          </a:xfrm>
          <a:prstGeom prst="roundRect">
            <a:avLst/>
          </a:prstGeom>
          <a:ln/>
          <a:effectLst>
            <a:outerShdw blurRad="50800" dist="889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rtlCol="0" anchor="ctr" anchorCtr="0"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Единой системой требований к учету активов и обязательств – ФСБУ ГФ</a:t>
            </a:r>
          </a:p>
        </p:txBody>
      </p:sp>
      <p:grpSp>
        <p:nvGrpSpPr>
          <p:cNvPr id="48" name="Группа 47">
            <a:extLst>
              <a:ext uri="{FF2B5EF4-FFF2-40B4-BE49-F238E27FC236}">
                <a16:creationId xmlns:a16="http://schemas.microsoft.com/office/drawing/2014/main" id="{9B2C3E0B-0EF2-7449-9E66-EFF11B112A8C}"/>
              </a:ext>
            </a:extLst>
          </p:cNvPr>
          <p:cNvGrpSpPr/>
          <p:nvPr/>
        </p:nvGrpSpPr>
        <p:grpSpPr>
          <a:xfrm>
            <a:off x="310550" y="2576656"/>
            <a:ext cx="8552340" cy="1477328"/>
            <a:chOff x="141426" y="2838416"/>
            <a:chExt cx="8552340" cy="1477328"/>
          </a:xfrm>
          <a:noFill/>
          <a:effectLst/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266B66F-84B4-E446-9554-A45F5F99EA17}"/>
                </a:ext>
              </a:extLst>
            </p:cNvPr>
            <p:cNvSpPr txBox="1"/>
            <p:nvPr/>
          </p:nvSpPr>
          <p:spPr>
            <a:xfrm>
              <a:off x="1817596" y="2950550"/>
              <a:ext cx="6516130" cy="369332"/>
            </a:xfrm>
            <a:prstGeom prst="rect">
              <a:avLst/>
            </a:prstGeom>
            <a:grpFill/>
          </p:spPr>
          <p:txBody>
            <a:bodyPr wrap="square" rtlCol="0">
              <a:noAutofit/>
            </a:bodyPr>
            <a:lstStyle/>
            <a:p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финансового и (или) экономического анализа, статистики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68FEBE2-411D-9143-AFF2-2B29F7DF74E7}"/>
                </a:ext>
              </a:extLst>
            </p:cNvPr>
            <p:cNvSpPr txBox="1"/>
            <p:nvPr/>
          </p:nvSpPr>
          <p:spPr>
            <a:xfrm>
              <a:off x="1817596" y="3499709"/>
              <a:ext cx="6876170" cy="646331"/>
            </a:xfrm>
            <a:prstGeom prst="rect">
              <a:avLst/>
            </a:prstGeom>
            <a:grpFill/>
          </p:spPr>
          <p:txBody>
            <a:bodyPr wrap="square" rtlCol="0">
              <a:noAutofit/>
            </a:bodyPr>
            <a:lstStyle/>
            <a:p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принятия управленческих решений, в том числе направленных на реализацию государственной политики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94C856E-20CA-B34B-B163-DA0055FB8574}"/>
                </a:ext>
              </a:extLst>
            </p:cNvPr>
            <p:cNvSpPr txBox="1"/>
            <p:nvPr/>
          </p:nvSpPr>
          <p:spPr>
            <a:xfrm>
              <a:off x="141426" y="2838416"/>
              <a:ext cx="1015663" cy="1477328"/>
            </a:xfrm>
            <a:prstGeom prst="rect">
              <a:avLst/>
            </a:prstGeom>
            <a:grpFill/>
          </p:spPr>
          <p:txBody>
            <a:bodyPr vert="vert270" wrap="square" rtlCol="0">
              <a:noAutofit/>
            </a:bodyPr>
            <a:lstStyle/>
            <a:p>
              <a:pPr algn="ctr"/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чего нужна информация</a:t>
              </a:r>
            </a:p>
          </p:txBody>
        </p:sp>
        <p:cxnSp>
          <p:nvCxnSpPr>
            <p:cNvPr id="45" name="Прямая со стрелкой 44">
              <a:extLst>
                <a:ext uri="{FF2B5EF4-FFF2-40B4-BE49-F238E27FC236}">
                  <a16:creationId xmlns:a16="http://schemas.microsoft.com/office/drawing/2014/main" id="{2301DCD6-90AB-8C44-AA88-292C386B4B87}"/>
                </a:ext>
              </a:extLst>
            </p:cNvPr>
            <p:cNvCxnSpPr>
              <a:cxnSpLocks/>
              <a:stCxn id="42" idx="3"/>
              <a:endCxn id="40" idx="1"/>
            </p:cNvCxnSpPr>
            <p:nvPr/>
          </p:nvCxnSpPr>
          <p:spPr>
            <a:xfrm flipV="1">
              <a:off x="1157089" y="3135216"/>
              <a:ext cx="660507" cy="441864"/>
            </a:xfrm>
            <a:prstGeom prst="straightConnector1">
              <a:avLst/>
            </a:prstGeom>
            <a:grpFill/>
            <a:ln w="127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 стрелкой 46">
              <a:extLst>
                <a:ext uri="{FF2B5EF4-FFF2-40B4-BE49-F238E27FC236}">
                  <a16:creationId xmlns:a16="http://schemas.microsoft.com/office/drawing/2014/main" id="{63D5A471-F443-884A-B263-92030B4E180B}"/>
                </a:ext>
              </a:extLst>
            </p:cNvPr>
            <p:cNvCxnSpPr>
              <a:cxnSpLocks/>
              <a:stCxn id="42" idx="3"/>
              <a:endCxn id="41" idx="1"/>
            </p:cNvCxnSpPr>
            <p:nvPr/>
          </p:nvCxnSpPr>
          <p:spPr>
            <a:xfrm>
              <a:off x="1157089" y="3577080"/>
              <a:ext cx="660507" cy="245795"/>
            </a:xfrm>
            <a:prstGeom prst="straightConnector1">
              <a:avLst/>
            </a:prstGeom>
            <a:grpFill/>
            <a:ln w="127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183D9F8-7D1F-B745-BFF4-E42FFF659E09}"/>
              </a:ext>
            </a:extLst>
          </p:cNvPr>
          <p:cNvSpPr txBox="1"/>
          <p:nvPr/>
        </p:nvSpPr>
        <p:spPr>
          <a:xfrm>
            <a:off x="5292081" y="5265204"/>
            <a:ext cx="3528392" cy="1305484"/>
          </a:xfrm>
          <a:prstGeom prst="roundRect">
            <a:avLst/>
          </a:prstGeom>
          <a:ln/>
          <a:effectLst>
            <a:outerShdw blurRad="50800" dist="889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rtlCol="0" anchor="ctr" anchorCtr="0">
            <a:noAutofit/>
          </a:bodyPr>
          <a:lstStyle/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учетных процедур (единые регламенты, электронные документы), централизацией полномочий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F5F671C-2889-FF4D-8652-F8D22A41A7F6}"/>
              </a:ext>
            </a:extLst>
          </p:cNvPr>
          <p:cNvSpPr txBox="1"/>
          <p:nvPr/>
        </p:nvSpPr>
        <p:spPr>
          <a:xfrm>
            <a:off x="2663789" y="4580237"/>
            <a:ext cx="3656774" cy="515263"/>
          </a:xfrm>
          <a:prstGeom prst="rect">
            <a:avLst/>
          </a:prstGeom>
          <a:noFill/>
          <a:effectLst>
            <a:outerShdw blurRad="50800" dist="50800" dir="16200000" rotWithShape="0">
              <a:prstClr val="black">
                <a:alpha val="40000"/>
              </a:prstClr>
            </a:outerShdw>
          </a:effectLst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ru-RU" sz="2000" spc="300" dirty="0">
                <a:solidFill>
                  <a:srgbClr val="00206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ОБЕСПЕЧИВАЕТСЯ</a:t>
            </a:r>
          </a:p>
        </p:txBody>
      </p:sp>
      <p:cxnSp>
        <p:nvCxnSpPr>
          <p:cNvPr id="54" name="Прямая соединительная линия 53">
            <a:extLst>
              <a:ext uri="{FF2B5EF4-FFF2-40B4-BE49-F238E27FC236}">
                <a16:creationId xmlns:a16="http://schemas.microsoft.com/office/drawing/2014/main" id="{59735D27-3690-1647-A665-BEF7DF9D7F33}"/>
              </a:ext>
            </a:extLst>
          </p:cNvPr>
          <p:cNvCxnSpPr>
            <a:cxnSpLocks/>
          </p:cNvCxnSpPr>
          <p:nvPr/>
        </p:nvCxnSpPr>
        <p:spPr>
          <a:xfrm flipH="1">
            <a:off x="4535996" y="4977172"/>
            <a:ext cx="11425" cy="93610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>
            <a:extLst>
              <a:ext uri="{FF2B5EF4-FFF2-40B4-BE49-F238E27FC236}">
                <a16:creationId xmlns:a16="http://schemas.microsoft.com/office/drawing/2014/main" id="{9147C666-D4D6-754D-A621-483CE87A4F5B}"/>
              </a:ext>
            </a:extLst>
          </p:cNvPr>
          <p:cNvCxnSpPr>
            <a:stCxn id="43" idx="3"/>
            <a:endCxn id="51" idx="1"/>
          </p:cNvCxnSpPr>
          <p:nvPr/>
        </p:nvCxnSpPr>
        <p:spPr>
          <a:xfrm>
            <a:off x="3707904" y="5917946"/>
            <a:ext cx="1584177" cy="0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4237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: скругленные углы 15">
            <a:extLst>
              <a:ext uri="{FF2B5EF4-FFF2-40B4-BE49-F238E27FC236}">
                <a16:creationId xmlns:a16="http://schemas.microsoft.com/office/drawing/2014/main" id="{065B7569-0658-AF3C-7AC1-6D486438AE11}"/>
              </a:ext>
            </a:extLst>
          </p:cNvPr>
          <p:cNvSpPr/>
          <p:nvPr/>
        </p:nvSpPr>
        <p:spPr>
          <a:xfrm>
            <a:off x="1151620" y="155985"/>
            <a:ext cx="6907215" cy="546848"/>
          </a:xfrm>
          <a:prstGeom prst="roundRect">
            <a:avLst/>
          </a:prstGeom>
          <a:noFill/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342900"/>
            <a:r>
              <a:rPr lang="ru-RU" b="1" dirty="0">
                <a:solidFill>
                  <a:srgbClr val="318B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Нормативное регулирование с 2026 года определяется: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7552" y="1048870"/>
            <a:ext cx="4688542" cy="5611905"/>
          </a:xfrm>
          <a:prstGeom prst="rect">
            <a:avLst/>
          </a:prstGeom>
          <a:noFill/>
          <a:ln>
            <a:solidFill>
              <a:srgbClr val="318B4D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21 Закона № 402-ФЗ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документам в области регулирования бухгалтерского учета относятся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федеральные стандарты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бухгалтерского учета государственных финансов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Федеральные стандарты бухгалтерского учета государственных финансов устанавливают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минимально необходимые требования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бухгалтерскому учету, а также допустимые способы ведения бухгалтерского учета для организаций бюджетной сферы.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Федеральные стандарты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независимо от вида экономической деятельности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устанавливают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план счетов бухгалтерского учета и порядок его применения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60489" y="1048870"/>
            <a:ext cx="3686287" cy="2952976"/>
          </a:xfrm>
          <a:prstGeom prst="rect">
            <a:avLst/>
          </a:prstGeom>
          <a:noFill/>
          <a:ln>
            <a:solidFill>
              <a:srgbClr val="318B4D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ru-RU" sz="1400" b="1" dirty="0"/>
              <a:t>Статья 264.1-1 Бюджетного кодекса РФ</a:t>
            </a:r>
          </a:p>
          <a:p>
            <a:endParaRPr lang="ru-RU" sz="1400" dirty="0"/>
          </a:p>
          <a:p>
            <a:pPr algn="just"/>
            <a:r>
              <a:rPr lang="ru-RU" sz="1300" dirty="0"/>
              <a:t>Информация о финансовых и нефинансовых активах, об обязательствах Российской Федерации, федеральных государственных бюджетных и автономных учреждений, а также об операциях, их изменяющих, и о полученных финансовых результатах подлежит размещению в порядке, установленном Министерством финансов Российской Федерации, в государственной интегрированной информационной системе управления общественными финансами "Электронный бюджет</a:t>
            </a:r>
            <a:r>
              <a:rPr lang="ru-RU" sz="1400" dirty="0"/>
              <a:t>.</a:t>
            </a:r>
            <a:endParaRPr lang="ru-RU" sz="13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EF0796-CEA0-E74F-B595-A372C75AA62A}"/>
              </a:ext>
            </a:extLst>
          </p:cNvPr>
          <p:cNvSpPr txBox="1"/>
          <p:nvPr/>
        </p:nvSpPr>
        <p:spPr>
          <a:xfrm>
            <a:off x="5260488" y="4147073"/>
            <a:ext cx="3686287" cy="2513702"/>
          </a:xfrm>
          <a:prstGeom prst="rect">
            <a:avLst/>
          </a:prstGeom>
          <a:noFill/>
          <a:ln>
            <a:solidFill>
              <a:srgbClr val="318B4D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ru-RU" sz="1400" b="1" i="1" dirty="0"/>
              <a:t>Цель</a:t>
            </a:r>
          </a:p>
          <a:p>
            <a:pPr algn="just"/>
            <a:r>
              <a:rPr lang="ru-RU" sz="1400" dirty="0"/>
              <a:t>Создание единого информационного пространства формирования, обработки и анализа данных бухгалтерского учета</a:t>
            </a:r>
            <a:endParaRPr lang="ru-RU" sz="1400" b="1" dirty="0"/>
          </a:p>
          <a:p>
            <a:pPr algn="ctr"/>
            <a:endParaRPr lang="ru-RU" sz="1400" b="1" dirty="0"/>
          </a:p>
          <a:p>
            <a:pPr algn="ctr"/>
            <a:r>
              <a:rPr lang="ru-RU" sz="1400" b="1" i="1" dirty="0"/>
              <a:t>Принципы</a:t>
            </a:r>
          </a:p>
          <a:p>
            <a:pPr algn="just"/>
            <a:r>
              <a:rPr lang="ru-RU" sz="1400" dirty="0"/>
              <a:t>Преемственность методологии</a:t>
            </a:r>
          </a:p>
          <a:p>
            <a:pPr algn="just"/>
            <a:r>
              <a:rPr lang="ru-RU" sz="1400" dirty="0"/>
              <a:t>Оперативность получения данных</a:t>
            </a:r>
          </a:p>
          <a:p>
            <a:pPr algn="just"/>
            <a:r>
              <a:rPr lang="ru-RU" sz="1400" dirty="0"/>
              <a:t>Цифровой формат</a:t>
            </a:r>
            <a:r>
              <a:rPr lang="ru-RU" sz="1400"/>
              <a:t>, однократный ввод</a:t>
            </a:r>
            <a:endParaRPr lang="ru-RU" sz="1400" dirty="0"/>
          </a:p>
          <a:p>
            <a:pPr algn="just"/>
            <a:r>
              <a:rPr lang="ru-RU" sz="1400" dirty="0"/>
              <a:t>Достоверные и верифицированные данные (в </a:t>
            </a:r>
            <a:r>
              <a:rPr lang="ru-RU" sz="1400" dirty="0" err="1"/>
              <a:t>т.ч</a:t>
            </a:r>
            <a:r>
              <a:rPr lang="ru-RU" sz="1400" dirty="0"/>
              <a:t>. по результатам внутреннего контроля)</a:t>
            </a:r>
          </a:p>
        </p:txBody>
      </p:sp>
    </p:spTree>
    <p:extLst>
      <p:ext uri="{BB962C8B-B14F-4D97-AF65-F5344CB8AC3E}">
        <p14:creationId xmlns:p14="http://schemas.microsoft.com/office/powerpoint/2010/main" val="404354490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40452" y="22070"/>
            <a:ext cx="444876" cy="365125"/>
          </a:xfrm>
        </p:spPr>
        <p:txBody>
          <a:bodyPr/>
          <a:lstStyle/>
          <a:p>
            <a:fld id="{D81B3B79-DEF0-4346-A5D2-0443081EFB3D}" type="slidenum">
              <a:rPr lang="ru-RU" b="1">
                <a:solidFill>
                  <a:srgbClr val="C79023"/>
                </a:solidFill>
              </a:rPr>
              <a:t>75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72698B-4053-B949-B8F3-0387BECA7379}"/>
              </a:ext>
            </a:extLst>
          </p:cNvPr>
          <p:cNvSpPr txBox="1"/>
          <p:nvPr/>
        </p:nvSpPr>
        <p:spPr>
          <a:xfrm>
            <a:off x="935596" y="147260"/>
            <a:ext cx="6583263" cy="8694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документов, регулирующих ведение бухгалтерского учета с 2026 года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33326" y="1116613"/>
            <a:ext cx="2088232" cy="724726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>
                <a:solidFill>
                  <a:srgbClr val="FF0000"/>
                </a:solidFill>
              </a:rPr>
              <a:t>до 2026 года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307815" y="1116613"/>
            <a:ext cx="1836204" cy="724726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600" dirty="0">
                <a:solidFill>
                  <a:srgbClr val="077A3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2026 года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357632" y="1995541"/>
            <a:ext cx="8444364" cy="728320"/>
            <a:chOff x="340104" y="2444006"/>
            <a:chExt cx="8444364" cy="728320"/>
          </a:xfrm>
        </p:grpSpPr>
        <p:sp>
          <p:nvSpPr>
            <p:cNvPr id="28" name="TextBox 27"/>
            <p:cNvSpPr txBox="1"/>
            <p:nvPr/>
          </p:nvSpPr>
          <p:spPr>
            <a:xfrm>
              <a:off x="340104" y="2444006"/>
              <a:ext cx="3312368" cy="724726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>
              <a:defPPr>
                <a:defRPr lang="en-US"/>
              </a:defPPr>
              <a:lvl1pPr algn="ctr">
                <a:defRPr sz="260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2200" dirty="0">
                  <a:solidFill>
                    <a:srgbClr val="002060"/>
                  </a:solidFill>
                  <a:effectLst/>
                </a:rPr>
                <a:t>Инструкция №157н – Единый план счетов</a:t>
              </a:r>
            </a:p>
          </p:txBody>
        </p:sp>
        <p:sp>
          <p:nvSpPr>
            <p:cNvPr id="4" name="Стрелка вправо 3"/>
            <p:cNvSpPr/>
            <p:nvPr/>
          </p:nvSpPr>
          <p:spPr>
            <a:xfrm>
              <a:off x="4227227" y="2665947"/>
              <a:ext cx="740817" cy="288032"/>
            </a:xfrm>
            <a:prstGeom prst="rightArrow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72100" y="2447600"/>
              <a:ext cx="3312368" cy="724726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>
              <a:defPPr>
                <a:defRPr lang="en-US"/>
              </a:defPPr>
              <a:lvl1pPr algn="ctr">
                <a:defRPr sz="260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2200" dirty="0">
                  <a:solidFill>
                    <a:srgbClr val="002060"/>
                  </a:solidFill>
                  <a:effectLst/>
                </a:rPr>
                <a:t>СГС «Единый план счетов» (121н)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392981" y="3089331"/>
            <a:ext cx="8444364" cy="831686"/>
            <a:chOff x="340104" y="2444006"/>
            <a:chExt cx="8444364" cy="728320"/>
          </a:xfrm>
        </p:grpSpPr>
        <p:sp>
          <p:nvSpPr>
            <p:cNvPr id="32" name="TextBox 31"/>
            <p:cNvSpPr txBox="1"/>
            <p:nvPr/>
          </p:nvSpPr>
          <p:spPr>
            <a:xfrm>
              <a:off x="340104" y="2444006"/>
              <a:ext cx="3312368" cy="724726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>
              <a:defPPr>
                <a:defRPr lang="en-US"/>
              </a:defPPr>
              <a:lvl1pPr algn="ctr">
                <a:defRPr sz="260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2200" dirty="0">
                  <a:solidFill>
                    <a:srgbClr val="002060"/>
                  </a:solidFill>
                  <a:effectLst/>
                </a:rPr>
                <a:t>Инструкция №162н – План счетов бюджетного учета</a:t>
              </a:r>
            </a:p>
          </p:txBody>
        </p:sp>
        <p:sp>
          <p:nvSpPr>
            <p:cNvPr id="33" name="Стрелка вправо 32"/>
            <p:cNvSpPr/>
            <p:nvPr/>
          </p:nvSpPr>
          <p:spPr>
            <a:xfrm>
              <a:off x="4227227" y="2665947"/>
              <a:ext cx="740817" cy="288032"/>
            </a:xfrm>
            <a:prstGeom prst="rightArrow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311211" y="2447600"/>
              <a:ext cx="3473257" cy="724726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>
              <a:defPPr>
                <a:defRPr lang="en-US"/>
              </a:defPPr>
              <a:lvl1pPr algn="ctr">
                <a:defRPr sz="260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1600" dirty="0">
                  <a:solidFill>
                    <a:srgbClr val="002060"/>
                  </a:solidFill>
                  <a:effectLst/>
                </a:rPr>
                <a:t>СГС «План счетов бюджетного учета» (набор правил)</a:t>
              </a:r>
              <a:r>
                <a:rPr lang="en-US" sz="1600" dirty="0">
                  <a:solidFill>
                    <a:srgbClr val="002060"/>
                  </a:solidFill>
                  <a:effectLst/>
                </a:rPr>
                <a:t> (132</a:t>
              </a:r>
              <a:r>
                <a:rPr lang="ru-RU" sz="1600" dirty="0">
                  <a:solidFill>
                    <a:srgbClr val="002060"/>
                  </a:solidFill>
                  <a:effectLst/>
                </a:rPr>
                <a:t>н</a:t>
              </a:r>
              <a:r>
                <a:rPr lang="en-US" sz="1600" dirty="0">
                  <a:solidFill>
                    <a:srgbClr val="002060"/>
                  </a:solidFill>
                  <a:effectLst/>
                </a:rPr>
                <a:t>)</a:t>
              </a:r>
              <a:r>
                <a:rPr lang="ru-RU" sz="1600" dirty="0">
                  <a:solidFill>
                    <a:srgbClr val="002060"/>
                  </a:solidFill>
                  <a:effectLst/>
                </a:rPr>
                <a:t>  </a:t>
              </a:r>
              <a:r>
                <a:rPr lang="ru-RU" sz="1600" dirty="0">
                  <a:solidFill>
                    <a:srgbClr val="C00000"/>
                  </a:solidFill>
                  <a:effectLst/>
                </a:rPr>
                <a:t>+ НПА «Справочник корреспонденций»</a:t>
              </a: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78886" y="4383137"/>
            <a:ext cx="3312368" cy="99190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200" dirty="0">
                <a:solidFill>
                  <a:srgbClr val="002060"/>
                </a:solidFill>
                <a:effectLst/>
              </a:rPr>
              <a:t>Инструкция №174н – План счетов бухгалтерского учета БУ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648377" y="4800564"/>
            <a:ext cx="3155080" cy="133995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1600" dirty="0">
                <a:solidFill>
                  <a:srgbClr val="002060"/>
                </a:solidFill>
                <a:effectLst/>
              </a:rPr>
              <a:t>СГС «План счетов бухгалтерского учета БУ и АУ» (набор правил) (133н) </a:t>
            </a:r>
            <a:r>
              <a:rPr lang="ru-RU" sz="1600" b="1" dirty="0">
                <a:solidFill>
                  <a:srgbClr val="C00000"/>
                </a:solidFill>
                <a:effectLst/>
              </a:rPr>
              <a:t>+ </a:t>
            </a:r>
            <a:r>
              <a:rPr lang="ru-RU" sz="1600" dirty="0">
                <a:solidFill>
                  <a:srgbClr val="C00000"/>
                </a:solidFill>
                <a:effectLst/>
              </a:rPr>
              <a:t>НПА «Справочник корреспонденций»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55270" y="5841268"/>
            <a:ext cx="3312368" cy="82758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200" dirty="0">
                <a:solidFill>
                  <a:srgbClr val="002060"/>
                </a:solidFill>
                <a:effectLst/>
              </a:rPr>
              <a:t>Инструкция №183н – План счетов бухгалтерского учета АУ</a:t>
            </a: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4527085" y="4508938"/>
            <a:ext cx="656983" cy="2159911"/>
          </a:xfrm>
          <a:prstGeom prst="rightBrace">
            <a:avLst>
              <a:gd name="adj1" fmla="val 29179"/>
              <a:gd name="adj2" fmla="val 48795"/>
            </a:avLst>
          </a:prstGeom>
          <a:ln w="44450">
            <a:solidFill>
              <a:srgbClr val="077A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79153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40452" y="22070"/>
            <a:ext cx="444876" cy="365125"/>
          </a:xfrm>
        </p:spPr>
        <p:txBody>
          <a:bodyPr/>
          <a:lstStyle/>
          <a:p>
            <a:fld id="{D81B3B79-DEF0-4346-A5D2-0443081EFB3D}" type="slidenum">
              <a:rPr lang="ru-RU" b="1">
                <a:solidFill>
                  <a:srgbClr val="C79023"/>
                </a:solidFill>
              </a:rPr>
              <a:t>76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72698B-4053-B949-B8F3-0387BECA7379}"/>
              </a:ext>
            </a:extLst>
          </p:cNvPr>
          <p:cNvSpPr txBox="1"/>
          <p:nvPr/>
        </p:nvSpPr>
        <p:spPr>
          <a:xfrm>
            <a:off x="935596" y="147260"/>
            <a:ext cx="6583263" cy="8694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документов, регулирующих ведение бухгалтерского учета с 2026 года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33326" y="1116613"/>
            <a:ext cx="2088232" cy="724726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>
                <a:solidFill>
                  <a:srgbClr val="FF0000"/>
                </a:solidFill>
              </a:rPr>
              <a:t>до 2026 года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307815" y="1116613"/>
            <a:ext cx="1836204" cy="724726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600" dirty="0">
                <a:solidFill>
                  <a:srgbClr val="077A3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2026 года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304902" y="1854831"/>
            <a:ext cx="8335550" cy="864469"/>
            <a:chOff x="340103" y="2411703"/>
            <a:chExt cx="8335550" cy="757029"/>
          </a:xfrm>
        </p:grpSpPr>
        <p:sp>
          <p:nvSpPr>
            <p:cNvPr id="32" name="TextBox 31"/>
            <p:cNvSpPr txBox="1"/>
            <p:nvPr/>
          </p:nvSpPr>
          <p:spPr>
            <a:xfrm>
              <a:off x="340103" y="2444006"/>
              <a:ext cx="3727037" cy="724726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>
              <a:defPPr>
                <a:defRPr lang="en-US"/>
              </a:defPPr>
              <a:lvl1pPr algn="ctr">
                <a:defRPr sz="260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2200" b="1" dirty="0">
                  <a:solidFill>
                    <a:srgbClr val="002060"/>
                  </a:solidFill>
                  <a:effectLst/>
                </a:rPr>
                <a:t>Инструкции</a:t>
              </a:r>
            </a:p>
            <a:p>
              <a:r>
                <a:rPr lang="ru-RU" sz="2200" b="1" dirty="0">
                  <a:solidFill>
                    <a:srgbClr val="002060"/>
                  </a:solidFill>
                  <a:effectLst/>
                </a:rPr>
                <a:t>«Планы счетов»</a:t>
              </a:r>
            </a:p>
          </p:txBody>
        </p:sp>
        <p:sp>
          <p:nvSpPr>
            <p:cNvPr id="33" name="Стрелка вправо 32"/>
            <p:cNvSpPr/>
            <p:nvPr/>
          </p:nvSpPr>
          <p:spPr>
            <a:xfrm>
              <a:off x="4344804" y="2641613"/>
              <a:ext cx="740817" cy="288032"/>
            </a:xfrm>
            <a:prstGeom prst="rightArrow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363285" y="2411703"/>
              <a:ext cx="3312368" cy="724726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>
              <a:defPPr>
                <a:defRPr lang="en-US"/>
              </a:defPPr>
              <a:lvl1pPr algn="ctr">
                <a:defRPr sz="260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2200" b="1" dirty="0">
                  <a:solidFill>
                    <a:srgbClr val="002060"/>
                  </a:solidFill>
                  <a:effectLst/>
                </a:rPr>
                <a:t>СГС «Планы счетов»</a:t>
              </a: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304902" y="2887716"/>
            <a:ext cx="3710681" cy="50528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200" dirty="0">
                <a:solidFill>
                  <a:srgbClr val="002060"/>
                </a:solidFill>
                <a:effectLst/>
              </a:rPr>
              <a:t>Приложение 1 – План счетов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611135" y="2855600"/>
            <a:ext cx="2961055" cy="537396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200" dirty="0">
                <a:solidFill>
                  <a:srgbClr val="002060"/>
                </a:solidFill>
                <a:effectLst/>
              </a:rPr>
              <a:t>Федеральный стандарт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4902" y="3651811"/>
            <a:ext cx="3710681" cy="133727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200" dirty="0">
                <a:solidFill>
                  <a:srgbClr val="002060"/>
                </a:solidFill>
                <a:effectLst/>
              </a:rPr>
              <a:t>Приложение 2 – Инструкция:</a:t>
            </a:r>
          </a:p>
          <a:p>
            <a:r>
              <a:rPr lang="ru-RU" sz="2200" dirty="0">
                <a:solidFill>
                  <a:srgbClr val="002060"/>
                </a:solidFill>
                <a:effectLst/>
              </a:rPr>
              <a:t>2.1. Общие положения</a:t>
            </a:r>
          </a:p>
          <a:p>
            <a:r>
              <a:rPr lang="ru-RU" sz="2200" dirty="0">
                <a:solidFill>
                  <a:srgbClr val="002060"/>
                </a:solidFill>
                <a:effectLst/>
              </a:rPr>
              <a:t>2.2. Корреспонденции счетов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25921" y="3795917"/>
            <a:ext cx="2961055" cy="70826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200" dirty="0">
                <a:solidFill>
                  <a:srgbClr val="002060"/>
                </a:solidFill>
                <a:effectLst/>
              </a:rPr>
              <a:t>Приложение 1 к ФС – План счетов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63996" y="4907099"/>
            <a:ext cx="2961055" cy="147616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200" dirty="0">
                <a:solidFill>
                  <a:srgbClr val="002060"/>
                </a:solidFill>
                <a:effectLst/>
              </a:rPr>
              <a:t>Приложение 2 к ФС – Общие требования к применению Плана счетов</a:t>
            </a:r>
          </a:p>
        </p:txBody>
      </p:sp>
      <p:cxnSp>
        <p:nvCxnSpPr>
          <p:cNvPr id="8" name="Прямая со стрелкой 7"/>
          <p:cNvCxnSpPr>
            <a:stCxn id="37" idx="3"/>
            <a:endCxn id="19" idx="1"/>
          </p:cNvCxnSpPr>
          <p:nvPr/>
        </p:nvCxnSpPr>
        <p:spPr>
          <a:xfrm>
            <a:off x="4015583" y="3140356"/>
            <a:ext cx="1610338" cy="1009692"/>
          </a:xfrm>
          <a:prstGeom prst="straightConnector1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18" idx="3"/>
            <a:endCxn id="39" idx="1"/>
          </p:cNvCxnSpPr>
          <p:nvPr/>
        </p:nvCxnSpPr>
        <p:spPr>
          <a:xfrm flipV="1">
            <a:off x="4015583" y="3124298"/>
            <a:ext cx="1595552" cy="11961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18" idx="3"/>
            <a:endCxn id="20" idx="1"/>
          </p:cNvCxnSpPr>
          <p:nvPr/>
        </p:nvCxnSpPr>
        <p:spPr>
          <a:xfrm>
            <a:off x="4015583" y="4320449"/>
            <a:ext cx="1648413" cy="13247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48134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40452" y="22070"/>
            <a:ext cx="444876" cy="365125"/>
          </a:xfrm>
        </p:spPr>
        <p:txBody>
          <a:bodyPr/>
          <a:lstStyle/>
          <a:p>
            <a:fld id="{D81B3B79-DEF0-4346-A5D2-0443081EFB3D}" type="slidenum">
              <a:rPr lang="ru-RU" b="1">
                <a:solidFill>
                  <a:srgbClr val="C79023"/>
                </a:solidFill>
              </a:rPr>
              <a:t>77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72698B-4053-B949-B8F3-0387BECA7379}"/>
              </a:ext>
            </a:extLst>
          </p:cNvPr>
          <p:cNvSpPr txBox="1"/>
          <p:nvPr/>
        </p:nvSpPr>
        <p:spPr>
          <a:xfrm>
            <a:off x="251520" y="136865"/>
            <a:ext cx="8100900" cy="4014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документов, регулирующих ведение бухгалтерского учета с 2026 года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/>
          </p:nvPr>
        </p:nvGraphicFramePr>
        <p:xfrm>
          <a:off x="71500" y="656692"/>
          <a:ext cx="8905814" cy="4971769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3602136">
                  <a:extLst>
                    <a:ext uri="{9D8B030D-6E8A-4147-A177-3AD203B41FA5}">
                      <a16:colId xmlns:a16="http://schemas.microsoft.com/office/drawing/2014/main" val="1059740276"/>
                    </a:ext>
                  </a:extLst>
                </a:gridCol>
                <a:gridCol w="548728">
                  <a:extLst>
                    <a:ext uri="{9D8B030D-6E8A-4147-A177-3AD203B41FA5}">
                      <a16:colId xmlns:a16="http://schemas.microsoft.com/office/drawing/2014/main" val="1251988548"/>
                    </a:ext>
                  </a:extLst>
                </a:gridCol>
                <a:gridCol w="471839">
                  <a:extLst>
                    <a:ext uri="{9D8B030D-6E8A-4147-A177-3AD203B41FA5}">
                      <a16:colId xmlns:a16="http://schemas.microsoft.com/office/drawing/2014/main" val="1116892913"/>
                    </a:ext>
                  </a:extLst>
                </a:gridCol>
                <a:gridCol w="597877">
                  <a:extLst>
                    <a:ext uri="{9D8B030D-6E8A-4147-A177-3AD203B41FA5}">
                      <a16:colId xmlns:a16="http://schemas.microsoft.com/office/drawing/2014/main" val="2616774675"/>
                    </a:ext>
                  </a:extLst>
                </a:gridCol>
                <a:gridCol w="540060">
                  <a:extLst>
                    <a:ext uri="{9D8B030D-6E8A-4147-A177-3AD203B41FA5}">
                      <a16:colId xmlns:a16="http://schemas.microsoft.com/office/drawing/2014/main" val="1843887635"/>
                    </a:ext>
                  </a:extLst>
                </a:gridCol>
                <a:gridCol w="681966">
                  <a:extLst>
                    <a:ext uri="{9D8B030D-6E8A-4147-A177-3AD203B41FA5}">
                      <a16:colId xmlns:a16="http://schemas.microsoft.com/office/drawing/2014/main" val="3281559510"/>
                    </a:ext>
                  </a:extLst>
                </a:gridCol>
                <a:gridCol w="650182">
                  <a:extLst>
                    <a:ext uri="{9D8B030D-6E8A-4147-A177-3AD203B41FA5}">
                      <a16:colId xmlns:a16="http://schemas.microsoft.com/office/drawing/2014/main" val="352592241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629258887"/>
                    </a:ext>
                  </a:extLst>
                </a:gridCol>
                <a:gridCol w="524598">
                  <a:extLst>
                    <a:ext uri="{9D8B030D-6E8A-4147-A177-3AD203B41FA5}">
                      <a16:colId xmlns:a16="http://schemas.microsoft.com/office/drawing/2014/main" val="2834260008"/>
                    </a:ext>
                  </a:extLst>
                </a:gridCol>
                <a:gridCol w="392186">
                  <a:extLst>
                    <a:ext uri="{9D8B030D-6E8A-4147-A177-3AD203B41FA5}">
                      <a16:colId xmlns:a16="http://schemas.microsoft.com/office/drawing/2014/main" val="2686516220"/>
                    </a:ext>
                  </a:extLst>
                </a:gridCol>
                <a:gridCol w="392186">
                  <a:extLst>
                    <a:ext uri="{9D8B030D-6E8A-4147-A177-3AD203B41FA5}">
                      <a16:colId xmlns:a16="http://schemas.microsoft.com/office/drawing/2014/main" val="542480736"/>
                    </a:ext>
                  </a:extLst>
                </a:gridCol>
              </a:tblGrid>
              <a:tr h="234463">
                <a:tc row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счета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счета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892465"/>
                  </a:ext>
                </a:extLst>
              </a:tr>
              <a:tr h="234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аналитический (классификационный) код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вида финансового обеспечения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синтетический счет объекта учета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аналитический код по КОСГУ</a:t>
                      </a:r>
                      <a:r>
                        <a:rPr lang="ru-RU" sz="10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428134"/>
                  </a:ext>
                </a:extLst>
              </a:tr>
              <a:tr h="3840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синтетический код счета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аналитический код счета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9595078"/>
                  </a:ext>
                </a:extLst>
              </a:tr>
              <a:tr h="3911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группы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2667680"/>
                  </a:ext>
                </a:extLst>
              </a:tr>
              <a:tr h="234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разряда счета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599155"/>
                  </a:ext>
                </a:extLst>
              </a:tr>
              <a:tr h="234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– 17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extLst>
                  <a:ext uri="{0D108BD9-81ED-4DB2-BD59-A6C34878D82A}">
                    <a16:rowId xmlns:a16="http://schemas.microsoft.com/office/drawing/2014/main" val="4264150270"/>
                  </a:ext>
                </a:extLst>
              </a:tr>
              <a:tr h="219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extLst>
                  <a:ext uri="{0D108BD9-81ED-4DB2-BD59-A6C34878D82A}">
                    <a16:rowId xmlns:a16="http://schemas.microsoft.com/office/drawing/2014/main" val="2444549288"/>
                  </a:ext>
                </a:extLst>
              </a:tr>
              <a:tr h="2344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 1. НЕФИНАНСОВЫЕ АКТИВЫ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extLst>
                  <a:ext uri="{0D108BD9-81ED-4DB2-BD59-A6C34878D82A}">
                    <a16:rowId xmlns:a16="http://schemas.microsoft.com/office/drawing/2014/main" val="3596586730"/>
                  </a:ext>
                </a:extLst>
              </a:tr>
              <a:tr h="2344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Основные средства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extLst>
                  <a:ext uri="{0D108BD9-81ED-4DB2-BD59-A6C34878D82A}">
                    <a16:rowId xmlns:a16="http://schemas.microsoft.com/office/drawing/2014/main" val="2725767804"/>
                  </a:ext>
                </a:extLst>
              </a:tr>
              <a:tr h="2964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Жилые помещения – недвижимое имущество учреждения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extLst>
                  <a:ext uri="{0D108BD9-81ED-4DB2-BD59-A6C34878D82A}">
                    <a16:rowId xmlns:a16="http://schemas.microsoft.com/office/drawing/2014/main" val="2081349801"/>
                  </a:ext>
                </a:extLst>
              </a:tr>
              <a:tr h="384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Увеличение стоимости жилых помещений – недвижимого имущества учреждения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extLst>
                  <a:ext uri="{0D108BD9-81ED-4DB2-BD59-A6C34878D82A}">
                    <a16:rowId xmlns:a16="http://schemas.microsoft.com/office/drawing/2014/main" val="1818227677"/>
                  </a:ext>
                </a:extLst>
              </a:tr>
              <a:tr h="384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Уменьшение стоимости жилых помещений – недвижимого имущества учреждения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extLst>
                  <a:ext uri="{0D108BD9-81ED-4DB2-BD59-A6C34878D82A}">
                    <a16:rowId xmlns:a16="http://schemas.microsoft.com/office/drawing/2014/main" val="1960358163"/>
                  </a:ext>
                </a:extLst>
              </a:tr>
              <a:tr h="3840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Нежилые помещения (здания и сооружения) – недвижимое имущество учреждения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extLst>
                  <a:ext uri="{0D108BD9-81ED-4DB2-BD59-A6C34878D82A}">
                    <a16:rowId xmlns:a16="http://schemas.microsoft.com/office/drawing/2014/main" val="3908854211"/>
                  </a:ext>
                </a:extLst>
              </a:tr>
              <a:tr h="4011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Увеличение стоимости нежилых помещений (зданий и сооружений) – недвижимого имущества учреждения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extLst>
                  <a:ext uri="{0D108BD9-81ED-4DB2-BD59-A6C34878D82A}">
                    <a16:rowId xmlns:a16="http://schemas.microsoft.com/office/drawing/2014/main" val="1495503049"/>
                  </a:ext>
                </a:extLst>
              </a:tr>
              <a:tr h="533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Уменьшение стоимости нежилых помещений (зданий и сооружений) – недвижимого имущества учреждения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22489" marR="22489" marT="36998" marB="36998"/>
                </a:tc>
                <a:extLst>
                  <a:ext uri="{0D108BD9-81ED-4DB2-BD59-A6C34878D82A}">
                    <a16:rowId xmlns:a16="http://schemas.microsoft.com/office/drawing/2014/main" val="2789142759"/>
                  </a:ext>
                </a:extLst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563183"/>
            <a:ext cx="1126401" cy="124434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789600" y="5930698"/>
            <a:ext cx="6840760" cy="774666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200" i="1" dirty="0">
                <a:solidFill>
                  <a:srgbClr val="002060"/>
                </a:solidFill>
                <a:effectLst/>
              </a:rPr>
              <a:t>Нет </a:t>
            </a:r>
            <a:r>
              <a:rPr lang="ru-RU" sz="2200" i="1" dirty="0" err="1">
                <a:solidFill>
                  <a:srgbClr val="002060"/>
                </a:solidFill>
                <a:effectLst/>
              </a:rPr>
              <a:t>группировочных</a:t>
            </a:r>
            <a:r>
              <a:rPr lang="ru-RU" sz="2200" i="1" dirty="0">
                <a:solidFill>
                  <a:srgbClr val="002060"/>
                </a:solidFill>
                <a:effectLst/>
              </a:rPr>
              <a:t> счетов </a:t>
            </a:r>
            <a:r>
              <a:rPr lang="ru-RU" sz="2200" dirty="0">
                <a:solidFill>
                  <a:srgbClr val="002060"/>
                </a:solidFill>
                <a:effectLst/>
              </a:rPr>
              <a:t>– 101 10, 101 20, 101 30…</a:t>
            </a:r>
          </a:p>
          <a:p>
            <a:r>
              <a:rPr lang="ru-RU" sz="2200" i="1" dirty="0">
                <a:solidFill>
                  <a:srgbClr val="002060"/>
                </a:solidFill>
                <a:effectLst/>
              </a:rPr>
              <a:t>Не указана </a:t>
            </a:r>
            <a:r>
              <a:rPr lang="ru-RU" sz="2200" dirty="0">
                <a:solidFill>
                  <a:srgbClr val="002060"/>
                </a:solidFill>
                <a:effectLst/>
              </a:rPr>
              <a:t>подстатья КОСГУ</a:t>
            </a:r>
          </a:p>
        </p:txBody>
      </p:sp>
    </p:spTree>
    <p:extLst>
      <p:ext uri="{BB962C8B-B14F-4D97-AF65-F5344CB8AC3E}">
        <p14:creationId xmlns:p14="http://schemas.microsoft.com/office/powerpoint/2010/main" val="275140548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40452" y="22070"/>
            <a:ext cx="444876" cy="365125"/>
          </a:xfrm>
        </p:spPr>
        <p:txBody>
          <a:bodyPr/>
          <a:lstStyle/>
          <a:p>
            <a:fld id="{D81B3B79-DEF0-4346-A5D2-0443081EFB3D}" type="slidenum">
              <a:rPr lang="ru-RU" b="1">
                <a:solidFill>
                  <a:srgbClr val="C79023"/>
                </a:solidFill>
              </a:rPr>
              <a:t>78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72698B-4053-B949-B8F3-0387BECA7379}"/>
              </a:ext>
            </a:extLst>
          </p:cNvPr>
          <p:cNvSpPr txBox="1"/>
          <p:nvPr/>
        </p:nvSpPr>
        <p:spPr>
          <a:xfrm>
            <a:off x="251520" y="136865"/>
            <a:ext cx="8100900" cy="4014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1600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документов, регулирующих ведение бухгалтерского учета с 2026 года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1540" y="768625"/>
            <a:ext cx="7776864" cy="58131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200" i="1" dirty="0">
                <a:solidFill>
                  <a:srgbClr val="002060"/>
                </a:solidFill>
                <a:effectLst/>
              </a:rPr>
              <a:t>Правила формирования номера счета Рабочего плана счетов</a:t>
            </a:r>
            <a:endParaRPr lang="ru-RU" sz="2200" dirty="0">
              <a:solidFill>
                <a:srgbClr val="002060"/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70195" y="1790300"/>
            <a:ext cx="1941240" cy="109857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200" i="1" dirty="0">
                <a:solidFill>
                  <a:srgbClr val="002060"/>
                </a:solidFill>
                <a:effectLst/>
              </a:rPr>
              <a:t>План счетов (18 – 26 разряды)</a:t>
            </a:r>
            <a:endParaRPr lang="ru-RU" sz="2200" dirty="0">
              <a:solidFill>
                <a:srgbClr val="002060"/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1928" y="1746541"/>
            <a:ext cx="4824536" cy="1186098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200" i="1" dirty="0">
                <a:solidFill>
                  <a:srgbClr val="002060"/>
                </a:solidFill>
                <a:effectLst/>
              </a:rPr>
              <a:t>Требования к 1 – 17 и 24 – 26 разрядам</a:t>
            </a:r>
          </a:p>
          <a:p>
            <a:r>
              <a:rPr lang="ru-RU" sz="2200" i="1" dirty="0">
                <a:solidFill>
                  <a:srgbClr val="002060"/>
                </a:solidFill>
                <a:effectLst/>
              </a:rPr>
              <a:t>+</a:t>
            </a:r>
          </a:p>
          <a:p>
            <a:r>
              <a:rPr lang="ru-RU" sz="2200" i="1" dirty="0">
                <a:solidFill>
                  <a:srgbClr val="002060"/>
                </a:solidFill>
                <a:effectLst/>
              </a:rPr>
              <a:t>исключения</a:t>
            </a:r>
            <a:endParaRPr lang="ru-RU" sz="2200" dirty="0">
              <a:solidFill>
                <a:srgbClr val="002060"/>
              </a:solidFill>
              <a:effectLst/>
            </a:endParaRPr>
          </a:p>
        </p:txBody>
      </p:sp>
      <p:cxnSp>
        <p:nvCxnSpPr>
          <p:cNvPr id="4" name="Прямая со стрелкой 3"/>
          <p:cNvCxnSpPr>
            <a:stCxn id="23" idx="2"/>
            <a:endCxn id="8" idx="0"/>
          </p:cNvCxnSpPr>
          <p:nvPr/>
        </p:nvCxnSpPr>
        <p:spPr>
          <a:xfrm flipH="1">
            <a:off x="2140815" y="1349937"/>
            <a:ext cx="2179157" cy="4403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23" idx="2"/>
            <a:endCxn id="10" idx="0"/>
          </p:cNvCxnSpPr>
          <p:nvPr/>
        </p:nvCxnSpPr>
        <p:spPr>
          <a:xfrm>
            <a:off x="4319972" y="1349937"/>
            <a:ext cx="1904224" cy="3966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10" idx="2"/>
          </p:cNvCxnSpPr>
          <p:nvPr/>
        </p:nvCxnSpPr>
        <p:spPr>
          <a:xfrm>
            <a:off x="6224196" y="2932639"/>
            <a:ext cx="0" cy="32026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04276" y="3173977"/>
            <a:ext cx="8545776" cy="121577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ru-RU" sz="1400" b="1" dirty="0">
                <a:solidFill>
                  <a:srgbClr val="C00000"/>
                </a:solidFill>
                <a:effectLst/>
              </a:rPr>
              <a:t>В 1 – 17 разрядах номера счета </a:t>
            </a:r>
            <a:r>
              <a:rPr lang="ru-RU" sz="1400" dirty="0">
                <a:effectLst/>
              </a:rPr>
              <a:t>Рабочего плана счетов отражаются нули: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400" dirty="0">
                <a:effectLst/>
              </a:rPr>
              <a:t>по счетам синтетического учета;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400" dirty="0">
                <a:effectLst/>
              </a:rPr>
              <a:t>по счетам аналитического учета счета 020100000 «Денежные средства учреждения»;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400" dirty="0">
                <a:effectLst/>
              </a:rPr>
              <a:t>по счета аналитического учета счета 020400000 «Финансовые вложения»;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400" dirty="0">
                <a:effectLst/>
              </a:rPr>
              <a:t>по счетам аналитического учета счета 020981000 «Расчеты по недостачам денежных средств»…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1100" y="4638153"/>
            <a:ext cx="8833808" cy="2023828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ru-RU" sz="1400" b="1" dirty="0">
                <a:solidFill>
                  <a:srgbClr val="C00000"/>
                </a:solidFill>
                <a:effectLst/>
              </a:rPr>
              <a:t>В 5 – 14 разрядах номера счета </a:t>
            </a:r>
            <a:r>
              <a:rPr lang="ru-RU" sz="1400" dirty="0">
                <a:effectLst/>
              </a:rPr>
              <a:t>отражаются нули, если иное не предусмотрено требованиями целевого назначения выделенных средств: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dirty="0">
                <a:effectLst/>
              </a:rPr>
              <a:t>по счетам аналитического учета счетов 030404000 «Внутриведомственные расчеты», 040120200 «Расходы текущего финансового года», 040110190 «Безвозмездные </a:t>
            </a:r>
            <a:r>
              <a:rPr lang="ru-RU" sz="1400" dirty="0" err="1">
                <a:effectLst/>
              </a:rPr>
              <a:t>неденежные</a:t>
            </a:r>
            <a:r>
              <a:rPr lang="ru-RU" sz="1400" dirty="0">
                <a:effectLst/>
              </a:rPr>
              <a:t> поступления» по операциям безвозмездных </a:t>
            </a:r>
            <a:r>
              <a:rPr lang="ru-RU" sz="1400" dirty="0" err="1">
                <a:effectLst/>
              </a:rPr>
              <a:t>неденежных</a:t>
            </a:r>
            <a:r>
              <a:rPr lang="ru-RU" sz="1400" dirty="0">
                <a:effectLst/>
              </a:rPr>
              <a:t> поступлений и безвозмездных </a:t>
            </a:r>
            <a:r>
              <a:rPr lang="ru-RU" sz="1400" dirty="0" err="1">
                <a:effectLst/>
              </a:rPr>
              <a:t>неденежных</a:t>
            </a:r>
            <a:r>
              <a:rPr lang="ru-RU" sz="1400" dirty="0">
                <a:effectLst/>
              </a:rPr>
              <a:t> передач нефинансовых и финансовых активов (за исключением денежных средств и их эквивалентов) и обязательств;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1400" dirty="0">
                <a:effectLst/>
              </a:rPr>
              <a:t>по счетам аналитического учета счета 040160000 «Резервы предстоящих расходов» и по корреспондирующим с ними счетам 040120000 «Расходы текущего финансового года», 010900000 «Затраты на изготовление готовой продукции, выполнение работ услуг», 011000000 «Затраты на </a:t>
            </a:r>
            <a:r>
              <a:rPr lang="ru-RU" sz="1400" dirty="0" err="1">
                <a:effectLst/>
              </a:rPr>
              <a:t>биотрансформацию</a:t>
            </a:r>
            <a:r>
              <a:rPr lang="ru-RU" sz="1400" dirty="0">
                <a:effectLst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111264639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40452" y="22070"/>
            <a:ext cx="444876" cy="365125"/>
          </a:xfrm>
        </p:spPr>
        <p:txBody>
          <a:bodyPr/>
          <a:lstStyle/>
          <a:p>
            <a:fld id="{D81B3B79-DEF0-4346-A5D2-0443081EFB3D}" type="slidenum">
              <a:rPr lang="ru-RU" b="1">
                <a:solidFill>
                  <a:srgbClr val="C79023"/>
                </a:solidFill>
              </a:rPr>
              <a:t>79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72698B-4053-B949-B8F3-0387BECA7379}"/>
              </a:ext>
            </a:extLst>
          </p:cNvPr>
          <p:cNvSpPr txBox="1"/>
          <p:nvPr/>
        </p:nvSpPr>
        <p:spPr>
          <a:xfrm>
            <a:off x="251520" y="136865"/>
            <a:ext cx="8100900" cy="4014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1600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документов, регулирующих ведение бухгалтерского учета с 2026 года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3578" y="559481"/>
            <a:ext cx="7380820" cy="581312"/>
          </a:xfrm>
          <a:prstGeom prst="round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200" i="1" dirty="0">
                <a:solidFill>
                  <a:srgbClr val="002060"/>
                </a:solidFill>
                <a:effectLst/>
              </a:rPr>
              <a:t>Единый план – деление счетов на </a:t>
            </a:r>
            <a:r>
              <a:rPr lang="ru-RU" sz="2200" i="1" dirty="0">
                <a:solidFill>
                  <a:srgbClr val="C00000"/>
                </a:solidFill>
                <a:effectLst/>
              </a:rPr>
              <a:t>Активные</a:t>
            </a:r>
            <a:r>
              <a:rPr lang="ru-RU" sz="2200" i="1" dirty="0">
                <a:solidFill>
                  <a:srgbClr val="002060"/>
                </a:solidFill>
                <a:effectLst/>
              </a:rPr>
              <a:t> и </a:t>
            </a:r>
            <a:r>
              <a:rPr lang="ru-RU" sz="2200" i="1" dirty="0">
                <a:solidFill>
                  <a:srgbClr val="077A3E"/>
                </a:solidFill>
                <a:effectLst/>
              </a:rPr>
              <a:t>Пассивные</a:t>
            </a:r>
            <a:r>
              <a:rPr lang="ru-RU" sz="2200" i="1" dirty="0">
                <a:solidFill>
                  <a:srgbClr val="002060"/>
                </a:solidFill>
                <a:effectLst/>
              </a:rPr>
              <a:t> </a:t>
            </a:r>
            <a:endParaRPr lang="ru-RU" sz="2200" dirty="0">
              <a:solidFill>
                <a:srgbClr val="002060"/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802" y="2648988"/>
            <a:ext cx="2306488" cy="59693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200" i="1" dirty="0">
                <a:solidFill>
                  <a:srgbClr val="002060"/>
                </a:solidFill>
                <a:effectLst/>
              </a:rPr>
              <a:t>Активный счет</a:t>
            </a:r>
            <a:endParaRPr lang="ru-RU" sz="2200" dirty="0">
              <a:solidFill>
                <a:srgbClr val="002060"/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30335" y="2687145"/>
            <a:ext cx="2509071" cy="620373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200" i="1" dirty="0">
                <a:solidFill>
                  <a:srgbClr val="002060"/>
                </a:solidFill>
                <a:effectLst/>
              </a:rPr>
              <a:t>Пассивный счет</a:t>
            </a:r>
            <a:endParaRPr lang="ru-RU" sz="2200" dirty="0">
              <a:solidFill>
                <a:srgbClr val="002060"/>
              </a:solidFill>
              <a:effectLst/>
            </a:endParaRPr>
          </a:p>
        </p:txBody>
      </p:sp>
      <p:cxnSp>
        <p:nvCxnSpPr>
          <p:cNvPr id="4" name="Прямая со стрелкой 3"/>
          <p:cNvCxnSpPr>
            <a:stCxn id="12" idx="2"/>
          </p:cNvCxnSpPr>
          <p:nvPr/>
        </p:nvCxnSpPr>
        <p:spPr>
          <a:xfrm flipH="1">
            <a:off x="2123728" y="2162468"/>
            <a:ext cx="2351233" cy="5464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12" idx="2"/>
          </p:cNvCxnSpPr>
          <p:nvPr/>
        </p:nvCxnSpPr>
        <p:spPr>
          <a:xfrm>
            <a:off x="4474961" y="2162468"/>
            <a:ext cx="2365291" cy="5464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03516" y="3517847"/>
            <a:ext cx="4260472" cy="271946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ru-RU" sz="1600" b="1" u="sng" dirty="0">
                <a:solidFill>
                  <a:srgbClr val="C00000"/>
                </a:solidFill>
                <a:effectLst/>
              </a:rPr>
              <a:t>По Дебету счета:</a:t>
            </a:r>
          </a:p>
          <a:p>
            <a:pPr marL="342900" indent="-342900" algn="l">
              <a:buAutoNum type="arabicPeriod"/>
            </a:pPr>
            <a:r>
              <a:rPr lang="ru-RU" sz="1600" dirty="0">
                <a:effectLst/>
              </a:rPr>
              <a:t>Признание (принятие к бухгалтерскому учету</a:t>
            </a:r>
          </a:p>
          <a:p>
            <a:pPr marL="342900" indent="-342900" algn="l">
              <a:buAutoNum type="arabicPeriod"/>
            </a:pPr>
            <a:r>
              <a:rPr lang="ru-RU" sz="1600" dirty="0">
                <a:effectLst/>
              </a:rPr>
              <a:t>Изменение стоимостных оценок</a:t>
            </a:r>
          </a:p>
          <a:p>
            <a:pPr marL="342900" indent="-342900" algn="l">
              <a:buAutoNum type="arabicPeriod"/>
            </a:pPr>
            <a:r>
              <a:rPr lang="ru-RU" sz="1600" dirty="0">
                <a:effectLst/>
              </a:rPr>
              <a:t>Перемещение</a:t>
            </a:r>
          </a:p>
          <a:p>
            <a:pPr marL="342900" indent="-342900" algn="l">
              <a:buAutoNum type="arabicPeriod"/>
            </a:pPr>
            <a:endParaRPr lang="ru-RU" sz="1600" dirty="0">
              <a:effectLst/>
            </a:endParaRPr>
          </a:p>
          <a:p>
            <a:pPr algn="l"/>
            <a:r>
              <a:rPr lang="ru-RU" sz="1600" b="1" u="sng" dirty="0">
                <a:solidFill>
                  <a:srgbClr val="077A3E"/>
                </a:solidFill>
                <a:effectLst/>
              </a:rPr>
              <a:t>По Кредиту счета:</a:t>
            </a:r>
          </a:p>
          <a:p>
            <a:pPr marL="342900" indent="-342900" algn="l">
              <a:buAutoNum type="arabicPeriod"/>
            </a:pPr>
            <a:r>
              <a:rPr lang="ru-RU" sz="1600" dirty="0">
                <a:effectLst/>
              </a:rPr>
              <a:t>Прекращение признания (выбытие с бухгалтерского учета</a:t>
            </a:r>
          </a:p>
          <a:p>
            <a:pPr marL="342900" indent="-342900" algn="l">
              <a:buAutoNum type="arabicPeriod"/>
            </a:pPr>
            <a:r>
              <a:rPr lang="ru-RU" sz="1600" dirty="0">
                <a:effectLst/>
              </a:rPr>
              <a:t>Изменение стоимостных оценок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4551" y="1581156"/>
            <a:ext cx="7380820" cy="581312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200" i="1" dirty="0">
                <a:solidFill>
                  <a:srgbClr val="002060"/>
                </a:solidFill>
                <a:effectLst/>
              </a:rPr>
              <a:t>В Планах счетов</a:t>
            </a:r>
            <a:endParaRPr lang="ru-RU" sz="2200" dirty="0">
              <a:solidFill>
                <a:srgbClr val="002060"/>
              </a:solidFill>
              <a:effectLst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4281736" y="1198598"/>
            <a:ext cx="182252" cy="27943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1916046" y="3226752"/>
            <a:ext cx="255686" cy="38226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5009867" y="3586905"/>
            <a:ext cx="3959557" cy="271946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ru-RU" sz="1600" b="1" u="sng" dirty="0">
                <a:solidFill>
                  <a:srgbClr val="077A3E"/>
                </a:solidFill>
                <a:effectLst/>
              </a:rPr>
              <a:t>По Кредиту счета:</a:t>
            </a:r>
          </a:p>
          <a:p>
            <a:pPr marL="342900" indent="-342900" algn="l">
              <a:buAutoNum type="arabicPeriod"/>
            </a:pPr>
            <a:r>
              <a:rPr lang="ru-RU" sz="1600" dirty="0">
                <a:effectLst/>
              </a:rPr>
              <a:t>Признание (принятие к бухгалтерскому учету</a:t>
            </a:r>
          </a:p>
          <a:p>
            <a:pPr marL="342900" indent="-342900" algn="l">
              <a:buAutoNum type="arabicPeriod"/>
            </a:pPr>
            <a:r>
              <a:rPr lang="ru-RU" sz="1600" dirty="0">
                <a:effectLst/>
              </a:rPr>
              <a:t>Изменение стоимостных оценок</a:t>
            </a:r>
          </a:p>
          <a:p>
            <a:pPr marL="342900" indent="-342900" algn="l">
              <a:buAutoNum type="arabicPeriod"/>
            </a:pPr>
            <a:r>
              <a:rPr lang="ru-RU" sz="1600" dirty="0">
                <a:effectLst/>
              </a:rPr>
              <a:t>Перемещение</a:t>
            </a:r>
          </a:p>
          <a:p>
            <a:pPr marL="342900" indent="-342900" algn="l">
              <a:buAutoNum type="arabicPeriod"/>
            </a:pPr>
            <a:endParaRPr lang="ru-RU" sz="1600" dirty="0">
              <a:effectLst/>
            </a:endParaRPr>
          </a:p>
          <a:p>
            <a:pPr algn="l"/>
            <a:r>
              <a:rPr lang="ru-RU" sz="1600" b="1" u="sng" dirty="0">
                <a:solidFill>
                  <a:srgbClr val="C00000"/>
                </a:solidFill>
                <a:effectLst/>
              </a:rPr>
              <a:t>По дебету счета:</a:t>
            </a:r>
          </a:p>
          <a:p>
            <a:pPr marL="342900" indent="-342900" algn="l">
              <a:buAutoNum type="arabicPeriod"/>
            </a:pPr>
            <a:r>
              <a:rPr lang="ru-RU" sz="1600" dirty="0">
                <a:effectLst/>
              </a:rPr>
              <a:t>Прекращение признания (выбытие с бухгалтерского учета</a:t>
            </a:r>
          </a:p>
          <a:p>
            <a:pPr marL="342900" indent="-342900" algn="l">
              <a:buAutoNum type="arabicPeriod"/>
            </a:pPr>
            <a:r>
              <a:rPr lang="ru-RU" sz="1600" dirty="0">
                <a:effectLst/>
              </a:rPr>
              <a:t>Изменение стоимостных оценок</a:t>
            </a:r>
          </a:p>
        </p:txBody>
      </p:sp>
      <p:sp>
        <p:nvSpPr>
          <p:cNvPr id="24" name="Стрелка вниз 23"/>
          <p:cNvSpPr/>
          <p:nvPr/>
        </p:nvSpPr>
        <p:spPr>
          <a:xfrm>
            <a:off x="6952334" y="3228776"/>
            <a:ext cx="255686" cy="38226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80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32440" y="22070"/>
            <a:ext cx="552888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>
                <a:solidFill>
                  <a:srgbClr val="C79023"/>
                </a:solidFill>
              </a:rPr>
              <a:t>8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719572" y="38938"/>
            <a:ext cx="75248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В период проведения </a:t>
            </a:r>
            <a:r>
              <a:rPr lang="ru-RU" sz="24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инвентаризации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608858"/>
              </p:ext>
            </p:extLst>
          </p:nvPr>
        </p:nvGraphicFramePr>
        <p:xfrm>
          <a:off x="179512" y="620688"/>
          <a:ext cx="8784976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9288583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40452" y="22070"/>
            <a:ext cx="444876" cy="365125"/>
          </a:xfrm>
        </p:spPr>
        <p:txBody>
          <a:bodyPr/>
          <a:lstStyle/>
          <a:p>
            <a:fld id="{D81B3B79-DEF0-4346-A5D2-0443081EFB3D}" type="slidenum">
              <a:rPr lang="ru-RU" b="1">
                <a:solidFill>
                  <a:srgbClr val="C79023"/>
                </a:solidFill>
              </a:rPr>
              <a:t>80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72698B-4053-B949-B8F3-0387BECA7379}"/>
              </a:ext>
            </a:extLst>
          </p:cNvPr>
          <p:cNvSpPr txBox="1"/>
          <p:nvPr/>
        </p:nvSpPr>
        <p:spPr>
          <a:xfrm>
            <a:off x="251520" y="136865"/>
            <a:ext cx="8100900" cy="4014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1600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документов, регулирующих ведение бухгалтерского учета с 2026 года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7524" y="514952"/>
            <a:ext cx="8208912" cy="48773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000" i="1" dirty="0">
                <a:solidFill>
                  <a:srgbClr val="002060"/>
                </a:solidFill>
                <a:effectLst/>
              </a:rPr>
              <a:t>Активный счет – правила формирования корреспонденций</a:t>
            </a:r>
            <a:endParaRPr lang="ru-RU" sz="2000" dirty="0">
              <a:solidFill>
                <a:srgbClr val="002060"/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1520" y="1011735"/>
            <a:ext cx="8738044" cy="569365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1700" b="1" dirty="0">
                <a:solidFill>
                  <a:srgbClr val="C00000"/>
                </a:solidFill>
                <a:effectLst/>
              </a:rPr>
              <a:t>Счет 010100000 «Основные средства»</a:t>
            </a:r>
          </a:p>
          <a:p>
            <a:endParaRPr lang="ru-RU" sz="1700" b="1" dirty="0">
              <a:solidFill>
                <a:srgbClr val="C00000"/>
              </a:solidFill>
              <a:effectLst/>
            </a:endParaRPr>
          </a:p>
          <a:p>
            <a:pPr algn="just">
              <a:spcAft>
                <a:spcPts val="1200"/>
              </a:spcAft>
            </a:pPr>
            <a:r>
              <a:rPr lang="ru-RU" sz="1700" dirty="0">
                <a:effectLst/>
              </a:rPr>
              <a:t>3. </a:t>
            </a:r>
            <a:r>
              <a:rPr lang="ru-RU" sz="1700" b="1" dirty="0">
                <a:solidFill>
                  <a:srgbClr val="9900CC"/>
                </a:solidFill>
                <a:effectLst/>
              </a:rPr>
              <a:t>По дебету </a:t>
            </a:r>
            <a:r>
              <a:rPr lang="ru-RU" sz="1700" dirty="0">
                <a:effectLst/>
              </a:rPr>
              <a:t>соответствующих счетов аналитического учета счета </a:t>
            </a:r>
            <a:r>
              <a:rPr lang="ru-RU" sz="1700" b="1" dirty="0">
                <a:solidFill>
                  <a:srgbClr val="9900CC"/>
                </a:solidFill>
                <a:effectLst/>
              </a:rPr>
              <a:t>Х101ХХ</a:t>
            </a:r>
            <a:r>
              <a:rPr lang="ru-RU" sz="1700" b="1" u="sng" dirty="0">
                <a:solidFill>
                  <a:srgbClr val="9900CC"/>
                </a:solidFill>
                <a:effectLst/>
              </a:rPr>
              <a:t>3</a:t>
            </a:r>
            <a:r>
              <a:rPr lang="ru-RU" sz="1700" b="1" dirty="0">
                <a:solidFill>
                  <a:srgbClr val="9900CC"/>
                </a:solidFill>
                <a:effectLst/>
              </a:rPr>
              <a:t>10</a:t>
            </a:r>
            <a:r>
              <a:rPr lang="ru-RU" sz="1700" dirty="0">
                <a:effectLst/>
              </a:rPr>
              <a:t> отражаются операции в корреспонденции с кредитом соответствующих счетов аналитического учета при:</a:t>
            </a:r>
          </a:p>
          <a:p>
            <a:pPr algn="just">
              <a:spcAft>
                <a:spcPts val="1200"/>
              </a:spcAft>
            </a:pPr>
            <a:r>
              <a:rPr lang="ru-RU" sz="1700" dirty="0">
                <a:effectLst/>
              </a:rPr>
              <a:t>признании (принятия к бухгалтерскому учету) основных средств – Х105ХХ</a:t>
            </a:r>
            <a:r>
              <a:rPr lang="ru-RU" sz="1700" u="sng" dirty="0">
                <a:effectLst/>
              </a:rPr>
              <a:t>440</a:t>
            </a:r>
            <a:r>
              <a:rPr lang="ru-RU" sz="1700" dirty="0">
                <a:effectLst/>
              </a:rPr>
              <a:t>, Х106ХХ</a:t>
            </a:r>
            <a:r>
              <a:rPr lang="ru-RU" sz="1700" u="sng" dirty="0">
                <a:effectLst/>
              </a:rPr>
              <a:t>310</a:t>
            </a:r>
            <a:r>
              <a:rPr lang="ru-RU" sz="1700" dirty="0">
                <a:effectLst/>
              </a:rPr>
              <a:t>, Х209ХХ</a:t>
            </a:r>
            <a:r>
              <a:rPr lang="ru-RU" sz="1700" u="sng" dirty="0">
                <a:effectLst/>
              </a:rPr>
              <a:t>660</a:t>
            </a:r>
            <a:r>
              <a:rPr lang="ru-RU" sz="1700" dirty="0">
                <a:effectLst/>
              </a:rPr>
              <a:t>, Х304ХХХХ0, 1401101Х0;</a:t>
            </a:r>
          </a:p>
          <a:p>
            <a:pPr algn="just">
              <a:spcAft>
                <a:spcPts val="1200"/>
              </a:spcAft>
            </a:pPr>
            <a:r>
              <a:rPr lang="ru-RU" sz="1700" dirty="0">
                <a:effectLst/>
              </a:rPr>
              <a:t>изменении (увеличении) стоимости основных средств – Х106ХХ310, Х401101ХХ, Х40130000;</a:t>
            </a:r>
          </a:p>
          <a:p>
            <a:pPr algn="just">
              <a:spcAft>
                <a:spcPts val="1200"/>
              </a:spcAft>
            </a:pPr>
            <a:r>
              <a:rPr lang="ru-RU" sz="1700" dirty="0">
                <a:effectLst/>
              </a:rPr>
              <a:t>перемещении основных средств – Х101ХХ310.</a:t>
            </a:r>
          </a:p>
          <a:p>
            <a:pPr algn="just">
              <a:spcAft>
                <a:spcPts val="1200"/>
              </a:spcAft>
            </a:pPr>
            <a:r>
              <a:rPr lang="ru-RU" sz="1700" dirty="0">
                <a:effectLst/>
              </a:rPr>
              <a:t>4. </a:t>
            </a:r>
            <a:r>
              <a:rPr lang="ru-RU" sz="1700" b="1" dirty="0">
                <a:solidFill>
                  <a:srgbClr val="9900CC"/>
                </a:solidFill>
                <a:effectLst/>
              </a:rPr>
              <a:t>По кредиту </a:t>
            </a:r>
            <a:r>
              <a:rPr lang="ru-RU" sz="1700" dirty="0">
                <a:effectLst/>
              </a:rPr>
              <a:t>соответствующих счетов аналитического учета счета </a:t>
            </a:r>
            <a:r>
              <a:rPr lang="ru-RU" sz="1700" b="1" dirty="0">
                <a:solidFill>
                  <a:srgbClr val="9900CC"/>
                </a:solidFill>
                <a:effectLst/>
              </a:rPr>
              <a:t>Х101ХХ</a:t>
            </a:r>
            <a:r>
              <a:rPr lang="ru-RU" sz="1700" b="1" u="sng" dirty="0">
                <a:solidFill>
                  <a:srgbClr val="9900CC"/>
                </a:solidFill>
                <a:effectLst/>
              </a:rPr>
              <a:t>4</a:t>
            </a:r>
            <a:r>
              <a:rPr lang="ru-RU" sz="1700" b="1" dirty="0">
                <a:solidFill>
                  <a:srgbClr val="9900CC"/>
                </a:solidFill>
                <a:effectLst/>
              </a:rPr>
              <a:t>10</a:t>
            </a:r>
            <a:r>
              <a:rPr lang="ru-RU" sz="1700" dirty="0">
                <a:effectLst/>
              </a:rPr>
              <a:t> отражаются операции в корреспонденции с дебетом соответствующих счетов аналитического учета при:</a:t>
            </a:r>
          </a:p>
          <a:p>
            <a:pPr algn="just">
              <a:spcAft>
                <a:spcPts val="1200"/>
              </a:spcAft>
            </a:pPr>
            <a:r>
              <a:rPr lang="ru-RU" sz="1700" dirty="0">
                <a:effectLst/>
              </a:rPr>
              <a:t>прекращении признания (выбытии с бухгалтерского учета) основных средств – Х104ХХ</a:t>
            </a:r>
            <a:r>
              <a:rPr lang="ru-RU" sz="1700" u="sng" dirty="0">
                <a:effectLst/>
              </a:rPr>
              <a:t>410</a:t>
            </a:r>
            <a:r>
              <a:rPr lang="ru-RU" sz="1700" dirty="0">
                <a:effectLst/>
              </a:rPr>
              <a:t>, Х109Х0</a:t>
            </a:r>
            <a:r>
              <a:rPr lang="ru-RU" sz="1700" u="sng" dirty="0">
                <a:effectLst/>
              </a:rPr>
              <a:t>2ХХ</a:t>
            </a:r>
            <a:r>
              <a:rPr lang="ru-RU" sz="1700" dirty="0">
                <a:effectLst/>
              </a:rPr>
              <a:t>, Х110ХХ</a:t>
            </a:r>
            <a:r>
              <a:rPr lang="ru-RU" sz="1700" u="sng" dirty="0">
                <a:effectLst/>
              </a:rPr>
              <a:t>2ХХ</a:t>
            </a:r>
            <a:r>
              <a:rPr lang="ru-RU" sz="1700" dirty="0">
                <a:effectLst/>
              </a:rPr>
              <a:t>, Х215ХХ</a:t>
            </a:r>
            <a:r>
              <a:rPr lang="ru-RU" sz="1700" u="sng" dirty="0">
                <a:effectLst/>
              </a:rPr>
              <a:t>5Х0</a:t>
            </a:r>
            <a:r>
              <a:rPr lang="ru-RU" sz="1700" dirty="0">
                <a:effectLst/>
              </a:rPr>
              <a:t>, Х304ХХХХ0, Х401101ХХ, Х401202ХХ, Х40160310;</a:t>
            </a:r>
          </a:p>
          <a:p>
            <a:pPr algn="just">
              <a:spcAft>
                <a:spcPts val="1200"/>
              </a:spcAft>
            </a:pPr>
            <a:r>
              <a:rPr lang="ru-RU" sz="1700" dirty="0">
                <a:effectLst/>
              </a:rPr>
              <a:t>изменении (уменьшение) стоимости основных средств – Х401101ХХ, Х40130000.</a:t>
            </a:r>
          </a:p>
        </p:txBody>
      </p:sp>
    </p:spTree>
    <p:extLst>
      <p:ext uri="{BB962C8B-B14F-4D97-AF65-F5344CB8AC3E}">
        <p14:creationId xmlns:p14="http://schemas.microsoft.com/office/powerpoint/2010/main" val="92365816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40452" y="22070"/>
            <a:ext cx="444876" cy="365125"/>
          </a:xfrm>
        </p:spPr>
        <p:txBody>
          <a:bodyPr/>
          <a:lstStyle/>
          <a:p>
            <a:fld id="{D81B3B79-DEF0-4346-A5D2-0443081EFB3D}" type="slidenum">
              <a:rPr lang="ru-RU" b="1">
                <a:solidFill>
                  <a:srgbClr val="C79023"/>
                </a:solidFill>
              </a:rPr>
              <a:t>81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72698B-4053-B949-B8F3-0387BECA7379}"/>
              </a:ext>
            </a:extLst>
          </p:cNvPr>
          <p:cNvSpPr txBox="1"/>
          <p:nvPr/>
        </p:nvSpPr>
        <p:spPr>
          <a:xfrm>
            <a:off x="251520" y="136865"/>
            <a:ext cx="8100900" cy="4014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1600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документов, регулирующих ведение бухгалтерского учета с 2026 года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520" y="538285"/>
            <a:ext cx="8208912" cy="48773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2000" i="1" dirty="0">
                <a:solidFill>
                  <a:srgbClr val="002060"/>
                </a:solidFill>
                <a:effectLst/>
              </a:rPr>
              <a:t>Пассивный счет – правила формирования корреспонденций</a:t>
            </a:r>
            <a:endParaRPr lang="ru-RU" sz="2000" dirty="0">
              <a:solidFill>
                <a:srgbClr val="002060"/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1520" y="1011735"/>
            <a:ext cx="8738044" cy="569365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2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1700" b="1" dirty="0">
                <a:solidFill>
                  <a:srgbClr val="C00000"/>
                </a:solidFill>
                <a:effectLst/>
              </a:rPr>
              <a:t>Счет 030200000 «Расчеты по принятым обязательствам»</a:t>
            </a:r>
          </a:p>
          <a:p>
            <a:endParaRPr lang="ru-RU" sz="1700" b="1" dirty="0">
              <a:solidFill>
                <a:srgbClr val="C00000"/>
              </a:solidFill>
              <a:effectLst/>
            </a:endParaRPr>
          </a:p>
          <a:p>
            <a:pPr algn="just">
              <a:spcAft>
                <a:spcPts val="1200"/>
              </a:spcAft>
            </a:pPr>
            <a:r>
              <a:rPr lang="ru-RU" sz="1700" dirty="0">
                <a:effectLst/>
              </a:rPr>
              <a:t>94. </a:t>
            </a:r>
            <a:r>
              <a:rPr lang="ru-RU" sz="1700" b="1" dirty="0">
                <a:solidFill>
                  <a:srgbClr val="9900CC"/>
                </a:solidFill>
                <a:effectLst/>
              </a:rPr>
              <a:t>По кредиту </a:t>
            </a:r>
            <a:r>
              <a:rPr lang="ru-RU" sz="1700" dirty="0">
                <a:effectLst/>
              </a:rPr>
              <a:t>соответствующих счетов аналитического учета счета </a:t>
            </a:r>
            <a:r>
              <a:rPr lang="ru-RU" sz="1700" b="1" dirty="0">
                <a:solidFill>
                  <a:srgbClr val="9900CC"/>
                </a:solidFill>
                <a:effectLst/>
              </a:rPr>
              <a:t>Х302ХХ</a:t>
            </a:r>
            <a:r>
              <a:rPr lang="ru-RU" sz="1700" b="1" u="sng" dirty="0">
                <a:solidFill>
                  <a:srgbClr val="9900CC"/>
                </a:solidFill>
                <a:effectLst/>
              </a:rPr>
              <a:t>730</a:t>
            </a:r>
            <a:r>
              <a:rPr lang="ru-RU" sz="1700" dirty="0">
                <a:effectLst/>
              </a:rPr>
              <a:t> отражаются операции в корреспонденции с дебетом соответствующих счетов аналитического учета при:</a:t>
            </a:r>
          </a:p>
          <a:p>
            <a:pPr algn="just">
              <a:spcAft>
                <a:spcPts val="1200"/>
              </a:spcAft>
            </a:pPr>
            <a:r>
              <a:rPr lang="ru-RU" sz="1700" dirty="0">
                <a:effectLst/>
              </a:rPr>
              <a:t>признании (принятии к бухгалтерскому учету) обязательств – Х105ХХ</a:t>
            </a:r>
            <a:r>
              <a:rPr lang="ru-RU" sz="1700" u="sng" dirty="0">
                <a:effectLst/>
              </a:rPr>
              <a:t>340</a:t>
            </a:r>
            <a:r>
              <a:rPr lang="ru-RU" sz="1700" dirty="0">
                <a:effectLst/>
              </a:rPr>
              <a:t>, Х106ХХ</a:t>
            </a:r>
            <a:r>
              <a:rPr lang="ru-RU" sz="1700" u="sng" dirty="0">
                <a:effectLst/>
              </a:rPr>
              <a:t>3Х0</a:t>
            </a:r>
            <a:r>
              <a:rPr lang="ru-RU" sz="1700" dirty="0">
                <a:effectLst/>
              </a:rPr>
              <a:t>, Х109Х0</a:t>
            </a:r>
            <a:r>
              <a:rPr lang="ru-RU" sz="1700" u="sng" dirty="0">
                <a:effectLst/>
              </a:rPr>
              <a:t>2ХХ</a:t>
            </a:r>
            <a:r>
              <a:rPr lang="ru-RU" sz="1700" dirty="0">
                <a:effectLst/>
              </a:rPr>
              <a:t>, Х110Х02ХХ, Х1116Х350, Х210ХХ560, Х303ХХ830, Х304ХХ830, Х401101ХХ, Х401202ХХ, Х401502ХХ, Х40160ХХХ;</a:t>
            </a:r>
          </a:p>
          <a:p>
            <a:pPr algn="just">
              <a:spcAft>
                <a:spcPts val="1200"/>
              </a:spcAft>
            </a:pPr>
            <a:r>
              <a:rPr lang="ru-RU" sz="1700" dirty="0">
                <a:effectLst/>
              </a:rPr>
              <a:t>изменении (увеличении) первоначальной стоимости принятых обязательств – Х401101ХХ;</a:t>
            </a:r>
          </a:p>
          <a:p>
            <a:pPr algn="just">
              <a:spcAft>
                <a:spcPts val="1200"/>
              </a:spcAft>
            </a:pPr>
            <a:r>
              <a:rPr lang="ru-RU" sz="1700" dirty="0">
                <a:effectLst/>
              </a:rPr>
              <a:t>уточнении признаков аналитического учета объектов учета – Х302ХХ830.</a:t>
            </a:r>
          </a:p>
          <a:p>
            <a:pPr algn="just">
              <a:spcAft>
                <a:spcPts val="1200"/>
              </a:spcAft>
            </a:pPr>
            <a:r>
              <a:rPr lang="ru-RU" sz="1700" dirty="0">
                <a:effectLst/>
              </a:rPr>
              <a:t>95. </a:t>
            </a:r>
            <a:r>
              <a:rPr lang="ru-RU" sz="1700" b="1" dirty="0">
                <a:solidFill>
                  <a:srgbClr val="9900CC"/>
                </a:solidFill>
                <a:effectLst/>
              </a:rPr>
              <a:t>По дебету </a:t>
            </a:r>
            <a:r>
              <a:rPr lang="ru-RU" sz="1700" dirty="0">
                <a:effectLst/>
              </a:rPr>
              <a:t>соответствующих счетов аналитического учета счета </a:t>
            </a:r>
            <a:r>
              <a:rPr lang="ru-RU" sz="1700" b="1" dirty="0">
                <a:solidFill>
                  <a:srgbClr val="9900CC"/>
                </a:solidFill>
                <a:effectLst/>
              </a:rPr>
              <a:t>Х302ХХ</a:t>
            </a:r>
            <a:r>
              <a:rPr lang="ru-RU" sz="1700" b="1" u="sng" dirty="0">
                <a:solidFill>
                  <a:srgbClr val="9900CC"/>
                </a:solidFill>
                <a:effectLst/>
              </a:rPr>
              <a:t>830</a:t>
            </a:r>
            <a:r>
              <a:rPr lang="ru-RU" sz="1700" dirty="0">
                <a:effectLst/>
              </a:rPr>
              <a:t> отражаются операции в корреспонденции с кредитом соответствующих счетов аналитического учета при:</a:t>
            </a:r>
          </a:p>
          <a:p>
            <a:pPr algn="just">
              <a:spcAft>
                <a:spcPts val="1200"/>
              </a:spcAft>
            </a:pPr>
            <a:r>
              <a:rPr lang="ru-RU" sz="1700" dirty="0">
                <a:effectLst/>
              </a:rPr>
              <a:t>прекращении учета (уменьшение) принятых обязательств – Х201ХХ</a:t>
            </a:r>
            <a:r>
              <a:rPr lang="ru-RU" sz="1700" u="sng" dirty="0">
                <a:effectLst/>
              </a:rPr>
              <a:t>610</a:t>
            </a:r>
            <a:r>
              <a:rPr lang="ru-RU" sz="1700" dirty="0">
                <a:effectLst/>
              </a:rPr>
              <a:t>, Х206ХХ</a:t>
            </a:r>
            <a:r>
              <a:rPr lang="ru-RU" sz="1700" u="sng" dirty="0">
                <a:effectLst/>
              </a:rPr>
              <a:t>660</a:t>
            </a:r>
            <a:r>
              <a:rPr lang="ru-RU" sz="1700" dirty="0">
                <a:effectLst/>
              </a:rPr>
              <a:t>, Х208ХХ</a:t>
            </a:r>
            <a:r>
              <a:rPr lang="ru-RU" sz="1700" u="sng" dirty="0">
                <a:effectLst/>
              </a:rPr>
              <a:t>660</a:t>
            </a:r>
            <a:r>
              <a:rPr lang="ru-RU" sz="1700" dirty="0">
                <a:effectLst/>
              </a:rPr>
              <a:t>, Х303ХХ730, Х304ХХ730, Х401101ХХ, Х401202ХХ;</a:t>
            </a:r>
          </a:p>
          <a:p>
            <a:pPr algn="just">
              <a:spcAft>
                <a:spcPts val="1200"/>
              </a:spcAft>
            </a:pPr>
            <a:r>
              <a:rPr lang="ru-RU" sz="1700" dirty="0">
                <a:effectLst/>
              </a:rPr>
              <a:t>изменении (уменьшении) первоначальной стоимости принятых обязательств –  Х401101ХХ.</a:t>
            </a:r>
          </a:p>
        </p:txBody>
      </p:sp>
    </p:spTree>
    <p:extLst>
      <p:ext uri="{BB962C8B-B14F-4D97-AF65-F5344CB8AC3E}">
        <p14:creationId xmlns:p14="http://schemas.microsoft.com/office/powerpoint/2010/main" val="145939976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16"/>
          <p:cNvCxnSpPr/>
          <p:nvPr/>
        </p:nvCxnSpPr>
        <p:spPr>
          <a:xfrm>
            <a:off x="8511789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24428" y="179386"/>
            <a:ext cx="581023" cy="365125"/>
          </a:xfrm>
        </p:spPr>
        <p:txBody>
          <a:bodyPr/>
          <a:lstStyle/>
          <a:p>
            <a:fld id="{B2D350B4-811D-9C49-8D4A-B431FFD45952}" type="slidenum">
              <a:rPr lang="en-US" b="1" smtClean="0">
                <a:solidFill>
                  <a:srgbClr val="C79023"/>
                </a:solidFill>
              </a:rPr>
              <a:pPr/>
              <a:t>82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D2BE57DE-FA7A-44BC-B8D6-F3B300F4C69D}"/>
              </a:ext>
            </a:extLst>
          </p:cNvPr>
          <p:cNvSpPr txBox="1">
            <a:spLocks/>
          </p:cNvSpPr>
          <p:nvPr/>
        </p:nvSpPr>
        <p:spPr>
          <a:xfrm>
            <a:off x="739389" y="3085807"/>
            <a:ext cx="7772400" cy="9597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b="1" dirty="0">
                <a:solidFill>
                  <a:srgbClr val="077A3E"/>
                </a:solidFill>
              </a:rPr>
              <a:t>СПАСИБО ЗА ВНИМАНИЕ!</a:t>
            </a:r>
            <a:endParaRPr lang="en-GB" sz="5000" b="1" u="sng" dirty="0">
              <a:solidFill>
                <a:srgbClr val="C79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403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32440" y="22070"/>
            <a:ext cx="552888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>
                <a:solidFill>
                  <a:srgbClr val="C79023"/>
                </a:solidFill>
              </a:rPr>
              <a:t>9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719572" y="38938"/>
            <a:ext cx="75248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В период проведения </a:t>
            </a:r>
            <a:r>
              <a:rPr lang="ru-RU" sz="24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инвентаризации</a:t>
            </a:r>
          </a:p>
        </p:txBody>
      </p:sp>
      <p:graphicFrame>
        <p:nvGraphicFramePr>
          <p:cNvPr id="2" name="Схема 1"/>
          <p:cNvGraphicFramePr/>
          <p:nvPr>
            <p:extLst/>
          </p:nvPr>
        </p:nvGraphicFramePr>
        <p:xfrm>
          <a:off x="179512" y="620688"/>
          <a:ext cx="8784976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21419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47628</TotalTime>
  <Words>8967</Words>
  <Application>Microsoft Office PowerPoint</Application>
  <PresentationFormat>Экран (4:3)</PresentationFormat>
  <Paragraphs>1233</Paragraphs>
  <Slides>82</Slides>
  <Notes>78</Notes>
  <HiddenSlides>12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82</vt:i4>
      </vt:variant>
    </vt:vector>
  </HeadingPairs>
  <TitlesOfParts>
    <vt:vector size="92" baseType="lpstr">
      <vt:lpstr>Arial</vt:lpstr>
      <vt:lpstr>Bookman Old Style</vt:lpstr>
      <vt:lpstr>Calibri</vt:lpstr>
      <vt:lpstr>DengXian</vt:lpstr>
      <vt:lpstr>DINPro-Light</vt:lpstr>
      <vt:lpstr>Helvetica Neue Light</vt:lpstr>
      <vt:lpstr>Times New Roman</vt:lpstr>
      <vt:lpstr>Times New Roman CYR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ОБЗ</dc:creator>
  <cp:lastModifiedBy>Sv</cp:lastModifiedBy>
  <cp:revision>2568</cp:revision>
  <cp:lastPrinted>2023-11-15T07:32:15Z</cp:lastPrinted>
  <dcterms:created xsi:type="dcterms:W3CDTF">2014-05-13T07:16:38Z</dcterms:created>
  <dcterms:modified xsi:type="dcterms:W3CDTF">2024-09-27T10:57:38Z</dcterms:modified>
</cp:coreProperties>
</file>