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23"/>
  </p:notesMasterIdLst>
  <p:sldIdLst>
    <p:sldId id="263" r:id="rId3"/>
    <p:sldId id="2585" r:id="rId4"/>
    <p:sldId id="2611" r:id="rId5"/>
    <p:sldId id="2612" r:id="rId6"/>
    <p:sldId id="2613" r:id="rId7"/>
    <p:sldId id="2621" r:id="rId8"/>
    <p:sldId id="2444" r:id="rId9"/>
    <p:sldId id="2449" r:id="rId10"/>
    <p:sldId id="2450" r:id="rId11"/>
    <p:sldId id="2451" r:id="rId12"/>
    <p:sldId id="2452" r:id="rId13"/>
    <p:sldId id="2455" r:id="rId14"/>
    <p:sldId id="2426" r:id="rId15"/>
    <p:sldId id="2600" r:id="rId16"/>
    <p:sldId id="2599" r:id="rId17"/>
    <p:sldId id="2601" r:id="rId18"/>
    <p:sldId id="2569" r:id="rId19"/>
    <p:sldId id="2568" r:id="rId20"/>
    <p:sldId id="2605" r:id="rId21"/>
    <p:sldId id="2458" r:id="rId22"/>
    <p:sldId id="2606" r:id="rId23"/>
    <p:sldId id="2607" r:id="rId24"/>
    <p:sldId id="2623" r:id="rId25"/>
    <p:sldId id="2460" r:id="rId26"/>
    <p:sldId id="2603" r:id="rId27"/>
    <p:sldId id="2596" r:id="rId28"/>
    <p:sldId id="2597" r:id="rId29"/>
    <p:sldId id="2571" r:id="rId30"/>
    <p:sldId id="2462" r:id="rId31"/>
    <p:sldId id="2415" r:id="rId32"/>
    <p:sldId id="2421" r:id="rId33"/>
    <p:sldId id="2428" r:id="rId34"/>
    <p:sldId id="2429" r:id="rId35"/>
    <p:sldId id="2430" r:id="rId36"/>
    <p:sldId id="2465" r:id="rId37"/>
    <p:sldId id="2624" r:id="rId38"/>
    <p:sldId id="2631" r:id="rId39"/>
    <p:sldId id="2632" r:id="rId40"/>
    <p:sldId id="2633" r:id="rId41"/>
    <p:sldId id="2477" r:id="rId42"/>
    <p:sldId id="2469" r:id="rId43"/>
    <p:sldId id="2471" r:id="rId44"/>
    <p:sldId id="2479" r:id="rId45"/>
    <p:sldId id="2481" r:id="rId46"/>
    <p:sldId id="2618" r:id="rId47"/>
    <p:sldId id="2575" r:id="rId48"/>
    <p:sldId id="2473" r:id="rId49"/>
    <p:sldId id="2476" r:id="rId50"/>
    <p:sldId id="2478" r:id="rId51"/>
    <p:sldId id="2417" r:id="rId52"/>
    <p:sldId id="2634" r:id="rId53"/>
    <p:sldId id="2635" r:id="rId54"/>
    <p:sldId id="2636" r:id="rId55"/>
    <p:sldId id="2539" r:id="rId56"/>
    <p:sldId id="2533" r:id="rId57"/>
    <p:sldId id="2583" r:id="rId58"/>
    <p:sldId id="2584" r:id="rId59"/>
    <p:sldId id="2576" r:id="rId60"/>
    <p:sldId id="2565" r:id="rId61"/>
    <p:sldId id="2582" r:id="rId62"/>
    <p:sldId id="2516" r:id="rId63"/>
    <p:sldId id="2581" r:id="rId64"/>
    <p:sldId id="2580" r:id="rId65"/>
    <p:sldId id="2523" r:id="rId66"/>
    <p:sldId id="2524" r:id="rId67"/>
    <p:sldId id="2532" r:id="rId68"/>
    <p:sldId id="2535" r:id="rId69"/>
    <p:sldId id="2536" r:id="rId70"/>
    <p:sldId id="2418" r:id="rId71"/>
    <p:sldId id="2501" r:id="rId72"/>
    <p:sldId id="2500" r:id="rId73"/>
    <p:sldId id="2502" r:id="rId74"/>
    <p:sldId id="2503" r:id="rId75"/>
    <p:sldId id="2504" r:id="rId76"/>
    <p:sldId id="2505" r:id="rId77"/>
    <p:sldId id="2506" r:id="rId78"/>
    <p:sldId id="2507" r:id="rId79"/>
    <p:sldId id="2508" r:id="rId80"/>
    <p:sldId id="2614" r:id="rId81"/>
    <p:sldId id="2588" r:id="rId82"/>
    <p:sldId id="2589" r:id="rId83"/>
    <p:sldId id="2485" r:id="rId84"/>
    <p:sldId id="2486" r:id="rId85"/>
    <p:sldId id="2487" r:id="rId86"/>
    <p:sldId id="2488" r:id="rId87"/>
    <p:sldId id="2489" r:id="rId88"/>
    <p:sldId id="2490" r:id="rId89"/>
    <p:sldId id="2491" r:id="rId90"/>
    <p:sldId id="2492" r:id="rId91"/>
    <p:sldId id="2493" r:id="rId92"/>
    <p:sldId id="2494" r:id="rId93"/>
    <p:sldId id="2495" r:id="rId94"/>
    <p:sldId id="2509" r:id="rId95"/>
    <p:sldId id="2510" r:id="rId96"/>
    <p:sldId id="2511" r:id="rId97"/>
    <p:sldId id="2512" r:id="rId98"/>
    <p:sldId id="2431" r:id="rId99"/>
    <p:sldId id="2616" r:id="rId100"/>
    <p:sldId id="2542" r:id="rId101"/>
    <p:sldId id="2543" r:id="rId102"/>
    <p:sldId id="2544" r:id="rId103"/>
    <p:sldId id="2545" r:id="rId104"/>
    <p:sldId id="2546" r:id="rId105"/>
    <p:sldId id="2577" r:id="rId106"/>
    <p:sldId id="2548" r:id="rId107"/>
    <p:sldId id="2550" r:id="rId108"/>
    <p:sldId id="2562" r:id="rId109"/>
    <p:sldId id="2551" r:id="rId110"/>
    <p:sldId id="2552" r:id="rId111"/>
    <p:sldId id="2561" r:id="rId112"/>
    <p:sldId id="2553" r:id="rId113"/>
    <p:sldId id="2554" r:id="rId114"/>
    <p:sldId id="2555" r:id="rId115"/>
    <p:sldId id="2556" r:id="rId116"/>
    <p:sldId id="2557" r:id="rId117"/>
    <p:sldId id="2566" r:id="rId118"/>
    <p:sldId id="2617" r:id="rId119"/>
    <p:sldId id="2560" r:id="rId120"/>
    <p:sldId id="2587" r:id="rId121"/>
    <p:sldId id="2573" r:id="rId122"/>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notesMaster" Target="notesMasters/notesMaster1.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13" Type="http://schemas.openxmlformats.org/officeDocument/2006/relationships/slide" Target="slides/slide111.xml"/><Relationship Id="rId118" Type="http://schemas.openxmlformats.org/officeDocument/2006/relationships/slide" Target="slides/slide116.xml"/><Relationship Id="rId12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slide" Target="slides/slide106.xml"/><Relationship Id="rId116" Type="http://schemas.openxmlformats.org/officeDocument/2006/relationships/slide" Target="slides/slide114.xml"/><Relationship Id="rId124" Type="http://schemas.openxmlformats.org/officeDocument/2006/relationships/presProps" Target="pres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tableStyles" Target="tableStyle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61" Type="http://schemas.openxmlformats.org/officeDocument/2006/relationships/slide" Target="slides/slide59.xml"/><Relationship Id="rId82" Type="http://schemas.openxmlformats.org/officeDocument/2006/relationships/slide" Target="slides/slide80.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95C1249-6B86-4BCF-9C88-1590EC3F2E86}" type="doc">
      <dgm:prSet loTypeId="urn:microsoft.com/office/officeart/2005/8/layout/hierarchy3" loCatId="hierarchy" qsTypeId="urn:microsoft.com/office/officeart/2005/8/quickstyle/simple3" qsCatId="simple" csTypeId="urn:microsoft.com/office/officeart/2005/8/colors/colorful3" csCatId="colorful" phldr="1"/>
      <dgm:spPr/>
      <dgm:t>
        <a:bodyPr/>
        <a:lstStyle/>
        <a:p>
          <a:endParaRPr lang="ru-RU"/>
        </a:p>
      </dgm:t>
    </dgm:pt>
    <dgm:pt modelId="{EB7FB748-AAF0-4F6D-AF81-551563BA733F}">
      <dgm:prSet phldrT="[Текст]" custT="1"/>
      <dgm:spPr/>
      <dgm:t>
        <a:bodyPr/>
        <a:lstStyle/>
        <a:p>
          <a:r>
            <a:rPr lang="ru-RU" sz="1600" b="1" dirty="0">
              <a:latin typeface="Times New Roman" panose="02020603050405020304" pitchFamily="18" charset="0"/>
              <a:cs typeface="Times New Roman" panose="02020603050405020304" pitchFamily="18" charset="0"/>
            </a:rPr>
            <a:t>Расчеты по доходам (расходам) </a:t>
          </a:r>
        </a:p>
      </dgm:t>
    </dgm:pt>
    <dgm:pt modelId="{ECDBBC00-CF24-4186-B785-D4B40A1305EC}" type="parTrans" cxnId="{DE4E5E8E-155B-46D3-BAAD-06CC3018BC8E}">
      <dgm:prSet/>
      <dgm:spPr/>
      <dgm:t>
        <a:bodyPr/>
        <a:lstStyle/>
        <a:p>
          <a:endParaRPr lang="ru-RU">
            <a:latin typeface="Times New Roman" panose="02020603050405020304" pitchFamily="18" charset="0"/>
            <a:cs typeface="Times New Roman" panose="02020603050405020304" pitchFamily="18" charset="0"/>
          </a:endParaRPr>
        </a:p>
      </dgm:t>
    </dgm:pt>
    <dgm:pt modelId="{54AF0CEB-70A3-4FB8-ABFD-BD3F393F6FEB}" type="sibTrans" cxnId="{DE4E5E8E-155B-46D3-BAAD-06CC3018BC8E}">
      <dgm:prSet/>
      <dgm:spPr/>
      <dgm:t>
        <a:bodyPr/>
        <a:lstStyle/>
        <a:p>
          <a:endParaRPr lang="ru-RU">
            <a:latin typeface="Times New Roman" panose="02020603050405020304" pitchFamily="18" charset="0"/>
            <a:cs typeface="Times New Roman" panose="02020603050405020304" pitchFamily="18" charset="0"/>
          </a:endParaRPr>
        </a:p>
      </dgm:t>
    </dgm:pt>
    <dgm:pt modelId="{C147C16C-B77A-41CF-98AB-FB75720DD15D}">
      <dgm:prSet phldrT="[Текст]" custT="1"/>
      <dgm:spPr/>
      <dgm:t>
        <a:bodyPr/>
        <a:lstStyle/>
        <a:p>
          <a:r>
            <a:rPr lang="ru-RU" sz="1500" b="1" dirty="0">
              <a:latin typeface="Times New Roman" panose="02020603050405020304" pitchFamily="18" charset="0"/>
              <a:cs typeface="Times New Roman" panose="02020603050405020304" pitchFamily="18" charset="0"/>
            </a:rPr>
            <a:t>в разрезе контрагентов и (или) групп контрагентов</a:t>
          </a:r>
        </a:p>
      </dgm:t>
    </dgm:pt>
    <dgm:pt modelId="{EE6C5189-6888-40FE-B1B0-E69A72122CB0}" type="parTrans" cxnId="{A9516772-29F4-41FA-8963-F56BE67CD790}">
      <dgm:prSet/>
      <dgm:spPr/>
      <dgm:t>
        <a:bodyPr/>
        <a:lstStyle/>
        <a:p>
          <a:endParaRPr lang="ru-RU">
            <a:latin typeface="Times New Roman" panose="02020603050405020304" pitchFamily="18" charset="0"/>
            <a:cs typeface="Times New Roman" panose="02020603050405020304" pitchFamily="18" charset="0"/>
          </a:endParaRPr>
        </a:p>
      </dgm:t>
    </dgm:pt>
    <dgm:pt modelId="{391FC95B-AE25-4AA9-BB56-409ECCFC631D}" type="sibTrans" cxnId="{A9516772-29F4-41FA-8963-F56BE67CD790}">
      <dgm:prSet/>
      <dgm:spPr/>
      <dgm:t>
        <a:bodyPr/>
        <a:lstStyle/>
        <a:p>
          <a:endParaRPr lang="ru-RU">
            <a:latin typeface="Times New Roman" panose="02020603050405020304" pitchFamily="18" charset="0"/>
            <a:cs typeface="Times New Roman" panose="02020603050405020304" pitchFamily="18" charset="0"/>
          </a:endParaRPr>
        </a:p>
      </dgm:t>
    </dgm:pt>
    <dgm:pt modelId="{8CA1C900-C77A-4443-B08E-C44C8A686DC0}">
      <dgm:prSet phldrT="[Текст]" custT="1"/>
      <dgm:spPr/>
      <dgm:t>
        <a:bodyPr/>
        <a:lstStyle/>
        <a:p>
          <a:r>
            <a:rPr lang="ru-RU" sz="1500" b="1" dirty="0">
              <a:latin typeface="Times New Roman" panose="02020603050405020304" pitchFamily="18" charset="0"/>
              <a:cs typeface="Times New Roman" panose="02020603050405020304" pitchFamily="18" charset="0"/>
            </a:rPr>
            <a:t>правовых оснований</a:t>
          </a:r>
        </a:p>
      </dgm:t>
    </dgm:pt>
    <dgm:pt modelId="{FC5BD1B8-ABC5-4807-B98B-4D4C16A3DD3F}" type="parTrans" cxnId="{E3B9E788-45D6-4E9F-AB0E-B4B614C97307}">
      <dgm:prSet/>
      <dgm:spPr/>
      <dgm:t>
        <a:bodyPr/>
        <a:lstStyle/>
        <a:p>
          <a:endParaRPr lang="ru-RU">
            <a:latin typeface="Times New Roman" panose="02020603050405020304" pitchFamily="18" charset="0"/>
            <a:cs typeface="Times New Roman" panose="02020603050405020304" pitchFamily="18" charset="0"/>
          </a:endParaRPr>
        </a:p>
      </dgm:t>
    </dgm:pt>
    <dgm:pt modelId="{1D3B34D9-895E-4D4C-9552-8FED18A7FB3D}" type="sibTrans" cxnId="{E3B9E788-45D6-4E9F-AB0E-B4B614C97307}">
      <dgm:prSet/>
      <dgm:spPr/>
      <dgm:t>
        <a:bodyPr/>
        <a:lstStyle/>
        <a:p>
          <a:endParaRPr lang="ru-RU">
            <a:latin typeface="Times New Roman" panose="02020603050405020304" pitchFamily="18" charset="0"/>
            <a:cs typeface="Times New Roman" panose="02020603050405020304" pitchFamily="18" charset="0"/>
          </a:endParaRPr>
        </a:p>
      </dgm:t>
    </dgm:pt>
    <dgm:pt modelId="{35C834BD-9CAF-4FB3-8527-302B5E02A843}">
      <dgm:prSet phldrT="[Текст]"/>
      <dgm:spPr/>
      <dgm:t>
        <a:bodyPr/>
        <a:lstStyle/>
        <a:p>
          <a:r>
            <a:rPr lang="ru-RU" b="1" dirty="0">
              <a:latin typeface="Times New Roman" panose="02020603050405020304" pitchFamily="18" charset="0"/>
              <a:cs typeface="Times New Roman" panose="02020603050405020304" pitchFamily="18" charset="0"/>
            </a:rPr>
            <a:t>МБС, субсидии БУ-АУ, </a:t>
          </a:r>
          <a:r>
            <a:rPr lang="ru-RU" b="1" dirty="0" err="1">
              <a:latin typeface="Times New Roman" panose="02020603050405020304" pitchFamily="18" charset="0"/>
              <a:cs typeface="Times New Roman" panose="02020603050405020304" pitchFamily="18" charset="0"/>
            </a:rPr>
            <a:t>юрлицам</a:t>
          </a:r>
          <a:r>
            <a:rPr lang="ru-RU" b="1" dirty="0">
              <a:latin typeface="Times New Roman" panose="02020603050405020304" pitchFamily="18" charset="0"/>
              <a:cs typeface="Times New Roman" panose="02020603050405020304" pitchFamily="18" charset="0"/>
            </a:rPr>
            <a:t>, физлицам - ИП</a:t>
          </a:r>
        </a:p>
      </dgm:t>
    </dgm:pt>
    <dgm:pt modelId="{CAE1CF15-14DE-4AAD-96AD-5DAC31860B84}" type="parTrans" cxnId="{A2C64C98-7357-4486-9E03-CEB47B679914}">
      <dgm:prSet/>
      <dgm:spPr/>
      <dgm:t>
        <a:bodyPr/>
        <a:lstStyle/>
        <a:p>
          <a:endParaRPr lang="ru-RU">
            <a:latin typeface="Times New Roman" panose="02020603050405020304" pitchFamily="18" charset="0"/>
            <a:cs typeface="Times New Roman" panose="02020603050405020304" pitchFamily="18" charset="0"/>
          </a:endParaRPr>
        </a:p>
      </dgm:t>
    </dgm:pt>
    <dgm:pt modelId="{9ED18715-1245-4B30-A4A2-42C3BB6EC2B8}" type="sibTrans" cxnId="{A2C64C98-7357-4486-9E03-CEB47B679914}">
      <dgm:prSet/>
      <dgm:spPr/>
      <dgm:t>
        <a:bodyPr/>
        <a:lstStyle/>
        <a:p>
          <a:endParaRPr lang="ru-RU">
            <a:latin typeface="Times New Roman" panose="02020603050405020304" pitchFamily="18" charset="0"/>
            <a:cs typeface="Times New Roman" panose="02020603050405020304" pitchFamily="18" charset="0"/>
          </a:endParaRPr>
        </a:p>
      </dgm:t>
    </dgm:pt>
    <dgm:pt modelId="{FEE5AC67-7BEF-47A5-806D-E1636FA043AC}">
      <dgm:prSet phldrT="[Текст]" custT="1"/>
      <dgm:spPr/>
      <dgm:t>
        <a:bodyPr/>
        <a:lstStyle/>
        <a:p>
          <a:r>
            <a:rPr lang="ru-RU" sz="1500" b="1" dirty="0">
              <a:latin typeface="Times New Roman" panose="02020603050405020304" pitchFamily="18" charset="0"/>
              <a:cs typeface="Times New Roman" panose="02020603050405020304" pitchFamily="18" charset="0"/>
            </a:rPr>
            <a:t>дополнительный аналитический признак, идентифицирующий целевое назначение средств (</a:t>
          </a:r>
          <a:r>
            <a:rPr lang="ru-RU" sz="1500" b="1" dirty="0">
              <a:solidFill>
                <a:srgbClr val="C00000"/>
              </a:solidFill>
              <a:latin typeface="Times New Roman" panose="02020603050405020304" pitchFamily="18" charset="0"/>
              <a:cs typeface="Times New Roman" panose="02020603050405020304" pitchFamily="18" charset="0"/>
            </a:rPr>
            <a:t>код цели</a:t>
          </a:r>
          <a:r>
            <a:rPr lang="ru-RU" sz="1500" b="1" dirty="0">
              <a:latin typeface="Times New Roman" panose="02020603050405020304" pitchFamily="18" charset="0"/>
              <a:cs typeface="Times New Roman" panose="02020603050405020304" pitchFamily="18" charset="0"/>
            </a:rPr>
            <a:t>)</a:t>
          </a:r>
        </a:p>
      </dgm:t>
    </dgm:pt>
    <dgm:pt modelId="{8C2BC966-89A1-486E-A914-F2DF9135726B}" type="parTrans" cxnId="{75258994-BBA7-4EF7-B444-58396D27E22F}">
      <dgm:prSet/>
      <dgm:spPr/>
      <dgm:t>
        <a:bodyPr/>
        <a:lstStyle/>
        <a:p>
          <a:endParaRPr lang="ru-RU">
            <a:latin typeface="Times New Roman" panose="02020603050405020304" pitchFamily="18" charset="0"/>
            <a:cs typeface="Times New Roman" panose="02020603050405020304" pitchFamily="18" charset="0"/>
          </a:endParaRPr>
        </a:p>
      </dgm:t>
    </dgm:pt>
    <dgm:pt modelId="{12A8F5BC-1EE3-4BD9-85DA-58489B177F32}" type="sibTrans" cxnId="{75258994-BBA7-4EF7-B444-58396D27E22F}">
      <dgm:prSet/>
      <dgm:spPr/>
      <dgm:t>
        <a:bodyPr/>
        <a:lstStyle/>
        <a:p>
          <a:endParaRPr lang="ru-RU">
            <a:latin typeface="Times New Roman" panose="02020603050405020304" pitchFamily="18" charset="0"/>
            <a:cs typeface="Times New Roman" panose="02020603050405020304" pitchFamily="18" charset="0"/>
          </a:endParaRPr>
        </a:p>
      </dgm:t>
    </dgm:pt>
    <dgm:pt modelId="{E3E17EC8-94F9-4545-AC83-49ACE6315822}">
      <dgm:prSet phldrT="[Текст]" custT="1"/>
      <dgm:spPr>
        <a:solidFill>
          <a:schemeClr val="accent5">
            <a:lumMod val="20000"/>
            <a:lumOff val="80000"/>
            <a:alpha val="90000"/>
          </a:schemeClr>
        </a:solidFill>
      </dgm:spPr>
      <dgm:t>
        <a:bodyPr/>
        <a:lstStyle/>
        <a:p>
          <a:r>
            <a:rPr lang="ru-RU" sz="1600" b="1" dirty="0">
              <a:solidFill>
                <a:srgbClr val="FF0000"/>
              </a:solidFill>
              <a:latin typeface="Times New Roman" panose="02020603050405020304" pitchFamily="18" charset="0"/>
              <a:cs typeface="Times New Roman" panose="02020603050405020304" pitchFamily="18" charset="0"/>
            </a:rPr>
            <a:t>даты исполнения</a:t>
          </a:r>
        </a:p>
      </dgm:t>
    </dgm:pt>
    <dgm:pt modelId="{D77BE144-7D7C-4075-A12F-9772BEB585D7}" type="parTrans" cxnId="{D5DD41F9-7160-49A1-8EB7-19BCC6FDC23E}">
      <dgm:prSet/>
      <dgm:spPr/>
      <dgm:t>
        <a:bodyPr/>
        <a:lstStyle/>
        <a:p>
          <a:endParaRPr lang="ru-RU">
            <a:latin typeface="Times New Roman" panose="02020603050405020304" pitchFamily="18" charset="0"/>
            <a:cs typeface="Times New Roman" panose="02020603050405020304" pitchFamily="18" charset="0"/>
          </a:endParaRPr>
        </a:p>
      </dgm:t>
    </dgm:pt>
    <dgm:pt modelId="{49BD5316-DBDA-47B8-9B23-AF26EAE207CD}" type="sibTrans" cxnId="{D5DD41F9-7160-49A1-8EB7-19BCC6FDC23E}">
      <dgm:prSet/>
      <dgm:spPr/>
      <dgm:t>
        <a:bodyPr/>
        <a:lstStyle/>
        <a:p>
          <a:endParaRPr lang="ru-RU">
            <a:latin typeface="Times New Roman" panose="02020603050405020304" pitchFamily="18" charset="0"/>
            <a:cs typeface="Times New Roman" panose="02020603050405020304" pitchFamily="18" charset="0"/>
          </a:endParaRPr>
        </a:p>
      </dgm:t>
    </dgm:pt>
    <dgm:pt modelId="{D0BDAA31-6768-489A-A109-40DFBBDE067E}">
      <dgm:prSet phldrT="[Текст]" custT="1"/>
      <dgm:spPr/>
      <dgm:t>
        <a:bodyPr/>
        <a:lstStyle/>
        <a:p>
          <a:r>
            <a:rPr lang="ru-RU" sz="1500" b="1" dirty="0">
              <a:latin typeface="Times New Roman" panose="02020603050405020304" pitchFamily="18" charset="0"/>
              <a:cs typeface="Times New Roman" panose="02020603050405020304" pitchFamily="18" charset="0"/>
            </a:rPr>
            <a:t>иные показатели согласно 157н и УП</a:t>
          </a:r>
        </a:p>
      </dgm:t>
    </dgm:pt>
    <dgm:pt modelId="{8E2DD2FB-8FDC-483B-98A1-BF18360BA6C4}" type="parTrans" cxnId="{758E5E71-F68B-4D46-B8F4-A0E3ED55486A}">
      <dgm:prSet/>
      <dgm:spPr/>
      <dgm:t>
        <a:bodyPr/>
        <a:lstStyle/>
        <a:p>
          <a:endParaRPr lang="ru-RU">
            <a:latin typeface="Times New Roman" panose="02020603050405020304" pitchFamily="18" charset="0"/>
            <a:cs typeface="Times New Roman" panose="02020603050405020304" pitchFamily="18" charset="0"/>
          </a:endParaRPr>
        </a:p>
      </dgm:t>
    </dgm:pt>
    <dgm:pt modelId="{439C54B8-93E0-443B-9247-D63981043577}" type="sibTrans" cxnId="{758E5E71-F68B-4D46-B8F4-A0E3ED55486A}">
      <dgm:prSet/>
      <dgm:spPr/>
      <dgm:t>
        <a:bodyPr/>
        <a:lstStyle/>
        <a:p>
          <a:endParaRPr lang="ru-RU">
            <a:latin typeface="Times New Roman" panose="02020603050405020304" pitchFamily="18" charset="0"/>
            <a:cs typeface="Times New Roman" panose="02020603050405020304" pitchFamily="18" charset="0"/>
          </a:endParaRPr>
        </a:p>
      </dgm:t>
    </dgm:pt>
    <dgm:pt modelId="{659FC195-B9FF-45D8-94F1-AF6A632B6822}" type="pres">
      <dgm:prSet presAssocID="{795C1249-6B86-4BCF-9C88-1590EC3F2E86}" presName="diagram" presStyleCnt="0">
        <dgm:presLayoutVars>
          <dgm:chPref val="1"/>
          <dgm:dir/>
          <dgm:animOne val="branch"/>
          <dgm:animLvl val="lvl"/>
          <dgm:resizeHandles/>
        </dgm:presLayoutVars>
      </dgm:prSet>
      <dgm:spPr/>
      <dgm:t>
        <a:bodyPr/>
        <a:lstStyle/>
        <a:p>
          <a:endParaRPr lang="ru-RU"/>
        </a:p>
      </dgm:t>
    </dgm:pt>
    <dgm:pt modelId="{FEF57FE0-EAE7-4C32-90B3-3CB5D165BA15}" type="pres">
      <dgm:prSet presAssocID="{EB7FB748-AAF0-4F6D-AF81-551563BA733F}" presName="root" presStyleCnt="0"/>
      <dgm:spPr/>
    </dgm:pt>
    <dgm:pt modelId="{CCA565E9-E733-403D-8763-1006EBC02314}" type="pres">
      <dgm:prSet presAssocID="{EB7FB748-AAF0-4F6D-AF81-551563BA733F}" presName="rootComposite" presStyleCnt="0"/>
      <dgm:spPr/>
    </dgm:pt>
    <dgm:pt modelId="{1DDA7D77-8E70-41D9-968A-B1932D1C7257}" type="pres">
      <dgm:prSet presAssocID="{EB7FB748-AAF0-4F6D-AF81-551563BA733F}" presName="rootText" presStyleLbl="node1" presStyleIdx="0" presStyleCnt="2" custScaleX="621631"/>
      <dgm:spPr/>
      <dgm:t>
        <a:bodyPr/>
        <a:lstStyle/>
        <a:p>
          <a:endParaRPr lang="ru-RU"/>
        </a:p>
      </dgm:t>
    </dgm:pt>
    <dgm:pt modelId="{CF2BB58A-7346-4395-9A4A-50013B3FA75B}" type="pres">
      <dgm:prSet presAssocID="{EB7FB748-AAF0-4F6D-AF81-551563BA733F}" presName="rootConnector" presStyleLbl="node1" presStyleIdx="0" presStyleCnt="2"/>
      <dgm:spPr/>
      <dgm:t>
        <a:bodyPr/>
        <a:lstStyle/>
        <a:p>
          <a:endParaRPr lang="ru-RU"/>
        </a:p>
      </dgm:t>
    </dgm:pt>
    <dgm:pt modelId="{BFFF9EDB-0EBA-441E-84B3-2D459F77AAE4}" type="pres">
      <dgm:prSet presAssocID="{EB7FB748-AAF0-4F6D-AF81-551563BA733F}" presName="childShape" presStyleCnt="0"/>
      <dgm:spPr/>
    </dgm:pt>
    <dgm:pt modelId="{172A7FD8-0B23-46C1-889D-0B3C7A605D38}" type="pres">
      <dgm:prSet presAssocID="{EE6C5189-6888-40FE-B1B0-E69A72122CB0}" presName="Name13" presStyleLbl="parChTrans1D2" presStyleIdx="0" presStyleCnt="5"/>
      <dgm:spPr/>
      <dgm:t>
        <a:bodyPr/>
        <a:lstStyle/>
        <a:p>
          <a:endParaRPr lang="ru-RU"/>
        </a:p>
      </dgm:t>
    </dgm:pt>
    <dgm:pt modelId="{7F6A0730-C129-492C-8446-14E9E36B0E51}" type="pres">
      <dgm:prSet presAssocID="{C147C16C-B77A-41CF-98AB-FB75720DD15D}" presName="childText" presStyleLbl="bgAcc1" presStyleIdx="0" presStyleCnt="5" custScaleX="621631" custScaleY="142559">
        <dgm:presLayoutVars>
          <dgm:bulletEnabled val="1"/>
        </dgm:presLayoutVars>
      </dgm:prSet>
      <dgm:spPr/>
      <dgm:t>
        <a:bodyPr/>
        <a:lstStyle/>
        <a:p>
          <a:endParaRPr lang="ru-RU"/>
        </a:p>
      </dgm:t>
    </dgm:pt>
    <dgm:pt modelId="{0FFF6E44-C07C-475B-B564-1C77C0B94E1B}" type="pres">
      <dgm:prSet presAssocID="{FC5BD1B8-ABC5-4807-B98B-4D4C16A3DD3F}" presName="Name13" presStyleLbl="parChTrans1D2" presStyleIdx="1" presStyleCnt="5"/>
      <dgm:spPr/>
      <dgm:t>
        <a:bodyPr/>
        <a:lstStyle/>
        <a:p>
          <a:endParaRPr lang="ru-RU"/>
        </a:p>
      </dgm:t>
    </dgm:pt>
    <dgm:pt modelId="{C8A634BF-1F3C-4363-8F01-952811EED829}" type="pres">
      <dgm:prSet presAssocID="{8CA1C900-C77A-4443-B08E-C44C8A686DC0}" presName="childText" presStyleLbl="bgAcc1" presStyleIdx="1" presStyleCnt="5" custScaleX="621631">
        <dgm:presLayoutVars>
          <dgm:bulletEnabled val="1"/>
        </dgm:presLayoutVars>
      </dgm:prSet>
      <dgm:spPr/>
      <dgm:t>
        <a:bodyPr/>
        <a:lstStyle/>
        <a:p>
          <a:endParaRPr lang="ru-RU"/>
        </a:p>
      </dgm:t>
    </dgm:pt>
    <dgm:pt modelId="{3046847E-CB5A-4305-B1EB-5E1CE01D053A}" type="pres">
      <dgm:prSet presAssocID="{D77BE144-7D7C-4075-A12F-9772BEB585D7}" presName="Name13" presStyleLbl="parChTrans1D2" presStyleIdx="2" presStyleCnt="5"/>
      <dgm:spPr/>
      <dgm:t>
        <a:bodyPr/>
        <a:lstStyle/>
        <a:p>
          <a:endParaRPr lang="ru-RU"/>
        </a:p>
      </dgm:t>
    </dgm:pt>
    <dgm:pt modelId="{00000025-D2B7-49E7-A084-507DD4A322CB}" type="pres">
      <dgm:prSet presAssocID="{E3E17EC8-94F9-4545-AC83-49ACE6315822}" presName="childText" presStyleLbl="bgAcc1" presStyleIdx="2" presStyleCnt="5" custScaleX="621631">
        <dgm:presLayoutVars>
          <dgm:bulletEnabled val="1"/>
        </dgm:presLayoutVars>
      </dgm:prSet>
      <dgm:spPr/>
      <dgm:t>
        <a:bodyPr/>
        <a:lstStyle/>
        <a:p>
          <a:endParaRPr lang="ru-RU"/>
        </a:p>
      </dgm:t>
    </dgm:pt>
    <dgm:pt modelId="{52DCC124-897E-4E72-80F2-5D976CBAA7A3}" type="pres">
      <dgm:prSet presAssocID="{8E2DD2FB-8FDC-483B-98A1-BF18360BA6C4}" presName="Name13" presStyleLbl="parChTrans1D2" presStyleIdx="3" presStyleCnt="5"/>
      <dgm:spPr/>
      <dgm:t>
        <a:bodyPr/>
        <a:lstStyle/>
        <a:p>
          <a:endParaRPr lang="ru-RU"/>
        </a:p>
      </dgm:t>
    </dgm:pt>
    <dgm:pt modelId="{5C76A9BE-A451-4FD6-94C3-0E552A4B8E53}" type="pres">
      <dgm:prSet presAssocID="{D0BDAA31-6768-489A-A109-40DFBBDE067E}" presName="childText" presStyleLbl="bgAcc1" presStyleIdx="3" presStyleCnt="5" custScaleX="621631">
        <dgm:presLayoutVars>
          <dgm:bulletEnabled val="1"/>
        </dgm:presLayoutVars>
      </dgm:prSet>
      <dgm:spPr/>
      <dgm:t>
        <a:bodyPr/>
        <a:lstStyle/>
        <a:p>
          <a:endParaRPr lang="ru-RU"/>
        </a:p>
      </dgm:t>
    </dgm:pt>
    <dgm:pt modelId="{8365D942-3DDF-4055-8BF9-2B31275C0BAF}" type="pres">
      <dgm:prSet presAssocID="{35C834BD-9CAF-4FB3-8527-302B5E02A843}" presName="root" presStyleCnt="0"/>
      <dgm:spPr/>
    </dgm:pt>
    <dgm:pt modelId="{CB1402A1-8799-4489-830B-41F43BEC8A60}" type="pres">
      <dgm:prSet presAssocID="{35C834BD-9CAF-4FB3-8527-302B5E02A843}" presName="rootComposite" presStyleCnt="0"/>
      <dgm:spPr/>
    </dgm:pt>
    <dgm:pt modelId="{92427E59-8F57-4E89-9BCF-9947CC3F9E81}" type="pres">
      <dgm:prSet presAssocID="{35C834BD-9CAF-4FB3-8527-302B5E02A843}" presName="rootText" presStyleLbl="node1" presStyleIdx="1" presStyleCnt="2" custScaleX="356073"/>
      <dgm:spPr/>
      <dgm:t>
        <a:bodyPr/>
        <a:lstStyle/>
        <a:p>
          <a:endParaRPr lang="ru-RU"/>
        </a:p>
      </dgm:t>
    </dgm:pt>
    <dgm:pt modelId="{87C16DC0-E598-4B34-A8C3-4D8C04C6C2EF}" type="pres">
      <dgm:prSet presAssocID="{35C834BD-9CAF-4FB3-8527-302B5E02A843}" presName="rootConnector" presStyleLbl="node1" presStyleIdx="1" presStyleCnt="2"/>
      <dgm:spPr/>
      <dgm:t>
        <a:bodyPr/>
        <a:lstStyle/>
        <a:p>
          <a:endParaRPr lang="ru-RU"/>
        </a:p>
      </dgm:t>
    </dgm:pt>
    <dgm:pt modelId="{697BC501-43C0-45E7-A738-98AA240A39D7}" type="pres">
      <dgm:prSet presAssocID="{35C834BD-9CAF-4FB3-8527-302B5E02A843}" presName="childShape" presStyleCnt="0"/>
      <dgm:spPr/>
    </dgm:pt>
    <dgm:pt modelId="{37035F95-C623-44FA-B5CC-35AE347B3F95}" type="pres">
      <dgm:prSet presAssocID="{8C2BC966-89A1-486E-A914-F2DF9135726B}" presName="Name13" presStyleLbl="parChTrans1D2" presStyleIdx="4" presStyleCnt="5"/>
      <dgm:spPr/>
      <dgm:t>
        <a:bodyPr/>
        <a:lstStyle/>
        <a:p>
          <a:endParaRPr lang="ru-RU"/>
        </a:p>
      </dgm:t>
    </dgm:pt>
    <dgm:pt modelId="{BBECA815-3AFE-459D-B23D-88B9409BD399}" type="pres">
      <dgm:prSet presAssocID="{FEE5AC67-7BEF-47A5-806D-E1636FA043AC}" presName="childText" presStyleLbl="bgAcc1" presStyleIdx="4" presStyleCnt="5" custScaleX="356073" custScaleY="269520">
        <dgm:presLayoutVars>
          <dgm:bulletEnabled val="1"/>
        </dgm:presLayoutVars>
      </dgm:prSet>
      <dgm:spPr/>
      <dgm:t>
        <a:bodyPr/>
        <a:lstStyle/>
        <a:p>
          <a:endParaRPr lang="ru-RU"/>
        </a:p>
      </dgm:t>
    </dgm:pt>
  </dgm:ptLst>
  <dgm:cxnLst>
    <dgm:cxn modelId="{A8F201FE-E866-4511-8E86-BA9A7AD37731}" type="presOf" srcId="{E3E17EC8-94F9-4545-AC83-49ACE6315822}" destId="{00000025-D2B7-49E7-A084-507DD4A322CB}" srcOrd="0" destOrd="0" presId="urn:microsoft.com/office/officeart/2005/8/layout/hierarchy3"/>
    <dgm:cxn modelId="{6FF59E90-C113-4597-87E2-49EFD82ACD40}" type="presOf" srcId="{35C834BD-9CAF-4FB3-8527-302B5E02A843}" destId="{92427E59-8F57-4E89-9BCF-9947CC3F9E81}" srcOrd="0" destOrd="0" presId="urn:microsoft.com/office/officeart/2005/8/layout/hierarchy3"/>
    <dgm:cxn modelId="{17128B60-24F8-4B30-B09A-A78CE8D6C287}" type="presOf" srcId="{FEE5AC67-7BEF-47A5-806D-E1636FA043AC}" destId="{BBECA815-3AFE-459D-B23D-88B9409BD399}" srcOrd="0" destOrd="0" presId="urn:microsoft.com/office/officeart/2005/8/layout/hierarchy3"/>
    <dgm:cxn modelId="{A2C64C98-7357-4486-9E03-CEB47B679914}" srcId="{795C1249-6B86-4BCF-9C88-1590EC3F2E86}" destId="{35C834BD-9CAF-4FB3-8527-302B5E02A843}" srcOrd="1" destOrd="0" parTransId="{CAE1CF15-14DE-4AAD-96AD-5DAC31860B84}" sibTransId="{9ED18715-1245-4B30-A4A2-42C3BB6EC2B8}"/>
    <dgm:cxn modelId="{20DAA419-AC5B-402C-B0F8-B1B940F302AB}" type="presOf" srcId="{FC5BD1B8-ABC5-4807-B98B-4D4C16A3DD3F}" destId="{0FFF6E44-C07C-475B-B564-1C77C0B94E1B}" srcOrd="0" destOrd="0" presId="urn:microsoft.com/office/officeart/2005/8/layout/hierarchy3"/>
    <dgm:cxn modelId="{279B4410-F59A-4EC9-BBD9-F804822DD0FE}" type="presOf" srcId="{D0BDAA31-6768-489A-A109-40DFBBDE067E}" destId="{5C76A9BE-A451-4FD6-94C3-0E552A4B8E53}" srcOrd="0" destOrd="0" presId="urn:microsoft.com/office/officeart/2005/8/layout/hierarchy3"/>
    <dgm:cxn modelId="{E3B9E788-45D6-4E9F-AB0E-B4B614C97307}" srcId="{EB7FB748-AAF0-4F6D-AF81-551563BA733F}" destId="{8CA1C900-C77A-4443-B08E-C44C8A686DC0}" srcOrd="1" destOrd="0" parTransId="{FC5BD1B8-ABC5-4807-B98B-4D4C16A3DD3F}" sibTransId="{1D3B34D9-895E-4D4C-9552-8FED18A7FB3D}"/>
    <dgm:cxn modelId="{98CB7CC6-4286-4686-8DB9-0058025C594A}" type="presOf" srcId="{8C2BC966-89A1-486E-A914-F2DF9135726B}" destId="{37035F95-C623-44FA-B5CC-35AE347B3F95}" srcOrd="0" destOrd="0" presId="urn:microsoft.com/office/officeart/2005/8/layout/hierarchy3"/>
    <dgm:cxn modelId="{5F46CF60-F2A1-486C-8B5F-AC04E827097A}" type="presOf" srcId="{EB7FB748-AAF0-4F6D-AF81-551563BA733F}" destId="{CF2BB58A-7346-4395-9A4A-50013B3FA75B}" srcOrd="1" destOrd="0" presId="urn:microsoft.com/office/officeart/2005/8/layout/hierarchy3"/>
    <dgm:cxn modelId="{C0C4967F-8555-4215-B622-1F24438457F8}" type="presOf" srcId="{8CA1C900-C77A-4443-B08E-C44C8A686DC0}" destId="{C8A634BF-1F3C-4363-8F01-952811EED829}" srcOrd="0" destOrd="0" presId="urn:microsoft.com/office/officeart/2005/8/layout/hierarchy3"/>
    <dgm:cxn modelId="{BE45DF50-08DC-419F-A894-BB034EDDA219}" type="presOf" srcId="{8E2DD2FB-8FDC-483B-98A1-BF18360BA6C4}" destId="{52DCC124-897E-4E72-80F2-5D976CBAA7A3}" srcOrd="0" destOrd="0" presId="urn:microsoft.com/office/officeart/2005/8/layout/hierarchy3"/>
    <dgm:cxn modelId="{758E5E71-F68B-4D46-B8F4-A0E3ED55486A}" srcId="{EB7FB748-AAF0-4F6D-AF81-551563BA733F}" destId="{D0BDAA31-6768-489A-A109-40DFBBDE067E}" srcOrd="3" destOrd="0" parTransId="{8E2DD2FB-8FDC-483B-98A1-BF18360BA6C4}" sibTransId="{439C54B8-93E0-443B-9247-D63981043577}"/>
    <dgm:cxn modelId="{D5DD41F9-7160-49A1-8EB7-19BCC6FDC23E}" srcId="{EB7FB748-AAF0-4F6D-AF81-551563BA733F}" destId="{E3E17EC8-94F9-4545-AC83-49ACE6315822}" srcOrd="2" destOrd="0" parTransId="{D77BE144-7D7C-4075-A12F-9772BEB585D7}" sibTransId="{49BD5316-DBDA-47B8-9B23-AF26EAE207CD}"/>
    <dgm:cxn modelId="{2CD90C8D-DE90-4D5B-9F14-B672293A5944}" type="presOf" srcId="{D77BE144-7D7C-4075-A12F-9772BEB585D7}" destId="{3046847E-CB5A-4305-B1EB-5E1CE01D053A}" srcOrd="0" destOrd="0" presId="urn:microsoft.com/office/officeart/2005/8/layout/hierarchy3"/>
    <dgm:cxn modelId="{75258994-BBA7-4EF7-B444-58396D27E22F}" srcId="{35C834BD-9CAF-4FB3-8527-302B5E02A843}" destId="{FEE5AC67-7BEF-47A5-806D-E1636FA043AC}" srcOrd="0" destOrd="0" parTransId="{8C2BC966-89A1-486E-A914-F2DF9135726B}" sibTransId="{12A8F5BC-1EE3-4BD9-85DA-58489B177F32}"/>
    <dgm:cxn modelId="{E555A508-00DB-4619-9DBD-A84627CD3B8D}" type="presOf" srcId="{795C1249-6B86-4BCF-9C88-1590EC3F2E86}" destId="{659FC195-B9FF-45D8-94F1-AF6A632B6822}" srcOrd="0" destOrd="0" presId="urn:microsoft.com/office/officeart/2005/8/layout/hierarchy3"/>
    <dgm:cxn modelId="{B05290F3-83AC-406E-9F1C-B3A90F4877A1}" type="presOf" srcId="{C147C16C-B77A-41CF-98AB-FB75720DD15D}" destId="{7F6A0730-C129-492C-8446-14E9E36B0E51}" srcOrd="0" destOrd="0" presId="urn:microsoft.com/office/officeart/2005/8/layout/hierarchy3"/>
    <dgm:cxn modelId="{D3DE4446-3974-40AB-BF68-6B97492B26DB}" type="presOf" srcId="{EE6C5189-6888-40FE-B1B0-E69A72122CB0}" destId="{172A7FD8-0B23-46C1-889D-0B3C7A605D38}" srcOrd="0" destOrd="0" presId="urn:microsoft.com/office/officeart/2005/8/layout/hierarchy3"/>
    <dgm:cxn modelId="{DE4E5E8E-155B-46D3-BAAD-06CC3018BC8E}" srcId="{795C1249-6B86-4BCF-9C88-1590EC3F2E86}" destId="{EB7FB748-AAF0-4F6D-AF81-551563BA733F}" srcOrd="0" destOrd="0" parTransId="{ECDBBC00-CF24-4186-B785-D4B40A1305EC}" sibTransId="{54AF0CEB-70A3-4FB8-ABFD-BD3F393F6FEB}"/>
    <dgm:cxn modelId="{BA1139C4-9FD9-4CC9-8669-A6AA73ED3F6E}" type="presOf" srcId="{35C834BD-9CAF-4FB3-8527-302B5E02A843}" destId="{87C16DC0-E598-4B34-A8C3-4D8C04C6C2EF}" srcOrd="1" destOrd="0" presId="urn:microsoft.com/office/officeart/2005/8/layout/hierarchy3"/>
    <dgm:cxn modelId="{B6CBD045-1F39-46A6-A96C-C5267C789B2C}" type="presOf" srcId="{EB7FB748-AAF0-4F6D-AF81-551563BA733F}" destId="{1DDA7D77-8E70-41D9-968A-B1932D1C7257}" srcOrd="0" destOrd="0" presId="urn:microsoft.com/office/officeart/2005/8/layout/hierarchy3"/>
    <dgm:cxn modelId="{A9516772-29F4-41FA-8963-F56BE67CD790}" srcId="{EB7FB748-AAF0-4F6D-AF81-551563BA733F}" destId="{C147C16C-B77A-41CF-98AB-FB75720DD15D}" srcOrd="0" destOrd="0" parTransId="{EE6C5189-6888-40FE-B1B0-E69A72122CB0}" sibTransId="{391FC95B-AE25-4AA9-BB56-409ECCFC631D}"/>
    <dgm:cxn modelId="{95E406F5-201A-4141-A5A1-2063B0F7809D}" type="presParOf" srcId="{659FC195-B9FF-45D8-94F1-AF6A632B6822}" destId="{FEF57FE0-EAE7-4C32-90B3-3CB5D165BA15}" srcOrd="0" destOrd="0" presId="urn:microsoft.com/office/officeart/2005/8/layout/hierarchy3"/>
    <dgm:cxn modelId="{0EB8225B-979F-42CC-A991-36335C7CD75F}" type="presParOf" srcId="{FEF57FE0-EAE7-4C32-90B3-3CB5D165BA15}" destId="{CCA565E9-E733-403D-8763-1006EBC02314}" srcOrd="0" destOrd="0" presId="urn:microsoft.com/office/officeart/2005/8/layout/hierarchy3"/>
    <dgm:cxn modelId="{D0D531AC-427A-4CAF-BD23-4A7C7D733A35}" type="presParOf" srcId="{CCA565E9-E733-403D-8763-1006EBC02314}" destId="{1DDA7D77-8E70-41D9-968A-B1932D1C7257}" srcOrd="0" destOrd="0" presId="urn:microsoft.com/office/officeart/2005/8/layout/hierarchy3"/>
    <dgm:cxn modelId="{17E9C185-6780-491D-A217-ACC2B097873F}" type="presParOf" srcId="{CCA565E9-E733-403D-8763-1006EBC02314}" destId="{CF2BB58A-7346-4395-9A4A-50013B3FA75B}" srcOrd="1" destOrd="0" presId="urn:microsoft.com/office/officeart/2005/8/layout/hierarchy3"/>
    <dgm:cxn modelId="{B30FD32F-48BC-44CC-AA9F-743F1BF7606A}" type="presParOf" srcId="{FEF57FE0-EAE7-4C32-90B3-3CB5D165BA15}" destId="{BFFF9EDB-0EBA-441E-84B3-2D459F77AAE4}" srcOrd="1" destOrd="0" presId="urn:microsoft.com/office/officeart/2005/8/layout/hierarchy3"/>
    <dgm:cxn modelId="{99F72853-6E2E-4663-8312-2EA2B73AF993}" type="presParOf" srcId="{BFFF9EDB-0EBA-441E-84B3-2D459F77AAE4}" destId="{172A7FD8-0B23-46C1-889D-0B3C7A605D38}" srcOrd="0" destOrd="0" presId="urn:microsoft.com/office/officeart/2005/8/layout/hierarchy3"/>
    <dgm:cxn modelId="{0D6BC171-7A0B-4973-ACEA-C64703D0D195}" type="presParOf" srcId="{BFFF9EDB-0EBA-441E-84B3-2D459F77AAE4}" destId="{7F6A0730-C129-492C-8446-14E9E36B0E51}" srcOrd="1" destOrd="0" presId="urn:microsoft.com/office/officeart/2005/8/layout/hierarchy3"/>
    <dgm:cxn modelId="{ED57FAA8-9A58-48A9-B9CB-38B46591960E}" type="presParOf" srcId="{BFFF9EDB-0EBA-441E-84B3-2D459F77AAE4}" destId="{0FFF6E44-C07C-475B-B564-1C77C0B94E1B}" srcOrd="2" destOrd="0" presId="urn:microsoft.com/office/officeart/2005/8/layout/hierarchy3"/>
    <dgm:cxn modelId="{868ABFB4-CF2C-4D1A-9B14-FB1969DB8192}" type="presParOf" srcId="{BFFF9EDB-0EBA-441E-84B3-2D459F77AAE4}" destId="{C8A634BF-1F3C-4363-8F01-952811EED829}" srcOrd="3" destOrd="0" presId="urn:microsoft.com/office/officeart/2005/8/layout/hierarchy3"/>
    <dgm:cxn modelId="{B2ADF0DA-74D7-4F2F-8062-156A3C1EB1E4}" type="presParOf" srcId="{BFFF9EDB-0EBA-441E-84B3-2D459F77AAE4}" destId="{3046847E-CB5A-4305-B1EB-5E1CE01D053A}" srcOrd="4" destOrd="0" presId="urn:microsoft.com/office/officeart/2005/8/layout/hierarchy3"/>
    <dgm:cxn modelId="{3F314B06-EA11-443A-9524-4D2DA347B663}" type="presParOf" srcId="{BFFF9EDB-0EBA-441E-84B3-2D459F77AAE4}" destId="{00000025-D2B7-49E7-A084-507DD4A322CB}" srcOrd="5" destOrd="0" presId="urn:microsoft.com/office/officeart/2005/8/layout/hierarchy3"/>
    <dgm:cxn modelId="{6C252CB4-4082-4E32-B6F1-C45D57D76F42}" type="presParOf" srcId="{BFFF9EDB-0EBA-441E-84B3-2D459F77AAE4}" destId="{52DCC124-897E-4E72-80F2-5D976CBAA7A3}" srcOrd="6" destOrd="0" presId="urn:microsoft.com/office/officeart/2005/8/layout/hierarchy3"/>
    <dgm:cxn modelId="{60F6E112-5EE6-4D0D-90E8-E41311294B7E}" type="presParOf" srcId="{BFFF9EDB-0EBA-441E-84B3-2D459F77AAE4}" destId="{5C76A9BE-A451-4FD6-94C3-0E552A4B8E53}" srcOrd="7" destOrd="0" presId="urn:microsoft.com/office/officeart/2005/8/layout/hierarchy3"/>
    <dgm:cxn modelId="{9E5FEC87-073E-4EB1-9AD7-E4AAB1BF2E18}" type="presParOf" srcId="{659FC195-B9FF-45D8-94F1-AF6A632B6822}" destId="{8365D942-3DDF-4055-8BF9-2B31275C0BAF}" srcOrd="1" destOrd="0" presId="urn:microsoft.com/office/officeart/2005/8/layout/hierarchy3"/>
    <dgm:cxn modelId="{1EEA4A69-627B-48A6-8AE4-E86FD5144306}" type="presParOf" srcId="{8365D942-3DDF-4055-8BF9-2B31275C0BAF}" destId="{CB1402A1-8799-4489-830B-41F43BEC8A60}" srcOrd="0" destOrd="0" presId="urn:microsoft.com/office/officeart/2005/8/layout/hierarchy3"/>
    <dgm:cxn modelId="{0214ECEA-0CAA-4A61-BDB5-CB2565FA53F6}" type="presParOf" srcId="{CB1402A1-8799-4489-830B-41F43BEC8A60}" destId="{92427E59-8F57-4E89-9BCF-9947CC3F9E81}" srcOrd="0" destOrd="0" presId="urn:microsoft.com/office/officeart/2005/8/layout/hierarchy3"/>
    <dgm:cxn modelId="{6E4627F9-E6B6-4DE3-9787-BFF0043ECEE6}" type="presParOf" srcId="{CB1402A1-8799-4489-830B-41F43BEC8A60}" destId="{87C16DC0-E598-4B34-A8C3-4D8C04C6C2EF}" srcOrd="1" destOrd="0" presId="urn:microsoft.com/office/officeart/2005/8/layout/hierarchy3"/>
    <dgm:cxn modelId="{854722AC-A743-4051-BA39-3B83A063E1C2}" type="presParOf" srcId="{8365D942-3DDF-4055-8BF9-2B31275C0BAF}" destId="{697BC501-43C0-45E7-A738-98AA240A39D7}" srcOrd="1" destOrd="0" presId="urn:microsoft.com/office/officeart/2005/8/layout/hierarchy3"/>
    <dgm:cxn modelId="{56FA1AE1-E099-4B99-959C-05B5A574E6F6}" type="presParOf" srcId="{697BC501-43C0-45E7-A738-98AA240A39D7}" destId="{37035F95-C623-44FA-B5CC-35AE347B3F95}" srcOrd="0" destOrd="0" presId="urn:microsoft.com/office/officeart/2005/8/layout/hierarchy3"/>
    <dgm:cxn modelId="{14EF28B2-BC6B-4297-9886-A275D2C7714C}" type="presParOf" srcId="{697BC501-43C0-45E7-A738-98AA240A39D7}" destId="{BBECA815-3AFE-459D-B23D-88B9409BD399}" srcOrd="1"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047EA2-18D1-454A-A433-0A640B6E2E5E}" type="doc">
      <dgm:prSet loTypeId="urn:microsoft.com/office/officeart/2008/layout/NameandTitleOrganizationalChart" loCatId="hierarchy" qsTypeId="urn:microsoft.com/office/officeart/2005/8/quickstyle/simple1" qsCatId="simple" csTypeId="urn:microsoft.com/office/officeart/2005/8/colors/accent1_2" csCatId="accent1" phldr="1"/>
      <dgm:spPr/>
      <dgm:t>
        <a:bodyPr/>
        <a:lstStyle/>
        <a:p>
          <a:endParaRPr lang="ru-RU"/>
        </a:p>
      </dgm:t>
    </dgm:pt>
    <dgm:pt modelId="{8E417CCD-D8CD-4B02-BF12-479F9C5F9FAD}">
      <dgm:prSet phldrT="[Текст]" custT="1"/>
      <dgm:spPr>
        <a:solidFill>
          <a:schemeClr val="accent1">
            <a:lumMod val="20000"/>
            <a:lumOff val="80000"/>
          </a:schemeClr>
        </a:solidFill>
        <a:ln>
          <a:solidFill>
            <a:schemeClr val="tx2">
              <a:lumMod val="75000"/>
            </a:schemeClr>
          </a:solidFill>
        </a:ln>
      </dgm:spPr>
      <dgm:t>
        <a:bodyPr/>
        <a:lstStyle/>
        <a:p>
          <a:pPr algn="ctr"/>
          <a:r>
            <a:rPr lang="ru-RU" sz="1800" b="1" dirty="0">
              <a:solidFill>
                <a:srgbClr val="FF0000"/>
              </a:solidFill>
              <a:latin typeface="Times New Roman" panose="02020603050405020304" pitchFamily="18" charset="0"/>
              <a:cs typeface="Times New Roman" panose="02020603050405020304" pitchFamily="18" charset="0"/>
            </a:rPr>
            <a:t>НАБЛЮДЕНИЕ</a:t>
          </a:r>
        </a:p>
      </dgm:t>
    </dgm:pt>
    <dgm:pt modelId="{C86AABEA-C9A0-4C7A-B47C-F25018C8DB75}" type="parTrans" cxnId="{E3A11B77-7D44-4AD5-9BAB-5A541366C910}">
      <dgm:prSet/>
      <dgm:spPr/>
      <dgm:t>
        <a:bodyPr/>
        <a:lstStyle/>
        <a:p>
          <a:endParaRPr lang="ru-RU"/>
        </a:p>
      </dgm:t>
    </dgm:pt>
    <dgm:pt modelId="{47F60A7A-9020-4EA5-AF7E-4CAB1BF74B42}" type="sibTrans" cxnId="{E3A11B77-7D44-4AD5-9BAB-5A541366C910}">
      <dgm:prSet custT="1"/>
      <dgm:spPr>
        <a:ln w="3175">
          <a:solidFill>
            <a:schemeClr val="accent1">
              <a:lumMod val="60000"/>
              <a:lumOff val="40000"/>
            </a:schemeClr>
          </a:solidFill>
        </a:ln>
      </dgm:spPr>
      <dgm:t>
        <a:bodyPr/>
        <a:lstStyle/>
        <a:p>
          <a:pPr algn="ctr"/>
          <a:r>
            <a:rPr lang="ru-RU" sz="1600" b="1" dirty="0">
              <a:solidFill>
                <a:schemeClr val="tx2">
                  <a:lumMod val="50000"/>
                </a:schemeClr>
              </a:solidFill>
              <a:latin typeface="Times New Roman" panose="02020603050405020304" pitchFamily="18" charset="0"/>
              <a:cs typeface="Times New Roman" panose="02020603050405020304" pitchFamily="18" charset="0"/>
            </a:rPr>
            <a:t>Сбор и анализ данных</a:t>
          </a:r>
          <a:r>
            <a:rPr lang="ru-RU" sz="1400" b="1" dirty="0">
              <a:solidFill>
                <a:schemeClr val="tx2">
                  <a:lumMod val="50000"/>
                </a:schemeClr>
              </a:solidFill>
              <a:latin typeface="Times New Roman" panose="02020603050405020304" pitchFamily="18" charset="0"/>
              <a:cs typeface="Times New Roman" panose="02020603050405020304" pitchFamily="18" charset="0"/>
            </a:rPr>
            <a:t> </a:t>
          </a:r>
          <a:r>
            <a:rPr lang="ru-RU" sz="1400" b="0" dirty="0">
              <a:solidFill>
                <a:schemeClr val="tx2">
                  <a:lumMod val="50000"/>
                </a:schemeClr>
              </a:solidFill>
              <a:latin typeface="Times New Roman" panose="02020603050405020304" pitchFamily="18" charset="0"/>
              <a:cs typeface="Times New Roman" panose="02020603050405020304" pitchFamily="18" charset="0"/>
            </a:rPr>
            <a:t>об объекте контроля, имеющихся у органа ВГ(М)ФК  </a:t>
          </a:r>
        </a:p>
      </dgm:t>
    </dgm:pt>
    <dgm:pt modelId="{24970558-172D-4760-9480-1C53CFA90DF5}">
      <dgm:prSet phldrT="[Текст]" custT="1"/>
      <dgm:spPr>
        <a:solidFill>
          <a:schemeClr val="accent3">
            <a:lumMod val="20000"/>
            <a:lumOff val="80000"/>
          </a:schemeClr>
        </a:solidFill>
        <a:ln>
          <a:solidFill>
            <a:schemeClr val="accent1">
              <a:lumMod val="40000"/>
              <a:lumOff val="60000"/>
            </a:schemeClr>
          </a:solidFill>
        </a:ln>
      </dgm:spPr>
      <dgm:t>
        <a:bodyPr/>
        <a:lstStyle/>
        <a:p>
          <a:pPr algn="ctr"/>
          <a:r>
            <a:rPr lang="ru-RU" sz="1600" dirty="0">
              <a:solidFill>
                <a:schemeClr val="bg2">
                  <a:lumMod val="10000"/>
                </a:schemeClr>
              </a:solidFill>
              <a:latin typeface="Times New Roman" panose="02020603050405020304" pitchFamily="18" charset="0"/>
              <a:cs typeface="Times New Roman" panose="02020603050405020304" pitchFamily="18" charset="0"/>
            </a:rPr>
            <a:t>1. </a:t>
          </a:r>
          <a:r>
            <a:rPr lang="ru-RU" sz="1600" b="1" dirty="0">
              <a:solidFill>
                <a:schemeClr val="bg2">
                  <a:lumMod val="10000"/>
                </a:schemeClr>
              </a:solidFill>
              <a:latin typeface="Times New Roman" panose="02020603050405020304" pitchFamily="18" charset="0"/>
              <a:cs typeface="Times New Roman" panose="02020603050405020304" pitchFamily="18" charset="0"/>
            </a:rPr>
            <a:t>Пред - </a:t>
          </a:r>
          <a:r>
            <a:rPr lang="ru-RU" sz="1600" dirty="0">
              <a:solidFill>
                <a:schemeClr val="bg2">
                  <a:lumMod val="10000"/>
                </a:schemeClr>
              </a:solidFill>
              <a:latin typeface="Times New Roman" panose="02020603050405020304" pitchFamily="18" charset="0"/>
              <a:cs typeface="Times New Roman" panose="02020603050405020304" pitchFamily="18" charset="0"/>
            </a:rPr>
            <a:t>контроль;</a:t>
          </a:r>
        </a:p>
        <a:p>
          <a:pPr algn="ctr"/>
          <a:r>
            <a:rPr lang="ru-RU" sz="1600" dirty="0">
              <a:solidFill>
                <a:schemeClr val="bg2">
                  <a:lumMod val="10000"/>
                </a:schemeClr>
              </a:solidFill>
              <a:latin typeface="Times New Roman" panose="02020603050405020304" pitchFamily="18" charset="0"/>
              <a:cs typeface="Times New Roman" panose="02020603050405020304" pitchFamily="18" charset="0"/>
            </a:rPr>
            <a:t>2. вводится </a:t>
          </a:r>
          <a:r>
            <a:rPr lang="ru-RU" sz="1600" b="0" dirty="0">
              <a:solidFill>
                <a:schemeClr val="bg2">
                  <a:lumMod val="10000"/>
                </a:schemeClr>
              </a:solidFill>
              <a:latin typeface="Times New Roman" panose="02020603050405020304" pitchFamily="18" charset="0"/>
              <a:cs typeface="Times New Roman" panose="02020603050405020304" pitchFamily="18" charset="0"/>
            </a:rPr>
            <a:t>в целях </a:t>
          </a:r>
          <a:r>
            <a:rPr lang="ru-RU" sz="1600" b="1" dirty="0">
              <a:solidFill>
                <a:schemeClr val="bg2">
                  <a:lumMod val="10000"/>
                </a:schemeClr>
              </a:solidFill>
              <a:latin typeface="Times New Roman" panose="02020603050405020304" pitchFamily="18" charset="0"/>
              <a:cs typeface="Times New Roman" panose="02020603050405020304" pitchFamily="18" charset="0"/>
            </a:rPr>
            <a:t>снижения нагрузки</a:t>
          </a:r>
          <a:r>
            <a:rPr lang="ru-RU" sz="1600" dirty="0">
              <a:solidFill>
                <a:schemeClr val="bg2">
                  <a:lumMod val="10000"/>
                </a:schemeClr>
              </a:solidFill>
              <a:latin typeface="Times New Roman" panose="02020603050405020304" pitchFamily="18" charset="0"/>
              <a:cs typeface="Times New Roman" panose="02020603050405020304" pitchFamily="18" charset="0"/>
            </a:rPr>
            <a:t> на ОК и является методом Г(М)ФК;</a:t>
          </a:r>
        </a:p>
        <a:p>
          <a:pPr algn="ctr"/>
          <a:r>
            <a:rPr lang="ru-RU" sz="1600" dirty="0">
              <a:solidFill>
                <a:schemeClr val="bg2">
                  <a:lumMod val="10000"/>
                </a:schemeClr>
              </a:solidFill>
              <a:latin typeface="Times New Roman" panose="02020603050405020304" pitchFamily="18" charset="0"/>
              <a:cs typeface="Times New Roman" panose="02020603050405020304" pitchFamily="18" charset="0"/>
            </a:rPr>
            <a:t>3. </a:t>
          </a:r>
          <a:r>
            <a:rPr lang="ru-RU" sz="1600" b="1" dirty="0">
              <a:solidFill>
                <a:schemeClr val="bg2">
                  <a:lumMod val="10000"/>
                </a:schemeClr>
              </a:solidFill>
              <a:latin typeface="Times New Roman" panose="02020603050405020304" pitchFamily="18" charset="0"/>
              <a:cs typeface="Times New Roman" panose="02020603050405020304" pitchFamily="18" charset="0"/>
            </a:rPr>
            <a:t>без вовлечения</a:t>
          </a:r>
          <a:r>
            <a:rPr lang="ru-RU" sz="1600" dirty="0">
              <a:solidFill>
                <a:schemeClr val="bg2">
                  <a:lumMod val="10000"/>
                </a:schemeClr>
              </a:solidFill>
              <a:latin typeface="Times New Roman" panose="02020603050405020304" pitchFamily="18" charset="0"/>
              <a:cs typeface="Times New Roman" panose="02020603050405020304" pitchFamily="18" charset="0"/>
            </a:rPr>
            <a:t> ОК;</a:t>
          </a:r>
        </a:p>
        <a:p>
          <a:pPr algn="ctr"/>
          <a:r>
            <a:rPr lang="ru-RU" sz="1600" dirty="0">
              <a:solidFill>
                <a:schemeClr val="bg2">
                  <a:lumMod val="10000"/>
                </a:schemeClr>
              </a:solidFill>
              <a:latin typeface="Times New Roman" panose="02020603050405020304" pitchFamily="18" charset="0"/>
              <a:cs typeface="Times New Roman" panose="02020603050405020304" pitchFamily="18" charset="0"/>
            </a:rPr>
            <a:t>4. </a:t>
          </a:r>
          <a:r>
            <a:rPr lang="ru-RU" sz="1600" b="1" dirty="0">
              <a:solidFill>
                <a:schemeClr val="bg2">
                  <a:lumMod val="10000"/>
                </a:schemeClr>
              </a:solidFill>
              <a:latin typeface="Times New Roman" panose="02020603050405020304" pitchFamily="18" charset="0"/>
              <a:cs typeface="Times New Roman" panose="02020603050405020304" pitchFamily="18" charset="0"/>
            </a:rPr>
            <a:t>не предусматривает обязательных требований </a:t>
          </a:r>
          <a:r>
            <a:rPr lang="ru-RU" sz="1600" dirty="0">
              <a:solidFill>
                <a:schemeClr val="bg2">
                  <a:lumMod val="10000"/>
                </a:schemeClr>
              </a:solidFill>
              <a:latin typeface="Times New Roman" panose="02020603050405020304" pitchFamily="18" charset="0"/>
              <a:cs typeface="Times New Roman" panose="02020603050405020304" pitchFamily="18" charset="0"/>
            </a:rPr>
            <a:t>к ОК в части реализации результатов</a:t>
          </a:r>
        </a:p>
        <a:p>
          <a:pPr algn="ctr"/>
          <a:endParaRPr lang="ru-RU" sz="1600" dirty="0">
            <a:solidFill>
              <a:schemeClr val="bg2">
                <a:lumMod val="10000"/>
              </a:schemeClr>
            </a:solidFill>
            <a:latin typeface="Times New Roman" panose="02020603050405020304" pitchFamily="18" charset="0"/>
            <a:cs typeface="Times New Roman" panose="02020603050405020304" pitchFamily="18" charset="0"/>
          </a:endParaRPr>
        </a:p>
        <a:p>
          <a:pPr algn="ctr"/>
          <a:r>
            <a:rPr lang="ru-RU" sz="1600" dirty="0">
              <a:solidFill>
                <a:schemeClr val="bg2">
                  <a:lumMod val="10000"/>
                </a:schemeClr>
              </a:solidFill>
              <a:latin typeface="Times New Roman" panose="02020603050405020304" pitchFamily="18" charset="0"/>
              <a:cs typeface="Times New Roman" panose="02020603050405020304" pitchFamily="18" charset="0"/>
            </a:rPr>
            <a:t> наблюдения.</a:t>
          </a:r>
        </a:p>
      </dgm:t>
    </dgm:pt>
    <dgm:pt modelId="{0EB190BD-250D-417E-8C96-F728899E73FB}" type="sibTrans" cxnId="{5B4CD926-812E-4017-830F-DE50C9C847F2}">
      <dgm:prSet custT="1"/>
      <dgm:spPr>
        <a:solidFill>
          <a:schemeClr val="accent2">
            <a:lumMod val="20000"/>
            <a:lumOff val="80000"/>
            <a:alpha val="90000"/>
          </a:schemeClr>
        </a:solidFill>
        <a:ln>
          <a:solidFill>
            <a:schemeClr val="accent2">
              <a:lumMod val="40000"/>
              <a:lumOff val="60000"/>
            </a:schemeClr>
          </a:solidFill>
        </a:ln>
      </dgm:spPr>
      <dgm:t>
        <a:bodyPr/>
        <a:lstStyle/>
        <a:p>
          <a:pPr algn="ctr"/>
          <a:r>
            <a:rPr lang="ru-RU" sz="1400" b="1" dirty="0">
              <a:solidFill>
                <a:schemeClr val="accent2">
                  <a:lumMod val="50000"/>
                </a:schemeClr>
              </a:solidFill>
              <a:latin typeface="Times New Roman" panose="02020603050405020304" pitchFamily="18" charset="0"/>
              <a:cs typeface="Times New Roman" panose="02020603050405020304" pitchFamily="18" charset="0"/>
            </a:rPr>
            <a:t>НА ДАННЫЙ МОМЕНТ</a:t>
          </a:r>
        </a:p>
        <a:p>
          <a:pPr algn="ctr"/>
          <a:r>
            <a:rPr lang="ru-RU" sz="1400" b="1" dirty="0">
              <a:solidFill>
                <a:schemeClr val="accent2">
                  <a:lumMod val="50000"/>
                </a:schemeClr>
              </a:solidFill>
              <a:latin typeface="Times New Roman" panose="02020603050405020304" pitchFamily="18" charset="0"/>
              <a:cs typeface="Times New Roman" panose="02020603050405020304" pitchFamily="18" charset="0"/>
            </a:rPr>
            <a:t>не предусматривает возможности возбуждения административного производства</a:t>
          </a:r>
        </a:p>
      </dgm:t>
    </dgm:pt>
    <dgm:pt modelId="{F6AC9F88-5CC1-412D-A3BE-B0F94BCF517B}" type="parTrans" cxnId="{5B4CD926-812E-4017-830F-DE50C9C847F2}">
      <dgm:prSet/>
      <dgm:spPr/>
      <dgm:t>
        <a:bodyPr/>
        <a:lstStyle/>
        <a:p>
          <a:endParaRPr lang="ru-RU"/>
        </a:p>
      </dgm:t>
    </dgm:pt>
    <dgm:pt modelId="{15BB9B62-D8B8-4768-A76D-FECDD50A9335}" type="pres">
      <dgm:prSet presAssocID="{B7047EA2-18D1-454A-A433-0A640B6E2E5E}" presName="hierChild1" presStyleCnt="0">
        <dgm:presLayoutVars>
          <dgm:orgChart val="1"/>
          <dgm:chPref val="1"/>
          <dgm:dir/>
          <dgm:animOne val="branch"/>
          <dgm:animLvl val="lvl"/>
          <dgm:resizeHandles/>
        </dgm:presLayoutVars>
      </dgm:prSet>
      <dgm:spPr/>
      <dgm:t>
        <a:bodyPr/>
        <a:lstStyle/>
        <a:p>
          <a:endParaRPr lang="ru-RU"/>
        </a:p>
      </dgm:t>
    </dgm:pt>
    <dgm:pt modelId="{7E77194D-F6E4-410C-BA8E-4FF41879349C}" type="pres">
      <dgm:prSet presAssocID="{8E417CCD-D8CD-4B02-BF12-479F9C5F9FAD}" presName="hierRoot1" presStyleCnt="0">
        <dgm:presLayoutVars>
          <dgm:hierBranch val="init"/>
        </dgm:presLayoutVars>
      </dgm:prSet>
      <dgm:spPr/>
    </dgm:pt>
    <dgm:pt modelId="{7C50B8CD-B48D-41DC-93A5-E6B621EF9263}" type="pres">
      <dgm:prSet presAssocID="{8E417CCD-D8CD-4B02-BF12-479F9C5F9FAD}" presName="rootComposite1" presStyleCnt="0"/>
      <dgm:spPr/>
    </dgm:pt>
    <dgm:pt modelId="{792BC528-BA4C-49B6-A9B7-31904F86AD69}" type="pres">
      <dgm:prSet presAssocID="{8E417CCD-D8CD-4B02-BF12-479F9C5F9FAD}" presName="rootText1" presStyleLbl="node0" presStyleIdx="0" presStyleCnt="1" custScaleX="155787" custScaleY="29330" custLinFactY="-1832" custLinFactNeighborX="-27320" custLinFactNeighborY="-100000">
        <dgm:presLayoutVars>
          <dgm:chMax/>
          <dgm:chPref val="3"/>
        </dgm:presLayoutVars>
      </dgm:prSet>
      <dgm:spPr/>
      <dgm:t>
        <a:bodyPr/>
        <a:lstStyle/>
        <a:p>
          <a:endParaRPr lang="ru-RU"/>
        </a:p>
      </dgm:t>
    </dgm:pt>
    <dgm:pt modelId="{3983011C-B241-4D37-B3A2-817356B47D57}" type="pres">
      <dgm:prSet presAssocID="{8E417CCD-D8CD-4B02-BF12-479F9C5F9FAD}" presName="titleText1" presStyleLbl="fgAcc0" presStyleIdx="0" presStyleCnt="1" custScaleX="263921" custScaleY="51614" custLinFactY="-20331" custLinFactNeighborX="-3231" custLinFactNeighborY="-100000">
        <dgm:presLayoutVars>
          <dgm:chMax val="0"/>
          <dgm:chPref val="0"/>
        </dgm:presLayoutVars>
      </dgm:prSet>
      <dgm:spPr/>
      <dgm:t>
        <a:bodyPr/>
        <a:lstStyle/>
        <a:p>
          <a:endParaRPr lang="ru-RU"/>
        </a:p>
      </dgm:t>
    </dgm:pt>
    <dgm:pt modelId="{AF2AF045-11DC-4B3B-ACD5-C9A397625795}" type="pres">
      <dgm:prSet presAssocID="{8E417CCD-D8CD-4B02-BF12-479F9C5F9FAD}" presName="rootConnector1" presStyleLbl="node1" presStyleIdx="0" presStyleCnt="1"/>
      <dgm:spPr/>
      <dgm:t>
        <a:bodyPr/>
        <a:lstStyle/>
        <a:p>
          <a:endParaRPr lang="ru-RU"/>
        </a:p>
      </dgm:t>
    </dgm:pt>
    <dgm:pt modelId="{951D9AEE-314B-4663-8FBF-9A20A1826C0F}" type="pres">
      <dgm:prSet presAssocID="{8E417CCD-D8CD-4B02-BF12-479F9C5F9FAD}" presName="hierChild2" presStyleCnt="0"/>
      <dgm:spPr/>
    </dgm:pt>
    <dgm:pt modelId="{0D969CBD-2B6E-48C1-9DCC-B9A7A59E3539}" type="pres">
      <dgm:prSet presAssocID="{F6AC9F88-5CC1-412D-A3BE-B0F94BCF517B}" presName="Name37" presStyleLbl="parChTrans1D2" presStyleIdx="0" presStyleCnt="1"/>
      <dgm:spPr/>
      <dgm:t>
        <a:bodyPr/>
        <a:lstStyle/>
        <a:p>
          <a:endParaRPr lang="ru-RU"/>
        </a:p>
      </dgm:t>
    </dgm:pt>
    <dgm:pt modelId="{C4D258EC-A826-47FD-A104-49178569F00B}" type="pres">
      <dgm:prSet presAssocID="{24970558-172D-4760-9480-1C53CFA90DF5}" presName="hierRoot2" presStyleCnt="0">
        <dgm:presLayoutVars>
          <dgm:hierBranch val="init"/>
        </dgm:presLayoutVars>
      </dgm:prSet>
      <dgm:spPr/>
    </dgm:pt>
    <dgm:pt modelId="{1C24EE33-4EB0-48D7-8F77-48D6D7F4BE69}" type="pres">
      <dgm:prSet presAssocID="{24970558-172D-4760-9480-1C53CFA90DF5}" presName="rootComposite" presStyleCnt="0"/>
      <dgm:spPr/>
    </dgm:pt>
    <dgm:pt modelId="{0E919650-EAC0-4F37-B18B-9DB57025EC8D}" type="pres">
      <dgm:prSet presAssocID="{24970558-172D-4760-9480-1C53CFA90DF5}" presName="rootText" presStyleLbl="node1" presStyleIdx="0" presStyleCnt="1" custScaleX="238886" custScaleY="110816" custLinFactNeighborX="3844" custLinFactNeighborY="22504">
        <dgm:presLayoutVars>
          <dgm:chMax/>
          <dgm:chPref val="3"/>
        </dgm:presLayoutVars>
      </dgm:prSet>
      <dgm:spPr/>
      <dgm:t>
        <a:bodyPr/>
        <a:lstStyle/>
        <a:p>
          <a:endParaRPr lang="ru-RU"/>
        </a:p>
      </dgm:t>
    </dgm:pt>
    <dgm:pt modelId="{E3B503BE-D59A-439A-AAB8-F8E1D796CEB2}" type="pres">
      <dgm:prSet presAssocID="{24970558-172D-4760-9480-1C53CFA90DF5}" presName="titleText2" presStyleLbl="fgAcc1" presStyleIdx="0" presStyleCnt="1" custScaleX="168117" custScaleY="125838" custLinFactNeighborX="-13750" custLinFactNeighborY="42293">
        <dgm:presLayoutVars>
          <dgm:chMax val="0"/>
          <dgm:chPref val="0"/>
        </dgm:presLayoutVars>
      </dgm:prSet>
      <dgm:spPr/>
      <dgm:t>
        <a:bodyPr/>
        <a:lstStyle/>
        <a:p>
          <a:endParaRPr lang="ru-RU"/>
        </a:p>
      </dgm:t>
    </dgm:pt>
    <dgm:pt modelId="{E58B2B0C-AF61-4190-88EA-AA485CAEB2A5}" type="pres">
      <dgm:prSet presAssocID="{24970558-172D-4760-9480-1C53CFA90DF5}" presName="rootConnector" presStyleLbl="node2" presStyleIdx="0" presStyleCnt="0"/>
      <dgm:spPr/>
      <dgm:t>
        <a:bodyPr/>
        <a:lstStyle/>
        <a:p>
          <a:endParaRPr lang="ru-RU"/>
        </a:p>
      </dgm:t>
    </dgm:pt>
    <dgm:pt modelId="{3E39049C-4DB8-451A-8039-AC0EB9DC4A3A}" type="pres">
      <dgm:prSet presAssocID="{24970558-172D-4760-9480-1C53CFA90DF5}" presName="hierChild4" presStyleCnt="0"/>
      <dgm:spPr/>
    </dgm:pt>
    <dgm:pt modelId="{5393DDA1-C96A-4BE3-8C81-2A2702B5F871}" type="pres">
      <dgm:prSet presAssocID="{24970558-172D-4760-9480-1C53CFA90DF5}" presName="hierChild5" presStyleCnt="0"/>
      <dgm:spPr/>
    </dgm:pt>
    <dgm:pt modelId="{99B0A4FA-739A-4E36-85BB-3BD23465D637}" type="pres">
      <dgm:prSet presAssocID="{8E417CCD-D8CD-4B02-BF12-479F9C5F9FAD}" presName="hierChild3" presStyleCnt="0"/>
      <dgm:spPr/>
    </dgm:pt>
  </dgm:ptLst>
  <dgm:cxnLst>
    <dgm:cxn modelId="{842B8F10-076C-4C30-8C88-69BA22686A8E}" type="presOf" srcId="{F6AC9F88-5CC1-412D-A3BE-B0F94BCF517B}" destId="{0D969CBD-2B6E-48C1-9DCC-B9A7A59E3539}" srcOrd="0" destOrd="0" presId="urn:microsoft.com/office/officeart/2008/layout/NameandTitleOrganizationalChart"/>
    <dgm:cxn modelId="{E3A11B77-7D44-4AD5-9BAB-5A541366C910}" srcId="{B7047EA2-18D1-454A-A433-0A640B6E2E5E}" destId="{8E417CCD-D8CD-4B02-BF12-479F9C5F9FAD}" srcOrd="0" destOrd="0" parTransId="{C86AABEA-C9A0-4C7A-B47C-F25018C8DB75}" sibTransId="{47F60A7A-9020-4EA5-AF7E-4CAB1BF74B42}"/>
    <dgm:cxn modelId="{E1347529-FAAA-4789-8EC7-C6BB889AF8B8}" type="presOf" srcId="{B7047EA2-18D1-454A-A433-0A640B6E2E5E}" destId="{15BB9B62-D8B8-4768-A76D-FECDD50A9335}" srcOrd="0" destOrd="0" presId="urn:microsoft.com/office/officeart/2008/layout/NameandTitleOrganizationalChart"/>
    <dgm:cxn modelId="{312E0BA9-52A3-4021-8C0A-1503F88343CE}" type="presOf" srcId="{24970558-172D-4760-9480-1C53CFA90DF5}" destId="{0E919650-EAC0-4F37-B18B-9DB57025EC8D}" srcOrd="0" destOrd="0" presId="urn:microsoft.com/office/officeart/2008/layout/NameandTitleOrganizationalChart"/>
    <dgm:cxn modelId="{2420D536-A8C3-430B-B3DB-E1E397988E64}" type="presOf" srcId="{8E417CCD-D8CD-4B02-BF12-479F9C5F9FAD}" destId="{792BC528-BA4C-49B6-A9B7-31904F86AD69}" srcOrd="0" destOrd="0" presId="urn:microsoft.com/office/officeart/2008/layout/NameandTitleOrganizationalChart"/>
    <dgm:cxn modelId="{4F4D75F5-77BA-4D35-9581-BB18098189B3}" type="presOf" srcId="{47F60A7A-9020-4EA5-AF7E-4CAB1BF74B42}" destId="{3983011C-B241-4D37-B3A2-817356B47D57}" srcOrd="0" destOrd="0" presId="urn:microsoft.com/office/officeart/2008/layout/NameandTitleOrganizationalChart"/>
    <dgm:cxn modelId="{FA5B880C-EF48-4DC4-BCF9-EC30C7B271F0}" type="presOf" srcId="{24970558-172D-4760-9480-1C53CFA90DF5}" destId="{E58B2B0C-AF61-4190-88EA-AA485CAEB2A5}" srcOrd="1" destOrd="0" presId="urn:microsoft.com/office/officeart/2008/layout/NameandTitleOrganizationalChart"/>
    <dgm:cxn modelId="{5B4CD926-812E-4017-830F-DE50C9C847F2}" srcId="{8E417CCD-D8CD-4B02-BF12-479F9C5F9FAD}" destId="{24970558-172D-4760-9480-1C53CFA90DF5}" srcOrd="0" destOrd="0" parTransId="{F6AC9F88-5CC1-412D-A3BE-B0F94BCF517B}" sibTransId="{0EB190BD-250D-417E-8C96-F728899E73FB}"/>
    <dgm:cxn modelId="{A7EBAC5C-4E89-42BD-BBA0-BB7851B0455F}" type="presOf" srcId="{8E417CCD-D8CD-4B02-BF12-479F9C5F9FAD}" destId="{AF2AF045-11DC-4B3B-ACD5-C9A397625795}" srcOrd="1" destOrd="0" presId="urn:microsoft.com/office/officeart/2008/layout/NameandTitleOrganizationalChart"/>
    <dgm:cxn modelId="{0164FA95-58F7-462F-BDF5-D81152685452}" type="presOf" srcId="{0EB190BD-250D-417E-8C96-F728899E73FB}" destId="{E3B503BE-D59A-439A-AAB8-F8E1D796CEB2}" srcOrd="0" destOrd="0" presId="urn:microsoft.com/office/officeart/2008/layout/NameandTitleOrganizationalChart"/>
    <dgm:cxn modelId="{72E27BE3-D1E8-4621-825C-39896315D8FE}" type="presParOf" srcId="{15BB9B62-D8B8-4768-A76D-FECDD50A9335}" destId="{7E77194D-F6E4-410C-BA8E-4FF41879349C}" srcOrd="0" destOrd="0" presId="urn:microsoft.com/office/officeart/2008/layout/NameandTitleOrganizationalChart"/>
    <dgm:cxn modelId="{176C4B7E-9B43-4E89-AF2F-43901A87556E}" type="presParOf" srcId="{7E77194D-F6E4-410C-BA8E-4FF41879349C}" destId="{7C50B8CD-B48D-41DC-93A5-E6B621EF9263}" srcOrd="0" destOrd="0" presId="urn:microsoft.com/office/officeart/2008/layout/NameandTitleOrganizationalChart"/>
    <dgm:cxn modelId="{2598DEE8-44B2-4D51-B2EB-1F16D319C398}" type="presParOf" srcId="{7C50B8CD-B48D-41DC-93A5-E6B621EF9263}" destId="{792BC528-BA4C-49B6-A9B7-31904F86AD69}" srcOrd="0" destOrd="0" presId="urn:microsoft.com/office/officeart/2008/layout/NameandTitleOrganizationalChart"/>
    <dgm:cxn modelId="{3C374349-1B9F-434B-961E-02CD84EB3E8D}" type="presParOf" srcId="{7C50B8CD-B48D-41DC-93A5-E6B621EF9263}" destId="{3983011C-B241-4D37-B3A2-817356B47D57}" srcOrd="1" destOrd="0" presId="urn:microsoft.com/office/officeart/2008/layout/NameandTitleOrganizationalChart"/>
    <dgm:cxn modelId="{6AD52C7D-F3E9-42A1-A81E-6E0383682614}" type="presParOf" srcId="{7C50B8CD-B48D-41DC-93A5-E6B621EF9263}" destId="{AF2AF045-11DC-4B3B-ACD5-C9A397625795}" srcOrd="2" destOrd="0" presId="urn:microsoft.com/office/officeart/2008/layout/NameandTitleOrganizationalChart"/>
    <dgm:cxn modelId="{C0FE1D04-6755-4B84-80C3-6E136AFE45D6}" type="presParOf" srcId="{7E77194D-F6E4-410C-BA8E-4FF41879349C}" destId="{951D9AEE-314B-4663-8FBF-9A20A1826C0F}" srcOrd="1" destOrd="0" presId="urn:microsoft.com/office/officeart/2008/layout/NameandTitleOrganizationalChart"/>
    <dgm:cxn modelId="{DB9FA2C4-9626-4036-94EA-87EDFDABF51E}" type="presParOf" srcId="{951D9AEE-314B-4663-8FBF-9A20A1826C0F}" destId="{0D969CBD-2B6E-48C1-9DCC-B9A7A59E3539}" srcOrd="0" destOrd="0" presId="urn:microsoft.com/office/officeart/2008/layout/NameandTitleOrganizationalChart"/>
    <dgm:cxn modelId="{917FA0BD-0C9E-4092-BD0F-D33FA51AB9B5}" type="presParOf" srcId="{951D9AEE-314B-4663-8FBF-9A20A1826C0F}" destId="{C4D258EC-A826-47FD-A104-49178569F00B}" srcOrd="1" destOrd="0" presId="urn:microsoft.com/office/officeart/2008/layout/NameandTitleOrganizationalChart"/>
    <dgm:cxn modelId="{78E219CB-09C4-44BF-86FA-1ADCB15676FC}" type="presParOf" srcId="{C4D258EC-A826-47FD-A104-49178569F00B}" destId="{1C24EE33-4EB0-48D7-8F77-48D6D7F4BE69}" srcOrd="0" destOrd="0" presId="urn:microsoft.com/office/officeart/2008/layout/NameandTitleOrganizationalChart"/>
    <dgm:cxn modelId="{F09D2216-0329-4ACD-A335-3BE9ACE489BF}" type="presParOf" srcId="{1C24EE33-4EB0-48D7-8F77-48D6D7F4BE69}" destId="{0E919650-EAC0-4F37-B18B-9DB57025EC8D}" srcOrd="0" destOrd="0" presId="urn:microsoft.com/office/officeart/2008/layout/NameandTitleOrganizationalChart"/>
    <dgm:cxn modelId="{371496A1-68B6-4A45-9C81-E189B7DDD022}" type="presParOf" srcId="{1C24EE33-4EB0-48D7-8F77-48D6D7F4BE69}" destId="{E3B503BE-D59A-439A-AAB8-F8E1D796CEB2}" srcOrd="1" destOrd="0" presId="urn:microsoft.com/office/officeart/2008/layout/NameandTitleOrganizationalChart"/>
    <dgm:cxn modelId="{7E5EA5CB-71E6-46A3-96B7-2218234BA8E8}" type="presParOf" srcId="{1C24EE33-4EB0-48D7-8F77-48D6D7F4BE69}" destId="{E58B2B0C-AF61-4190-88EA-AA485CAEB2A5}" srcOrd="2" destOrd="0" presId="urn:microsoft.com/office/officeart/2008/layout/NameandTitleOrganizationalChart"/>
    <dgm:cxn modelId="{A2702671-32D9-40D7-92E8-E1D33437632D}" type="presParOf" srcId="{C4D258EC-A826-47FD-A104-49178569F00B}" destId="{3E39049C-4DB8-451A-8039-AC0EB9DC4A3A}" srcOrd="1" destOrd="0" presId="urn:microsoft.com/office/officeart/2008/layout/NameandTitleOrganizationalChart"/>
    <dgm:cxn modelId="{ABC50560-8789-4A5D-8EC6-9C3D8A69C433}" type="presParOf" srcId="{C4D258EC-A826-47FD-A104-49178569F00B}" destId="{5393DDA1-C96A-4BE3-8C81-2A2702B5F871}" srcOrd="2" destOrd="0" presId="urn:microsoft.com/office/officeart/2008/layout/NameandTitleOrganizationalChart"/>
    <dgm:cxn modelId="{B5BB8C6C-3CB1-441A-B71A-84B49D9DD1B1}" type="presParOf" srcId="{7E77194D-F6E4-410C-BA8E-4FF41879349C}" destId="{99B0A4FA-739A-4E36-85BB-3BD23465D637}" srcOrd="2" destOrd="0" presId="urn:microsoft.com/office/officeart/2008/layout/NameandTitleOrganizational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DA7D77-8E70-41D9-968A-B1932D1C7257}">
      <dsp:nvSpPr>
        <dsp:cNvPr id="0" name=""/>
        <dsp:cNvSpPr/>
      </dsp:nvSpPr>
      <dsp:spPr>
        <a:xfrm>
          <a:off x="41610" y="104"/>
          <a:ext cx="5223323" cy="420130"/>
        </a:xfrm>
        <a:prstGeom prst="roundRect">
          <a:avLst>
            <a:gd name="adj" fmla="val 10000"/>
          </a:avLst>
        </a:prstGeom>
        <a:gradFill rotWithShape="0">
          <a:gsLst>
            <a:gs pos="0">
              <a:schemeClr val="accent3">
                <a:hueOff val="0"/>
                <a:satOff val="0"/>
                <a:lumOff val="0"/>
                <a:alphaOff val="0"/>
                <a:tint val="54000"/>
                <a:alpha val="100000"/>
                <a:satMod val="105000"/>
                <a:lumMod val="110000"/>
              </a:schemeClr>
            </a:gs>
            <a:gs pos="100000">
              <a:schemeClr val="accent3">
                <a:hueOff val="0"/>
                <a:satOff val="0"/>
                <a:lumOff val="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b="1" kern="1200" dirty="0">
              <a:latin typeface="Times New Roman" panose="02020603050405020304" pitchFamily="18" charset="0"/>
              <a:cs typeface="Times New Roman" panose="02020603050405020304" pitchFamily="18" charset="0"/>
            </a:rPr>
            <a:t>Расчеты по доходам (расходам) </a:t>
          </a:r>
        </a:p>
      </dsp:txBody>
      <dsp:txXfrm>
        <a:off x="53915" y="12409"/>
        <a:ext cx="5198713" cy="395520"/>
      </dsp:txXfrm>
    </dsp:sp>
    <dsp:sp modelId="{172A7FD8-0B23-46C1-889D-0B3C7A605D38}">
      <dsp:nvSpPr>
        <dsp:cNvPr id="0" name=""/>
        <dsp:cNvSpPr/>
      </dsp:nvSpPr>
      <dsp:spPr>
        <a:xfrm>
          <a:off x="563942" y="420234"/>
          <a:ext cx="522332" cy="404499"/>
        </a:xfrm>
        <a:custGeom>
          <a:avLst/>
          <a:gdLst/>
          <a:ahLst/>
          <a:cxnLst/>
          <a:rect l="0" t="0" r="0" b="0"/>
          <a:pathLst>
            <a:path>
              <a:moveTo>
                <a:pt x="0" y="0"/>
              </a:moveTo>
              <a:lnTo>
                <a:pt x="0" y="404499"/>
              </a:lnTo>
              <a:lnTo>
                <a:pt x="522332" y="404499"/>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F6A0730-C129-492C-8446-14E9E36B0E51}">
      <dsp:nvSpPr>
        <dsp:cNvPr id="0" name=""/>
        <dsp:cNvSpPr/>
      </dsp:nvSpPr>
      <dsp:spPr>
        <a:xfrm>
          <a:off x="1086275" y="525267"/>
          <a:ext cx="4178659" cy="598933"/>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ru-RU" sz="1500" b="1" kern="1200" dirty="0">
              <a:latin typeface="Times New Roman" panose="02020603050405020304" pitchFamily="18" charset="0"/>
              <a:cs typeface="Times New Roman" panose="02020603050405020304" pitchFamily="18" charset="0"/>
            </a:rPr>
            <a:t>в разрезе контрагентов и (или) групп контрагентов</a:t>
          </a:r>
        </a:p>
      </dsp:txBody>
      <dsp:txXfrm>
        <a:off x="1103817" y="542809"/>
        <a:ext cx="4143575" cy="563849"/>
      </dsp:txXfrm>
    </dsp:sp>
    <dsp:sp modelId="{0FFF6E44-C07C-475B-B564-1C77C0B94E1B}">
      <dsp:nvSpPr>
        <dsp:cNvPr id="0" name=""/>
        <dsp:cNvSpPr/>
      </dsp:nvSpPr>
      <dsp:spPr>
        <a:xfrm>
          <a:off x="563942" y="420234"/>
          <a:ext cx="522332" cy="1019064"/>
        </a:xfrm>
        <a:custGeom>
          <a:avLst/>
          <a:gdLst/>
          <a:ahLst/>
          <a:cxnLst/>
          <a:rect l="0" t="0" r="0" b="0"/>
          <a:pathLst>
            <a:path>
              <a:moveTo>
                <a:pt x="0" y="0"/>
              </a:moveTo>
              <a:lnTo>
                <a:pt x="0" y="1019064"/>
              </a:lnTo>
              <a:lnTo>
                <a:pt x="522332" y="1019064"/>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8A634BF-1F3C-4363-8F01-952811EED829}">
      <dsp:nvSpPr>
        <dsp:cNvPr id="0" name=""/>
        <dsp:cNvSpPr/>
      </dsp:nvSpPr>
      <dsp:spPr>
        <a:xfrm>
          <a:off x="1086275" y="1229233"/>
          <a:ext cx="4178659" cy="42013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236093"/>
              <a:satOff val="-11859"/>
              <a:lumOff val="-4117"/>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ru-RU" sz="1500" b="1" kern="1200" dirty="0">
              <a:latin typeface="Times New Roman" panose="02020603050405020304" pitchFamily="18" charset="0"/>
              <a:cs typeface="Times New Roman" panose="02020603050405020304" pitchFamily="18" charset="0"/>
            </a:rPr>
            <a:t>правовых оснований</a:t>
          </a:r>
        </a:p>
      </dsp:txBody>
      <dsp:txXfrm>
        <a:off x="1098580" y="1241538"/>
        <a:ext cx="4154049" cy="395520"/>
      </dsp:txXfrm>
    </dsp:sp>
    <dsp:sp modelId="{3046847E-CB5A-4305-B1EB-5E1CE01D053A}">
      <dsp:nvSpPr>
        <dsp:cNvPr id="0" name=""/>
        <dsp:cNvSpPr/>
      </dsp:nvSpPr>
      <dsp:spPr>
        <a:xfrm>
          <a:off x="563942" y="420234"/>
          <a:ext cx="522332" cy="1544227"/>
        </a:xfrm>
        <a:custGeom>
          <a:avLst/>
          <a:gdLst/>
          <a:ahLst/>
          <a:cxnLst/>
          <a:rect l="0" t="0" r="0" b="0"/>
          <a:pathLst>
            <a:path>
              <a:moveTo>
                <a:pt x="0" y="0"/>
              </a:moveTo>
              <a:lnTo>
                <a:pt x="0" y="1544227"/>
              </a:lnTo>
              <a:lnTo>
                <a:pt x="522332" y="1544227"/>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00000025-D2B7-49E7-A084-507DD4A322CB}">
      <dsp:nvSpPr>
        <dsp:cNvPr id="0" name=""/>
        <dsp:cNvSpPr/>
      </dsp:nvSpPr>
      <dsp:spPr>
        <a:xfrm>
          <a:off x="1086275" y="1754397"/>
          <a:ext cx="4178659" cy="420130"/>
        </a:xfrm>
        <a:prstGeom prst="roundRect">
          <a:avLst>
            <a:gd name="adj" fmla="val 10000"/>
          </a:avLst>
        </a:prstGeom>
        <a:solidFill>
          <a:schemeClr val="accent5">
            <a:lumMod val="20000"/>
            <a:lumOff val="80000"/>
            <a:alpha val="90000"/>
          </a:schemeClr>
        </a:solidFill>
        <a:ln w="9525" cap="flat" cmpd="sng" algn="ctr">
          <a:solidFill>
            <a:schemeClr val="accent3">
              <a:hueOff val="-472186"/>
              <a:satOff val="-23718"/>
              <a:lumOff val="-8235"/>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20320" rIns="30480" bIns="20320" numCol="1" spcCol="1270" anchor="ctr" anchorCtr="0">
          <a:noAutofit/>
        </a:bodyPr>
        <a:lstStyle/>
        <a:p>
          <a:pPr lvl="0" algn="ctr" defTabSz="711200">
            <a:lnSpc>
              <a:spcPct val="90000"/>
            </a:lnSpc>
            <a:spcBef>
              <a:spcPct val="0"/>
            </a:spcBef>
            <a:spcAft>
              <a:spcPct val="35000"/>
            </a:spcAft>
          </a:pPr>
          <a:r>
            <a:rPr lang="ru-RU" sz="1600" b="1" kern="1200" dirty="0">
              <a:solidFill>
                <a:srgbClr val="FF0000"/>
              </a:solidFill>
              <a:latin typeface="Times New Roman" panose="02020603050405020304" pitchFamily="18" charset="0"/>
              <a:cs typeface="Times New Roman" panose="02020603050405020304" pitchFamily="18" charset="0"/>
            </a:rPr>
            <a:t>даты исполнения</a:t>
          </a:r>
        </a:p>
      </dsp:txBody>
      <dsp:txXfrm>
        <a:off x="1098580" y="1766702"/>
        <a:ext cx="4154049" cy="395520"/>
      </dsp:txXfrm>
    </dsp:sp>
    <dsp:sp modelId="{52DCC124-897E-4E72-80F2-5D976CBAA7A3}">
      <dsp:nvSpPr>
        <dsp:cNvPr id="0" name=""/>
        <dsp:cNvSpPr/>
      </dsp:nvSpPr>
      <dsp:spPr>
        <a:xfrm>
          <a:off x="563942" y="420234"/>
          <a:ext cx="522332" cy="2069390"/>
        </a:xfrm>
        <a:custGeom>
          <a:avLst/>
          <a:gdLst/>
          <a:ahLst/>
          <a:cxnLst/>
          <a:rect l="0" t="0" r="0" b="0"/>
          <a:pathLst>
            <a:path>
              <a:moveTo>
                <a:pt x="0" y="0"/>
              </a:moveTo>
              <a:lnTo>
                <a:pt x="0" y="2069390"/>
              </a:lnTo>
              <a:lnTo>
                <a:pt x="522332" y="2069390"/>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C76A9BE-A451-4FD6-94C3-0E552A4B8E53}">
      <dsp:nvSpPr>
        <dsp:cNvPr id="0" name=""/>
        <dsp:cNvSpPr/>
      </dsp:nvSpPr>
      <dsp:spPr>
        <a:xfrm>
          <a:off x="1086275" y="2279560"/>
          <a:ext cx="4178659" cy="420130"/>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708279"/>
              <a:satOff val="-35578"/>
              <a:lumOff val="-12352"/>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ru-RU" sz="1500" b="1" kern="1200" dirty="0">
              <a:latin typeface="Times New Roman" panose="02020603050405020304" pitchFamily="18" charset="0"/>
              <a:cs typeface="Times New Roman" panose="02020603050405020304" pitchFamily="18" charset="0"/>
            </a:rPr>
            <a:t>иные показатели согласно 157н и УП</a:t>
          </a:r>
        </a:p>
      </dsp:txBody>
      <dsp:txXfrm>
        <a:off x="1098580" y="2291865"/>
        <a:ext cx="4154049" cy="395520"/>
      </dsp:txXfrm>
    </dsp:sp>
    <dsp:sp modelId="{92427E59-8F57-4E89-9BCF-9947CC3F9E81}">
      <dsp:nvSpPr>
        <dsp:cNvPr id="0" name=""/>
        <dsp:cNvSpPr/>
      </dsp:nvSpPr>
      <dsp:spPr>
        <a:xfrm>
          <a:off x="5474999" y="104"/>
          <a:ext cx="2991943" cy="420130"/>
        </a:xfrm>
        <a:prstGeom prst="roundRect">
          <a:avLst>
            <a:gd name="adj" fmla="val 10000"/>
          </a:avLst>
        </a:prstGeom>
        <a:gradFill rotWithShape="0">
          <a:gsLst>
            <a:gs pos="0">
              <a:schemeClr val="accent3">
                <a:hueOff val="-944372"/>
                <a:satOff val="-47437"/>
                <a:lumOff val="-16470"/>
                <a:alphaOff val="0"/>
                <a:tint val="54000"/>
                <a:alpha val="100000"/>
                <a:satMod val="105000"/>
                <a:lumMod val="110000"/>
              </a:schemeClr>
            </a:gs>
            <a:gs pos="100000">
              <a:schemeClr val="accent3">
                <a:hueOff val="-944372"/>
                <a:satOff val="-47437"/>
                <a:lumOff val="-16470"/>
                <a:alphaOff val="0"/>
                <a:tint val="78000"/>
                <a:alpha val="92000"/>
                <a:satMod val="109000"/>
                <a:lumMod val="10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4765" tIns="16510" rIns="24765" bIns="16510" numCol="1" spcCol="1270" anchor="ctr" anchorCtr="0">
          <a:noAutofit/>
        </a:bodyPr>
        <a:lstStyle/>
        <a:p>
          <a:pPr lvl="0" algn="ctr" defTabSz="577850">
            <a:lnSpc>
              <a:spcPct val="90000"/>
            </a:lnSpc>
            <a:spcBef>
              <a:spcPct val="0"/>
            </a:spcBef>
            <a:spcAft>
              <a:spcPct val="35000"/>
            </a:spcAft>
          </a:pPr>
          <a:r>
            <a:rPr lang="ru-RU" sz="1300" b="1" kern="1200" dirty="0">
              <a:latin typeface="Times New Roman" panose="02020603050405020304" pitchFamily="18" charset="0"/>
              <a:cs typeface="Times New Roman" panose="02020603050405020304" pitchFamily="18" charset="0"/>
            </a:rPr>
            <a:t>МБС, субсидии БУ-АУ, </a:t>
          </a:r>
          <a:r>
            <a:rPr lang="ru-RU" sz="1300" b="1" kern="1200" dirty="0" err="1">
              <a:latin typeface="Times New Roman" panose="02020603050405020304" pitchFamily="18" charset="0"/>
              <a:cs typeface="Times New Roman" panose="02020603050405020304" pitchFamily="18" charset="0"/>
            </a:rPr>
            <a:t>юрлицам</a:t>
          </a:r>
          <a:r>
            <a:rPr lang="ru-RU" sz="1300" b="1" kern="1200" dirty="0">
              <a:latin typeface="Times New Roman" panose="02020603050405020304" pitchFamily="18" charset="0"/>
              <a:cs typeface="Times New Roman" panose="02020603050405020304" pitchFamily="18" charset="0"/>
            </a:rPr>
            <a:t>, физлицам - ИП</a:t>
          </a:r>
        </a:p>
      </dsp:txBody>
      <dsp:txXfrm>
        <a:off x="5487304" y="12409"/>
        <a:ext cx="2967333" cy="395520"/>
      </dsp:txXfrm>
    </dsp:sp>
    <dsp:sp modelId="{37035F95-C623-44FA-B5CC-35AE347B3F95}">
      <dsp:nvSpPr>
        <dsp:cNvPr id="0" name=""/>
        <dsp:cNvSpPr/>
      </dsp:nvSpPr>
      <dsp:spPr>
        <a:xfrm>
          <a:off x="5774193" y="420234"/>
          <a:ext cx="299194" cy="671200"/>
        </a:xfrm>
        <a:custGeom>
          <a:avLst/>
          <a:gdLst/>
          <a:ahLst/>
          <a:cxnLst/>
          <a:rect l="0" t="0" r="0" b="0"/>
          <a:pathLst>
            <a:path>
              <a:moveTo>
                <a:pt x="0" y="0"/>
              </a:moveTo>
              <a:lnTo>
                <a:pt x="0" y="671200"/>
              </a:lnTo>
              <a:lnTo>
                <a:pt x="299194" y="671200"/>
              </a:lnTo>
            </a:path>
          </a:pathLst>
        </a:custGeom>
        <a:noFill/>
        <a:ln w="15875"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ECA815-3AFE-459D-B23D-88B9409BD399}">
      <dsp:nvSpPr>
        <dsp:cNvPr id="0" name=""/>
        <dsp:cNvSpPr/>
      </dsp:nvSpPr>
      <dsp:spPr>
        <a:xfrm>
          <a:off x="6073388" y="525267"/>
          <a:ext cx="2393554" cy="1132335"/>
        </a:xfrm>
        <a:prstGeom prst="roundRect">
          <a:avLst>
            <a:gd name="adj" fmla="val 10000"/>
          </a:avLst>
        </a:prstGeom>
        <a:solidFill>
          <a:schemeClr val="lt1">
            <a:alpha val="90000"/>
            <a:hueOff val="0"/>
            <a:satOff val="0"/>
            <a:lumOff val="0"/>
            <a:alphaOff val="0"/>
          </a:schemeClr>
        </a:solidFill>
        <a:ln w="9525" cap="flat" cmpd="sng" algn="ctr">
          <a:solidFill>
            <a:schemeClr val="accent3">
              <a:hueOff val="-944372"/>
              <a:satOff val="-47437"/>
              <a:lumOff val="-1647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ru-RU" sz="1500" b="1" kern="1200" dirty="0">
              <a:latin typeface="Times New Roman" panose="02020603050405020304" pitchFamily="18" charset="0"/>
              <a:cs typeface="Times New Roman" panose="02020603050405020304" pitchFamily="18" charset="0"/>
            </a:rPr>
            <a:t>дополнительный аналитический признак, идентифицирующий целевое назначение средств (</a:t>
          </a:r>
          <a:r>
            <a:rPr lang="ru-RU" sz="1500" b="1" kern="1200" dirty="0">
              <a:solidFill>
                <a:srgbClr val="C00000"/>
              </a:solidFill>
              <a:latin typeface="Times New Roman" panose="02020603050405020304" pitchFamily="18" charset="0"/>
              <a:cs typeface="Times New Roman" panose="02020603050405020304" pitchFamily="18" charset="0"/>
            </a:rPr>
            <a:t>код цели</a:t>
          </a:r>
          <a:r>
            <a:rPr lang="ru-RU" sz="1500" b="1" kern="1200" dirty="0">
              <a:latin typeface="Times New Roman" panose="02020603050405020304" pitchFamily="18" charset="0"/>
              <a:cs typeface="Times New Roman" panose="02020603050405020304" pitchFamily="18" charset="0"/>
            </a:rPr>
            <a:t>)</a:t>
          </a:r>
        </a:p>
      </dsp:txBody>
      <dsp:txXfrm>
        <a:off x="6106553" y="558432"/>
        <a:ext cx="2327224" cy="106600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D969CBD-2B6E-48C1-9DCC-B9A7A59E3539}">
      <dsp:nvSpPr>
        <dsp:cNvPr id="0" name=""/>
        <dsp:cNvSpPr/>
      </dsp:nvSpPr>
      <dsp:spPr>
        <a:xfrm>
          <a:off x="2856343" y="542674"/>
          <a:ext cx="1612634" cy="2474581"/>
        </a:xfrm>
        <a:custGeom>
          <a:avLst/>
          <a:gdLst/>
          <a:ahLst/>
          <a:cxnLst/>
          <a:rect l="0" t="0" r="0" b="0"/>
          <a:pathLst>
            <a:path>
              <a:moveTo>
                <a:pt x="0" y="0"/>
              </a:moveTo>
              <a:lnTo>
                <a:pt x="0" y="2042860"/>
              </a:lnTo>
              <a:lnTo>
                <a:pt x="1612634" y="2042860"/>
              </a:lnTo>
              <a:lnTo>
                <a:pt x="1612634" y="2474581"/>
              </a:lnTo>
            </a:path>
          </a:pathLst>
        </a:custGeom>
        <a:noFill/>
        <a:ln w="1587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2BC528-BA4C-49B6-A9B7-31904F86AD69}">
      <dsp:nvSpPr>
        <dsp:cNvPr id="0" name=""/>
        <dsp:cNvSpPr/>
      </dsp:nvSpPr>
      <dsp:spPr>
        <a:xfrm>
          <a:off x="72766" y="0"/>
          <a:ext cx="5567155" cy="542674"/>
        </a:xfrm>
        <a:prstGeom prst="rect">
          <a:avLst/>
        </a:prstGeom>
        <a:solidFill>
          <a:schemeClr val="accent1">
            <a:lumMod val="20000"/>
            <a:lumOff val="80000"/>
          </a:schemeClr>
        </a:solidFill>
        <a:ln w="15875" cap="flat" cmpd="sng" algn="ctr">
          <a:solidFill>
            <a:schemeClr val="tx2">
              <a:lumMod val="7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261089" numCol="1" spcCol="1270" anchor="ctr" anchorCtr="0">
          <a:noAutofit/>
        </a:bodyPr>
        <a:lstStyle/>
        <a:p>
          <a:pPr lvl="0" algn="ctr" defTabSz="800100">
            <a:lnSpc>
              <a:spcPct val="90000"/>
            </a:lnSpc>
            <a:spcBef>
              <a:spcPct val="0"/>
            </a:spcBef>
            <a:spcAft>
              <a:spcPct val="35000"/>
            </a:spcAft>
          </a:pPr>
          <a:r>
            <a:rPr lang="ru-RU" sz="1800" b="1" kern="1200" dirty="0">
              <a:solidFill>
                <a:srgbClr val="FF0000"/>
              </a:solidFill>
              <a:latin typeface="Times New Roman" panose="02020603050405020304" pitchFamily="18" charset="0"/>
              <a:cs typeface="Times New Roman" panose="02020603050405020304" pitchFamily="18" charset="0"/>
            </a:rPr>
            <a:t>НАБЛЮДЕНИЕ</a:t>
          </a:r>
        </a:p>
      </dsp:txBody>
      <dsp:txXfrm>
        <a:off x="72766" y="0"/>
        <a:ext cx="5567155" cy="542674"/>
      </dsp:txXfrm>
    </dsp:sp>
    <dsp:sp modelId="{3983011C-B241-4D37-B3A2-817356B47D57}">
      <dsp:nvSpPr>
        <dsp:cNvPr id="0" name=""/>
        <dsp:cNvSpPr/>
      </dsp:nvSpPr>
      <dsp:spPr>
        <a:xfrm>
          <a:off x="20633" y="676973"/>
          <a:ext cx="8488257" cy="318326"/>
        </a:xfrm>
        <a:prstGeom prst="rect">
          <a:avLst/>
        </a:prstGeom>
        <a:solidFill>
          <a:schemeClr val="lt1">
            <a:alpha val="90000"/>
            <a:hueOff val="0"/>
            <a:satOff val="0"/>
            <a:lumOff val="0"/>
            <a:alphaOff val="0"/>
          </a:schemeClr>
        </a:solidFill>
        <a:ln w="3175" cap="flat" cmpd="sng" algn="ctr">
          <a:solidFill>
            <a:schemeClr val="accent1">
              <a:lumMod val="60000"/>
              <a:lum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0640" tIns="10160" rIns="40640" bIns="10160" numCol="1" spcCol="1270" anchor="ctr" anchorCtr="0">
          <a:noAutofit/>
        </a:bodyPr>
        <a:lstStyle/>
        <a:p>
          <a:pPr lvl="0" algn="ctr" defTabSz="711200">
            <a:lnSpc>
              <a:spcPct val="90000"/>
            </a:lnSpc>
            <a:spcBef>
              <a:spcPct val="0"/>
            </a:spcBef>
            <a:spcAft>
              <a:spcPct val="35000"/>
            </a:spcAft>
          </a:pPr>
          <a:r>
            <a:rPr lang="ru-RU" sz="1600" b="1" kern="1200" dirty="0">
              <a:solidFill>
                <a:schemeClr val="tx2">
                  <a:lumMod val="50000"/>
                </a:schemeClr>
              </a:solidFill>
              <a:latin typeface="Times New Roman" panose="02020603050405020304" pitchFamily="18" charset="0"/>
              <a:cs typeface="Times New Roman" panose="02020603050405020304" pitchFamily="18" charset="0"/>
            </a:rPr>
            <a:t>Сбор и анализ данных</a:t>
          </a:r>
          <a:r>
            <a:rPr lang="ru-RU" sz="1400" b="1" kern="1200" dirty="0">
              <a:solidFill>
                <a:schemeClr val="tx2">
                  <a:lumMod val="50000"/>
                </a:schemeClr>
              </a:solidFill>
              <a:latin typeface="Times New Roman" panose="02020603050405020304" pitchFamily="18" charset="0"/>
              <a:cs typeface="Times New Roman" panose="02020603050405020304" pitchFamily="18" charset="0"/>
            </a:rPr>
            <a:t> </a:t>
          </a:r>
          <a:r>
            <a:rPr lang="ru-RU" sz="1400" b="0" kern="1200" dirty="0">
              <a:solidFill>
                <a:schemeClr val="tx2">
                  <a:lumMod val="50000"/>
                </a:schemeClr>
              </a:solidFill>
              <a:latin typeface="Times New Roman" panose="02020603050405020304" pitchFamily="18" charset="0"/>
              <a:cs typeface="Times New Roman" panose="02020603050405020304" pitchFamily="18" charset="0"/>
            </a:rPr>
            <a:t>об объекте контроля, имеющихся у органа ВГ(М)ФК  </a:t>
          </a:r>
        </a:p>
      </dsp:txBody>
      <dsp:txXfrm>
        <a:off x="20633" y="676973"/>
        <a:ext cx="8488257" cy="318326"/>
      </dsp:txXfrm>
    </dsp:sp>
    <dsp:sp modelId="{0E919650-EAC0-4F37-B18B-9DB57025EC8D}">
      <dsp:nvSpPr>
        <dsp:cNvPr id="0" name=""/>
        <dsp:cNvSpPr/>
      </dsp:nvSpPr>
      <dsp:spPr>
        <a:xfrm>
          <a:off x="200601" y="3017255"/>
          <a:ext cx="8536754" cy="2050356"/>
        </a:xfrm>
        <a:prstGeom prst="rect">
          <a:avLst/>
        </a:prstGeom>
        <a:solidFill>
          <a:schemeClr val="accent3">
            <a:lumMod val="20000"/>
            <a:lumOff val="80000"/>
          </a:schemeClr>
        </a:solidFill>
        <a:ln w="15875" cap="flat" cmpd="sng" algn="ctr">
          <a:solidFill>
            <a:schemeClr val="accent1">
              <a:lumMod val="40000"/>
              <a:lumOff val="6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261089" numCol="1" spcCol="1270" anchor="ctr" anchorCtr="0">
          <a:noAutofit/>
        </a:bodyPr>
        <a:lstStyle/>
        <a:p>
          <a:pPr lvl="0" algn="ctr" defTabSz="711200">
            <a:lnSpc>
              <a:spcPct val="90000"/>
            </a:lnSpc>
            <a:spcBef>
              <a:spcPct val="0"/>
            </a:spcBef>
            <a:spcAft>
              <a:spcPct val="35000"/>
            </a:spcAft>
          </a:pPr>
          <a:r>
            <a:rPr lang="ru-RU" sz="1600" kern="1200" dirty="0">
              <a:solidFill>
                <a:schemeClr val="bg2">
                  <a:lumMod val="10000"/>
                </a:schemeClr>
              </a:solidFill>
              <a:latin typeface="Times New Roman" panose="02020603050405020304" pitchFamily="18" charset="0"/>
              <a:cs typeface="Times New Roman" panose="02020603050405020304" pitchFamily="18" charset="0"/>
            </a:rPr>
            <a:t>1. </a:t>
          </a:r>
          <a:r>
            <a:rPr lang="ru-RU" sz="1600" b="1" kern="1200" dirty="0">
              <a:solidFill>
                <a:schemeClr val="bg2">
                  <a:lumMod val="10000"/>
                </a:schemeClr>
              </a:solidFill>
              <a:latin typeface="Times New Roman" panose="02020603050405020304" pitchFamily="18" charset="0"/>
              <a:cs typeface="Times New Roman" panose="02020603050405020304" pitchFamily="18" charset="0"/>
            </a:rPr>
            <a:t>Пред - </a:t>
          </a:r>
          <a:r>
            <a:rPr lang="ru-RU" sz="1600" kern="1200" dirty="0">
              <a:solidFill>
                <a:schemeClr val="bg2">
                  <a:lumMod val="10000"/>
                </a:schemeClr>
              </a:solidFill>
              <a:latin typeface="Times New Roman" panose="02020603050405020304" pitchFamily="18" charset="0"/>
              <a:cs typeface="Times New Roman" panose="02020603050405020304" pitchFamily="18" charset="0"/>
            </a:rPr>
            <a:t>контроль;</a:t>
          </a:r>
        </a:p>
        <a:p>
          <a:pPr lvl="0" algn="ctr" defTabSz="711200">
            <a:lnSpc>
              <a:spcPct val="90000"/>
            </a:lnSpc>
            <a:spcBef>
              <a:spcPct val="0"/>
            </a:spcBef>
            <a:spcAft>
              <a:spcPct val="35000"/>
            </a:spcAft>
          </a:pPr>
          <a:r>
            <a:rPr lang="ru-RU" sz="1600" kern="1200" dirty="0">
              <a:solidFill>
                <a:schemeClr val="bg2">
                  <a:lumMod val="10000"/>
                </a:schemeClr>
              </a:solidFill>
              <a:latin typeface="Times New Roman" panose="02020603050405020304" pitchFamily="18" charset="0"/>
              <a:cs typeface="Times New Roman" panose="02020603050405020304" pitchFamily="18" charset="0"/>
            </a:rPr>
            <a:t>2. вводится </a:t>
          </a:r>
          <a:r>
            <a:rPr lang="ru-RU" sz="1600" b="0" kern="1200" dirty="0">
              <a:solidFill>
                <a:schemeClr val="bg2">
                  <a:lumMod val="10000"/>
                </a:schemeClr>
              </a:solidFill>
              <a:latin typeface="Times New Roman" panose="02020603050405020304" pitchFamily="18" charset="0"/>
              <a:cs typeface="Times New Roman" panose="02020603050405020304" pitchFamily="18" charset="0"/>
            </a:rPr>
            <a:t>в целях </a:t>
          </a:r>
          <a:r>
            <a:rPr lang="ru-RU" sz="1600" b="1" kern="1200" dirty="0">
              <a:solidFill>
                <a:schemeClr val="bg2">
                  <a:lumMod val="10000"/>
                </a:schemeClr>
              </a:solidFill>
              <a:latin typeface="Times New Roman" panose="02020603050405020304" pitchFamily="18" charset="0"/>
              <a:cs typeface="Times New Roman" panose="02020603050405020304" pitchFamily="18" charset="0"/>
            </a:rPr>
            <a:t>снижения нагрузки</a:t>
          </a:r>
          <a:r>
            <a:rPr lang="ru-RU" sz="1600" kern="1200" dirty="0">
              <a:solidFill>
                <a:schemeClr val="bg2">
                  <a:lumMod val="10000"/>
                </a:schemeClr>
              </a:solidFill>
              <a:latin typeface="Times New Roman" panose="02020603050405020304" pitchFamily="18" charset="0"/>
              <a:cs typeface="Times New Roman" panose="02020603050405020304" pitchFamily="18" charset="0"/>
            </a:rPr>
            <a:t> на ОК и является методом Г(М)ФК;</a:t>
          </a:r>
        </a:p>
        <a:p>
          <a:pPr lvl="0" algn="ctr" defTabSz="711200">
            <a:lnSpc>
              <a:spcPct val="90000"/>
            </a:lnSpc>
            <a:spcBef>
              <a:spcPct val="0"/>
            </a:spcBef>
            <a:spcAft>
              <a:spcPct val="35000"/>
            </a:spcAft>
          </a:pPr>
          <a:r>
            <a:rPr lang="ru-RU" sz="1600" kern="1200" dirty="0">
              <a:solidFill>
                <a:schemeClr val="bg2">
                  <a:lumMod val="10000"/>
                </a:schemeClr>
              </a:solidFill>
              <a:latin typeface="Times New Roman" panose="02020603050405020304" pitchFamily="18" charset="0"/>
              <a:cs typeface="Times New Roman" panose="02020603050405020304" pitchFamily="18" charset="0"/>
            </a:rPr>
            <a:t>3. </a:t>
          </a:r>
          <a:r>
            <a:rPr lang="ru-RU" sz="1600" b="1" kern="1200" dirty="0">
              <a:solidFill>
                <a:schemeClr val="bg2">
                  <a:lumMod val="10000"/>
                </a:schemeClr>
              </a:solidFill>
              <a:latin typeface="Times New Roman" panose="02020603050405020304" pitchFamily="18" charset="0"/>
              <a:cs typeface="Times New Roman" panose="02020603050405020304" pitchFamily="18" charset="0"/>
            </a:rPr>
            <a:t>без вовлечения</a:t>
          </a:r>
          <a:r>
            <a:rPr lang="ru-RU" sz="1600" kern="1200" dirty="0">
              <a:solidFill>
                <a:schemeClr val="bg2">
                  <a:lumMod val="10000"/>
                </a:schemeClr>
              </a:solidFill>
              <a:latin typeface="Times New Roman" panose="02020603050405020304" pitchFamily="18" charset="0"/>
              <a:cs typeface="Times New Roman" panose="02020603050405020304" pitchFamily="18" charset="0"/>
            </a:rPr>
            <a:t> ОК;</a:t>
          </a:r>
        </a:p>
        <a:p>
          <a:pPr lvl="0" algn="ctr" defTabSz="711200">
            <a:lnSpc>
              <a:spcPct val="90000"/>
            </a:lnSpc>
            <a:spcBef>
              <a:spcPct val="0"/>
            </a:spcBef>
            <a:spcAft>
              <a:spcPct val="35000"/>
            </a:spcAft>
          </a:pPr>
          <a:r>
            <a:rPr lang="ru-RU" sz="1600" kern="1200" dirty="0">
              <a:solidFill>
                <a:schemeClr val="bg2">
                  <a:lumMod val="10000"/>
                </a:schemeClr>
              </a:solidFill>
              <a:latin typeface="Times New Roman" panose="02020603050405020304" pitchFamily="18" charset="0"/>
              <a:cs typeface="Times New Roman" panose="02020603050405020304" pitchFamily="18" charset="0"/>
            </a:rPr>
            <a:t>4. </a:t>
          </a:r>
          <a:r>
            <a:rPr lang="ru-RU" sz="1600" b="1" kern="1200" dirty="0">
              <a:solidFill>
                <a:schemeClr val="bg2">
                  <a:lumMod val="10000"/>
                </a:schemeClr>
              </a:solidFill>
              <a:latin typeface="Times New Roman" panose="02020603050405020304" pitchFamily="18" charset="0"/>
              <a:cs typeface="Times New Roman" panose="02020603050405020304" pitchFamily="18" charset="0"/>
            </a:rPr>
            <a:t>не предусматривает обязательных требований </a:t>
          </a:r>
          <a:r>
            <a:rPr lang="ru-RU" sz="1600" kern="1200" dirty="0">
              <a:solidFill>
                <a:schemeClr val="bg2">
                  <a:lumMod val="10000"/>
                </a:schemeClr>
              </a:solidFill>
              <a:latin typeface="Times New Roman" panose="02020603050405020304" pitchFamily="18" charset="0"/>
              <a:cs typeface="Times New Roman" panose="02020603050405020304" pitchFamily="18" charset="0"/>
            </a:rPr>
            <a:t>к ОК в части реализации результатов</a:t>
          </a:r>
        </a:p>
        <a:p>
          <a:pPr lvl="0" algn="ctr" defTabSz="711200">
            <a:lnSpc>
              <a:spcPct val="90000"/>
            </a:lnSpc>
            <a:spcBef>
              <a:spcPct val="0"/>
            </a:spcBef>
            <a:spcAft>
              <a:spcPct val="35000"/>
            </a:spcAft>
          </a:pPr>
          <a:endParaRPr lang="ru-RU" sz="1600" kern="1200" dirty="0">
            <a:solidFill>
              <a:schemeClr val="bg2">
                <a:lumMod val="10000"/>
              </a:schemeClr>
            </a:solidFill>
            <a:latin typeface="Times New Roman" panose="02020603050405020304" pitchFamily="18" charset="0"/>
            <a:cs typeface="Times New Roman" panose="02020603050405020304" pitchFamily="18" charset="0"/>
          </a:endParaRPr>
        </a:p>
        <a:p>
          <a:pPr lvl="0" algn="ctr" defTabSz="711200">
            <a:lnSpc>
              <a:spcPct val="90000"/>
            </a:lnSpc>
            <a:spcBef>
              <a:spcPct val="0"/>
            </a:spcBef>
            <a:spcAft>
              <a:spcPct val="35000"/>
            </a:spcAft>
          </a:pPr>
          <a:r>
            <a:rPr lang="ru-RU" sz="1600" kern="1200" dirty="0">
              <a:solidFill>
                <a:schemeClr val="bg2">
                  <a:lumMod val="10000"/>
                </a:schemeClr>
              </a:solidFill>
              <a:latin typeface="Times New Roman" panose="02020603050405020304" pitchFamily="18" charset="0"/>
              <a:cs typeface="Times New Roman" panose="02020603050405020304" pitchFamily="18" charset="0"/>
            </a:rPr>
            <a:t> наблюдения.</a:t>
          </a:r>
        </a:p>
      </dsp:txBody>
      <dsp:txXfrm>
        <a:off x="200601" y="3017255"/>
        <a:ext cx="8536754" cy="2050356"/>
      </dsp:txXfrm>
    </dsp:sp>
    <dsp:sp modelId="{E3B503BE-D59A-439A-AAB8-F8E1D796CEB2}">
      <dsp:nvSpPr>
        <dsp:cNvPr id="0" name=""/>
        <dsp:cNvSpPr/>
      </dsp:nvSpPr>
      <dsp:spPr>
        <a:xfrm>
          <a:off x="1758984" y="4321174"/>
          <a:ext cx="5406998" cy="776099"/>
        </a:xfrm>
        <a:prstGeom prst="rect">
          <a:avLst/>
        </a:prstGeom>
        <a:solidFill>
          <a:schemeClr val="accent2">
            <a:lumMod val="20000"/>
            <a:lumOff val="80000"/>
            <a:alpha val="90000"/>
          </a:schemeClr>
        </a:solidFill>
        <a:ln w="15875" cap="flat" cmpd="sng" algn="ctr">
          <a:solidFill>
            <a:schemeClr val="accent2">
              <a:lumMod val="40000"/>
              <a:lumOff val="6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5560" tIns="8890" rIns="35560" bIns="8890" numCol="1" spcCol="1270" anchor="ctr" anchorCtr="0">
          <a:noAutofit/>
        </a:bodyPr>
        <a:lstStyle/>
        <a:p>
          <a:pPr lvl="0" algn="ctr" defTabSz="622300">
            <a:lnSpc>
              <a:spcPct val="90000"/>
            </a:lnSpc>
            <a:spcBef>
              <a:spcPct val="0"/>
            </a:spcBef>
            <a:spcAft>
              <a:spcPct val="35000"/>
            </a:spcAft>
          </a:pPr>
          <a:r>
            <a:rPr lang="ru-RU" sz="1400" b="1" kern="1200" dirty="0">
              <a:solidFill>
                <a:schemeClr val="accent2">
                  <a:lumMod val="50000"/>
                </a:schemeClr>
              </a:solidFill>
              <a:latin typeface="Times New Roman" panose="02020603050405020304" pitchFamily="18" charset="0"/>
              <a:cs typeface="Times New Roman" panose="02020603050405020304" pitchFamily="18" charset="0"/>
            </a:rPr>
            <a:t>НА ДАННЫЙ МОМЕНТ</a:t>
          </a:r>
        </a:p>
        <a:p>
          <a:pPr lvl="0" algn="ctr" defTabSz="622300">
            <a:lnSpc>
              <a:spcPct val="90000"/>
            </a:lnSpc>
            <a:spcBef>
              <a:spcPct val="0"/>
            </a:spcBef>
            <a:spcAft>
              <a:spcPct val="35000"/>
            </a:spcAft>
          </a:pPr>
          <a:r>
            <a:rPr lang="ru-RU" sz="1400" b="1" kern="1200" dirty="0">
              <a:solidFill>
                <a:schemeClr val="accent2">
                  <a:lumMod val="50000"/>
                </a:schemeClr>
              </a:solidFill>
              <a:latin typeface="Times New Roman" panose="02020603050405020304" pitchFamily="18" charset="0"/>
              <a:cs typeface="Times New Roman" panose="02020603050405020304" pitchFamily="18" charset="0"/>
            </a:rPr>
            <a:t>не предусматривает возможности возбуждения административного производства</a:t>
          </a:r>
        </a:p>
      </dsp:txBody>
      <dsp:txXfrm>
        <a:off x="1758984" y="4321174"/>
        <a:ext cx="5406998" cy="776099"/>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NameandTitleOrganizationalChart">
  <dgm:title val=""/>
  <dgm:desc val=""/>
  <dgm:catLst>
    <dgm:cat type="hierarchy" pri="125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fact="0.9"/>
                  <dgm:constr type="l" for="ch" forName="titleText1" refType="w" fact="0.2"/>
                  <dgm:constr type="t" for="ch" forName="titleText1" refType="h" fact="0.7"/>
                  <dgm:constr type="w" for="ch" forName="titleText1" refType="w" fact="0.9"/>
                  <dgm:constr type="h" for="ch" forName="titleText1" refType="h" fact="0.3"/>
                  <dgm:constr type="primFontSz" for="des" forName="titleText1" refType="primFontSz" refFor="des" refForName="rootText1" op="lte"/>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1" styleLbl="fgAcc0">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alg type="conn">
                            <dgm:param type="connRout" val="bend"/>
                            <dgm:param type="dim" val="1D"/>
                            <dgm:param type="endSty" val="noArr"/>
                            <dgm:param type="begPts" val="bCtr"/>
                            <dgm:param type="endPts" val="tCtr"/>
                            <dgm:param type="bendPt" val="end"/>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41" func="var" arg="hierBranch" op="equ" val="hang">
                    <dgm:layoutNode name="Name42">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3">
                    <dgm:layoutNode name="Name44">
                      <dgm:choose name="Name45">
                        <dgm:if name="Name46" axis="self" func="depth" op="lte" val="2">
                          <dgm:choose name="Name47">
                            <dgm:if name="Name48" axis="par ch" ptType="node asst" func="cnt" op="gte" val="1">
                              <dgm:alg type="conn">
                                <dgm:param type="connRout" val="bend"/>
                                <dgm:param type="dim" val="1D"/>
                                <dgm:param type="endSty" val="noArr"/>
                                <dgm:param type="begPts" val="bCtr"/>
                                <dgm:param type="endPts" val="midL midR"/>
                              </dgm:alg>
                            </dgm:if>
                            <dgm:else name="Name49">
                              <dgm:alg type="conn">
                                <dgm:param type="connRout" val="bend"/>
                                <dgm:param type="dim" val="1D"/>
                                <dgm:param type="endSty" val="noArr"/>
                                <dgm:param type="begPts" val="bCtr"/>
                                <dgm:param type="endPts" val="midL midR"/>
                                <dgm:param type="srcNode" val="rootConnector1"/>
                              </dgm:alg>
                            </dgm:else>
                          </dgm:choose>
                        </dgm:if>
                        <dgm:else name="Name50">
                          <dgm:choose name="Name51">
                            <dgm:if name="Name52" axis="par ch" ptType="node asst" func="cnt" op="gte" val="1">
                              <dgm:alg type="conn">
                                <dgm:param type="connRout" val="bend"/>
                                <dgm:param type="dim" val="1D"/>
                                <dgm:param type="endSty" val="noArr"/>
                                <dgm:param type="begPts" val="bCtr"/>
                                <dgm:param type="endPts" val="midL midR"/>
                              </dgm:alg>
                            </dgm:if>
                            <dgm:else name="Name53">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54">
                  <dgm:if name="Name55" func="var" arg="hierBranch" op="equ" val="l">
                    <dgm:choose name="Name56">
                      <dgm:if name="Name57"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58">
                        <dgm:alg type="hierRoot">
                          <dgm:param type="hierAlign" val="tR"/>
                        </dgm:alg>
                        <dgm:shape xmlns:r="http://schemas.openxmlformats.org/officeDocument/2006/relationships" r:blip="">
                          <dgm:adjLst/>
                        </dgm:shape>
                        <dgm:presOf/>
                        <dgm:constrLst>
                          <dgm:constr type="alignOff" val="0.25"/>
                        </dgm:constrLst>
                      </dgm:else>
                    </dgm:choose>
                  </dgm:if>
                  <dgm:if name="Name59" func="var" arg="hierBranch" op="equ" val="r">
                    <dgm:choose name="Name60">
                      <dgm:if name="Name61"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2">
                        <dgm:alg type="hierRoot">
                          <dgm:param type="hierAlign" val="tL"/>
                        </dgm:alg>
                        <dgm:shape xmlns:r="http://schemas.openxmlformats.org/officeDocument/2006/relationships" r:blip="">
                          <dgm:adjLst/>
                        </dgm:shape>
                        <dgm:presOf/>
                        <dgm:constrLst>
                          <dgm:constr type="alignOff" val="0.25"/>
                        </dgm:constrLst>
                      </dgm:else>
                    </dgm:choose>
                  </dgm:if>
                  <dgm:if name="Name63"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4"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65">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66">
                    <dgm:if name="Name67" func="var" arg="hierBranch" op="equ" val="init">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68" func="var" arg="hierBranch" op="equ" val="l">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69" func="var" arg="hierBranch" op="equ" val="r">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70">
                      <dgm:constrLst>
                        <dgm:constr type="l" for="ch" forName="rootText"/>
                        <dgm:constr type="t" for="ch" forName="rootText"/>
                        <dgm:constr type="w" for="ch" forName="rootText" refType="w"/>
                        <dgm:constr type="h" for="ch" forName="rootText" refType="h" fact="0.9"/>
                        <dgm:constr type="l" for="ch" forName="titleText2" refType="w" fact="0.2"/>
                        <dgm:constr type="t" for="ch" forName="titleText2" refType="h" fact="0.7"/>
                        <dgm:constr type="w" for="ch" forName="titleText2" refType="w" fact="0.9"/>
                        <dgm:constr type="h" for="ch" forName="titleText2" refType="h" fact="0.3"/>
                        <dgm:constr type="primFontSz" for="des" forName="titleText2" refType="primFontSz" refFor="des" refForName="rootText1" op="lte"/>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varLst>
                      <dgm:chMax/>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2" styleLbl="fgAcc1">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71">
                    <dgm:if name="Name72" func="var" arg="hierBranch" op="equ" val="l">
                      <dgm:alg type="hierChild">
                        <dgm:param type="chAlign" val="r"/>
                        <dgm:param type="linDir" val="fromT"/>
                      </dgm:alg>
                    </dgm:if>
                    <dgm:if name="Name73" func="var" arg="hierBranch" op="equ" val="r">
                      <dgm:alg type="hierChild">
                        <dgm:param type="chAlign" val="l"/>
                        <dgm:param type="linDir" val="fromT"/>
                      </dgm:alg>
                    </dgm:if>
                    <dgm:if name="Name74" func="var" arg="hierBranch" op="equ" val="hang">
                      <dgm:choose name="Name75">
                        <dgm:if name="Name76" func="var" arg="dir" op="equ" val="norm">
                          <dgm:alg type="hierChild">
                            <dgm:param type="chAlign" val="l"/>
                            <dgm:param type="linDir" val="fromL"/>
                            <dgm:param type="secChAlign" val="t"/>
                            <dgm:param type="secLinDir" val="fromT"/>
                          </dgm:alg>
                        </dgm:if>
                        <dgm:else name="Name77">
                          <dgm:alg type="hierChild">
                            <dgm:param type="chAlign" val="l"/>
                            <dgm:param type="linDir" val="fromR"/>
                            <dgm:param type="secChAlign" val="t"/>
                            <dgm:param type="secLinDir" val="fromT"/>
                          </dgm:alg>
                        </dgm:else>
                      </dgm:choose>
                    </dgm:if>
                    <dgm:if name="Name78" func="var" arg="hierBranch" op="equ" val="std">
                      <dgm:choose name="Name79">
                        <dgm:if name="Name80" func="var" arg="dir" op="equ" val="norm">
                          <dgm:alg type="hierChild"/>
                        </dgm:if>
                        <dgm:else name="Name81">
                          <dgm:alg type="hierChild">
                            <dgm:param type="linDir" val="fromR"/>
                          </dgm:alg>
                        </dgm:else>
                      </dgm:choose>
                    </dgm:if>
                    <dgm:if name="Name82" func="var" arg="hierBranch" op="equ" val="init">
                      <dgm:choose name="Name83">
                        <dgm:if name="Name84" func="var" arg="dir" op="equ" val="norm">
                          <dgm:alg type="hierChild"/>
                        </dgm:if>
                        <dgm:else name="Name85">
                          <dgm:alg type="hierChild">
                            <dgm:param type="linDir" val="fromR"/>
                          </dgm:alg>
                        </dgm:else>
                      </dgm:choose>
                    </dgm:if>
                    <dgm:else name="Name86"/>
                  </dgm:choose>
                  <dgm:shape xmlns:r="http://schemas.openxmlformats.org/officeDocument/2006/relationships" r:blip="">
                    <dgm:adjLst/>
                  </dgm:shape>
                  <dgm:presOf/>
                  <dgm:constrLst/>
                  <dgm:ruleLst/>
                  <dgm:forEach name="Name87" ref="rep2a"/>
                </dgm:layoutNode>
                <dgm:layoutNode name="hierChild5">
                  <dgm:choose name="Name88">
                    <dgm:if name="Name89" func="var" arg="dir" op="equ" val="norm">
                      <dgm:alg type="hierChild">
                        <dgm:param type="chAlign" val="l"/>
                        <dgm:param type="linDir" val="fromL"/>
                        <dgm:param type="secChAlign" val="t"/>
                        <dgm:param type="secLinDir" val="fromT"/>
                      </dgm:alg>
                    </dgm:if>
                    <dgm:else name="Name90">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91" ref="rep2b"/>
                </dgm:layoutNode>
              </dgm:layoutNode>
            </dgm:forEach>
          </dgm:layoutNode>
          <dgm:layoutNode name="hierChild3">
            <dgm:choose name="Name92">
              <dgm:if name="Name93" func="var" arg="dir" op="equ" val="norm">
                <dgm:alg type="hierChild">
                  <dgm:param type="chAlign" val="l"/>
                  <dgm:param type="linDir" val="fromL"/>
                  <dgm:param type="secChAlign" val="t"/>
                  <dgm:param type="secLinDir" val="fromT"/>
                </dgm:alg>
              </dgm:if>
              <dgm:else name="Name94">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95" axis="precedSib" ptType="parTrans" st="-1" cnt="1">
                <dgm:layoutNode name="Name96">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97">
                  <dgm:if name="Name98" func="var" arg="hierBranch" op="equ" val="l">
                    <dgm:alg type="hierRoot">
                      <dgm:param type="hierAlign" val="tR"/>
                    </dgm:alg>
                    <dgm:shape xmlns:r="http://schemas.openxmlformats.org/officeDocument/2006/relationships" r:blip="">
                      <dgm:adjLst/>
                    </dgm:shape>
                    <dgm:presOf/>
                    <dgm:constrLst>
                      <dgm:constr type="alignOff" val="0.65"/>
                    </dgm:constrLst>
                  </dgm:if>
                  <dgm:if name="Name99" func="var" arg="hierBranch" op="equ" val="r">
                    <dgm:alg type="hierRoot">
                      <dgm:param type="hierAlign" val="tL"/>
                    </dgm:alg>
                    <dgm:shape xmlns:r="http://schemas.openxmlformats.org/officeDocument/2006/relationships" r:blip="">
                      <dgm:adjLst/>
                    </dgm:shape>
                    <dgm:presOf/>
                    <dgm:constrLst>
                      <dgm:constr type="alignOff" val="0.65"/>
                    </dgm:constrLst>
                  </dgm:if>
                  <dgm:if name="Name100" func="var" arg="hierBranch" op="equ" val="hang">
                    <dgm:alg type="hierRoot"/>
                    <dgm:shape xmlns:r="http://schemas.openxmlformats.org/officeDocument/2006/relationships" r:blip="">
                      <dgm:adjLst/>
                    </dgm:shape>
                    <dgm:presOf/>
                    <dgm:constrLst>
                      <dgm:constr type="alignOff" val="0.65"/>
                    </dgm:constrLst>
                  </dgm:if>
                  <dgm:if name="Name101"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02" func="var" arg="hierBranch" op="equ" val="init">
                    <dgm:alg type="hierRoot"/>
                    <dgm:shape xmlns:r="http://schemas.openxmlformats.org/officeDocument/2006/relationships" r:blip="">
                      <dgm:adjLst/>
                    </dgm:shape>
                    <dgm:presOf/>
                    <dgm:constrLst>
                      <dgm:constr type="alignOff"/>
                      <dgm:constr type="bendDist" for="des" ptType="parTrans" refType="sp" fact="0.5"/>
                    </dgm:constrLst>
                  </dgm:if>
                  <dgm:else name="Name103"/>
                </dgm:choose>
                <dgm:ruleLst/>
                <dgm:layoutNode name="rootComposite3">
                  <dgm:alg type="composite"/>
                  <dgm:shape xmlns:r="http://schemas.openxmlformats.org/officeDocument/2006/relationships" r:blip="">
                    <dgm:adjLst/>
                  </dgm:shape>
                  <dgm:presOf axis="self" ptType="node" cnt="1"/>
                  <dgm:choose name="Name104">
                    <dgm:if name="Name105" func="var" arg="hierBranch" op="equ" val="init">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06" func="var" arg="hierBranch" op="equ" val="l">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07" func="var" arg="hierBranch" op="equ" val="r">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08">
                      <dgm:constrLst>
                        <dgm:constr type="l" for="ch" forName="rootText3"/>
                        <dgm:constr type="t" for="ch" forName="rootText3"/>
                        <dgm:constr type="w" for="ch" forName="rootText3" refType="w"/>
                        <dgm:constr type="h" for="ch" forName="rootText3" refType="h" fact="0.9"/>
                        <dgm:constr type="l" for="ch" forName="titleText3" refType="w" fact="0.2"/>
                        <dgm:constr type="t" for="ch" forName="titleText3" refType="h" fact="0.7"/>
                        <dgm:constr type="w" for="ch" forName="titleText3" refType="w" fact="0.9"/>
                        <dgm:constr type="h" for="ch" forName="titleText3" refType="h" fact="0.3"/>
                        <dgm:constr type="primFontSz" for="des" forName="titleText3" refType="primFontSz" refFor="des" refForName="rootText3" op="lte"/>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styleLbl="asst1">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h" fact="0.4"/>
                    </dgm:constrLst>
                    <dgm:ruleLst>
                      <dgm:rule type="primFontSz" val="5" fact="NaN" max="NaN"/>
                    </dgm:ruleLst>
                  </dgm:layoutNode>
                  <dgm:layoutNode name="titleText3" styleLbl="fgAcc2">
                    <dgm:varLst>
                      <dgm:chMax val="0"/>
                      <dgm:chPref val="0"/>
                    </dgm:varLst>
                    <dgm:alg type="tx">
                      <dgm:param type="parTxLTRAlign" val="r"/>
                    </dgm:alg>
                    <dgm:shape xmlns:r="http://schemas.openxmlformats.org/officeDocument/2006/relationships" type="rect" r:blip="">
                      <dgm:adjLst/>
                    </dgm:shape>
                    <dgm:presOf axis="followSib" ptType="sibTrans" hideLastTrans="0" cnt="1"/>
                    <dgm:constrLst>
                      <dgm:constr type="primFontSz" val="65"/>
                      <dgm:constr type="lMarg" refType="primFontSz" fact="0.2"/>
                      <dgm:constr type="rMarg" refType="primFontSz" fact="0.2"/>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09">
                    <dgm:if name="Name110" func="var" arg="hierBranch" op="equ" val="l">
                      <dgm:alg type="hierChild">
                        <dgm:param type="chAlign" val="r"/>
                        <dgm:param type="linDir" val="fromT"/>
                      </dgm:alg>
                    </dgm:if>
                    <dgm:if name="Name111" func="var" arg="hierBranch" op="equ" val="r">
                      <dgm:alg type="hierChild">
                        <dgm:param type="chAlign" val="l"/>
                        <dgm:param type="linDir" val="fromT"/>
                      </dgm:alg>
                    </dgm:if>
                    <dgm:if name="Name112" func="var" arg="hierBranch" op="equ" val="hang">
                      <dgm:choose name="Name113">
                        <dgm:if name="Name114" func="var" arg="dir" op="equ" val="norm">
                          <dgm:alg type="hierChild">
                            <dgm:param type="chAlign" val="l"/>
                            <dgm:param type="linDir" val="fromL"/>
                            <dgm:param type="secChAlign" val="t"/>
                            <dgm:param type="secLinDir" val="fromT"/>
                          </dgm:alg>
                        </dgm:if>
                        <dgm:else name="Name115">
                          <dgm:alg type="hierChild">
                            <dgm:param type="chAlign" val="l"/>
                            <dgm:param type="linDir" val="fromR"/>
                            <dgm:param type="secChAlign" val="t"/>
                            <dgm:param type="secLinDir" val="fromT"/>
                          </dgm:alg>
                        </dgm:else>
                      </dgm:choose>
                    </dgm:if>
                    <dgm:if name="Name116" func="var" arg="hierBranch" op="equ" val="std">
                      <dgm:choose name="Name117">
                        <dgm:if name="Name118" func="var" arg="dir" op="equ" val="norm">
                          <dgm:alg type="hierChild"/>
                        </dgm:if>
                        <dgm:else name="Name119">
                          <dgm:alg type="hierChild">
                            <dgm:param type="linDir" val="fromR"/>
                          </dgm:alg>
                        </dgm:else>
                      </dgm:choose>
                    </dgm:if>
                    <dgm:if name="Name120" func="var" arg="hierBranch" op="equ" val="init">
                      <dgm:alg type="hierChild"/>
                    </dgm:if>
                    <dgm:else name="Name121"/>
                  </dgm:choose>
                  <dgm:shape xmlns:r="http://schemas.openxmlformats.org/officeDocument/2006/relationships" r:blip="">
                    <dgm:adjLst/>
                  </dgm:shape>
                  <dgm:presOf/>
                  <dgm:constrLst/>
                  <dgm:ruleLst/>
                  <dgm:forEach name="Name122" ref="rep2a"/>
                </dgm:layoutNode>
                <dgm:layoutNode name="hierChild7">
                  <dgm:choose name="Name123">
                    <dgm:if name="Name124" func="var" arg="dir" op="equ" val="norm">
                      <dgm:alg type="hierChild">
                        <dgm:param type="chAlign" val="l"/>
                        <dgm:param type="linDir" val="fromL"/>
                        <dgm:param type="secChAlign" val="t"/>
                        <dgm:param type="secLinDir" val="fromT"/>
                      </dgm:alg>
                    </dgm:if>
                    <dgm:else name="Name12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26"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FA2D65-C002-4050-A8B0-794023D211D2}" type="datetimeFigureOut">
              <a:rPr lang="ru-RU" smtClean="0"/>
              <a:t>28.09.2024</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C06E6A-4F09-4D0F-AFD8-EEC650469D92}" type="slidenum">
              <a:rPr lang="ru-RU" smtClean="0"/>
              <a:t>‹#›</a:t>
            </a:fld>
            <a:endParaRPr lang="ru-RU"/>
          </a:p>
        </p:txBody>
      </p:sp>
    </p:spTree>
    <p:extLst>
      <p:ext uri="{BB962C8B-B14F-4D97-AF65-F5344CB8AC3E}">
        <p14:creationId xmlns:p14="http://schemas.microsoft.com/office/powerpoint/2010/main" val="18014915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7</a:t>
            </a:fld>
            <a:endParaRPr lang="ru-RU" dirty="0"/>
          </a:p>
        </p:txBody>
      </p:sp>
    </p:spTree>
    <p:extLst>
      <p:ext uri="{BB962C8B-B14F-4D97-AF65-F5344CB8AC3E}">
        <p14:creationId xmlns:p14="http://schemas.microsoft.com/office/powerpoint/2010/main" val="2156064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96C06E6A-4F09-4D0F-AFD8-EEC650469D92}" type="slidenum">
              <a:rPr lang="ru-RU" smtClean="0"/>
              <a:t>41</a:t>
            </a:fld>
            <a:endParaRPr lang="ru-RU"/>
          </a:p>
        </p:txBody>
      </p:sp>
    </p:spTree>
    <p:extLst>
      <p:ext uri="{BB962C8B-B14F-4D97-AF65-F5344CB8AC3E}">
        <p14:creationId xmlns:p14="http://schemas.microsoft.com/office/powerpoint/2010/main" val="955238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5"/>
          </p:nvPr>
        </p:nvSpPr>
        <p:spPr/>
        <p:txBody>
          <a:bodyPr/>
          <a:lstStyle/>
          <a:p>
            <a:fld id="{96C06E6A-4F09-4D0F-AFD8-EEC650469D92}" type="slidenum">
              <a:rPr lang="ru-RU" smtClean="0"/>
              <a:t>47</a:t>
            </a:fld>
            <a:endParaRPr lang="ru-RU"/>
          </a:p>
        </p:txBody>
      </p:sp>
    </p:spTree>
    <p:extLst>
      <p:ext uri="{BB962C8B-B14F-4D97-AF65-F5344CB8AC3E}">
        <p14:creationId xmlns:p14="http://schemas.microsoft.com/office/powerpoint/2010/main" val="19566093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50</a:t>
            </a:fld>
            <a:endParaRPr lang="ru-RU" dirty="0"/>
          </a:p>
        </p:txBody>
      </p:sp>
    </p:spTree>
    <p:extLst>
      <p:ext uri="{BB962C8B-B14F-4D97-AF65-F5344CB8AC3E}">
        <p14:creationId xmlns:p14="http://schemas.microsoft.com/office/powerpoint/2010/main" val="19392965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55</a:t>
            </a:fld>
            <a:endParaRPr lang="ru-RU" dirty="0"/>
          </a:p>
        </p:txBody>
      </p:sp>
    </p:spTree>
    <p:extLst>
      <p:ext uri="{BB962C8B-B14F-4D97-AF65-F5344CB8AC3E}">
        <p14:creationId xmlns:p14="http://schemas.microsoft.com/office/powerpoint/2010/main" val="40377190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pPr>
              <a:defRPr/>
            </a:pPr>
            <a:fld id="{2C8008F8-B469-4440-B273-005D0D6EAC26}" type="slidenum">
              <a:rPr lang="ru-RU" smtClean="0"/>
              <a:pPr>
                <a:defRPr/>
              </a:pPr>
              <a:t>56</a:t>
            </a:fld>
            <a:endParaRPr lang="ru-RU"/>
          </a:p>
        </p:txBody>
      </p:sp>
    </p:spTree>
    <p:extLst>
      <p:ext uri="{BB962C8B-B14F-4D97-AF65-F5344CB8AC3E}">
        <p14:creationId xmlns:p14="http://schemas.microsoft.com/office/powerpoint/2010/main" val="21608587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Заметки 2"/>
          <p:cNvSpPr>
            <a:spLocks noGrp="1"/>
          </p:cNvSpPr>
          <p:nvPr>
            <p:ph type="body" idx="1"/>
          </p:nvPr>
        </p:nvSpPr>
        <p:spPr/>
        <p:txBody>
          <a:bodyPr/>
          <a:lstStyle/>
          <a:p>
            <a:pPr defTabSz="1449324" fontAlgn="auto">
              <a:spcBef>
                <a:spcPts val="0"/>
              </a:spcBef>
              <a:spcAft>
                <a:spcPts val="0"/>
              </a:spcAft>
              <a:defRPr/>
            </a:pPr>
            <a:endParaRPr lang="ru-RU" sz="1902" dirty="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defTabSz="1447800" fontAlgn="base">
              <a:spcBef>
                <a:spcPct val="0"/>
              </a:spcBef>
              <a:spcAft>
                <a:spcPct val="0"/>
              </a:spcAft>
              <a:defRPr sz="2800">
                <a:solidFill>
                  <a:schemeClr val="tx1"/>
                </a:solidFill>
                <a:latin typeface="Arial" charset="0"/>
              </a:defRPr>
            </a:lvl6pPr>
            <a:lvl7pPr marL="2971800" indent="-228600" defTabSz="1447800" fontAlgn="base">
              <a:spcBef>
                <a:spcPct val="0"/>
              </a:spcBef>
              <a:spcAft>
                <a:spcPct val="0"/>
              </a:spcAft>
              <a:defRPr sz="2800">
                <a:solidFill>
                  <a:schemeClr val="tx1"/>
                </a:solidFill>
                <a:latin typeface="Arial" charset="0"/>
              </a:defRPr>
            </a:lvl7pPr>
            <a:lvl8pPr marL="3429000" indent="-228600" defTabSz="1447800" fontAlgn="base">
              <a:spcBef>
                <a:spcPct val="0"/>
              </a:spcBef>
              <a:spcAft>
                <a:spcPct val="0"/>
              </a:spcAft>
              <a:defRPr sz="2800">
                <a:solidFill>
                  <a:schemeClr val="tx1"/>
                </a:solidFill>
                <a:latin typeface="Arial" charset="0"/>
              </a:defRPr>
            </a:lvl8pPr>
            <a:lvl9pPr marL="3886200" indent="-228600" defTabSz="1447800" fontAlgn="base">
              <a:spcBef>
                <a:spcPct val="0"/>
              </a:spcBef>
              <a:spcAft>
                <a:spcPct val="0"/>
              </a:spcAft>
              <a:defRPr sz="2800">
                <a:solidFill>
                  <a:schemeClr val="tx1"/>
                </a:solidFill>
                <a:latin typeface="Arial" charset="0"/>
              </a:defRPr>
            </a:lvl9pPr>
          </a:lstStyle>
          <a:p>
            <a:pPr defTabSz="1447800" fontAlgn="base">
              <a:spcBef>
                <a:spcPct val="0"/>
              </a:spcBef>
              <a:spcAft>
                <a:spcPct val="0"/>
              </a:spcAft>
            </a:pPr>
            <a:fld id="{84723FBD-EA0B-4FD2-8CA7-CB2468ED0E6D}" type="slidenum">
              <a:rPr lang="ru-RU" sz="2200">
                <a:latin typeface="Calibri" pitchFamily="34" charset="0"/>
              </a:rPr>
              <a:pPr defTabSz="1447800" fontAlgn="base">
                <a:spcBef>
                  <a:spcPct val="0"/>
                </a:spcBef>
                <a:spcAft>
                  <a:spcPct val="0"/>
                </a:spcAft>
              </a:pPr>
              <a:t>62</a:t>
            </a:fld>
            <a:endParaRPr lang="ru-RU" sz="2200" dirty="0">
              <a:latin typeface="Calibri" pitchFamily="34" charset="0"/>
            </a:endParaRPr>
          </a:p>
        </p:txBody>
      </p:sp>
    </p:spTree>
    <p:extLst>
      <p:ext uri="{BB962C8B-B14F-4D97-AF65-F5344CB8AC3E}">
        <p14:creationId xmlns:p14="http://schemas.microsoft.com/office/powerpoint/2010/main" val="23139257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2000" i="1" dirty="0">
                <a:solidFill>
                  <a:srgbClr val="FF0000"/>
                </a:solidFill>
                <a:latin typeface="Arial Narrow (Основной текст)"/>
                <a:cs typeface="Segoe UI Light" panose="020B0502040204020203" pitchFamily="34" charset="0"/>
                <a:sym typeface="Helvetica Neue Light"/>
              </a:rPr>
              <a:t>Отчеты о достижении результатов (Акты об исполнении обязательств)</a:t>
            </a:r>
            <a:endParaRPr lang="ru-RU" dirty="0"/>
          </a:p>
        </p:txBody>
      </p:sp>
      <p:sp>
        <p:nvSpPr>
          <p:cNvPr id="4" name="Номер слайда 3"/>
          <p:cNvSpPr>
            <a:spLocks noGrp="1"/>
          </p:cNvSpPr>
          <p:nvPr>
            <p:ph type="sldNum" sz="quarter" idx="10"/>
          </p:nvPr>
        </p:nvSpPr>
        <p:spPr/>
        <p:txBody>
          <a:bodyPr/>
          <a:lstStyle/>
          <a:p>
            <a:pPr>
              <a:defRPr/>
            </a:pPr>
            <a:fld id="{2C8008F8-B469-4440-B273-005D0D6EAC26}" type="slidenum">
              <a:rPr lang="ru-RU" smtClean="0"/>
              <a:pPr>
                <a:defRPr/>
              </a:pPr>
              <a:t>63</a:t>
            </a:fld>
            <a:endParaRPr lang="ru-RU"/>
          </a:p>
        </p:txBody>
      </p:sp>
    </p:spTree>
    <p:extLst>
      <p:ext uri="{BB962C8B-B14F-4D97-AF65-F5344CB8AC3E}">
        <p14:creationId xmlns:p14="http://schemas.microsoft.com/office/powerpoint/2010/main" val="17737044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1800" b="1" dirty="0">
                <a:effectLst/>
                <a:latin typeface="Arial" panose="020B0604020202020204" pitchFamily="34" charset="0"/>
              </a:rPr>
              <a:t>Статья 55.34. Основания отнесения объектов незавершенного строительства, строительство, реконструкция которых осуществляются полностью или частично за счет средств бюджетов бюджетной системы Российской Федерации, к незавершенным объектам капитального строительства</a:t>
            </a:r>
            <a:br>
              <a:rPr lang="ru-RU" sz="1800" b="1" dirty="0">
                <a:effectLst/>
                <a:latin typeface="Arial" panose="020B0604020202020204" pitchFamily="34" charset="0"/>
              </a:rPr>
            </a:br>
            <a:endParaRPr lang="ru-RU" b="0" dirty="0">
              <a:effectLst/>
            </a:endParaRPr>
          </a:p>
          <a:p>
            <a:endParaRPr lang="ru-RU" dirty="0"/>
          </a:p>
        </p:txBody>
      </p:sp>
      <p:sp>
        <p:nvSpPr>
          <p:cNvPr id="4" name="Номер слайда 3"/>
          <p:cNvSpPr>
            <a:spLocks noGrp="1"/>
          </p:cNvSpPr>
          <p:nvPr>
            <p:ph type="sldNum" sz="quarter" idx="10"/>
          </p:nvPr>
        </p:nvSpPr>
        <p:spPr/>
        <p:txBody>
          <a:bodyPr/>
          <a:lstStyle/>
          <a:p>
            <a:pPr>
              <a:defRPr/>
            </a:pPr>
            <a:fld id="{2C8008F8-B469-4440-B273-005D0D6EAC26}" type="slidenum">
              <a:rPr lang="ru-RU" smtClean="0"/>
              <a:pPr>
                <a:defRPr/>
              </a:pPr>
              <a:t>66</a:t>
            </a:fld>
            <a:endParaRPr lang="ru-RU" dirty="0"/>
          </a:p>
        </p:txBody>
      </p:sp>
    </p:spTree>
    <p:extLst>
      <p:ext uri="{BB962C8B-B14F-4D97-AF65-F5344CB8AC3E}">
        <p14:creationId xmlns:p14="http://schemas.microsoft.com/office/powerpoint/2010/main" val="1791100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69</a:t>
            </a:fld>
            <a:endParaRPr lang="ru-RU" dirty="0"/>
          </a:p>
        </p:txBody>
      </p:sp>
    </p:spTree>
    <p:extLst>
      <p:ext uri="{BB962C8B-B14F-4D97-AF65-F5344CB8AC3E}">
        <p14:creationId xmlns:p14="http://schemas.microsoft.com/office/powerpoint/2010/main" val="31006466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70</a:t>
            </a:fld>
            <a:endParaRPr lang="ru-RU"/>
          </a:p>
        </p:txBody>
      </p:sp>
    </p:spTree>
    <p:extLst>
      <p:ext uri="{BB962C8B-B14F-4D97-AF65-F5344CB8AC3E}">
        <p14:creationId xmlns:p14="http://schemas.microsoft.com/office/powerpoint/2010/main" val="14089588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5" name="Верхний колонтитул 4"/>
          <p:cNvSpPr>
            <a:spLocks noGrp="1"/>
          </p:cNvSpPr>
          <p:nvPr>
            <p:ph type="hdr" sz="quarter" idx="10"/>
          </p:nvPr>
        </p:nvSpPr>
        <p:spPr/>
        <p:txBody>
          <a:bodyPr/>
          <a:lstStyle/>
          <a:p>
            <a:pPr>
              <a:defRPr/>
            </a:pPr>
            <a:r>
              <a:rPr lang="ru-RU" dirty="0"/>
              <a:t>номер страницы</a:t>
            </a:r>
          </a:p>
        </p:txBody>
      </p:sp>
    </p:spTree>
    <p:extLst>
      <p:ext uri="{BB962C8B-B14F-4D97-AF65-F5344CB8AC3E}">
        <p14:creationId xmlns:p14="http://schemas.microsoft.com/office/powerpoint/2010/main" val="18991039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3.  </a:t>
            </a:r>
            <a:r>
              <a:rPr lang="ru-RU" dirty="0" err="1" smtClean="0"/>
              <a:t>Справочно</a:t>
            </a:r>
            <a:r>
              <a:rPr lang="ru-RU" dirty="0" smtClean="0"/>
              <a:t>: соотношение плановых показателей поступлений и поступлений,</a:t>
            </a:r>
            <a:r>
              <a:rPr lang="ru-RU" baseline="0" dirty="0" smtClean="0"/>
              <a:t> </a:t>
            </a:r>
            <a:r>
              <a:rPr lang="ru-RU" dirty="0" smtClean="0"/>
              <a:t>полученных в предшествующих отчетных периодах &lt;2.9&gt; Показатель формируется в случае, если значение отклонения</a:t>
            </a:r>
            <a:r>
              <a:rPr lang="ru-RU" baseline="0" dirty="0" smtClean="0"/>
              <a:t> </a:t>
            </a:r>
            <a:r>
              <a:rPr lang="ru-RU" b="1" dirty="0" smtClean="0"/>
              <a:t>превышает 20%. </a:t>
            </a:r>
            <a:r>
              <a:rPr lang="ru-RU" dirty="0" smtClean="0"/>
              <a:t>Указываются причины отклонения планового показателя от показателя по доходам за предшествующий финансовый год (1 – увеличение платы (тарифов) за оказываемые услуги (выполняемые работы), 2 – изменение перечня оказываемых за плату услуг (выполняемых работ), 3 – изменение количества потребителей, 4 - иные причины).</a:t>
            </a:r>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71</a:t>
            </a:fld>
            <a:endParaRPr lang="ru-RU"/>
          </a:p>
        </p:txBody>
      </p:sp>
    </p:spTree>
    <p:extLst>
      <p:ext uri="{BB962C8B-B14F-4D97-AF65-F5344CB8AC3E}">
        <p14:creationId xmlns:p14="http://schemas.microsoft.com/office/powerpoint/2010/main" val="32911862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74</a:t>
            </a:fld>
            <a:endParaRPr lang="ru-RU"/>
          </a:p>
        </p:txBody>
      </p:sp>
    </p:spTree>
    <p:extLst>
      <p:ext uri="{BB962C8B-B14F-4D97-AF65-F5344CB8AC3E}">
        <p14:creationId xmlns:p14="http://schemas.microsoft.com/office/powerpoint/2010/main" val="23035904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82</a:t>
            </a:fld>
            <a:endParaRPr lang="ru-RU" dirty="0"/>
          </a:p>
        </p:txBody>
      </p:sp>
    </p:spTree>
    <p:extLst>
      <p:ext uri="{BB962C8B-B14F-4D97-AF65-F5344CB8AC3E}">
        <p14:creationId xmlns:p14="http://schemas.microsoft.com/office/powerpoint/2010/main" val="34248235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dirty="0"/>
              <a:t>Приказ № 80н особенно актуален для субъектов при активной фазе планирования бюджетов</a:t>
            </a:r>
          </a:p>
        </p:txBody>
      </p:sp>
      <p:sp>
        <p:nvSpPr>
          <p:cNvPr id="4" name="Номер слайда 3"/>
          <p:cNvSpPr>
            <a:spLocks noGrp="1"/>
          </p:cNvSpPr>
          <p:nvPr>
            <p:ph type="sldNum" sz="quarter" idx="10"/>
          </p:nvPr>
        </p:nvSpPr>
        <p:spPr/>
        <p:txBody>
          <a:bodyPr/>
          <a:lstStyle/>
          <a:p>
            <a:fld id="{4988981F-6AAF-46F8-B4B3-8B7354F93985}" type="slidenum">
              <a:rPr lang="ru-RU" smtClean="0">
                <a:solidFill>
                  <a:prstClr val="black"/>
                </a:solidFill>
              </a:rPr>
              <a:pPr/>
              <a:t>83</a:t>
            </a:fld>
            <a:endParaRPr lang="ru-RU" dirty="0">
              <a:solidFill>
                <a:prstClr val="black"/>
              </a:solidFill>
            </a:endParaRPr>
          </a:p>
        </p:txBody>
      </p:sp>
    </p:spTree>
    <p:extLst>
      <p:ext uri="{BB962C8B-B14F-4D97-AF65-F5344CB8AC3E}">
        <p14:creationId xmlns:p14="http://schemas.microsoft.com/office/powerpoint/2010/main" val="365286555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97</a:t>
            </a:fld>
            <a:endParaRPr lang="ru-RU" dirty="0"/>
          </a:p>
        </p:txBody>
      </p:sp>
    </p:spTree>
    <p:extLst>
      <p:ext uri="{BB962C8B-B14F-4D97-AF65-F5344CB8AC3E}">
        <p14:creationId xmlns:p14="http://schemas.microsoft.com/office/powerpoint/2010/main" val="290036691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 </a:t>
            </a:r>
            <a:r>
              <a:rPr lang="ru-RU" sz="1200" dirty="0" smtClean="0"/>
              <a:t>Механизм будет отражен в порядке, установленном Правительством РФ</a:t>
            </a:r>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109</a:t>
            </a:fld>
            <a:endParaRPr lang="ru-RU"/>
          </a:p>
        </p:txBody>
      </p:sp>
    </p:spTree>
    <p:extLst>
      <p:ext uri="{BB962C8B-B14F-4D97-AF65-F5344CB8AC3E}">
        <p14:creationId xmlns:p14="http://schemas.microsoft.com/office/powerpoint/2010/main" val="280528377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6EB9A9F9-FDA9-4768-85B4-E42392F10267}" type="slidenum">
              <a:rPr lang="ru-RU" smtClean="0"/>
              <a:t>110</a:t>
            </a:fld>
            <a:endParaRPr lang="ru-RU"/>
          </a:p>
        </p:txBody>
      </p:sp>
    </p:spTree>
    <p:extLst>
      <p:ext uri="{BB962C8B-B14F-4D97-AF65-F5344CB8AC3E}">
        <p14:creationId xmlns:p14="http://schemas.microsoft.com/office/powerpoint/2010/main" val="73635488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Механизм будет отражен в порядке, установленном Правительством РФ.</a:t>
            </a:r>
          </a:p>
          <a:p>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112</a:t>
            </a:fld>
            <a:endParaRPr lang="ru-RU"/>
          </a:p>
        </p:txBody>
      </p:sp>
    </p:spTree>
    <p:extLst>
      <p:ext uri="{BB962C8B-B14F-4D97-AF65-F5344CB8AC3E}">
        <p14:creationId xmlns:p14="http://schemas.microsoft.com/office/powerpoint/2010/main" val="652427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5058" name="Shape 1874">
            <a:extLst>
              <a:ext uri="{FF2B5EF4-FFF2-40B4-BE49-F238E27FC236}">
                <a16:creationId xmlns:a16="http://schemas.microsoft.com/office/drawing/2014/main" id="{A0C6874D-3EA7-6CFD-4B7B-1A9853FCFDA7}"/>
              </a:ext>
            </a:extLst>
          </p:cNvPr>
          <p:cNvSpPr>
            <a:spLocks noGrp="1" noRot="1" noChangeAspect="1" noTextEdit="1"/>
          </p:cNvSpPr>
          <p:nvPr>
            <p:ph type="sldImg" idx="2"/>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Shape 1875">
            <a:extLst>
              <a:ext uri="{FF2B5EF4-FFF2-40B4-BE49-F238E27FC236}">
                <a16:creationId xmlns:a16="http://schemas.microsoft.com/office/drawing/2014/main" id="{AA42C753-9C2B-21BB-49DE-CF81687D00F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ru-RU" altLang="ru-RU"/>
          </a:p>
        </p:txBody>
      </p:sp>
    </p:spTree>
    <p:extLst>
      <p:ext uri="{BB962C8B-B14F-4D97-AF65-F5344CB8AC3E}">
        <p14:creationId xmlns:p14="http://schemas.microsoft.com/office/powerpoint/2010/main" val="33980559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0" dirty="0" smtClean="0">
                <a:effectLst/>
              </a:rPr>
              <a:t>Федеральный закон от 02.11.2023 N 520-ФЗ</a:t>
            </a:r>
            <a:r>
              <a:rPr lang="ru-RU" b="0" baseline="0" dirty="0" smtClean="0">
                <a:effectLst/>
              </a:rPr>
              <a:t> </a:t>
            </a:r>
            <a:r>
              <a:rPr lang="ru-RU" b="0" dirty="0" smtClean="0">
                <a:effectLst/>
              </a:rPr>
              <a:t>(ред. от 13.07.2024) "О внесении изменений в статьи 96.6 и 220.1 Бюджетного кодекса Российской Федерации и отдельные законодательные акты Российской Федерации, приостановлении действия отдельных положений Бюджетного кодекса Российской Федерации и об </a:t>
            </a:r>
            <a:r>
              <a:rPr lang="ru-RU" b="1" dirty="0" smtClean="0">
                <a:solidFill>
                  <a:srgbClr val="C00000"/>
                </a:solidFill>
                <a:effectLst/>
              </a:rPr>
              <a:t>установлении особенностей исполнения бюджетов бюджетной системы Российской Федерации в 2024 году" </a:t>
            </a:r>
          </a:p>
          <a:p>
            <a:endParaRPr lang="ru-RU" b="1" dirty="0">
              <a:solidFill>
                <a:srgbClr val="C00000"/>
              </a:solidFill>
            </a:endParaRPr>
          </a:p>
        </p:txBody>
      </p:sp>
      <p:sp>
        <p:nvSpPr>
          <p:cNvPr id="4" name="Номер слайда 3"/>
          <p:cNvSpPr>
            <a:spLocks noGrp="1"/>
          </p:cNvSpPr>
          <p:nvPr>
            <p:ph type="sldNum" sz="quarter" idx="10"/>
          </p:nvPr>
        </p:nvSpPr>
        <p:spPr/>
        <p:txBody>
          <a:bodyPr/>
          <a:lstStyle/>
          <a:p>
            <a:fld id="{96C06E6A-4F09-4D0F-AFD8-EEC650469D92}" type="slidenum">
              <a:rPr lang="ru-RU" smtClean="0"/>
              <a:t>21</a:t>
            </a:fld>
            <a:endParaRPr lang="ru-RU"/>
          </a:p>
        </p:txBody>
      </p:sp>
    </p:spTree>
    <p:extLst>
      <p:ext uri="{BB962C8B-B14F-4D97-AF65-F5344CB8AC3E}">
        <p14:creationId xmlns:p14="http://schemas.microsoft.com/office/powerpoint/2010/main" val="26828172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Образ слайда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 name="Заметки 2"/>
          <p:cNvSpPr>
            <a:spLocks noGrp="1"/>
          </p:cNvSpPr>
          <p:nvPr>
            <p:ph type="body" idx="1"/>
          </p:nvPr>
        </p:nvSpPr>
        <p:spPr/>
        <p:txBody>
          <a:bodyPr/>
          <a:lstStyle/>
          <a:p>
            <a:pPr defTabSz="1449324" fontAlgn="auto">
              <a:spcBef>
                <a:spcPts val="0"/>
              </a:spcBef>
              <a:spcAft>
                <a:spcPts val="0"/>
              </a:spcAft>
              <a:defRPr/>
            </a:pPr>
            <a:endParaRPr lang="ru-RU" sz="1902" dirty="0"/>
          </a:p>
        </p:txBody>
      </p:sp>
      <p:sp>
        <p:nvSpPr>
          <p:cNvPr id="4506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defTabSz="1447800" fontAlgn="base">
              <a:spcBef>
                <a:spcPct val="0"/>
              </a:spcBef>
              <a:spcAft>
                <a:spcPct val="0"/>
              </a:spcAft>
              <a:defRPr sz="2800">
                <a:solidFill>
                  <a:schemeClr val="tx1"/>
                </a:solidFill>
                <a:latin typeface="Arial" charset="0"/>
              </a:defRPr>
            </a:lvl6pPr>
            <a:lvl7pPr marL="2971800" indent="-228600" defTabSz="1447800" fontAlgn="base">
              <a:spcBef>
                <a:spcPct val="0"/>
              </a:spcBef>
              <a:spcAft>
                <a:spcPct val="0"/>
              </a:spcAft>
              <a:defRPr sz="2800">
                <a:solidFill>
                  <a:schemeClr val="tx1"/>
                </a:solidFill>
                <a:latin typeface="Arial" charset="0"/>
              </a:defRPr>
            </a:lvl7pPr>
            <a:lvl8pPr marL="3429000" indent="-228600" defTabSz="1447800" fontAlgn="base">
              <a:spcBef>
                <a:spcPct val="0"/>
              </a:spcBef>
              <a:spcAft>
                <a:spcPct val="0"/>
              </a:spcAft>
              <a:defRPr sz="2800">
                <a:solidFill>
                  <a:schemeClr val="tx1"/>
                </a:solidFill>
                <a:latin typeface="Arial" charset="0"/>
              </a:defRPr>
            </a:lvl8pPr>
            <a:lvl9pPr marL="3886200" indent="-228600" defTabSz="1447800" fontAlgn="base">
              <a:spcBef>
                <a:spcPct val="0"/>
              </a:spcBef>
              <a:spcAft>
                <a:spcPct val="0"/>
              </a:spcAft>
              <a:defRPr sz="2800">
                <a:solidFill>
                  <a:schemeClr val="tx1"/>
                </a:solidFill>
                <a:latin typeface="Arial" charset="0"/>
              </a:defRPr>
            </a:lvl9pPr>
          </a:lstStyle>
          <a:p>
            <a:pPr defTabSz="1447800" fontAlgn="base">
              <a:spcBef>
                <a:spcPct val="0"/>
              </a:spcBef>
              <a:spcAft>
                <a:spcPct val="0"/>
              </a:spcAft>
            </a:pPr>
            <a:fld id="{84723FBD-EA0B-4FD2-8CA7-CB2468ED0E6D}" type="slidenum">
              <a:rPr lang="ru-RU" sz="2200">
                <a:latin typeface="Calibri" pitchFamily="34" charset="0"/>
              </a:rPr>
              <a:pPr defTabSz="1447800" fontAlgn="base">
                <a:spcBef>
                  <a:spcPct val="0"/>
                </a:spcBef>
                <a:spcAft>
                  <a:spcPct val="0"/>
                </a:spcAft>
              </a:pPr>
              <a:t>25</a:t>
            </a:fld>
            <a:endParaRPr lang="ru-RU" sz="2200" dirty="0">
              <a:latin typeface="Calibri" pitchFamily="34" charset="0"/>
            </a:endParaRPr>
          </a:p>
        </p:txBody>
      </p:sp>
    </p:spTree>
    <p:extLst>
      <p:ext uri="{BB962C8B-B14F-4D97-AF65-F5344CB8AC3E}">
        <p14:creationId xmlns:p14="http://schemas.microsoft.com/office/powerpoint/2010/main" val="1137701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Tree>
    <p:extLst>
      <p:ext uri="{BB962C8B-B14F-4D97-AF65-F5344CB8AC3E}">
        <p14:creationId xmlns:p14="http://schemas.microsoft.com/office/powerpoint/2010/main" val="155291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pPr>
              <a:defRPr/>
            </a:pPr>
            <a:fld id="{2C8008F8-B469-4440-B273-005D0D6EAC26}" type="slidenum">
              <a:rPr lang="ru-RU" smtClean="0"/>
              <a:pPr>
                <a:defRPr/>
              </a:pPr>
              <a:t>27</a:t>
            </a:fld>
            <a:endParaRPr lang="ru-RU" dirty="0"/>
          </a:p>
        </p:txBody>
      </p:sp>
    </p:spTree>
    <p:extLst>
      <p:ext uri="{BB962C8B-B14F-4D97-AF65-F5344CB8AC3E}">
        <p14:creationId xmlns:p14="http://schemas.microsoft.com/office/powerpoint/2010/main" val="614494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30</a:t>
            </a:fld>
            <a:endParaRPr lang="ru-RU" dirty="0"/>
          </a:p>
        </p:txBody>
      </p:sp>
    </p:spTree>
    <p:extLst>
      <p:ext uri="{BB962C8B-B14F-4D97-AF65-F5344CB8AC3E}">
        <p14:creationId xmlns:p14="http://schemas.microsoft.com/office/powerpoint/2010/main" val="274544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14696552-920F-4B31-9AF9-C3E3BD6AAE55}" type="slidenum">
              <a:rPr lang="ru-RU" smtClean="0"/>
              <a:t>35</a:t>
            </a:fld>
            <a:endParaRPr lang="ru-RU" dirty="0"/>
          </a:p>
        </p:txBody>
      </p:sp>
    </p:spTree>
    <p:extLst>
      <p:ext uri="{BB962C8B-B14F-4D97-AF65-F5344CB8AC3E}">
        <p14:creationId xmlns:p14="http://schemas.microsoft.com/office/powerpoint/2010/main" val="33898370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Те документы, формы которых обязательны к применению в 2024 году, надо убрать из учетной политики, а те, которые введены, но пока необязательны, нужно добавить, если учреждение решит их применять с 2024 года</a:t>
            </a:r>
          </a:p>
          <a:p>
            <a:endParaRPr lang="ru-RU" dirty="0"/>
          </a:p>
        </p:txBody>
      </p:sp>
      <p:sp>
        <p:nvSpPr>
          <p:cNvPr id="4" name="Номер слайда 3"/>
          <p:cNvSpPr>
            <a:spLocks noGrp="1"/>
          </p:cNvSpPr>
          <p:nvPr>
            <p:ph type="sldNum" sz="quarter" idx="10"/>
          </p:nvPr>
        </p:nvSpPr>
        <p:spPr/>
        <p:txBody>
          <a:bodyPr/>
          <a:lstStyle/>
          <a:p>
            <a:fld id="{96C06E6A-4F09-4D0F-AFD8-EEC650469D92}" type="slidenum">
              <a:rPr lang="ru-RU" smtClean="0"/>
              <a:t>40</a:t>
            </a:fld>
            <a:endParaRPr lang="ru-RU"/>
          </a:p>
        </p:txBody>
      </p:sp>
    </p:spTree>
    <p:extLst>
      <p:ext uri="{BB962C8B-B14F-4D97-AF65-F5344CB8AC3E}">
        <p14:creationId xmlns:p14="http://schemas.microsoft.com/office/powerpoint/2010/main" val="3419615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BB214DE-FBD6-4715-85DD-0750C345C01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673B0FBA-EB4E-4E6A-A657-7C111377285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1BCDB331-121D-41D0-A955-4CCB1B4B10B6}"/>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EEFDF1C4-4F11-4419-ACC4-5AD1CDCA1C3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C813BB2-F7AE-4584-924E-E51A567E413E}"/>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11956425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5C6A3E8-9B8D-4279-BD07-7511637FE665}"/>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49E61488-40DF-4D3F-9C6E-9B84F3522C27}"/>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DD81BAC2-46EC-47E1-9368-040EED3D1FB7}"/>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CE57C67F-3527-4C9B-9591-88562948F233}"/>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9C71BB2-7DD5-472A-ADB8-8B87F01ACB5A}"/>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3978173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ABF2DBD9-6A4D-4278-8103-F9744A11C96B}"/>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A0184448-D2DC-4964-9E8E-85290D2F128C}"/>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8297AC07-48DA-4C14-B88B-3DB34BBE9538}"/>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86014AA8-7E5F-4E6B-93C2-5BDB244CA104}"/>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6D30E236-C419-4651-B0E0-5EAB6FB70584}"/>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2067878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cxnSp>
        <p:nvCxnSpPr>
          <p:cNvPr id="4" name="Straight Connector 14">
            <a:extLst>
              <a:ext uri="{FF2B5EF4-FFF2-40B4-BE49-F238E27FC236}">
                <a16:creationId xmlns:a16="http://schemas.microsoft.com/office/drawing/2014/main" id="{FA6DE50F-F915-2C95-185F-059021A0D466}"/>
              </a:ext>
            </a:extLst>
          </p:cNvPr>
          <p:cNvCxnSpPr/>
          <p:nvPr/>
        </p:nvCxnSpPr>
        <p:spPr>
          <a:xfrm>
            <a:off x="2417234" y="3529013"/>
            <a:ext cx="8638117"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ctrTitle"/>
          </p:nvPr>
        </p:nvSpPr>
        <p:spPr>
          <a:xfrm>
            <a:off x="2417781" y="802300"/>
            <a:ext cx="8637073" cy="2541431"/>
          </a:xfrm>
        </p:spPr>
        <p:txBody>
          <a:bodyPr bIns="0" anchor="b"/>
          <a:lstStyle>
            <a:lvl1pPr algn="l">
              <a:defRPr sz="4950"/>
            </a:lvl1pPr>
          </a:lstStyle>
          <a:p>
            <a:r>
              <a:rPr lang="ru-RU"/>
              <a:t>Образец заголовка</a:t>
            </a:r>
            <a:endParaRPr lang="en-US" dirty="0"/>
          </a:p>
        </p:txBody>
      </p:sp>
      <p:sp>
        <p:nvSpPr>
          <p:cNvPr id="3" name="Subtitle 2"/>
          <p:cNvSpPr>
            <a:spLocks noGrp="1"/>
          </p:cNvSpPr>
          <p:nvPr>
            <p:ph type="subTitle" idx="1"/>
          </p:nvPr>
        </p:nvSpPr>
        <p:spPr>
          <a:xfrm>
            <a:off x="2417780" y="3531206"/>
            <a:ext cx="8637072" cy="977621"/>
          </a:xfrm>
        </p:spPr>
        <p:txBody>
          <a:bodyPr tIns="91440" bIns="91440"/>
          <a:lstStyle>
            <a:lvl1pPr marL="0" indent="0" algn="l">
              <a:buNone/>
              <a:defRPr sz="1350" b="0" cap="all" baseline="0">
                <a:solidFill>
                  <a:schemeClr val="tx1"/>
                </a:solidFill>
              </a:defRPr>
            </a:lvl1pPr>
            <a:lvl2pPr marL="342900" indent="0" algn="ctr">
              <a:buNone/>
              <a:defRPr sz="135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a:t>Образец подзаголовка</a:t>
            </a:r>
            <a:endParaRPr lang="en-US" dirty="0"/>
          </a:p>
        </p:txBody>
      </p:sp>
      <p:sp>
        <p:nvSpPr>
          <p:cNvPr id="5" name="Date Placeholder 3">
            <a:extLst>
              <a:ext uri="{FF2B5EF4-FFF2-40B4-BE49-F238E27FC236}">
                <a16:creationId xmlns:a16="http://schemas.microsoft.com/office/drawing/2014/main" id="{8F9101CD-42DA-EE01-A927-677423BA608F}"/>
              </a:ext>
            </a:extLst>
          </p:cNvPr>
          <p:cNvSpPr>
            <a:spLocks noGrp="1"/>
          </p:cNvSpPr>
          <p:nvPr>
            <p:ph type="dt" sz="half" idx="10"/>
          </p:nvPr>
        </p:nvSpPr>
        <p:spPr/>
        <p:txBody>
          <a:bodyPr/>
          <a:lstStyle>
            <a:lvl1pPr>
              <a:defRPr/>
            </a:lvl1pPr>
          </a:lstStyle>
          <a:p>
            <a:pPr>
              <a:defRPr/>
            </a:pPr>
            <a:fld id="{7FA10177-D971-413B-B97D-63F1EAF37806}" type="datetimeFigureOut">
              <a:rPr lang="ru-RU"/>
              <a:pPr>
                <a:defRPr/>
              </a:pPr>
              <a:t>28.09.2024</a:t>
            </a:fld>
            <a:endParaRPr lang="ru-RU"/>
          </a:p>
        </p:txBody>
      </p:sp>
      <p:sp>
        <p:nvSpPr>
          <p:cNvPr id="6" name="Footer Placeholder 4">
            <a:extLst>
              <a:ext uri="{FF2B5EF4-FFF2-40B4-BE49-F238E27FC236}">
                <a16:creationId xmlns:a16="http://schemas.microsoft.com/office/drawing/2014/main" id="{E420F977-0719-D12D-667F-3515BB5DD314}"/>
              </a:ext>
            </a:extLst>
          </p:cNvPr>
          <p:cNvSpPr>
            <a:spLocks noGrp="1"/>
          </p:cNvSpPr>
          <p:nvPr>
            <p:ph type="ftr" sz="quarter" idx="11"/>
          </p:nvPr>
        </p:nvSpPr>
        <p:spPr>
          <a:xfrm>
            <a:off x="2417234" y="328613"/>
            <a:ext cx="4974167" cy="309562"/>
          </a:xfrm>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56E3AC47-910B-0E2E-3065-501CC2E82F58}"/>
              </a:ext>
            </a:extLst>
          </p:cNvPr>
          <p:cNvSpPr>
            <a:spLocks noGrp="1"/>
          </p:cNvSpPr>
          <p:nvPr>
            <p:ph type="sldNum" sz="quarter" idx="12"/>
          </p:nvPr>
        </p:nvSpPr>
        <p:spPr>
          <a:xfrm>
            <a:off x="1437217" y="798514"/>
            <a:ext cx="810683" cy="504825"/>
          </a:xfrm>
        </p:spPr>
        <p:txBody>
          <a:bodyPr/>
          <a:lstStyle>
            <a:lvl1pPr>
              <a:defRPr/>
            </a:lvl1pPr>
          </a:lstStyle>
          <a:p>
            <a:pPr>
              <a:defRPr/>
            </a:pPr>
            <a:fld id="{531E1903-103E-4B34-91F1-BDD22E7880D5}" type="slidenum">
              <a:rPr lang="ru-RU"/>
              <a:pPr>
                <a:defRPr/>
              </a:pPr>
              <a:t>‹#›</a:t>
            </a:fld>
            <a:endParaRPr lang="ru-RU"/>
          </a:p>
        </p:txBody>
      </p:sp>
    </p:spTree>
    <p:extLst>
      <p:ext uri="{BB962C8B-B14F-4D97-AF65-F5344CB8AC3E}">
        <p14:creationId xmlns:p14="http://schemas.microsoft.com/office/powerpoint/2010/main" val="224726855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4" name="Straight Connector 32">
            <a:extLst>
              <a:ext uri="{FF2B5EF4-FFF2-40B4-BE49-F238E27FC236}">
                <a16:creationId xmlns:a16="http://schemas.microsoft.com/office/drawing/2014/main" id="{BFD949A5-9CAB-4DE3-CF73-CBD79D9C9260}"/>
              </a:ext>
            </a:extLst>
          </p:cNvPr>
          <p:cNvCxnSpPr/>
          <p:nvPr/>
        </p:nvCxnSpPr>
        <p:spPr>
          <a:xfrm>
            <a:off x="1454151" y="1847850"/>
            <a:ext cx="96075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a:extLst>
              <a:ext uri="{FF2B5EF4-FFF2-40B4-BE49-F238E27FC236}">
                <a16:creationId xmlns:a16="http://schemas.microsoft.com/office/drawing/2014/main" id="{97828719-3417-78AC-3ED0-F756035DFF30}"/>
              </a:ext>
            </a:extLst>
          </p:cNvPr>
          <p:cNvSpPr>
            <a:spLocks noGrp="1"/>
          </p:cNvSpPr>
          <p:nvPr>
            <p:ph type="dt" sz="half" idx="10"/>
          </p:nvPr>
        </p:nvSpPr>
        <p:spPr/>
        <p:txBody>
          <a:bodyPr/>
          <a:lstStyle>
            <a:lvl1pPr>
              <a:defRPr/>
            </a:lvl1pPr>
          </a:lstStyle>
          <a:p>
            <a:pPr>
              <a:defRPr/>
            </a:pPr>
            <a:fld id="{63531E3E-0A8B-46C9-B217-4816802F514C}" type="datetimeFigureOut">
              <a:rPr lang="ru-RU"/>
              <a:pPr>
                <a:defRPr/>
              </a:pPr>
              <a:t>28.09.2024</a:t>
            </a:fld>
            <a:endParaRPr lang="ru-RU"/>
          </a:p>
        </p:txBody>
      </p:sp>
      <p:sp>
        <p:nvSpPr>
          <p:cNvPr id="6" name="Footer Placeholder 4">
            <a:extLst>
              <a:ext uri="{FF2B5EF4-FFF2-40B4-BE49-F238E27FC236}">
                <a16:creationId xmlns:a16="http://schemas.microsoft.com/office/drawing/2014/main" id="{BCAD2E91-E174-855E-CEC2-933751D8696E}"/>
              </a:ext>
            </a:extLst>
          </p:cNvPr>
          <p:cNvSpPr>
            <a:spLocks noGrp="1"/>
          </p:cNvSpPr>
          <p:nvPr>
            <p:ph type="ftr" sz="quarter" idx="11"/>
          </p:nvPr>
        </p:nvSpPr>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BE76EB23-D7F3-CC79-62AD-7B4C4178E79C}"/>
              </a:ext>
            </a:extLst>
          </p:cNvPr>
          <p:cNvSpPr>
            <a:spLocks noGrp="1"/>
          </p:cNvSpPr>
          <p:nvPr>
            <p:ph type="sldNum" sz="quarter" idx="12"/>
          </p:nvPr>
        </p:nvSpPr>
        <p:spPr/>
        <p:txBody>
          <a:bodyPr/>
          <a:lstStyle>
            <a:lvl1pPr>
              <a:defRPr/>
            </a:lvl1pPr>
          </a:lstStyle>
          <a:p>
            <a:pPr>
              <a:defRPr/>
            </a:pPr>
            <a:fld id="{9450D4EE-E7FC-4362-BEFA-7C04B4E42296}" type="slidenum">
              <a:rPr lang="ru-RU"/>
              <a:pPr>
                <a:defRPr/>
              </a:pPr>
              <a:t>‹#›</a:t>
            </a:fld>
            <a:endParaRPr lang="ru-RU"/>
          </a:p>
        </p:txBody>
      </p:sp>
    </p:spTree>
    <p:extLst>
      <p:ext uri="{BB962C8B-B14F-4D97-AF65-F5344CB8AC3E}">
        <p14:creationId xmlns:p14="http://schemas.microsoft.com/office/powerpoint/2010/main" val="42791022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cxnSp>
        <p:nvCxnSpPr>
          <p:cNvPr id="4" name="Straight Connector 14">
            <a:extLst>
              <a:ext uri="{FF2B5EF4-FFF2-40B4-BE49-F238E27FC236}">
                <a16:creationId xmlns:a16="http://schemas.microsoft.com/office/drawing/2014/main" id="{0CDF098F-49FB-D5EC-780D-062E79C3E365}"/>
              </a:ext>
            </a:extLst>
          </p:cNvPr>
          <p:cNvCxnSpPr/>
          <p:nvPr/>
        </p:nvCxnSpPr>
        <p:spPr>
          <a:xfrm>
            <a:off x="1454152" y="3805238"/>
            <a:ext cx="86296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54239" y="1756130"/>
            <a:ext cx="8643155" cy="1887950"/>
          </a:xfrm>
        </p:spPr>
        <p:txBody>
          <a:bodyPr anchor="b"/>
          <a:lstStyle>
            <a:lvl1pPr algn="l">
              <a:defRPr sz="2700"/>
            </a:lvl1pPr>
          </a:lstStyle>
          <a:p>
            <a:r>
              <a:rPr lang="ru-RU"/>
              <a:t>Образец заголовка</a:t>
            </a:r>
            <a:endParaRPr lang="en-US" dirty="0"/>
          </a:p>
        </p:txBody>
      </p:sp>
      <p:sp>
        <p:nvSpPr>
          <p:cNvPr id="3" name="Text Placeholder 2"/>
          <p:cNvSpPr>
            <a:spLocks noGrp="1"/>
          </p:cNvSpPr>
          <p:nvPr>
            <p:ph type="body" idx="1"/>
          </p:nvPr>
        </p:nvSpPr>
        <p:spPr>
          <a:xfrm>
            <a:off x="1454239" y="3806197"/>
            <a:ext cx="8630447" cy="1012929"/>
          </a:xfrm>
        </p:spPr>
        <p:txBody>
          <a:bodyPr tIns="91440"/>
          <a:lstStyle>
            <a:lvl1pPr marL="0" indent="0" algn="l">
              <a:buNone/>
              <a:defRPr sz="1350">
                <a:solidFill>
                  <a:schemeClr val="tx1"/>
                </a:solidFill>
              </a:defRPr>
            </a:lvl1pPr>
            <a:lvl2pPr marL="342900" indent="0">
              <a:buNone/>
              <a:defRPr sz="135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a:t>Образец текста</a:t>
            </a:r>
          </a:p>
        </p:txBody>
      </p:sp>
      <p:sp>
        <p:nvSpPr>
          <p:cNvPr id="5" name="Date Placeholder 3">
            <a:extLst>
              <a:ext uri="{FF2B5EF4-FFF2-40B4-BE49-F238E27FC236}">
                <a16:creationId xmlns:a16="http://schemas.microsoft.com/office/drawing/2014/main" id="{78039E07-F2A4-0A94-A2F7-37E6C0C5FD45}"/>
              </a:ext>
            </a:extLst>
          </p:cNvPr>
          <p:cNvSpPr>
            <a:spLocks noGrp="1"/>
          </p:cNvSpPr>
          <p:nvPr>
            <p:ph type="dt" sz="half" idx="10"/>
          </p:nvPr>
        </p:nvSpPr>
        <p:spPr/>
        <p:txBody>
          <a:bodyPr/>
          <a:lstStyle>
            <a:lvl1pPr>
              <a:defRPr/>
            </a:lvl1pPr>
          </a:lstStyle>
          <a:p>
            <a:pPr>
              <a:defRPr/>
            </a:pPr>
            <a:fld id="{15215314-7D28-4AD1-80C1-A6038F06CE42}" type="datetimeFigureOut">
              <a:rPr lang="ru-RU"/>
              <a:pPr>
                <a:defRPr/>
              </a:pPr>
              <a:t>28.09.2024</a:t>
            </a:fld>
            <a:endParaRPr lang="ru-RU"/>
          </a:p>
        </p:txBody>
      </p:sp>
      <p:sp>
        <p:nvSpPr>
          <p:cNvPr id="6" name="Footer Placeholder 4">
            <a:extLst>
              <a:ext uri="{FF2B5EF4-FFF2-40B4-BE49-F238E27FC236}">
                <a16:creationId xmlns:a16="http://schemas.microsoft.com/office/drawing/2014/main" id="{429DD6BB-5735-4F09-920E-937B872D3271}"/>
              </a:ext>
            </a:extLst>
          </p:cNvPr>
          <p:cNvSpPr>
            <a:spLocks noGrp="1"/>
          </p:cNvSpPr>
          <p:nvPr>
            <p:ph type="ftr" sz="quarter" idx="11"/>
          </p:nvPr>
        </p:nvSpPr>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7CF8030E-9D17-C92D-5D6E-F8DFEC46F804}"/>
              </a:ext>
            </a:extLst>
          </p:cNvPr>
          <p:cNvSpPr>
            <a:spLocks noGrp="1"/>
          </p:cNvSpPr>
          <p:nvPr>
            <p:ph type="sldNum" sz="quarter" idx="12"/>
          </p:nvPr>
        </p:nvSpPr>
        <p:spPr/>
        <p:txBody>
          <a:bodyPr/>
          <a:lstStyle>
            <a:lvl1pPr>
              <a:defRPr/>
            </a:lvl1pPr>
          </a:lstStyle>
          <a:p>
            <a:pPr>
              <a:defRPr/>
            </a:pPr>
            <a:fld id="{2C488F1B-948E-4AD2-823A-D31EFE840AA0}" type="slidenum">
              <a:rPr lang="ru-RU"/>
              <a:pPr>
                <a:defRPr/>
              </a:pPr>
              <a:t>‹#›</a:t>
            </a:fld>
            <a:endParaRPr lang="ru-RU"/>
          </a:p>
        </p:txBody>
      </p:sp>
    </p:spTree>
    <p:extLst>
      <p:ext uri="{BB962C8B-B14F-4D97-AF65-F5344CB8AC3E}">
        <p14:creationId xmlns:p14="http://schemas.microsoft.com/office/powerpoint/2010/main" val="40254353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5" name="Straight Connector 34">
            <a:extLst>
              <a:ext uri="{FF2B5EF4-FFF2-40B4-BE49-F238E27FC236}">
                <a16:creationId xmlns:a16="http://schemas.microsoft.com/office/drawing/2014/main" id="{167E22EA-D4A7-16BD-07F3-3BD413B8708E}"/>
              </a:ext>
            </a:extLst>
          </p:cNvPr>
          <p:cNvCxnSpPr/>
          <p:nvPr/>
        </p:nvCxnSpPr>
        <p:spPr>
          <a:xfrm>
            <a:off x="1454151" y="1847850"/>
            <a:ext cx="96075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9217" y="804891"/>
            <a:ext cx="9605635" cy="1059305"/>
          </a:xfrm>
        </p:spPr>
        <p:txBody>
          <a:bodyPr/>
          <a:lstStyle/>
          <a:p>
            <a:r>
              <a:rPr lang="ru-RU"/>
              <a:t>Образец заголовка</a:t>
            </a:r>
            <a:endParaRPr lang="en-US" dirty="0"/>
          </a:p>
        </p:txBody>
      </p:sp>
      <p:sp>
        <p:nvSpPr>
          <p:cNvPr id="3" name="Content Placeholder 2"/>
          <p:cNvSpPr>
            <a:spLocks noGrp="1"/>
          </p:cNvSpPr>
          <p:nvPr>
            <p:ph sz="half" idx="1"/>
          </p:nvPr>
        </p:nvSpPr>
        <p:spPr>
          <a:xfrm>
            <a:off x="1447331" y="2010879"/>
            <a:ext cx="4645152" cy="344859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6" name="Date Placeholder 4">
            <a:extLst>
              <a:ext uri="{FF2B5EF4-FFF2-40B4-BE49-F238E27FC236}">
                <a16:creationId xmlns:a16="http://schemas.microsoft.com/office/drawing/2014/main" id="{DA0E40CD-3932-910E-93B8-43736DDB0C43}"/>
              </a:ext>
            </a:extLst>
          </p:cNvPr>
          <p:cNvSpPr>
            <a:spLocks noGrp="1"/>
          </p:cNvSpPr>
          <p:nvPr>
            <p:ph type="dt" sz="half" idx="10"/>
          </p:nvPr>
        </p:nvSpPr>
        <p:spPr/>
        <p:txBody>
          <a:bodyPr/>
          <a:lstStyle>
            <a:lvl1pPr>
              <a:defRPr/>
            </a:lvl1pPr>
          </a:lstStyle>
          <a:p>
            <a:pPr>
              <a:defRPr/>
            </a:pPr>
            <a:fld id="{F4792B6C-6987-4AD3-BB67-FAAA9C7BE4F4}" type="datetimeFigureOut">
              <a:rPr lang="ru-RU"/>
              <a:pPr>
                <a:defRPr/>
              </a:pPr>
              <a:t>28.09.2024</a:t>
            </a:fld>
            <a:endParaRPr lang="ru-RU"/>
          </a:p>
        </p:txBody>
      </p:sp>
      <p:sp>
        <p:nvSpPr>
          <p:cNvPr id="7" name="Footer Placeholder 5">
            <a:extLst>
              <a:ext uri="{FF2B5EF4-FFF2-40B4-BE49-F238E27FC236}">
                <a16:creationId xmlns:a16="http://schemas.microsoft.com/office/drawing/2014/main" id="{F3C6DCD7-74B1-943A-8EFF-133FB45B74B1}"/>
              </a:ext>
            </a:extLst>
          </p:cNvPr>
          <p:cNvSpPr>
            <a:spLocks noGrp="1"/>
          </p:cNvSpPr>
          <p:nvPr>
            <p:ph type="ftr" sz="quarter" idx="11"/>
          </p:nvPr>
        </p:nvSpPr>
        <p:spPr/>
        <p:txBody>
          <a:bodyPr/>
          <a:lstStyle>
            <a:lvl1pPr>
              <a:defRPr/>
            </a:lvl1pPr>
          </a:lstStyle>
          <a:p>
            <a:pPr>
              <a:defRPr/>
            </a:pPr>
            <a:endParaRPr lang="ru-RU"/>
          </a:p>
        </p:txBody>
      </p:sp>
      <p:sp>
        <p:nvSpPr>
          <p:cNvPr id="8" name="Slide Number Placeholder 6">
            <a:extLst>
              <a:ext uri="{FF2B5EF4-FFF2-40B4-BE49-F238E27FC236}">
                <a16:creationId xmlns:a16="http://schemas.microsoft.com/office/drawing/2014/main" id="{11DE50AE-D43D-7B2C-D9BF-3FCE45C4AD38}"/>
              </a:ext>
            </a:extLst>
          </p:cNvPr>
          <p:cNvSpPr>
            <a:spLocks noGrp="1"/>
          </p:cNvSpPr>
          <p:nvPr>
            <p:ph type="sldNum" sz="quarter" idx="12"/>
          </p:nvPr>
        </p:nvSpPr>
        <p:spPr/>
        <p:txBody>
          <a:bodyPr/>
          <a:lstStyle>
            <a:lvl1pPr>
              <a:defRPr/>
            </a:lvl1pPr>
          </a:lstStyle>
          <a:p>
            <a:pPr>
              <a:defRPr/>
            </a:pPr>
            <a:fld id="{36C9BF87-D869-4AE9-A5E2-DAC2244448CC}" type="slidenum">
              <a:rPr lang="ru-RU"/>
              <a:pPr>
                <a:defRPr/>
              </a:pPr>
              <a:t>‹#›</a:t>
            </a:fld>
            <a:endParaRPr lang="ru-RU"/>
          </a:p>
        </p:txBody>
      </p:sp>
    </p:spTree>
    <p:extLst>
      <p:ext uri="{BB962C8B-B14F-4D97-AF65-F5344CB8AC3E}">
        <p14:creationId xmlns:p14="http://schemas.microsoft.com/office/powerpoint/2010/main" val="1320885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cxnSp>
        <p:nvCxnSpPr>
          <p:cNvPr id="7" name="Straight Connector 28">
            <a:extLst>
              <a:ext uri="{FF2B5EF4-FFF2-40B4-BE49-F238E27FC236}">
                <a16:creationId xmlns:a16="http://schemas.microsoft.com/office/drawing/2014/main" id="{A9806A9C-A51F-4ABE-C760-84F63F4C905D}"/>
              </a:ext>
            </a:extLst>
          </p:cNvPr>
          <p:cNvCxnSpPr/>
          <p:nvPr/>
        </p:nvCxnSpPr>
        <p:spPr>
          <a:xfrm>
            <a:off x="1454151" y="1847850"/>
            <a:ext cx="96075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7192" y="804165"/>
            <a:ext cx="9607661" cy="1056319"/>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447191" y="2019551"/>
            <a:ext cx="4645152" cy="801943"/>
          </a:xfrm>
        </p:spPr>
        <p:txBody>
          <a:bodyPr anchor="b"/>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4" name="Content Placeholder 3"/>
          <p:cNvSpPr>
            <a:spLocks noGrp="1"/>
          </p:cNvSpPr>
          <p:nvPr>
            <p:ph sz="half" idx="2"/>
          </p:nvPr>
        </p:nvSpPr>
        <p:spPr>
          <a:xfrm>
            <a:off x="1447191" y="2824271"/>
            <a:ext cx="4645152" cy="2644457"/>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12363" y="2023005"/>
            <a:ext cx="4645152" cy="802237"/>
          </a:xfrm>
        </p:spPr>
        <p:txBody>
          <a:bodyPr anchor="b"/>
          <a:lstStyle>
            <a:lvl1pPr marL="0" indent="0">
              <a:lnSpc>
                <a:spcPct val="100000"/>
              </a:lnSpc>
              <a:buNone/>
              <a:defRPr sz="1650" b="0" cap="all" baseline="0">
                <a:solidFill>
                  <a:schemeClr val="accent1"/>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a:t>Образец текста</a:t>
            </a:r>
          </a:p>
        </p:txBody>
      </p:sp>
      <p:sp>
        <p:nvSpPr>
          <p:cNvPr id="6" name="Content Placeholder 5"/>
          <p:cNvSpPr>
            <a:spLocks noGrp="1"/>
          </p:cNvSpPr>
          <p:nvPr>
            <p:ph sz="quarter" idx="4"/>
          </p:nvPr>
        </p:nvSpPr>
        <p:spPr>
          <a:xfrm>
            <a:off x="6412363" y="2821491"/>
            <a:ext cx="4645152" cy="2637371"/>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8" name="Date Placeholder 6">
            <a:extLst>
              <a:ext uri="{FF2B5EF4-FFF2-40B4-BE49-F238E27FC236}">
                <a16:creationId xmlns:a16="http://schemas.microsoft.com/office/drawing/2014/main" id="{915A5588-A1BA-9E5B-2CE3-B6A19BAF98E4}"/>
              </a:ext>
            </a:extLst>
          </p:cNvPr>
          <p:cNvSpPr>
            <a:spLocks noGrp="1"/>
          </p:cNvSpPr>
          <p:nvPr>
            <p:ph type="dt" sz="half" idx="10"/>
          </p:nvPr>
        </p:nvSpPr>
        <p:spPr/>
        <p:txBody>
          <a:bodyPr/>
          <a:lstStyle>
            <a:lvl1pPr>
              <a:defRPr/>
            </a:lvl1pPr>
          </a:lstStyle>
          <a:p>
            <a:pPr>
              <a:defRPr/>
            </a:pPr>
            <a:fld id="{DB62C6E3-03E5-46C0-AE37-7B7AF6C0E5D6}" type="datetimeFigureOut">
              <a:rPr lang="ru-RU"/>
              <a:pPr>
                <a:defRPr/>
              </a:pPr>
              <a:t>28.09.2024</a:t>
            </a:fld>
            <a:endParaRPr lang="ru-RU"/>
          </a:p>
        </p:txBody>
      </p:sp>
      <p:sp>
        <p:nvSpPr>
          <p:cNvPr id="9" name="Footer Placeholder 7">
            <a:extLst>
              <a:ext uri="{FF2B5EF4-FFF2-40B4-BE49-F238E27FC236}">
                <a16:creationId xmlns:a16="http://schemas.microsoft.com/office/drawing/2014/main" id="{DD095D11-CDBD-02F1-00BA-0AE8181FB63A}"/>
              </a:ext>
            </a:extLst>
          </p:cNvPr>
          <p:cNvSpPr>
            <a:spLocks noGrp="1"/>
          </p:cNvSpPr>
          <p:nvPr>
            <p:ph type="ftr" sz="quarter" idx="11"/>
          </p:nvPr>
        </p:nvSpPr>
        <p:spPr/>
        <p:txBody>
          <a:bodyPr/>
          <a:lstStyle>
            <a:lvl1pPr>
              <a:defRPr/>
            </a:lvl1pPr>
          </a:lstStyle>
          <a:p>
            <a:pPr>
              <a:defRPr/>
            </a:pPr>
            <a:endParaRPr lang="ru-RU"/>
          </a:p>
        </p:txBody>
      </p:sp>
      <p:sp>
        <p:nvSpPr>
          <p:cNvPr id="10" name="Slide Number Placeholder 8">
            <a:extLst>
              <a:ext uri="{FF2B5EF4-FFF2-40B4-BE49-F238E27FC236}">
                <a16:creationId xmlns:a16="http://schemas.microsoft.com/office/drawing/2014/main" id="{4C604F52-1F38-DE7C-BF66-826B59EBD3DF}"/>
              </a:ext>
            </a:extLst>
          </p:cNvPr>
          <p:cNvSpPr>
            <a:spLocks noGrp="1"/>
          </p:cNvSpPr>
          <p:nvPr>
            <p:ph type="sldNum" sz="quarter" idx="12"/>
          </p:nvPr>
        </p:nvSpPr>
        <p:spPr/>
        <p:txBody>
          <a:bodyPr/>
          <a:lstStyle>
            <a:lvl1pPr>
              <a:defRPr/>
            </a:lvl1pPr>
          </a:lstStyle>
          <a:p>
            <a:pPr>
              <a:defRPr/>
            </a:pPr>
            <a:fld id="{8033D652-5FF9-42A2-82CA-D4AC8D8D34F8}" type="slidenum">
              <a:rPr lang="ru-RU"/>
              <a:pPr>
                <a:defRPr/>
              </a:pPr>
              <a:t>‹#›</a:t>
            </a:fld>
            <a:endParaRPr lang="ru-RU"/>
          </a:p>
        </p:txBody>
      </p:sp>
    </p:spTree>
    <p:extLst>
      <p:ext uri="{BB962C8B-B14F-4D97-AF65-F5344CB8AC3E}">
        <p14:creationId xmlns:p14="http://schemas.microsoft.com/office/powerpoint/2010/main" val="23067941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cxnSp>
        <p:nvCxnSpPr>
          <p:cNvPr id="3" name="Straight Connector 24">
            <a:extLst>
              <a:ext uri="{FF2B5EF4-FFF2-40B4-BE49-F238E27FC236}">
                <a16:creationId xmlns:a16="http://schemas.microsoft.com/office/drawing/2014/main" id="{E11C1982-9CA4-F5A0-6319-374B4C0ED3B9}"/>
              </a:ext>
            </a:extLst>
          </p:cNvPr>
          <p:cNvCxnSpPr/>
          <p:nvPr/>
        </p:nvCxnSpPr>
        <p:spPr>
          <a:xfrm>
            <a:off x="1454151" y="1847850"/>
            <a:ext cx="96075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4" name="Date Placeholder 2">
            <a:extLst>
              <a:ext uri="{FF2B5EF4-FFF2-40B4-BE49-F238E27FC236}">
                <a16:creationId xmlns:a16="http://schemas.microsoft.com/office/drawing/2014/main" id="{014EC985-B385-5EDB-8E3D-4B96DBBEB802}"/>
              </a:ext>
            </a:extLst>
          </p:cNvPr>
          <p:cNvSpPr>
            <a:spLocks noGrp="1"/>
          </p:cNvSpPr>
          <p:nvPr>
            <p:ph type="dt" sz="half" idx="10"/>
          </p:nvPr>
        </p:nvSpPr>
        <p:spPr/>
        <p:txBody>
          <a:bodyPr/>
          <a:lstStyle>
            <a:lvl1pPr>
              <a:defRPr/>
            </a:lvl1pPr>
          </a:lstStyle>
          <a:p>
            <a:pPr>
              <a:defRPr/>
            </a:pPr>
            <a:fld id="{966A3B56-9CA0-4CA0-8118-64F5771A7801}" type="datetimeFigureOut">
              <a:rPr lang="ru-RU"/>
              <a:pPr>
                <a:defRPr/>
              </a:pPr>
              <a:t>28.09.2024</a:t>
            </a:fld>
            <a:endParaRPr lang="ru-RU"/>
          </a:p>
        </p:txBody>
      </p:sp>
      <p:sp>
        <p:nvSpPr>
          <p:cNvPr id="5" name="Footer Placeholder 3">
            <a:extLst>
              <a:ext uri="{FF2B5EF4-FFF2-40B4-BE49-F238E27FC236}">
                <a16:creationId xmlns:a16="http://schemas.microsoft.com/office/drawing/2014/main" id="{B9AA5DDC-58BE-48B3-447B-1AF128A81CAF}"/>
              </a:ext>
            </a:extLst>
          </p:cNvPr>
          <p:cNvSpPr>
            <a:spLocks noGrp="1"/>
          </p:cNvSpPr>
          <p:nvPr>
            <p:ph type="ftr" sz="quarter" idx="11"/>
          </p:nvPr>
        </p:nvSpPr>
        <p:spPr/>
        <p:txBody>
          <a:bodyPr/>
          <a:lstStyle>
            <a:lvl1pPr>
              <a:defRPr/>
            </a:lvl1pPr>
          </a:lstStyle>
          <a:p>
            <a:pPr>
              <a:defRPr/>
            </a:pPr>
            <a:endParaRPr lang="ru-RU"/>
          </a:p>
        </p:txBody>
      </p:sp>
      <p:sp>
        <p:nvSpPr>
          <p:cNvPr id="6" name="Slide Number Placeholder 4">
            <a:extLst>
              <a:ext uri="{FF2B5EF4-FFF2-40B4-BE49-F238E27FC236}">
                <a16:creationId xmlns:a16="http://schemas.microsoft.com/office/drawing/2014/main" id="{0194C758-D3D0-1C8A-7A62-22664BF97CB3}"/>
              </a:ext>
            </a:extLst>
          </p:cNvPr>
          <p:cNvSpPr>
            <a:spLocks noGrp="1"/>
          </p:cNvSpPr>
          <p:nvPr>
            <p:ph type="sldNum" sz="quarter" idx="12"/>
          </p:nvPr>
        </p:nvSpPr>
        <p:spPr/>
        <p:txBody>
          <a:bodyPr/>
          <a:lstStyle>
            <a:lvl1pPr>
              <a:defRPr/>
            </a:lvl1pPr>
          </a:lstStyle>
          <a:p>
            <a:pPr>
              <a:defRPr/>
            </a:pPr>
            <a:fld id="{C28F35C2-A072-40A5-97C6-47FCBC23C75E}" type="slidenum">
              <a:rPr lang="ru-RU"/>
              <a:pPr>
                <a:defRPr/>
              </a:pPr>
              <a:t>‹#›</a:t>
            </a:fld>
            <a:endParaRPr lang="ru-RU"/>
          </a:p>
        </p:txBody>
      </p:sp>
    </p:spTree>
    <p:extLst>
      <p:ext uri="{BB962C8B-B14F-4D97-AF65-F5344CB8AC3E}">
        <p14:creationId xmlns:p14="http://schemas.microsoft.com/office/powerpoint/2010/main" val="33255376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7842D0E6-C4FF-730E-E82D-4D010719CA5D}"/>
              </a:ext>
            </a:extLst>
          </p:cNvPr>
          <p:cNvSpPr>
            <a:spLocks noGrp="1"/>
          </p:cNvSpPr>
          <p:nvPr>
            <p:ph type="dt" sz="half" idx="10"/>
          </p:nvPr>
        </p:nvSpPr>
        <p:spPr/>
        <p:txBody>
          <a:bodyPr/>
          <a:lstStyle>
            <a:lvl1pPr>
              <a:defRPr/>
            </a:lvl1pPr>
          </a:lstStyle>
          <a:p>
            <a:pPr>
              <a:defRPr/>
            </a:pPr>
            <a:fld id="{EE818862-8CAC-480A-8D3F-5B61DCCC44F7}" type="datetimeFigureOut">
              <a:rPr lang="ru-RU"/>
              <a:pPr>
                <a:defRPr/>
              </a:pPr>
              <a:t>28.09.2024</a:t>
            </a:fld>
            <a:endParaRPr lang="ru-RU"/>
          </a:p>
        </p:txBody>
      </p:sp>
      <p:sp>
        <p:nvSpPr>
          <p:cNvPr id="3" name="Footer Placeholder 4">
            <a:extLst>
              <a:ext uri="{FF2B5EF4-FFF2-40B4-BE49-F238E27FC236}">
                <a16:creationId xmlns:a16="http://schemas.microsoft.com/office/drawing/2014/main" id="{CB9C3CB4-385B-5329-698D-DD54F27ABD7C}"/>
              </a:ext>
            </a:extLst>
          </p:cNvPr>
          <p:cNvSpPr>
            <a:spLocks noGrp="1"/>
          </p:cNvSpPr>
          <p:nvPr>
            <p:ph type="ftr" sz="quarter" idx="11"/>
          </p:nvPr>
        </p:nvSpPr>
        <p:spPr/>
        <p:txBody>
          <a:bodyPr/>
          <a:lstStyle>
            <a:lvl1pPr>
              <a:defRPr/>
            </a:lvl1pPr>
          </a:lstStyle>
          <a:p>
            <a:pPr>
              <a:defRPr/>
            </a:pPr>
            <a:endParaRPr lang="ru-RU"/>
          </a:p>
        </p:txBody>
      </p:sp>
      <p:sp>
        <p:nvSpPr>
          <p:cNvPr id="4" name="Slide Number Placeholder 5">
            <a:extLst>
              <a:ext uri="{FF2B5EF4-FFF2-40B4-BE49-F238E27FC236}">
                <a16:creationId xmlns:a16="http://schemas.microsoft.com/office/drawing/2014/main" id="{1A573FBA-B13B-11A1-5B24-24807C1E01A0}"/>
              </a:ext>
            </a:extLst>
          </p:cNvPr>
          <p:cNvSpPr>
            <a:spLocks noGrp="1"/>
          </p:cNvSpPr>
          <p:nvPr>
            <p:ph type="sldNum" sz="quarter" idx="12"/>
          </p:nvPr>
        </p:nvSpPr>
        <p:spPr/>
        <p:txBody>
          <a:bodyPr/>
          <a:lstStyle>
            <a:lvl1pPr>
              <a:defRPr/>
            </a:lvl1pPr>
          </a:lstStyle>
          <a:p>
            <a:pPr>
              <a:defRPr/>
            </a:pPr>
            <a:fld id="{0E6506DA-0CE1-4FBD-8FD0-4428DECD9855}" type="slidenum">
              <a:rPr lang="ru-RU"/>
              <a:pPr>
                <a:defRPr/>
              </a:pPr>
              <a:t>‹#›</a:t>
            </a:fld>
            <a:endParaRPr lang="ru-RU"/>
          </a:p>
        </p:txBody>
      </p:sp>
    </p:spTree>
    <p:extLst>
      <p:ext uri="{BB962C8B-B14F-4D97-AF65-F5344CB8AC3E}">
        <p14:creationId xmlns:p14="http://schemas.microsoft.com/office/powerpoint/2010/main" val="7062845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cxnSp>
        <p:nvCxnSpPr>
          <p:cNvPr id="5" name="Straight Connector 16">
            <a:extLst>
              <a:ext uri="{FF2B5EF4-FFF2-40B4-BE49-F238E27FC236}">
                <a16:creationId xmlns:a16="http://schemas.microsoft.com/office/drawing/2014/main" id="{03413591-5048-2378-6F9B-8D15C284C28B}"/>
              </a:ext>
            </a:extLst>
          </p:cNvPr>
          <p:cNvCxnSpPr/>
          <p:nvPr/>
        </p:nvCxnSpPr>
        <p:spPr>
          <a:xfrm>
            <a:off x="1447800" y="3205163"/>
            <a:ext cx="3270251"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44672" y="798973"/>
            <a:ext cx="3273099" cy="2247117"/>
          </a:xfrm>
        </p:spPr>
        <p:txBody>
          <a:bodyPr anchor="b"/>
          <a:lstStyle>
            <a:lvl1pPr algn="l">
              <a:defRPr sz="1800"/>
            </a:lvl1pPr>
          </a:lstStyle>
          <a:p>
            <a:r>
              <a:rPr lang="ru-RU"/>
              <a:t>Образец заголовка</a:t>
            </a:r>
            <a:endParaRPr lang="en-US" dirty="0"/>
          </a:p>
        </p:txBody>
      </p:sp>
      <p:sp>
        <p:nvSpPr>
          <p:cNvPr id="3" name="Content Placeholder 2"/>
          <p:cNvSpPr>
            <a:spLocks noGrp="1"/>
          </p:cNvSpPr>
          <p:nvPr>
            <p:ph idx="1"/>
          </p:nvPr>
        </p:nvSpPr>
        <p:spPr>
          <a:xfrm>
            <a:off x="5043714" y="798974"/>
            <a:ext cx="6012471" cy="4658826"/>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444672" y="3205493"/>
            <a:ext cx="3275013" cy="2248181"/>
          </a:xfrm>
        </p:spPr>
        <p:txBody>
          <a:bodyPr/>
          <a:lstStyle>
            <a:lvl1pPr marL="0" indent="0" algn="l">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6" name="Date Placeholder 4">
            <a:extLst>
              <a:ext uri="{FF2B5EF4-FFF2-40B4-BE49-F238E27FC236}">
                <a16:creationId xmlns:a16="http://schemas.microsoft.com/office/drawing/2014/main" id="{C8AECF07-9997-127B-49A4-28EA9AB60D4A}"/>
              </a:ext>
            </a:extLst>
          </p:cNvPr>
          <p:cNvSpPr>
            <a:spLocks noGrp="1"/>
          </p:cNvSpPr>
          <p:nvPr>
            <p:ph type="dt" sz="half" idx="10"/>
          </p:nvPr>
        </p:nvSpPr>
        <p:spPr/>
        <p:txBody>
          <a:bodyPr/>
          <a:lstStyle>
            <a:lvl1pPr>
              <a:defRPr/>
            </a:lvl1pPr>
          </a:lstStyle>
          <a:p>
            <a:pPr>
              <a:defRPr/>
            </a:pPr>
            <a:fld id="{94473781-09D6-4776-BB93-D6CCC951769E}" type="datetimeFigureOut">
              <a:rPr lang="ru-RU"/>
              <a:pPr>
                <a:defRPr/>
              </a:pPr>
              <a:t>28.09.2024</a:t>
            </a:fld>
            <a:endParaRPr lang="ru-RU"/>
          </a:p>
        </p:txBody>
      </p:sp>
      <p:sp>
        <p:nvSpPr>
          <p:cNvPr id="7" name="Footer Placeholder 5">
            <a:extLst>
              <a:ext uri="{FF2B5EF4-FFF2-40B4-BE49-F238E27FC236}">
                <a16:creationId xmlns:a16="http://schemas.microsoft.com/office/drawing/2014/main" id="{08604AFD-10C3-6447-E84F-E871C02CCDDB}"/>
              </a:ext>
            </a:extLst>
          </p:cNvPr>
          <p:cNvSpPr>
            <a:spLocks noGrp="1"/>
          </p:cNvSpPr>
          <p:nvPr>
            <p:ph type="ftr" sz="quarter" idx="11"/>
          </p:nvPr>
        </p:nvSpPr>
        <p:spPr/>
        <p:txBody>
          <a:bodyPr/>
          <a:lstStyle>
            <a:lvl1pPr>
              <a:defRPr/>
            </a:lvl1pPr>
          </a:lstStyle>
          <a:p>
            <a:pPr>
              <a:defRPr/>
            </a:pPr>
            <a:endParaRPr lang="ru-RU"/>
          </a:p>
        </p:txBody>
      </p:sp>
      <p:sp>
        <p:nvSpPr>
          <p:cNvPr id="8" name="Slide Number Placeholder 6">
            <a:extLst>
              <a:ext uri="{FF2B5EF4-FFF2-40B4-BE49-F238E27FC236}">
                <a16:creationId xmlns:a16="http://schemas.microsoft.com/office/drawing/2014/main" id="{219E38D5-9AD8-41E4-ADCD-BE63876D067B}"/>
              </a:ext>
            </a:extLst>
          </p:cNvPr>
          <p:cNvSpPr>
            <a:spLocks noGrp="1"/>
          </p:cNvSpPr>
          <p:nvPr>
            <p:ph type="sldNum" sz="quarter" idx="12"/>
          </p:nvPr>
        </p:nvSpPr>
        <p:spPr/>
        <p:txBody>
          <a:bodyPr/>
          <a:lstStyle>
            <a:lvl1pPr>
              <a:defRPr/>
            </a:lvl1pPr>
          </a:lstStyle>
          <a:p>
            <a:pPr>
              <a:defRPr/>
            </a:pPr>
            <a:fld id="{7C8D6B3D-9790-4ED2-A18D-4E509217D6A2}" type="slidenum">
              <a:rPr lang="ru-RU"/>
              <a:pPr>
                <a:defRPr/>
              </a:pPr>
              <a:t>‹#›</a:t>
            </a:fld>
            <a:endParaRPr lang="ru-RU"/>
          </a:p>
        </p:txBody>
      </p:sp>
    </p:spTree>
    <p:extLst>
      <p:ext uri="{BB962C8B-B14F-4D97-AF65-F5344CB8AC3E}">
        <p14:creationId xmlns:p14="http://schemas.microsoft.com/office/powerpoint/2010/main" val="24853715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CE23274-6F25-4319-92FB-E944FB15A16B}"/>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3ED78BED-B5BC-45DF-BB16-D8128364BE82}"/>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A9213FEE-FD99-4DCA-91BE-6ADFB47D4B93}"/>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99ABEF98-46AC-43DE-B6E4-605014CF30ED}"/>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3ABCA318-6A27-4E28-857B-8AAFA4F38D4A}"/>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3771579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grpSp>
        <p:nvGrpSpPr>
          <p:cNvPr id="5" name="Group 7">
            <a:extLst>
              <a:ext uri="{FF2B5EF4-FFF2-40B4-BE49-F238E27FC236}">
                <a16:creationId xmlns:a16="http://schemas.microsoft.com/office/drawing/2014/main" id="{B7D5FA1B-618F-59CA-89B7-035154A73223}"/>
              </a:ext>
            </a:extLst>
          </p:cNvPr>
          <p:cNvGrpSpPr>
            <a:grpSpLocks/>
          </p:cNvGrpSpPr>
          <p:nvPr/>
        </p:nvGrpSpPr>
        <p:grpSpPr bwMode="auto">
          <a:xfrm>
            <a:off x="7478185" y="482601"/>
            <a:ext cx="4074583" cy="5148263"/>
            <a:chOff x="7477387" y="482170"/>
            <a:chExt cx="4074533" cy="5149101"/>
          </a:xfrm>
        </p:grpSpPr>
        <p:sp>
          <p:nvSpPr>
            <p:cNvPr id="6" name="Rectangle 17">
              <a:extLst>
                <a:ext uri="{FF2B5EF4-FFF2-40B4-BE49-F238E27FC236}">
                  <a16:creationId xmlns:a16="http://schemas.microsoft.com/office/drawing/2014/main" id="{0F34BA61-A81B-325B-D49D-BAB519D9426D}"/>
                </a:ext>
              </a:extLst>
            </p:cNvPr>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7" name="Rectangle 18">
              <a:extLst>
                <a:ext uri="{FF2B5EF4-FFF2-40B4-BE49-F238E27FC236}">
                  <a16:creationId xmlns:a16="http://schemas.microsoft.com/office/drawing/2014/main" id="{15AEBC44-0573-A2BD-9B5D-47C2C6C23B96}"/>
                </a:ext>
              </a:extLst>
            </p:cNvPr>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cxnSp>
        <p:nvCxnSpPr>
          <p:cNvPr id="8" name="Straight Connector 30">
            <a:extLst>
              <a:ext uri="{FF2B5EF4-FFF2-40B4-BE49-F238E27FC236}">
                <a16:creationId xmlns:a16="http://schemas.microsoft.com/office/drawing/2014/main" id="{D404CE4D-4E8F-D5BC-0BAD-048566B93603}"/>
              </a:ext>
            </a:extLst>
          </p:cNvPr>
          <p:cNvCxnSpPr/>
          <p:nvPr/>
        </p:nvCxnSpPr>
        <p:spPr>
          <a:xfrm>
            <a:off x="1447801" y="3143250"/>
            <a:ext cx="5526617"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a:xfrm>
            <a:off x="1451207" y="1129513"/>
            <a:ext cx="5532328" cy="1830584"/>
          </a:xfrm>
        </p:spPr>
        <p:txBody>
          <a:bodyPr anchor="b"/>
          <a:lstStyle>
            <a:lvl1pPr>
              <a:defRPr sz="24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8124389" y="1122544"/>
            <a:ext cx="2791171" cy="3866327"/>
          </a:xfrm>
          <a:solidFill>
            <a:schemeClr val="bg1">
              <a:lumMod val="85000"/>
            </a:schemeClr>
          </a:solidFill>
          <a:ln w="9525" cap="sq">
            <a:noFill/>
            <a:miter lim="800000"/>
          </a:ln>
          <a:effectLst/>
        </p:spPr>
        <p:txBody>
          <a:bodyPr rtlCol="0">
            <a:normAutofit/>
          </a:bodyP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ru-RU" noProof="0"/>
              <a:t>Вставка рисунка</a:t>
            </a:r>
            <a:endParaRPr lang="en-US" noProof="0" dirty="0"/>
          </a:p>
        </p:txBody>
      </p:sp>
      <p:sp>
        <p:nvSpPr>
          <p:cNvPr id="4" name="Text Placeholder 3"/>
          <p:cNvSpPr>
            <a:spLocks noGrp="1"/>
          </p:cNvSpPr>
          <p:nvPr>
            <p:ph type="body" sz="half" idx="2"/>
          </p:nvPr>
        </p:nvSpPr>
        <p:spPr>
          <a:xfrm>
            <a:off x="1450330" y="3145992"/>
            <a:ext cx="5524404" cy="2003742"/>
          </a:xfrm>
        </p:spPr>
        <p:txBody>
          <a:bodyPr/>
          <a:lstStyle>
            <a:lvl1pPr marL="0" indent="0" algn="l">
              <a:buNone/>
              <a:defRPr sz="135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a:t>Образец текста</a:t>
            </a:r>
          </a:p>
        </p:txBody>
      </p:sp>
      <p:sp>
        <p:nvSpPr>
          <p:cNvPr id="9" name="Date Placeholder 4">
            <a:extLst>
              <a:ext uri="{FF2B5EF4-FFF2-40B4-BE49-F238E27FC236}">
                <a16:creationId xmlns:a16="http://schemas.microsoft.com/office/drawing/2014/main" id="{649D2C46-7D52-613B-B5B9-73C53FF12F7A}"/>
              </a:ext>
            </a:extLst>
          </p:cNvPr>
          <p:cNvSpPr>
            <a:spLocks noGrp="1"/>
          </p:cNvSpPr>
          <p:nvPr>
            <p:ph type="dt" sz="half" idx="10"/>
          </p:nvPr>
        </p:nvSpPr>
        <p:spPr>
          <a:xfrm>
            <a:off x="1447801" y="5470525"/>
            <a:ext cx="5526617" cy="319088"/>
          </a:xfrm>
        </p:spPr>
        <p:txBody>
          <a:bodyPr/>
          <a:lstStyle>
            <a:lvl1pPr algn="l">
              <a:defRPr/>
            </a:lvl1pPr>
          </a:lstStyle>
          <a:p>
            <a:pPr>
              <a:defRPr/>
            </a:pPr>
            <a:fld id="{A2AB4FED-5912-40A9-9930-2B03CF5A5226}" type="datetimeFigureOut">
              <a:rPr lang="ru-RU"/>
              <a:pPr>
                <a:defRPr/>
              </a:pPr>
              <a:t>28.09.2024</a:t>
            </a:fld>
            <a:endParaRPr lang="ru-RU"/>
          </a:p>
        </p:txBody>
      </p:sp>
      <p:sp>
        <p:nvSpPr>
          <p:cNvPr id="10" name="Footer Placeholder 5">
            <a:extLst>
              <a:ext uri="{FF2B5EF4-FFF2-40B4-BE49-F238E27FC236}">
                <a16:creationId xmlns:a16="http://schemas.microsoft.com/office/drawing/2014/main" id="{BFFF8EBA-77CC-B429-A46A-BFEB0114CD3F}"/>
              </a:ext>
            </a:extLst>
          </p:cNvPr>
          <p:cNvSpPr>
            <a:spLocks noGrp="1"/>
          </p:cNvSpPr>
          <p:nvPr>
            <p:ph type="ftr" sz="quarter" idx="11"/>
          </p:nvPr>
        </p:nvSpPr>
        <p:spPr>
          <a:xfrm>
            <a:off x="1447801" y="319089"/>
            <a:ext cx="5541433" cy="320675"/>
          </a:xfrm>
        </p:spPr>
        <p:txBody>
          <a:bodyPr/>
          <a:lstStyle>
            <a:lvl1pPr>
              <a:defRPr/>
            </a:lvl1pPr>
          </a:lstStyle>
          <a:p>
            <a:pPr>
              <a:defRPr/>
            </a:pPr>
            <a:endParaRPr lang="ru-RU"/>
          </a:p>
        </p:txBody>
      </p:sp>
      <p:sp>
        <p:nvSpPr>
          <p:cNvPr id="11" name="Slide Number Placeholder 6">
            <a:extLst>
              <a:ext uri="{FF2B5EF4-FFF2-40B4-BE49-F238E27FC236}">
                <a16:creationId xmlns:a16="http://schemas.microsoft.com/office/drawing/2014/main" id="{3D7892FF-2709-7ACA-F1C8-19246EFDFE86}"/>
              </a:ext>
            </a:extLst>
          </p:cNvPr>
          <p:cNvSpPr>
            <a:spLocks noGrp="1"/>
          </p:cNvSpPr>
          <p:nvPr>
            <p:ph type="sldNum" sz="quarter" idx="12"/>
          </p:nvPr>
        </p:nvSpPr>
        <p:spPr/>
        <p:txBody>
          <a:bodyPr/>
          <a:lstStyle>
            <a:lvl1pPr>
              <a:defRPr/>
            </a:lvl1pPr>
          </a:lstStyle>
          <a:p>
            <a:pPr>
              <a:defRPr/>
            </a:pPr>
            <a:fld id="{BDAF8414-BAB7-464B-A82E-DF7A1A87822B}" type="slidenum">
              <a:rPr lang="ru-RU"/>
              <a:pPr>
                <a:defRPr/>
              </a:pPr>
              <a:t>‹#›</a:t>
            </a:fld>
            <a:endParaRPr lang="ru-RU"/>
          </a:p>
        </p:txBody>
      </p:sp>
    </p:spTree>
    <p:extLst>
      <p:ext uri="{BB962C8B-B14F-4D97-AF65-F5344CB8AC3E}">
        <p14:creationId xmlns:p14="http://schemas.microsoft.com/office/powerpoint/2010/main" val="15092526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cxnSp>
        <p:nvCxnSpPr>
          <p:cNvPr id="4" name="Straight Connector 25">
            <a:extLst>
              <a:ext uri="{FF2B5EF4-FFF2-40B4-BE49-F238E27FC236}">
                <a16:creationId xmlns:a16="http://schemas.microsoft.com/office/drawing/2014/main" id="{E4BB68C1-6B66-05BA-E0A7-1C68DAD3DC79}"/>
              </a:ext>
            </a:extLst>
          </p:cNvPr>
          <p:cNvCxnSpPr/>
          <p:nvPr/>
        </p:nvCxnSpPr>
        <p:spPr>
          <a:xfrm>
            <a:off x="1454151" y="1847850"/>
            <a:ext cx="9607549" cy="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a:extLst>
              <a:ext uri="{FF2B5EF4-FFF2-40B4-BE49-F238E27FC236}">
                <a16:creationId xmlns:a16="http://schemas.microsoft.com/office/drawing/2014/main" id="{F01CFCF8-C877-E626-2643-A16A82ED2B18}"/>
              </a:ext>
            </a:extLst>
          </p:cNvPr>
          <p:cNvSpPr>
            <a:spLocks noGrp="1"/>
          </p:cNvSpPr>
          <p:nvPr>
            <p:ph type="dt" sz="half" idx="10"/>
          </p:nvPr>
        </p:nvSpPr>
        <p:spPr/>
        <p:txBody>
          <a:bodyPr/>
          <a:lstStyle>
            <a:lvl1pPr>
              <a:defRPr/>
            </a:lvl1pPr>
          </a:lstStyle>
          <a:p>
            <a:pPr>
              <a:defRPr/>
            </a:pPr>
            <a:fld id="{1F87FFCE-B3D7-43BC-BB9C-80323569FB4E}" type="datetimeFigureOut">
              <a:rPr lang="ru-RU"/>
              <a:pPr>
                <a:defRPr/>
              </a:pPr>
              <a:t>28.09.2024</a:t>
            </a:fld>
            <a:endParaRPr lang="ru-RU"/>
          </a:p>
        </p:txBody>
      </p:sp>
      <p:sp>
        <p:nvSpPr>
          <p:cNvPr id="6" name="Footer Placeholder 4">
            <a:extLst>
              <a:ext uri="{FF2B5EF4-FFF2-40B4-BE49-F238E27FC236}">
                <a16:creationId xmlns:a16="http://schemas.microsoft.com/office/drawing/2014/main" id="{A7C6B98D-B84E-9A3E-6822-414D06AB37DF}"/>
              </a:ext>
            </a:extLst>
          </p:cNvPr>
          <p:cNvSpPr>
            <a:spLocks noGrp="1"/>
          </p:cNvSpPr>
          <p:nvPr>
            <p:ph type="ftr" sz="quarter" idx="11"/>
          </p:nvPr>
        </p:nvSpPr>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2D44DE63-3365-3211-FBA7-FB64CD605DA9}"/>
              </a:ext>
            </a:extLst>
          </p:cNvPr>
          <p:cNvSpPr>
            <a:spLocks noGrp="1"/>
          </p:cNvSpPr>
          <p:nvPr>
            <p:ph type="sldNum" sz="quarter" idx="12"/>
          </p:nvPr>
        </p:nvSpPr>
        <p:spPr/>
        <p:txBody>
          <a:bodyPr/>
          <a:lstStyle>
            <a:lvl1pPr>
              <a:defRPr/>
            </a:lvl1pPr>
          </a:lstStyle>
          <a:p>
            <a:pPr>
              <a:defRPr/>
            </a:pPr>
            <a:fld id="{8D37A1BC-5FCE-42B3-85DD-4624FE2416D5}" type="slidenum">
              <a:rPr lang="ru-RU"/>
              <a:pPr>
                <a:defRPr/>
              </a:pPr>
              <a:t>‹#›</a:t>
            </a:fld>
            <a:endParaRPr lang="ru-RU"/>
          </a:p>
        </p:txBody>
      </p:sp>
    </p:spTree>
    <p:extLst>
      <p:ext uri="{BB962C8B-B14F-4D97-AF65-F5344CB8AC3E}">
        <p14:creationId xmlns:p14="http://schemas.microsoft.com/office/powerpoint/2010/main" val="77388917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cxnSp>
        <p:nvCxnSpPr>
          <p:cNvPr id="4" name="Straight Connector 14">
            <a:extLst>
              <a:ext uri="{FF2B5EF4-FFF2-40B4-BE49-F238E27FC236}">
                <a16:creationId xmlns:a16="http://schemas.microsoft.com/office/drawing/2014/main" id="{14ED7784-1B0B-61F9-A335-E9B627775FDD}"/>
              </a:ext>
            </a:extLst>
          </p:cNvPr>
          <p:cNvCxnSpPr/>
          <p:nvPr/>
        </p:nvCxnSpPr>
        <p:spPr>
          <a:xfrm>
            <a:off x="9438217" y="798513"/>
            <a:ext cx="0" cy="4660900"/>
          </a:xfrm>
          <a:prstGeom prst="line">
            <a:avLst/>
          </a:prstGeom>
          <a:ln w="31750"/>
        </p:spPr>
        <p:style>
          <a:lnRef idx="3">
            <a:schemeClr val="accent1"/>
          </a:lnRef>
          <a:fillRef idx="0">
            <a:schemeClr val="accent1"/>
          </a:fillRef>
          <a:effectRef idx="2">
            <a:schemeClr val="accent1"/>
          </a:effectRef>
          <a:fontRef idx="minor">
            <a:schemeClr val="tx1"/>
          </a:fontRef>
        </p:style>
      </p:cxnSp>
      <p:sp>
        <p:nvSpPr>
          <p:cNvPr id="2" name="Vertical Title 1"/>
          <p:cNvSpPr>
            <a:spLocks noGrp="1"/>
          </p:cNvSpPr>
          <p:nvPr>
            <p:ph type="title" orient="vert"/>
          </p:nvPr>
        </p:nvSpPr>
        <p:spPr>
          <a:xfrm>
            <a:off x="9439111" y="798975"/>
            <a:ext cx="1615743" cy="4659889"/>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444673" y="798975"/>
            <a:ext cx="7828831" cy="4659889"/>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a:extLst>
              <a:ext uri="{FF2B5EF4-FFF2-40B4-BE49-F238E27FC236}">
                <a16:creationId xmlns:a16="http://schemas.microsoft.com/office/drawing/2014/main" id="{BDCAD862-239B-711F-DCAD-744DCF1BAE40}"/>
              </a:ext>
            </a:extLst>
          </p:cNvPr>
          <p:cNvSpPr>
            <a:spLocks noGrp="1"/>
          </p:cNvSpPr>
          <p:nvPr>
            <p:ph type="dt" sz="half" idx="10"/>
          </p:nvPr>
        </p:nvSpPr>
        <p:spPr/>
        <p:txBody>
          <a:bodyPr/>
          <a:lstStyle>
            <a:lvl1pPr>
              <a:defRPr/>
            </a:lvl1pPr>
          </a:lstStyle>
          <a:p>
            <a:pPr>
              <a:defRPr/>
            </a:pPr>
            <a:fld id="{9F681D1B-1F51-49E7-8706-6AAAA30AC845}" type="datetimeFigureOut">
              <a:rPr lang="ru-RU"/>
              <a:pPr>
                <a:defRPr/>
              </a:pPr>
              <a:t>28.09.2024</a:t>
            </a:fld>
            <a:endParaRPr lang="ru-RU"/>
          </a:p>
        </p:txBody>
      </p:sp>
      <p:sp>
        <p:nvSpPr>
          <p:cNvPr id="6" name="Footer Placeholder 4">
            <a:extLst>
              <a:ext uri="{FF2B5EF4-FFF2-40B4-BE49-F238E27FC236}">
                <a16:creationId xmlns:a16="http://schemas.microsoft.com/office/drawing/2014/main" id="{09DCBD4C-32A5-E9BA-D57D-7968A6833DBD}"/>
              </a:ext>
            </a:extLst>
          </p:cNvPr>
          <p:cNvSpPr>
            <a:spLocks noGrp="1"/>
          </p:cNvSpPr>
          <p:nvPr>
            <p:ph type="ftr" sz="quarter" idx="11"/>
          </p:nvPr>
        </p:nvSpPr>
        <p:spPr/>
        <p:txBody>
          <a:bodyPr/>
          <a:lstStyle>
            <a:lvl1pPr>
              <a:defRPr/>
            </a:lvl1pPr>
          </a:lstStyle>
          <a:p>
            <a:pPr>
              <a:defRPr/>
            </a:pPr>
            <a:endParaRPr lang="ru-RU"/>
          </a:p>
        </p:txBody>
      </p:sp>
      <p:sp>
        <p:nvSpPr>
          <p:cNvPr id="7" name="Slide Number Placeholder 5">
            <a:extLst>
              <a:ext uri="{FF2B5EF4-FFF2-40B4-BE49-F238E27FC236}">
                <a16:creationId xmlns:a16="http://schemas.microsoft.com/office/drawing/2014/main" id="{39917CEC-4771-3454-5552-2E818F5B8C8F}"/>
              </a:ext>
            </a:extLst>
          </p:cNvPr>
          <p:cNvSpPr>
            <a:spLocks noGrp="1"/>
          </p:cNvSpPr>
          <p:nvPr>
            <p:ph type="sldNum" sz="quarter" idx="12"/>
          </p:nvPr>
        </p:nvSpPr>
        <p:spPr/>
        <p:txBody>
          <a:bodyPr/>
          <a:lstStyle>
            <a:lvl1pPr>
              <a:defRPr/>
            </a:lvl1pPr>
          </a:lstStyle>
          <a:p>
            <a:pPr>
              <a:defRPr/>
            </a:pPr>
            <a:fld id="{8BCC8905-2DA1-4308-A8B2-4FCE9262414B}" type="slidenum">
              <a:rPr lang="ru-RU"/>
              <a:pPr>
                <a:defRPr/>
              </a:pPr>
              <a:t>‹#›</a:t>
            </a:fld>
            <a:endParaRPr lang="ru-RU"/>
          </a:p>
        </p:txBody>
      </p:sp>
    </p:spTree>
    <p:extLst>
      <p:ext uri="{BB962C8B-B14F-4D97-AF65-F5344CB8AC3E}">
        <p14:creationId xmlns:p14="http://schemas.microsoft.com/office/powerpoint/2010/main" val="54823479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x">
  <p:cSld name="Title + 1 column">
    <p:spTree>
      <p:nvGrpSpPr>
        <p:cNvPr id="1" name="Shape 665"/>
        <p:cNvGrpSpPr/>
        <p:nvPr/>
      </p:nvGrpSpPr>
      <p:grpSpPr>
        <a:xfrm>
          <a:off x="0" y="0"/>
          <a:ext cx="0" cy="0"/>
          <a:chOff x="0" y="0"/>
          <a:chExt cx="0" cy="0"/>
        </a:xfrm>
      </p:grpSpPr>
      <p:grpSp>
        <p:nvGrpSpPr>
          <p:cNvPr id="2" name="Shape 666">
            <a:extLst>
              <a:ext uri="{FF2B5EF4-FFF2-40B4-BE49-F238E27FC236}">
                <a16:creationId xmlns:a16="http://schemas.microsoft.com/office/drawing/2014/main" id="{B8BA72C5-A9BD-3BC5-3C63-9A7039FC2F39}"/>
              </a:ext>
            </a:extLst>
          </p:cNvPr>
          <p:cNvGrpSpPr>
            <a:grpSpLocks/>
          </p:cNvGrpSpPr>
          <p:nvPr/>
        </p:nvGrpSpPr>
        <p:grpSpPr bwMode="auto">
          <a:xfrm>
            <a:off x="1" y="0"/>
            <a:ext cx="12213167" cy="6870700"/>
            <a:chOff x="3843650" y="2891150"/>
            <a:chExt cx="3447625" cy="2585725"/>
          </a:xfrm>
        </p:grpSpPr>
        <p:sp>
          <p:nvSpPr>
            <p:cNvPr id="3" name="Shape 667">
              <a:extLst>
                <a:ext uri="{FF2B5EF4-FFF2-40B4-BE49-F238E27FC236}">
                  <a16:creationId xmlns:a16="http://schemas.microsoft.com/office/drawing/2014/main" id="{7E4542A5-65DF-F3BA-88FC-5E05EC12B4C6}"/>
                </a:ext>
              </a:extLst>
            </p:cNvPr>
            <p:cNvSpPr>
              <a:spLocks/>
            </p:cNvSpPr>
            <p:nvPr/>
          </p:nvSpPr>
          <p:spPr bwMode="auto">
            <a:xfrm>
              <a:off x="6911857" y="2942530"/>
              <a:ext cx="56166" cy="4780"/>
            </a:xfrm>
            <a:custGeom>
              <a:avLst/>
              <a:gdLst>
                <a:gd name="T0" fmla="*/ 118750000 w 2257"/>
                <a:gd name="T1" fmla="*/ 0 h 203"/>
                <a:gd name="T2" fmla="*/ 13281250 w 2257"/>
                <a:gd name="T3" fmla="*/ 26562500 h 203"/>
                <a:gd name="T4" fmla="*/ 390625 w 2257"/>
                <a:gd name="T5" fmla="*/ 39453125 h 203"/>
                <a:gd name="T6" fmla="*/ 13281250 w 2257"/>
                <a:gd name="T7" fmla="*/ 52734375 h 203"/>
                <a:gd name="T8" fmla="*/ 105468750 w 2257"/>
                <a:gd name="T9" fmla="*/ 78906250 h 203"/>
                <a:gd name="T10" fmla="*/ 750000000 w 2257"/>
                <a:gd name="T11" fmla="*/ 78906250 h 203"/>
                <a:gd name="T12" fmla="*/ 855078125 w 2257"/>
                <a:gd name="T13" fmla="*/ 66015625 h 203"/>
                <a:gd name="T14" fmla="*/ 868359375 w 2257"/>
                <a:gd name="T15" fmla="*/ 52734375 h 203"/>
                <a:gd name="T16" fmla="*/ 881250000 w 2257"/>
                <a:gd name="T17" fmla="*/ 39453125 h 203"/>
                <a:gd name="T18" fmla="*/ 868359375 w 2257"/>
                <a:gd name="T19" fmla="*/ 26562500 h 203"/>
                <a:gd name="T20" fmla="*/ 855078125 w 2257"/>
                <a:gd name="T21" fmla="*/ 13281250 h 203"/>
                <a:gd name="T22" fmla="*/ 762890625 w 2257"/>
                <a:gd name="T23" fmla="*/ 0 h 203"/>
                <a:gd name="T24" fmla="*/ 118750000 w 2257"/>
                <a:gd name="T25" fmla="*/ 0 h 20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257"/>
                <a:gd name="T40" fmla="*/ 0 h 203"/>
                <a:gd name="T41" fmla="*/ 2257 w 2257"/>
                <a:gd name="T42" fmla="*/ 203 h 203"/>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257" h="203" extrusionOk="0">
                  <a:moveTo>
                    <a:pt x="304" y="0"/>
                  </a:moveTo>
                  <a:lnTo>
                    <a:pt x="34" y="68"/>
                  </a:lnTo>
                  <a:lnTo>
                    <a:pt x="1" y="101"/>
                  </a:lnTo>
                  <a:lnTo>
                    <a:pt x="34" y="135"/>
                  </a:lnTo>
                  <a:lnTo>
                    <a:pt x="270" y="202"/>
                  </a:lnTo>
                  <a:lnTo>
                    <a:pt x="1920" y="202"/>
                  </a:lnTo>
                  <a:lnTo>
                    <a:pt x="2189" y="169"/>
                  </a:lnTo>
                  <a:lnTo>
                    <a:pt x="2223" y="135"/>
                  </a:lnTo>
                  <a:lnTo>
                    <a:pt x="2256" y="101"/>
                  </a:lnTo>
                  <a:lnTo>
                    <a:pt x="2223" y="68"/>
                  </a:lnTo>
                  <a:lnTo>
                    <a:pt x="2189" y="34"/>
                  </a:lnTo>
                  <a:lnTo>
                    <a:pt x="1953" y="0"/>
                  </a:lnTo>
                  <a:lnTo>
                    <a:pt x="304" y="0"/>
                  </a:lnTo>
                  <a:close/>
                </a:path>
              </a:pathLst>
            </a:custGeom>
            <a:solidFill>
              <a:srgbClr val="BDD1D3"/>
            </a:solidFill>
            <a:ln>
              <a:noFill/>
            </a:ln>
          </p:spPr>
          <p:txBody>
            <a:bodyPr lIns="117025" tIns="117025" rIns="117025" bIns="117025" anchor="ctr"/>
            <a:lstStyle/>
            <a:p>
              <a:pPr>
                <a:defRPr/>
              </a:pPr>
              <a:endParaRPr lang="ru-RU" sz="1350"/>
            </a:p>
          </p:txBody>
        </p:sp>
        <p:sp>
          <p:nvSpPr>
            <p:cNvPr id="4" name="Shape 668">
              <a:extLst>
                <a:ext uri="{FF2B5EF4-FFF2-40B4-BE49-F238E27FC236}">
                  <a16:creationId xmlns:a16="http://schemas.microsoft.com/office/drawing/2014/main" id="{2F03C6FC-415F-9618-3D2C-E5837E17534D}"/>
                </a:ext>
              </a:extLst>
            </p:cNvPr>
            <p:cNvSpPr>
              <a:spLocks/>
            </p:cNvSpPr>
            <p:nvPr/>
          </p:nvSpPr>
          <p:spPr bwMode="auto">
            <a:xfrm>
              <a:off x="4378420" y="2979571"/>
              <a:ext cx="19718" cy="17923"/>
            </a:xfrm>
            <a:custGeom>
              <a:avLst/>
              <a:gdLst>
                <a:gd name="T0" fmla="*/ 250390625 w 809"/>
                <a:gd name="T1" fmla="*/ 390625 h 708"/>
                <a:gd name="T2" fmla="*/ 223828125 w 809"/>
                <a:gd name="T3" fmla="*/ 13671875 h 708"/>
                <a:gd name="T4" fmla="*/ 223828125 w 809"/>
                <a:gd name="T5" fmla="*/ 39843750 h 708"/>
                <a:gd name="T6" fmla="*/ 237109375 w 809"/>
                <a:gd name="T7" fmla="*/ 92578125 h 708"/>
                <a:gd name="T8" fmla="*/ 223828125 w 809"/>
                <a:gd name="T9" fmla="*/ 144921875 h 708"/>
                <a:gd name="T10" fmla="*/ 210937500 w 809"/>
                <a:gd name="T11" fmla="*/ 171484375 h 708"/>
                <a:gd name="T12" fmla="*/ 184375000 w 809"/>
                <a:gd name="T13" fmla="*/ 184375000 h 708"/>
                <a:gd name="T14" fmla="*/ 132031250 w 809"/>
                <a:gd name="T15" fmla="*/ 197656250 h 708"/>
                <a:gd name="T16" fmla="*/ 105468750 w 809"/>
                <a:gd name="T17" fmla="*/ 197656250 h 708"/>
                <a:gd name="T18" fmla="*/ 92578125 w 809"/>
                <a:gd name="T19" fmla="*/ 184375000 h 708"/>
                <a:gd name="T20" fmla="*/ 79296875 w 809"/>
                <a:gd name="T21" fmla="*/ 158203125 h 708"/>
                <a:gd name="T22" fmla="*/ 66015625 w 809"/>
                <a:gd name="T23" fmla="*/ 144921875 h 708"/>
                <a:gd name="T24" fmla="*/ 66015625 w 809"/>
                <a:gd name="T25" fmla="*/ 118750000 h 708"/>
                <a:gd name="T26" fmla="*/ 79296875 w 809"/>
                <a:gd name="T27" fmla="*/ 105468750 h 708"/>
                <a:gd name="T28" fmla="*/ 92578125 w 809"/>
                <a:gd name="T29" fmla="*/ 66015625 h 708"/>
                <a:gd name="T30" fmla="*/ 92578125 w 809"/>
                <a:gd name="T31" fmla="*/ 39843750 h 708"/>
                <a:gd name="T32" fmla="*/ 39843750 w 809"/>
                <a:gd name="T33" fmla="*/ 39843750 h 708"/>
                <a:gd name="T34" fmla="*/ 13671875 w 809"/>
                <a:gd name="T35" fmla="*/ 66015625 h 708"/>
                <a:gd name="T36" fmla="*/ 390625 w 809"/>
                <a:gd name="T37" fmla="*/ 105468750 h 708"/>
                <a:gd name="T38" fmla="*/ 390625 w 809"/>
                <a:gd name="T39" fmla="*/ 144921875 h 708"/>
                <a:gd name="T40" fmla="*/ 390625 w 809"/>
                <a:gd name="T41" fmla="*/ 184375000 h 708"/>
                <a:gd name="T42" fmla="*/ 26562500 w 809"/>
                <a:gd name="T43" fmla="*/ 223828125 h 708"/>
                <a:gd name="T44" fmla="*/ 66015625 w 809"/>
                <a:gd name="T45" fmla="*/ 250390625 h 708"/>
                <a:gd name="T46" fmla="*/ 105468750 w 809"/>
                <a:gd name="T47" fmla="*/ 263281250 h 708"/>
                <a:gd name="T48" fmla="*/ 158203125 w 809"/>
                <a:gd name="T49" fmla="*/ 276562500 h 708"/>
                <a:gd name="T50" fmla="*/ 197656250 w 809"/>
                <a:gd name="T51" fmla="*/ 263281250 h 708"/>
                <a:gd name="T52" fmla="*/ 250390625 w 809"/>
                <a:gd name="T53" fmla="*/ 237109375 h 708"/>
                <a:gd name="T54" fmla="*/ 276562500 w 809"/>
                <a:gd name="T55" fmla="*/ 197656250 h 708"/>
                <a:gd name="T56" fmla="*/ 302734375 w 809"/>
                <a:gd name="T57" fmla="*/ 158203125 h 708"/>
                <a:gd name="T58" fmla="*/ 316015625 w 809"/>
                <a:gd name="T59" fmla="*/ 105468750 h 708"/>
                <a:gd name="T60" fmla="*/ 316015625 w 809"/>
                <a:gd name="T61" fmla="*/ 53125000 h 708"/>
                <a:gd name="T62" fmla="*/ 289843750 w 809"/>
                <a:gd name="T63" fmla="*/ 13671875 h 708"/>
                <a:gd name="T64" fmla="*/ 263281250 w 809"/>
                <a:gd name="T65" fmla="*/ 390625 h 708"/>
                <a:gd name="T66" fmla="*/ 250390625 w 809"/>
                <a:gd name="T67" fmla="*/ 390625 h 70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809"/>
                <a:gd name="T103" fmla="*/ 0 h 708"/>
                <a:gd name="T104" fmla="*/ 809 w 809"/>
                <a:gd name="T105" fmla="*/ 708 h 70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809" h="708" extrusionOk="0">
                  <a:moveTo>
                    <a:pt x="641" y="1"/>
                  </a:moveTo>
                  <a:lnTo>
                    <a:pt x="573" y="35"/>
                  </a:lnTo>
                  <a:lnTo>
                    <a:pt x="573" y="102"/>
                  </a:lnTo>
                  <a:lnTo>
                    <a:pt x="607" y="237"/>
                  </a:lnTo>
                  <a:lnTo>
                    <a:pt x="573" y="371"/>
                  </a:lnTo>
                  <a:lnTo>
                    <a:pt x="540" y="439"/>
                  </a:lnTo>
                  <a:lnTo>
                    <a:pt x="472" y="472"/>
                  </a:lnTo>
                  <a:lnTo>
                    <a:pt x="338" y="506"/>
                  </a:lnTo>
                  <a:lnTo>
                    <a:pt x="270" y="506"/>
                  </a:lnTo>
                  <a:lnTo>
                    <a:pt x="237" y="472"/>
                  </a:lnTo>
                  <a:lnTo>
                    <a:pt x="203" y="405"/>
                  </a:lnTo>
                  <a:lnTo>
                    <a:pt x="169" y="371"/>
                  </a:lnTo>
                  <a:lnTo>
                    <a:pt x="169" y="304"/>
                  </a:lnTo>
                  <a:lnTo>
                    <a:pt x="203" y="270"/>
                  </a:lnTo>
                  <a:lnTo>
                    <a:pt x="237" y="169"/>
                  </a:lnTo>
                  <a:lnTo>
                    <a:pt x="237" y="102"/>
                  </a:lnTo>
                  <a:lnTo>
                    <a:pt x="102" y="102"/>
                  </a:lnTo>
                  <a:lnTo>
                    <a:pt x="35" y="169"/>
                  </a:lnTo>
                  <a:lnTo>
                    <a:pt x="1" y="270"/>
                  </a:lnTo>
                  <a:lnTo>
                    <a:pt x="1" y="371"/>
                  </a:lnTo>
                  <a:lnTo>
                    <a:pt x="1" y="472"/>
                  </a:lnTo>
                  <a:lnTo>
                    <a:pt x="68" y="573"/>
                  </a:lnTo>
                  <a:lnTo>
                    <a:pt x="169" y="641"/>
                  </a:lnTo>
                  <a:lnTo>
                    <a:pt x="270" y="674"/>
                  </a:lnTo>
                  <a:lnTo>
                    <a:pt x="405" y="708"/>
                  </a:lnTo>
                  <a:lnTo>
                    <a:pt x="506" y="674"/>
                  </a:lnTo>
                  <a:lnTo>
                    <a:pt x="641" y="607"/>
                  </a:lnTo>
                  <a:lnTo>
                    <a:pt x="708" y="506"/>
                  </a:lnTo>
                  <a:lnTo>
                    <a:pt x="775" y="405"/>
                  </a:lnTo>
                  <a:lnTo>
                    <a:pt x="809" y="270"/>
                  </a:lnTo>
                  <a:lnTo>
                    <a:pt x="809" y="136"/>
                  </a:lnTo>
                  <a:lnTo>
                    <a:pt x="742" y="35"/>
                  </a:lnTo>
                  <a:lnTo>
                    <a:pt x="674" y="1"/>
                  </a:lnTo>
                  <a:lnTo>
                    <a:pt x="641" y="1"/>
                  </a:lnTo>
                  <a:close/>
                </a:path>
              </a:pathLst>
            </a:custGeom>
            <a:solidFill>
              <a:srgbClr val="BDD1D3"/>
            </a:solidFill>
            <a:ln>
              <a:noFill/>
            </a:ln>
          </p:spPr>
          <p:txBody>
            <a:bodyPr lIns="117025" tIns="117025" rIns="117025" bIns="117025" anchor="ctr"/>
            <a:lstStyle/>
            <a:p>
              <a:pPr>
                <a:defRPr/>
              </a:pPr>
              <a:endParaRPr lang="ru-RU" sz="1350"/>
            </a:p>
          </p:txBody>
        </p:sp>
        <p:sp>
          <p:nvSpPr>
            <p:cNvPr id="5" name="Shape 669">
              <a:extLst>
                <a:ext uri="{FF2B5EF4-FFF2-40B4-BE49-F238E27FC236}">
                  <a16:creationId xmlns:a16="http://schemas.microsoft.com/office/drawing/2014/main" id="{358D1400-753B-CBA4-04FD-6CA0230BD8CE}"/>
                </a:ext>
              </a:extLst>
            </p:cNvPr>
            <p:cNvSpPr>
              <a:spLocks/>
            </p:cNvSpPr>
            <p:nvPr/>
          </p:nvSpPr>
          <p:spPr bwMode="auto">
            <a:xfrm>
              <a:off x="4356312" y="2956271"/>
              <a:ext cx="63336" cy="59744"/>
            </a:xfrm>
            <a:custGeom>
              <a:avLst/>
              <a:gdLst>
                <a:gd name="T0" fmla="*/ 881250000 w 2526"/>
                <a:gd name="T1" fmla="*/ 92187500 h 2391"/>
                <a:gd name="T2" fmla="*/ 881250000 w 2526"/>
                <a:gd name="T3" fmla="*/ 263281250 h 2391"/>
                <a:gd name="T4" fmla="*/ 894531250 w 2526"/>
                <a:gd name="T5" fmla="*/ 421093750 h 2391"/>
                <a:gd name="T6" fmla="*/ 894531250 w 2526"/>
                <a:gd name="T7" fmla="*/ 631250000 h 2391"/>
                <a:gd name="T8" fmla="*/ 907812500 w 2526"/>
                <a:gd name="T9" fmla="*/ 828515625 h 2391"/>
                <a:gd name="T10" fmla="*/ 815625000 w 2526"/>
                <a:gd name="T11" fmla="*/ 815625000 h 2391"/>
                <a:gd name="T12" fmla="*/ 736718750 w 2526"/>
                <a:gd name="T13" fmla="*/ 815625000 h 2391"/>
                <a:gd name="T14" fmla="*/ 565625000 w 2526"/>
                <a:gd name="T15" fmla="*/ 828515625 h 2391"/>
                <a:gd name="T16" fmla="*/ 355468750 w 2526"/>
                <a:gd name="T17" fmla="*/ 828515625 h 2391"/>
                <a:gd name="T18" fmla="*/ 250000000 w 2526"/>
                <a:gd name="T19" fmla="*/ 841796875 h 2391"/>
                <a:gd name="T20" fmla="*/ 144921875 w 2526"/>
                <a:gd name="T21" fmla="*/ 867968750 h 2391"/>
                <a:gd name="T22" fmla="*/ 118750000 w 2526"/>
                <a:gd name="T23" fmla="*/ 657812500 h 2391"/>
                <a:gd name="T24" fmla="*/ 92187500 w 2526"/>
                <a:gd name="T25" fmla="*/ 447265625 h 2391"/>
                <a:gd name="T26" fmla="*/ 79296875 w 2526"/>
                <a:gd name="T27" fmla="*/ 276171875 h 2391"/>
                <a:gd name="T28" fmla="*/ 66015625 w 2526"/>
                <a:gd name="T29" fmla="*/ 105468750 h 2391"/>
                <a:gd name="T30" fmla="*/ 473828125 w 2526"/>
                <a:gd name="T31" fmla="*/ 105468750 h 2391"/>
                <a:gd name="T32" fmla="*/ 881250000 w 2526"/>
                <a:gd name="T33" fmla="*/ 92187500 h 2391"/>
                <a:gd name="T34" fmla="*/ 881250000 w 2526"/>
                <a:gd name="T35" fmla="*/ 0 h 2391"/>
                <a:gd name="T36" fmla="*/ 460546875 w 2526"/>
                <a:gd name="T37" fmla="*/ 13281250 h 2391"/>
                <a:gd name="T38" fmla="*/ 263281250 w 2526"/>
                <a:gd name="T39" fmla="*/ 13281250 h 2391"/>
                <a:gd name="T40" fmla="*/ 52734375 w 2526"/>
                <a:gd name="T41" fmla="*/ 39453125 h 2391"/>
                <a:gd name="T42" fmla="*/ 26562500 w 2526"/>
                <a:gd name="T43" fmla="*/ 52734375 h 2391"/>
                <a:gd name="T44" fmla="*/ 26562500 w 2526"/>
                <a:gd name="T45" fmla="*/ 78906250 h 2391"/>
                <a:gd name="T46" fmla="*/ 390625 w 2526"/>
                <a:gd name="T47" fmla="*/ 171093750 h 2391"/>
                <a:gd name="T48" fmla="*/ 390625 w 2526"/>
                <a:gd name="T49" fmla="*/ 263281250 h 2391"/>
                <a:gd name="T50" fmla="*/ 13281250 w 2526"/>
                <a:gd name="T51" fmla="*/ 447265625 h 2391"/>
                <a:gd name="T52" fmla="*/ 39843750 w 2526"/>
                <a:gd name="T53" fmla="*/ 683984375 h 2391"/>
                <a:gd name="T54" fmla="*/ 52734375 w 2526"/>
                <a:gd name="T55" fmla="*/ 789062500 h 2391"/>
                <a:gd name="T56" fmla="*/ 79296875 w 2526"/>
                <a:gd name="T57" fmla="*/ 907421875 h 2391"/>
                <a:gd name="T58" fmla="*/ 92187500 w 2526"/>
                <a:gd name="T59" fmla="*/ 920703125 h 2391"/>
                <a:gd name="T60" fmla="*/ 144921875 w 2526"/>
                <a:gd name="T61" fmla="*/ 920703125 h 2391"/>
                <a:gd name="T62" fmla="*/ 237109375 w 2526"/>
                <a:gd name="T63" fmla="*/ 933984375 h 2391"/>
                <a:gd name="T64" fmla="*/ 328906250 w 2526"/>
                <a:gd name="T65" fmla="*/ 933984375 h 2391"/>
                <a:gd name="T66" fmla="*/ 513281250 w 2526"/>
                <a:gd name="T67" fmla="*/ 920703125 h 2391"/>
                <a:gd name="T68" fmla="*/ 815625000 w 2526"/>
                <a:gd name="T69" fmla="*/ 920703125 h 2391"/>
                <a:gd name="T70" fmla="*/ 920703125 w 2526"/>
                <a:gd name="T71" fmla="*/ 894531250 h 2391"/>
                <a:gd name="T72" fmla="*/ 933984375 w 2526"/>
                <a:gd name="T73" fmla="*/ 907421875 h 2391"/>
                <a:gd name="T74" fmla="*/ 960156250 w 2526"/>
                <a:gd name="T75" fmla="*/ 907421875 h 2391"/>
                <a:gd name="T76" fmla="*/ 973437500 w 2526"/>
                <a:gd name="T77" fmla="*/ 881250000 h 2391"/>
                <a:gd name="T78" fmla="*/ 986718750 w 2526"/>
                <a:gd name="T79" fmla="*/ 789062500 h 2391"/>
                <a:gd name="T80" fmla="*/ 986718750 w 2526"/>
                <a:gd name="T81" fmla="*/ 683984375 h 2391"/>
                <a:gd name="T82" fmla="*/ 973437500 w 2526"/>
                <a:gd name="T83" fmla="*/ 486718750 h 2391"/>
                <a:gd name="T84" fmla="*/ 960156250 w 2526"/>
                <a:gd name="T85" fmla="*/ 250000000 h 2391"/>
                <a:gd name="T86" fmla="*/ 947265625 w 2526"/>
                <a:gd name="T87" fmla="*/ 144921875 h 2391"/>
                <a:gd name="T88" fmla="*/ 920703125 w 2526"/>
                <a:gd name="T89" fmla="*/ 26562500 h 2391"/>
                <a:gd name="T90" fmla="*/ 907812500 w 2526"/>
                <a:gd name="T91" fmla="*/ 13281250 h 2391"/>
                <a:gd name="T92" fmla="*/ 894531250 w 2526"/>
                <a:gd name="T93" fmla="*/ 0 h 2391"/>
                <a:gd name="T94" fmla="*/ 881250000 w 2526"/>
                <a:gd name="T95" fmla="*/ 0 h 23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26"/>
                <a:gd name="T145" fmla="*/ 0 h 2391"/>
                <a:gd name="T146" fmla="*/ 2526 w 2526"/>
                <a:gd name="T147" fmla="*/ 2391 h 23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26" h="2391" extrusionOk="0">
                  <a:moveTo>
                    <a:pt x="2256" y="236"/>
                  </a:moveTo>
                  <a:lnTo>
                    <a:pt x="2256" y="674"/>
                  </a:lnTo>
                  <a:lnTo>
                    <a:pt x="2290" y="1078"/>
                  </a:lnTo>
                  <a:lnTo>
                    <a:pt x="2290" y="1616"/>
                  </a:lnTo>
                  <a:lnTo>
                    <a:pt x="2324" y="2121"/>
                  </a:lnTo>
                  <a:lnTo>
                    <a:pt x="2088" y="2088"/>
                  </a:lnTo>
                  <a:lnTo>
                    <a:pt x="1886" y="2088"/>
                  </a:lnTo>
                  <a:lnTo>
                    <a:pt x="1448" y="2121"/>
                  </a:lnTo>
                  <a:lnTo>
                    <a:pt x="910" y="2121"/>
                  </a:lnTo>
                  <a:lnTo>
                    <a:pt x="640" y="2155"/>
                  </a:lnTo>
                  <a:lnTo>
                    <a:pt x="371" y="2222"/>
                  </a:lnTo>
                  <a:lnTo>
                    <a:pt x="304" y="1684"/>
                  </a:lnTo>
                  <a:lnTo>
                    <a:pt x="236" y="1145"/>
                  </a:lnTo>
                  <a:lnTo>
                    <a:pt x="203" y="707"/>
                  </a:lnTo>
                  <a:lnTo>
                    <a:pt x="169" y="270"/>
                  </a:lnTo>
                  <a:lnTo>
                    <a:pt x="1213" y="270"/>
                  </a:lnTo>
                  <a:lnTo>
                    <a:pt x="2256" y="236"/>
                  </a:lnTo>
                  <a:close/>
                  <a:moveTo>
                    <a:pt x="2256" y="0"/>
                  </a:moveTo>
                  <a:lnTo>
                    <a:pt x="1179" y="34"/>
                  </a:lnTo>
                  <a:lnTo>
                    <a:pt x="674" y="34"/>
                  </a:lnTo>
                  <a:lnTo>
                    <a:pt x="135" y="101"/>
                  </a:lnTo>
                  <a:lnTo>
                    <a:pt x="68" y="135"/>
                  </a:lnTo>
                  <a:lnTo>
                    <a:pt x="68" y="202"/>
                  </a:lnTo>
                  <a:lnTo>
                    <a:pt x="1" y="438"/>
                  </a:lnTo>
                  <a:lnTo>
                    <a:pt x="1" y="674"/>
                  </a:lnTo>
                  <a:lnTo>
                    <a:pt x="34" y="1145"/>
                  </a:lnTo>
                  <a:lnTo>
                    <a:pt x="102" y="1751"/>
                  </a:lnTo>
                  <a:lnTo>
                    <a:pt x="135" y="2020"/>
                  </a:lnTo>
                  <a:lnTo>
                    <a:pt x="203" y="2323"/>
                  </a:lnTo>
                  <a:lnTo>
                    <a:pt x="236" y="2357"/>
                  </a:lnTo>
                  <a:lnTo>
                    <a:pt x="371" y="2357"/>
                  </a:lnTo>
                  <a:lnTo>
                    <a:pt x="607" y="2391"/>
                  </a:lnTo>
                  <a:lnTo>
                    <a:pt x="842" y="2391"/>
                  </a:lnTo>
                  <a:lnTo>
                    <a:pt x="1314" y="2357"/>
                  </a:lnTo>
                  <a:lnTo>
                    <a:pt x="2088" y="2357"/>
                  </a:lnTo>
                  <a:lnTo>
                    <a:pt x="2357" y="2290"/>
                  </a:lnTo>
                  <a:lnTo>
                    <a:pt x="2391" y="2323"/>
                  </a:lnTo>
                  <a:lnTo>
                    <a:pt x="2458" y="2323"/>
                  </a:lnTo>
                  <a:lnTo>
                    <a:pt x="2492" y="2256"/>
                  </a:lnTo>
                  <a:lnTo>
                    <a:pt x="2526" y="2020"/>
                  </a:lnTo>
                  <a:lnTo>
                    <a:pt x="2526" y="1751"/>
                  </a:lnTo>
                  <a:lnTo>
                    <a:pt x="2492" y="1246"/>
                  </a:lnTo>
                  <a:lnTo>
                    <a:pt x="2458" y="640"/>
                  </a:lnTo>
                  <a:lnTo>
                    <a:pt x="2425" y="371"/>
                  </a:lnTo>
                  <a:lnTo>
                    <a:pt x="2357" y="68"/>
                  </a:lnTo>
                  <a:lnTo>
                    <a:pt x="2324" y="34"/>
                  </a:lnTo>
                  <a:lnTo>
                    <a:pt x="2290" y="0"/>
                  </a:lnTo>
                  <a:lnTo>
                    <a:pt x="2256" y="0"/>
                  </a:lnTo>
                  <a:close/>
                </a:path>
              </a:pathLst>
            </a:custGeom>
            <a:solidFill>
              <a:srgbClr val="BDD1D3"/>
            </a:solidFill>
            <a:ln>
              <a:noFill/>
            </a:ln>
          </p:spPr>
          <p:txBody>
            <a:bodyPr lIns="117025" tIns="117025" rIns="117025" bIns="117025" anchor="ctr"/>
            <a:lstStyle/>
            <a:p>
              <a:pPr>
                <a:defRPr/>
              </a:pPr>
              <a:endParaRPr lang="ru-RU" sz="1350"/>
            </a:p>
          </p:txBody>
        </p:sp>
        <p:sp>
          <p:nvSpPr>
            <p:cNvPr id="6" name="Shape 670">
              <a:extLst>
                <a:ext uri="{FF2B5EF4-FFF2-40B4-BE49-F238E27FC236}">
                  <a16:creationId xmlns:a16="http://schemas.microsoft.com/office/drawing/2014/main" id="{8121D383-DBED-3857-A912-AECCF12DFF32}"/>
                </a:ext>
              </a:extLst>
            </p:cNvPr>
            <p:cNvSpPr>
              <a:spLocks/>
            </p:cNvSpPr>
            <p:nvPr/>
          </p:nvSpPr>
          <p:spPr bwMode="auto">
            <a:xfrm>
              <a:off x="4518835" y="2973597"/>
              <a:ext cx="18523" cy="19716"/>
            </a:xfrm>
            <a:custGeom>
              <a:avLst/>
              <a:gdLst>
                <a:gd name="T0" fmla="*/ 118750000 w 742"/>
                <a:gd name="T1" fmla="*/ 66015625 h 775"/>
                <a:gd name="T2" fmla="*/ 131640625 w 742"/>
                <a:gd name="T3" fmla="*/ 78906250 h 775"/>
                <a:gd name="T4" fmla="*/ 144921875 w 742"/>
                <a:gd name="T5" fmla="*/ 92187500 h 775"/>
                <a:gd name="T6" fmla="*/ 197656250 w 742"/>
                <a:gd name="T7" fmla="*/ 92187500 h 775"/>
                <a:gd name="T8" fmla="*/ 210546875 w 742"/>
                <a:gd name="T9" fmla="*/ 157812500 h 775"/>
                <a:gd name="T10" fmla="*/ 197656250 w 742"/>
                <a:gd name="T11" fmla="*/ 184375000 h 775"/>
                <a:gd name="T12" fmla="*/ 184375000 w 742"/>
                <a:gd name="T13" fmla="*/ 210546875 h 775"/>
                <a:gd name="T14" fmla="*/ 171093750 w 742"/>
                <a:gd name="T15" fmla="*/ 223828125 h 775"/>
                <a:gd name="T16" fmla="*/ 144921875 w 742"/>
                <a:gd name="T17" fmla="*/ 236718750 h 775"/>
                <a:gd name="T18" fmla="*/ 118750000 w 742"/>
                <a:gd name="T19" fmla="*/ 223828125 h 775"/>
                <a:gd name="T20" fmla="*/ 92187500 w 742"/>
                <a:gd name="T21" fmla="*/ 210546875 h 775"/>
                <a:gd name="T22" fmla="*/ 79296875 w 742"/>
                <a:gd name="T23" fmla="*/ 184375000 h 775"/>
                <a:gd name="T24" fmla="*/ 66015625 w 742"/>
                <a:gd name="T25" fmla="*/ 157812500 h 775"/>
                <a:gd name="T26" fmla="*/ 79296875 w 742"/>
                <a:gd name="T27" fmla="*/ 105468750 h 775"/>
                <a:gd name="T28" fmla="*/ 118750000 w 742"/>
                <a:gd name="T29" fmla="*/ 66015625 h 775"/>
                <a:gd name="T30" fmla="*/ 118750000 w 742"/>
                <a:gd name="T31" fmla="*/ 0 h 775"/>
                <a:gd name="T32" fmla="*/ 66015625 w 742"/>
                <a:gd name="T33" fmla="*/ 26562500 h 775"/>
                <a:gd name="T34" fmla="*/ 26562500 w 742"/>
                <a:gd name="T35" fmla="*/ 66015625 h 775"/>
                <a:gd name="T36" fmla="*/ 0 w 742"/>
                <a:gd name="T37" fmla="*/ 118359375 h 775"/>
                <a:gd name="T38" fmla="*/ 0 w 742"/>
                <a:gd name="T39" fmla="*/ 171093750 h 775"/>
                <a:gd name="T40" fmla="*/ 13281250 w 742"/>
                <a:gd name="T41" fmla="*/ 223828125 h 775"/>
                <a:gd name="T42" fmla="*/ 39453125 w 742"/>
                <a:gd name="T43" fmla="*/ 276171875 h 775"/>
                <a:gd name="T44" fmla="*/ 92187500 w 742"/>
                <a:gd name="T45" fmla="*/ 302734375 h 775"/>
                <a:gd name="T46" fmla="*/ 197656250 w 742"/>
                <a:gd name="T47" fmla="*/ 302734375 h 775"/>
                <a:gd name="T48" fmla="*/ 237109375 w 742"/>
                <a:gd name="T49" fmla="*/ 276171875 h 775"/>
                <a:gd name="T50" fmla="*/ 276562500 w 742"/>
                <a:gd name="T51" fmla="*/ 223828125 h 775"/>
                <a:gd name="T52" fmla="*/ 289453125 w 742"/>
                <a:gd name="T53" fmla="*/ 157812500 h 775"/>
                <a:gd name="T54" fmla="*/ 276562500 w 742"/>
                <a:gd name="T55" fmla="*/ 92187500 h 775"/>
                <a:gd name="T56" fmla="*/ 263281250 w 742"/>
                <a:gd name="T57" fmla="*/ 39453125 h 775"/>
                <a:gd name="T58" fmla="*/ 237109375 w 742"/>
                <a:gd name="T59" fmla="*/ 26562500 h 775"/>
                <a:gd name="T60" fmla="*/ 223828125 w 742"/>
                <a:gd name="T61" fmla="*/ 13281250 h 775"/>
                <a:gd name="T62" fmla="*/ 171093750 w 742"/>
                <a:gd name="T63" fmla="*/ 0 h 775"/>
                <a:gd name="T64" fmla="*/ 118750000 w 742"/>
                <a:gd name="T65" fmla="*/ 0 h 775"/>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742"/>
                <a:gd name="T100" fmla="*/ 0 h 775"/>
                <a:gd name="T101" fmla="*/ 742 w 742"/>
                <a:gd name="T102" fmla="*/ 775 h 775"/>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742" h="775" extrusionOk="0">
                  <a:moveTo>
                    <a:pt x="304" y="169"/>
                  </a:moveTo>
                  <a:lnTo>
                    <a:pt x="337" y="202"/>
                  </a:lnTo>
                  <a:lnTo>
                    <a:pt x="371" y="236"/>
                  </a:lnTo>
                  <a:lnTo>
                    <a:pt x="506" y="236"/>
                  </a:lnTo>
                  <a:lnTo>
                    <a:pt x="539" y="404"/>
                  </a:lnTo>
                  <a:lnTo>
                    <a:pt x="506" y="472"/>
                  </a:lnTo>
                  <a:lnTo>
                    <a:pt x="472" y="539"/>
                  </a:lnTo>
                  <a:lnTo>
                    <a:pt x="438" y="573"/>
                  </a:lnTo>
                  <a:lnTo>
                    <a:pt x="371" y="606"/>
                  </a:lnTo>
                  <a:lnTo>
                    <a:pt x="304" y="573"/>
                  </a:lnTo>
                  <a:lnTo>
                    <a:pt x="236" y="539"/>
                  </a:lnTo>
                  <a:lnTo>
                    <a:pt x="203" y="472"/>
                  </a:lnTo>
                  <a:lnTo>
                    <a:pt x="169" y="404"/>
                  </a:lnTo>
                  <a:lnTo>
                    <a:pt x="203" y="270"/>
                  </a:lnTo>
                  <a:lnTo>
                    <a:pt x="304" y="169"/>
                  </a:lnTo>
                  <a:close/>
                  <a:moveTo>
                    <a:pt x="304" y="0"/>
                  </a:moveTo>
                  <a:lnTo>
                    <a:pt x="169" y="68"/>
                  </a:lnTo>
                  <a:lnTo>
                    <a:pt x="68" y="169"/>
                  </a:lnTo>
                  <a:lnTo>
                    <a:pt x="0" y="303"/>
                  </a:lnTo>
                  <a:lnTo>
                    <a:pt x="0" y="438"/>
                  </a:lnTo>
                  <a:lnTo>
                    <a:pt x="34" y="573"/>
                  </a:lnTo>
                  <a:lnTo>
                    <a:pt x="101" y="707"/>
                  </a:lnTo>
                  <a:lnTo>
                    <a:pt x="236" y="775"/>
                  </a:lnTo>
                  <a:lnTo>
                    <a:pt x="506" y="775"/>
                  </a:lnTo>
                  <a:lnTo>
                    <a:pt x="607" y="707"/>
                  </a:lnTo>
                  <a:lnTo>
                    <a:pt x="708" y="573"/>
                  </a:lnTo>
                  <a:lnTo>
                    <a:pt x="741" y="404"/>
                  </a:lnTo>
                  <a:lnTo>
                    <a:pt x="708" y="236"/>
                  </a:lnTo>
                  <a:lnTo>
                    <a:pt x="674" y="101"/>
                  </a:lnTo>
                  <a:lnTo>
                    <a:pt x="607" y="68"/>
                  </a:lnTo>
                  <a:lnTo>
                    <a:pt x="573" y="34"/>
                  </a:lnTo>
                  <a:lnTo>
                    <a:pt x="438" y="0"/>
                  </a:lnTo>
                  <a:lnTo>
                    <a:pt x="304" y="0"/>
                  </a:lnTo>
                  <a:close/>
                </a:path>
              </a:pathLst>
            </a:custGeom>
            <a:solidFill>
              <a:srgbClr val="BDD1D3"/>
            </a:solidFill>
            <a:ln>
              <a:noFill/>
            </a:ln>
          </p:spPr>
          <p:txBody>
            <a:bodyPr lIns="117025" tIns="117025" rIns="117025" bIns="117025" anchor="ctr"/>
            <a:lstStyle/>
            <a:p>
              <a:pPr>
                <a:defRPr/>
              </a:pPr>
              <a:endParaRPr lang="ru-RU" sz="1350"/>
            </a:p>
          </p:txBody>
        </p:sp>
        <p:sp>
          <p:nvSpPr>
            <p:cNvPr id="7" name="Shape 671">
              <a:extLst>
                <a:ext uri="{FF2B5EF4-FFF2-40B4-BE49-F238E27FC236}">
                  <a16:creationId xmlns:a16="http://schemas.microsoft.com/office/drawing/2014/main" id="{D008220D-19EB-8B0B-7BF1-416C00886F0B}"/>
                </a:ext>
              </a:extLst>
            </p:cNvPr>
            <p:cNvSpPr>
              <a:spLocks/>
            </p:cNvSpPr>
            <p:nvPr/>
          </p:nvSpPr>
          <p:spPr bwMode="auto">
            <a:xfrm>
              <a:off x="4386786" y="2891150"/>
              <a:ext cx="8365" cy="57354"/>
            </a:xfrm>
            <a:custGeom>
              <a:avLst/>
              <a:gdLst>
                <a:gd name="T0" fmla="*/ 13281250 w 338"/>
                <a:gd name="T1" fmla="*/ 390625 h 2291"/>
                <a:gd name="T2" fmla="*/ 390625 w 338"/>
                <a:gd name="T3" fmla="*/ 105468750 h 2291"/>
                <a:gd name="T4" fmla="*/ 390625 w 338"/>
                <a:gd name="T5" fmla="*/ 197656250 h 2291"/>
                <a:gd name="T6" fmla="*/ 13281250 w 338"/>
                <a:gd name="T7" fmla="*/ 407812500 h 2291"/>
                <a:gd name="T8" fmla="*/ 26562500 w 338"/>
                <a:gd name="T9" fmla="*/ 644531250 h 2291"/>
                <a:gd name="T10" fmla="*/ 39843750 w 338"/>
                <a:gd name="T11" fmla="*/ 762890625 h 2291"/>
                <a:gd name="T12" fmla="*/ 66015625 w 338"/>
                <a:gd name="T13" fmla="*/ 868359375 h 2291"/>
                <a:gd name="T14" fmla="*/ 79296875 w 338"/>
                <a:gd name="T15" fmla="*/ 894531250 h 2291"/>
                <a:gd name="T16" fmla="*/ 105468750 w 338"/>
                <a:gd name="T17" fmla="*/ 894531250 h 2291"/>
                <a:gd name="T18" fmla="*/ 118750000 w 338"/>
                <a:gd name="T19" fmla="*/ 881250000 h 2291"/>
                <a:gd name="T20" fmla="*/ 118750000 w 338"/>
                <a:gd name="T21" fmla="*/ 868359375 h 2291"/>
                <a:gd name="T22" fmla="*/ 131640625 w 338"/>
                <a:gd name="T23" fmla="*/ 750000000 h 2291"/>
                <a:gd name="T24" fmla="*/ 118750000 w 338"/>
                <a:gd name="T25" fmla="*/ 631640625 h 2291"/>
                <a:gd name="T26" fmla="*/ 92187500 w 338"/>
                <a:gd name="T27" fmla="*/ 394921875 h 2291"/>
                <a:gd name="T28" fmla="*/ 79296875 w 338"/>
                <a:gd name="T29" fmla="*/ 197656250 h 2291"/>
                <a:gd name="T30" fmla="*/ 79296875 w 338"/>
                <a:gd name="T31" fmla="*/ 92187500 h 2291"/>
                <a:gd name="T32" fmla="*/ 52734375 w 338"/>
                <a:gd name="T33" fmla="*/ 390625 h 2291"/>
                <a:gd name="T34" fmla="*/ 13281250 w 338"/>
                <a:gd name="T35" fmla="*/ 390625 h 229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38"/>
                <a:gd name="T55" fmla="*/ 0 h 2291"/>
                <a:gd name="T56" fmla="*/ 338 w 338"/>
                <a:gd name="T57" fmla="*/ 2291 h 229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38" h="2291" extrusionOk="0">
                  <a:moveTo>
                    <a:pt x="34" y="1"/>
                  </a:moveTo>
                  <a:lnTo>
                    <a:pt x="1" y="270"/>
                  </a:lnTo>
                  <a:lnTo>
                    <a:pt x="1" y="506"/>
                  </a:lnTo>
                  <a:lnTo>
                    <a:pt x="34" y="1044"/>
                  </a:lnTo>
                  <a:lnTo>
                    <a:pt x="68" y="1650"/>
                  </a:lnTo>
                  <a:lnTo>
                    <a:pt x="102" y="1953"/>
                  </a:lnTo>
                  <a:lnTo>
                    <a:pt x="169" y="2223"/>
                  </a:lnTo>
                  <a:lnTo>
                    <a:pt x="203" y="2290"/>
                  </a:lnTo>
                  <a:lnTo>
                    <a:pt x="270" y="2290"/>
                  </a:lnTo>
                  <a:lnTo>
                    <a:pt x="304" y="2256"/>
                  </a:lnTo>
                  <a:lnTo>
                    <a:pt x="304" y="2223"/>
                  </a:lnTo>
                  <a:lnTo>
                    <a:pt x="337" y="1920"/>
                  </a:lnTo>
                  <a:lnTo>
                    <a:pt x="304" y="1617"/>
                  </a:lnTo>
                  <a:lnTo>
                    <a:pt x="236" y="1011"/>
                  </a:lnTo>
                  <a:lnTo>
                    <a:pt x="203" y="506"/>
                  </a:lnTo>
                  <a:lnTo>
                    <a:pt x="203" y="236"/>
                  </a:lnTo>
                  <a:lnTo>
                    <a:pt x="135"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8" name="Shape 672">
              <a:extLst>
                <a:ext uri="{FF2B5EF4-FFF2-40B4-BE49-F238E27FC236}">
                  <a16:creationId xmlns:a16="http://schemas.microsoft.com/office/drawing/2014/main" id="{A5C82FC5-3514-F5BB-376D-9932AB744E12}"/>
                </a:ext>
              </a:extLst>
            </p:cNvPr>
            <p:cNvSpPr>
              <a:spLocks/>
            </p:cNvSpPr>
            <p:nvPr/>
          </p:nvSpPr>
          <p:spPr bwMode="auto">
            <a:xfrm>
              <a:off x="4526005" y="2891150"/>
              <a:ext cx="62739" cy="55562"/>
            </a:xfrm>
            <a:custGeom>
              <a:avLst/>
              <a:gdLst>
                <a:gd name="T0" fmla="*/ 390625 w 2492"/>
                <a:gd name="T1" fmla="*/ 390625 h 2223"/>
                <a:gd name="T2" fmla="*/ 390625 w 2492"/>
                <a:gd name="T3" fmla="*/ 210546875 h 2223"/>
                <a:gd name="T4" fmla="*/ 13281250 w 2492"/>
                <a:gd name="T5" fmla="*/ 421093750 h 2223"/>
                <a:gd name="T6" fmla="*/ 39843750 w 2492"/>
                <a:gd name="T7" fmla="*/ 631640625 h 2223"/>
                <a:gd name="T8" fmla="*/ 79296875 w 2492"/>
                <a:gd name="T9" fmla="*/ 841796875 h 2223"/>
                <a:gd name="T10" fmla="*/ 92187500 w 2492"/>
                <a:gd name="T11" fmla="*/ 868359375 h 2223"/>
                <a:gd name="T12" fmla="*/ 118750000 w 2492"/>
                <a:gd name="T13" fmla="*/ 868359375 h 2223"/>
                <a:gd name="T14" fmla="*/ 144921875 w 2492"/>
                <a:gd name="T15" fmla="*/ 855078125 h 2223"/>
                <a:gd name="T16" fmla="*/ 158203125 w 2492"/>
                <a:gd name="T17" fmla="*/ 828906250 h 2223"/>
                <a:gd name="T18" fmla="*/ 158203125 w 2492"/>
                <a:gd name="T19" fmla="*/ 802343750 h 2223"/>
                <a:gd name="T20" fmla="*/ 342187500 w 2492"/>
                <a:gd name="T21" fmla="*/ 828906250 h 2223"/>
                <a:gd name="T22" fmla="*/ 526171875 w 2492"/>
                <a:gd name="T23" fmla="*/ 841796875 h 2223"/>
                <a:gd name="T24" fmla="*/ 723437500 w 2492"/>
                <a:gd name="T25" fmla="*/ 828906250 h 2223"/>
                <a:gd name="T26" fmla="*/ 815625000 w 2492"/>
                <a:gd name="T27" fmla="*/ 815625000 h 2223"/>
                <a:gd name="T28" fmla="*/ 894531250 w 2492"/>
                <a:gd name="T29" fmla="*/ 802343750 h 2223"/>
                <a:gd name="T30" fmla="*/ 920703125 w 2492"/>
                <a:gd name="T31" fmla="*/ 776171875 h 2223"/>
                <a:gd name="T32" fmla="*/ 920703125 w 2492"/>
                <a:gd name="T33" fmla="*/ 750000000 h 2223"/>
                <a:gd name="T34" fmla="*/ 947265625 w 2492"/>
                <a:gd name="T35" fmla="*/ 750000000 h 2223"/>
                <a:gd name="T36" fmla="*/ 960156250 w 2492"/>
                <a:gd name="T37" fmla="*/ 736718750 h 2223"/>
                <a:gd name="T38" fmla="*/ 960156250 w 2492"/>
                <a:gd name="T39" fmla="*/ 723437500 h 2223"/>
                <a:gd name="T40" fmla="*/ 973437500 w 2492"/>
                <a:gd name="T41" fmla="*/ 368359375 h 2223"/>
                <a:gd name="T42" fmla="*/ 947265625 w 2492"/>
                <a:gd name="T43" fmla="*/ 390625 h 2223"/>
                <a:gd name="T44" fmla="*/ 881250000 w 2492"/>
                <a:gd name="T45" fmla="*/ 390625 h 2223"/>
                <a:gd name="T46" fmla="*/ 868359375 w 2492"/>
                <a:gd name="T47" fmla="*/ 184375000 h 2223"/>
                <a:gd name="T48" fmla="*/ 868359375 w 2492"/>
                <a:gd name="T49" fmla="*/ 368359375 h 2223"/>
                <a:gd name="T50" fmla="*/ 881250000 w 2492"/>
                <a:gd name="T51" fmla="*/ 552734375 h 2223"/>
                <a:gd name="T52" fmla="*/ 894531250 w 2492"/>
                <a:gd name="T53" fmla="*/ 723437500 h 2223"/>
                <a:gd name="T54" fmla="*/ 907812500 w 2492"/>
                <a:gd name="T55" fmla="*/ 736718750 h 2223"/>
                <a:gd name="T56" fmla="*/ 894531250 w 2492"/>
                <a:gd name="T57" fmla="*/ 736718750 h 2223"/>
                <a:gd name="T58" fmla="*/ 802343750 w 2492"/>
                <a:gd name="T59" fmla="*/ 723437500 h 2223"/>
                <a:gd name="T60" fmla="*/ 710546875 w 2492"/>
                <a:gd name="T61" fmla="*/ 736718750 h 2223"/>
                <a:gd name="T62" fmla="*/ 144921875 w 2492"/>
                <a:gd name="T63" fmla="*/ 736718750 h 2223"/>
                <a:gd name="T64" fmla="*/ 105468750 w 2492"/>
                <a:gd name="T65" fmla="*/ 368359375 h 2223"/>
                <a:gd name="T66" fmla="*/ 79296875 w 2492"/>
                <a:gd name="T67" fmla="*/ 390625 h 2223"/>
                <a:gd name="T68" fmla="*/ 390625 w 2492"/>
                <a:gd name="T69" fmla="*/ 390625 h 222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492"/>
                <a:gd name="T106" fmla="*/ 0 h 2223"/>
                <a:gd name="T107" fmla="*/ 2492 w 2492"/>
                <a:gd name="T108" fmla="*/ 2223 h 222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492" h="2223" extrusionOk="0">
                  <a:moveTo>
                    <a:pt x="1" y="1"/>
                  </a:moveTo>
                  <a:lnTo>
                    <a:pt x="1" y="539"/>
                  </a:lnTo>
                  <a:lnTo>
                    <a:pt x="34" y="1078"/>
                  </a:lnTo>
                  <a:lnTo>
                    <a:pt x="102" y="1617"/>
                  </a:lnTo>
                  <a:lnTo>
                    <a:pt x="203" y="2155"/>
                  </a:lnTo>
                  <a:lnTo>
                    <a:pt x="236" y="2223"/>
                  </a:lnTo>
                  <a:lnTo>
                    <a:pt x="304" y="2223"/>
                  </a:lnTo>
                  <a:lnTo>
                    <a:pt x="371" y="2189"/>
                  </a:lnTo>
                  <a:lnTo>
                    <a:pt x="405" y="2122"/>
                  </a:lnTo>
                  <a:lnTo>
                    <a:pt x="405" y="2054"/>
                  </a:lnTo>
                  <a:lnTo>
                    <a:pt x="876" y="2122"/>
                  </a:lnTo>
                  <a:lnTo>
                    <a:pt x="1347" y="2155"/>
                  </a:lnTo>
                  <a:lnTo>
                    <a:pt x="1852" y="2122"/>
                  </a:lnTo>
                  <a:lnTo>
                    <a:pt x="2088" y="2088"/>
                  </a:lnTo>
                  <a:lnTo>
                    <a:pt x="2290" y="2054"/>
                  </a:lnTo>
                  <a:lnTo>
                    <a:pt x="2357" y="1987"/>
                  </a:lnTo>
                  <a:lnTo>
                    <a:pt x="2357" y="1920"/>
                  </a:lnTo>
                  <a:lnTo>
                    <a:pt x="2425" y="1920"/>
                  </a:lnTo>
                  <a:lnTo>
                    <a:pt x="2458" y="1886"/>
                  </a:lnTo>
                  <a:lnTo>
                    <a:pt x="2458" y="1852"/>
                  </a:lnTo>
                  <a:lnTo>
                    <a:pt x="2492" y="943"/>
                  </a:lnTo>
                  <a:lnTo>
                    <a:pt x="2425" y="1"/>
                  </a:lnTo>
                  <a:lnTo>
                    <a:pt x="2256" y="1"/>
                  </a:lnTo>
                  <a:lnTo>
                    <a:pt x="2223" y="472"/>
                  </a:lnTo>
                  <a:lnTo>
                    <a:pt x="2223" y="943"/>
                  </a:lnTo>
                  <a:lnTo>
                    <a:pt x="2256" y="1415"/>
                  </a:lnTo>
                  <a:lnTo>
                    <a:pt x="2290" y="1852"/>
                  </a:lnTo>
                  <a:lnTo>
                    <a:pt x="2324" y="1886"/>
                  </a:lnTo>
                  <a:lnTo>
                    <a:pt x="2290" y="1886"/>
                  </a:lnTo>
                  <a:lnTo>
                    <a:pt x="2054" y="1852"/>
                  </a:lnTo>
                  <a:lnTo>
                    <a:pt x="1819" y="1886"/>
                  </a:lnTo>
                  <a:lnTo>
                    <a:pt x="371" y="1886"/>
                  </a:lnTo>
                  <a:lnTo>
                    <a:pt x="270" y="943"/>
                  </a:lnTo>
                  <a:lnTo>
                    <a:pt x="203" y="1"/>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9" name="Shape 673">
              <a:extLst>
                <a:ext uri="{FF2B5EF4-FFF2-40B4-BE49-F238E27FC236}">
                  <a16:creationId xmlns:a16="http://schemas.microsoft.com/office/drawing/2014/main" id="{CB2CD767-3339-B169-B3CD-F52C1605241D}"/>
                </a:ext>
              </a:extLst>
            </p:cNvPr>
            <p:cNvSpPr>
              <a:spLocks/>
            </p:cNvSpPr>
            <p:nvPr/>
          </p:nvSpPr>
          <p:spPr bwMode="auto">
            <a:xfrm>
              <a:off x="3896828" y="2891150"/>
              <a:ext cx="62141" cy="11949"/>
            </a:xfrm>
            <a:custGeom>
              <a:avLst/>
              <a:gdLst>
                <a:gd name="T0" fmla="*/ 390625 w 2493"/>
                <a:gd name="T1" fmla="*/ 390625 h 473"/>
                <a:gd name="T2" fmla="*/ 13281250 w 2493"/>
                <a:gd name="T3" fmla="*/ 131640625 h 473"/>
                <a:gd name="T4" fmla="*/ 26562500 w 2493"/>
                <a:gd name="T5" fmla="*/ 158203125 h 473"/>
                <a:gd name="T6" fmla="*/ 66015625 w 2493"/>
                <a:gd name="T7" fmla="*/ 158203125 h 473"/>
                <a:gd name="T8" fmla="*/ 79296875 w 2493"/>
                <a:gd name="T9" fmla="*/ 144921875 h 473"/>
                <a:gd name="T10" fmla="*/ 171484375 w 2493"/>
                <a:gd name="T11" fmla="*/ 171093750 h 473"/>
                <a:gd name="T12" fmla="*/ 263281250 w 2493"/>
                <a:gd name="T13" fmla="*/ 184375000 h 473"/>
                <a:gd name="T14" fmla="*/ 473828125 w 2493"/>
                <a:gd name="T15" fmla="*/ 184375000 h 473"/>
                <a:gd name="T16" fmla="*/ 684375000 w 2493"/>
                <a:gd name="T17" fmla="*/ 158203125 h 473"/>
                <a:gd name="T18" fmla="*/ 881640625 w 2493"/>
                <a:gd name="T19" fmla="*/ 118750000 h 473"/>
                <a:gd name="T20" fmla="*/ 881640625 w 2493"/>
                <a:gd name="T21" fmla="*/ 131640625 h 473"/>
                <a:gd name="T22" fmla="*/ 907812500 w 2493"/>
                <a:gd name="T23" fmla="*/ 158203125 h 473"/>
                <a:gd name="T24" fmla="*/ 933984375 w 2493"/>
                <a:gd name="T25" fmla="*/ 171093750 h 473"/>
                <a:gd name="T26" fmla="*/ 960546875 w 2493"/>
                <a:gd name="T27" fmla="*/ 158203125 h 473"/>
                <a:gd name="T28" fmla="*/ 973437500 w 2493"/>
                <a:gd name="T29" fmla="*/ 144921875 h 473"/>
                <a:gd name="T30" fmla="*/ 973437500 w 2493"/>
                <a:gd name="T31" fmla="*/ 118750000 h 473"/>
                <a:gd name="T32" fmla="*/ 947265625 w 2493"/>
                <a:gd name="T33" fmla="*/ 390625 h 473"/>
                <a:gd name="T34" fmla="*/ 868359375 w 2493"/>
                <a:gd name="T35" fmla="*/ 390625 h 473"/>
                <a:gd name="T36" fmla="*/ 881640625 w 2493"/>
                <a:gd name="T37" fmla="*/ 52734375 h 473"/>
                <a:gd name="T38" fmla="*/ 460546875 w 2493"/>
                <a:gd name="T39" fmla="*/ 92187500 h 473"/>
                <a:gd name="T40" fmla="*/ 276562500 w 2493"/>
                <a:gd name="T41" fmla="*/ 105468750 h 473"/>
                <a:gd name="T42" fmla="*/ 171484375 w 2493"/>
                <a:gd name="T43" fmla="*/ 105468750 h 473"/>
                <a:gd name="T44" fmla="*/ 79296875 w 2493"/>
                <a:gd name="T45" fmla="*/ 118750000 h 473"/>
                <a:gd name="T46" fmla="*/ 66015625 w 2493"/>
                <a:gd name="T47" fmla="*/ 390625 h 473"/>
                <a:gd name="T48" fmla="*/ 390625 w 2493"/>
                <a:gd name="T49" fmla="*/ 390625 h 47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493"/>
                <a:gd name="T76" fmla="*/ 0 h 473"/>
                <a:gd name="T77" fmla="*/ 2493 w 2493"/>
                <a:gd name="T78" fmla="*/ 473 h 47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493" h="473" extrusionOk="0">
                  <a:moveTo>
                    <a:pt x="1" y="1"/>
                  </a:moveTo>
                  <a:lnTo>
                    <a:pt x="34" y="337"/>
                  </a:lnTo>
                  <a:lnTo>
                    <a:pt x="68" y="405"/>
                  </a:lnTo>
                  <a:lnTo>
                    <a:pt x="169" y="405"/>
                  </a:lnTo>
                  <a:lnTo>
                    <a:pt x="203" y="371"/>
                  </a:lnTo>
                  <a:lnTo>
                    <a:pt x="439" y="438"/>
                  </a:lnTo>
                  <a:lnTo>
                    <a:pt x="674" y="472"/>
                  </a:lnTo>
                  <a:lnTo>
                    <a:pt x="1213" y="472"/>
                  </a:lnTo>
                  <a:lnTo>
                    <a:pt x="1752" y="405"/>
                  </a:lnTo>
                  <a:lnTo>
                    <a:pt x="2257" y="304"/>
                  </a:lnTo>
                  <a:lnTo>
                    <a:pt x="2257" y="337"/>
                  </a:lnTo>
                  <a:lnTo>
                    <a:pt x="2324" y="405"/>
                  </a:lnTo>
                  <a:lnTo>
                    <a:pt x="2391" y="438"/>
                  </a:lnTo>
                  <a:lnTo>
                    <a:pt x="2459" y="405"/>
                  </a:lnTo>
                  <a:lnTo>
                    <a:pt x="2492" y="371"/>
                  </a:lnTo>
                  <a:lnTo>
                    <a:pt x="2492" y="304"/>
                  </a:lnTo>
                  <a:lnTo>
                    <a:pt x="2425" y="1"/>
                  </a:lnTo>
                  <a:lnTo>
                    <a:pt x="2223" y="1"/>
                  </a:lnTo>
                  <a:lnTo>
                    <a:pt x="2257" y="135"/>
                  </a:lnTo>
                  <a:lnTo>
                    <a:pt x="1179" y="236"/>
                  </a:lnTo>
                  <a:lnTo>
                    <a:pt x="708" y="270"/>
                  </a:lnTo>
                  <a:lnTo>
                    <a:pt x="439" y="270"/>
                  </a:lnTo>
                  <a:lnTo>
                    <a:pt x="203" y="304"/>
                  </a:lnTo>
                  <a:lnTo>
                    <a:pt x="169" y="1"/>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10" name="Shape 674">
              <a:extLst>
                <a:ext uri="{FF2B5EF4-FFF2-40B4-BE49-F238E27FC236}">
                  <a16:creationId xmlns:a16="http://schemas.microsoft.com/office/drawing/2014/main" id="{2C629F9F-72A9-3471-BE3E-169B7300F153}"/>
                </a:ext>
              </a:extLst>
            </p:cNvPr>
            <p:cNvSpPr>
              <a:spLocks/>
            </p:cNvSpPr>
            <p:nvPr/>
          </p:nvSpPr>
          <p:spPr bwMode="auto">
            <a:xfrm>
              <a:off x="4502105" y="2950894"/>
              <a:ext cx="57959" cy="59744"/>
            </a:xfrm>
            <a:custGeom>
              <a:avLst/>
              <a:gdLst>
                <a:gd name="T0" fmla="*/ 591796875 w 2324"/>
                <a:gd name="T1" fmla="*/ 0 h 2391"/>
                <a:gd name="T2" fmla="*/ 355078125 w 2324"/>
                <a:gd name="T3" fmla="*/ 13281250 h 2391"/>
                <a:gd name="T4" fmla="*/ 78906250 w 2324"/>
                <a:gd name="T5" fmla="*/ 13281250 h 2391"/>
                <a:gd name="T6" fmla="*/ 0 w 2324"/>
                <a:gd name="T7" fmla="*/ 39453125 h 2391"/>
                <a:gd name="T8" fmla="*/ 0 w 2324"/>
                <a:gd name="T9" fmla="*/ 52734375 h 2391"/>
                <a:gd name="T10" fmla="*/ 26171875 w 2324"/>
                <a:gd name="T11" fmla="*/ 78906250 h 2391"/>
                <a:gd name="T12" fmla="*/ 65625000 w 2324"/>
                <a:gd name="T13" fmla="*/ 92187500 h 2391"/>
                <a:gd name="T14" fmla="*/ 144531250 w 2324"/>
                <a:gd name="T15" fmla="*/ 105468750 h 2391"/>
                <a:gd name="T16" fmla="*/ 552343750 w 2324"/>
                <a:gd name="T17" fmla="*/ 105468750 h 2391"/>
                <a:gd name="T18" fmla="*/ 789062500 w 2324"/>
                <a:gd name="T19" fmla="*/ 78906250 h 2391"/>
                <a:gd name="T20" fmla="*/ 789062500 w 2324"/>
                <a:gd name="T21" fmla="*/ 78906250 h 2391"/>
                <a:gd name="T22" fmla="*/ 776171875 w 2324"/>
                <a:gd name="T23" fmla="*/ 171093750 h 2391"/>
                <a:gd name="T24" fmla="*/ 789062500 w 2324"/>
                <a:gd name="T25" fmla="*/ 250000000 h 2391"/>
                <a:gd name="T26" fmla="*/ 802343750 w 2324"/>
                <a:gd name="T27" fmla="*/ 421093750 h 2391"/>
                <a:gd name="T28" fmla="*/ 802343750 w 2324"/>
                <a:gd name="T29" fmla="*/ 618359375 h 2391"/>
                <a:gd name="T30" fmla="*/ 815625000 w 2324"/>
                <a:gd name="T31" fmla="*/ 723437500 h 2391"/>
                <a:gd name="T32" fmla="*/ 828515625 w 2324"/>
                <a:gd name="T33" fmla="*/ 828515625 h 2391"/>
                <a:gd name="T34" fmla="*/ 381640625 w 2324"/>
                <a:gd name="T35" fmla="*/ 841796875 h 2391"/>
                <a:gd name="T36" fmla="*/ 210546875 w 2324"/>
                <a:gd name="T37" fmla="*/ 828515625 h 2391"/>
                <a:gd name="T38" fmla="*/ 144531250 w 2324"/>
                <a:gd name="T39" fmla="*/ 841796875 h 2391"/>
                <a:gd name="T40" fmla="*/ 105078125 w 2324"/>
                <a:gd name="T41" fmla="*/ 867968750 h 2391"/>
                <a:gd name="T42" fmla="*/ 78906250 w 2324"/>
                <a:gd name="T43" fmla="*/ 881250000 h 2391"/>
                <a:gd name="T44" fmla="*/ 78906250 w 2324"/>
                <a:gd name="T45" fmla="*/ 894531250 h 2391"/>
                <a:gd name="T46" fmla="*/ 105078125 w 2324"/>
                <a:gd name="T47" fmla="*/ 907421875 h 2391"/>
                <a:gd name="T48" fmla="*/ 144531250 w 2324"/>
                <a:gd name="T49" fmla="*/ 920703125 h 2391"/>
                <a:gd name="T50" fmla="*/ 223437500 w 2324"/>
                <a:gd name="T51" fmla="*/ 933984375 h 2391"/>
                <a:gd name="T52" fmla="*/ 618359375 w 2324"/>
                <a:gd name="T53" fmla="*/ 933984375 h 2391"/>
                <a:gd name="T54" fmla="*/ 867968750 w 2324"/>
                <a:gd name="T55" fmla="*/ 920703125 h 2391"/>
                <a:gd name="T56" fmla="*/ 894531250 w 2324"/>
                <a:gd name="T57" fmla="*/ 907421875 h 2391"/>
                <a:gd name="T58" fmla="*/ 907421875 w 2324"/>
                <a:gd name="T59" fmla="*/ 894531250 h 2391"/>
                <a:gd name="T60" fmla="*/ 907421875 w 2324"/>
                <a:gd name="T61" fmla="*/ 867968750 h 2391"/>
                <a:gd name="T62" fmla="*/ 894531250 w 2324"/>
                <a:gd name="T63" fmla="*/ 841796875 h 2391"/>
                <a:gd name="T64" fmla="*/ 907421875 w 2324"/>
                <a:gd name="T65" fmla="*/ 736718750 h 2391"/>
                <a:gd name="T66" fmla="*/ 894531250 w 2324"/>
                <a:gd name="T67" fmla="*/ 631250000 h 2391"/>
                <a:gd name="T68" fmla="*/ 881250000 w 2324"/>
                <a:gd name="T69" fmla="*/ 407812500 h 2391"/>
                <a:gd name="T70" fmla="*/ 881250000 w 2324"/>
                <a:gd name="T71" fmla="*/ 236718750 h 2391"/>
                <a:gd name="T72" fmla="*/ 867968750 w 2324"/>
                <a:gd name="T73" fmla="*/ 157812500 h 2391"/>
                <a:gd name="T74" fmla="*/ 855078125 w 2324"/>
                <a:gd name="T75" fmla="*/ 78906250 h 2391"/>
                <a:gd name="T76" fmla="*/ 867968750 w 2324"/>
                <a:gd name="T77" fmla="*/ 52734375 h 2391"/>
                <a:gd name="T78" fmla="*/ 867968750 w 2324"/>
                <a:gd name="T79" fmla="*/ 26171875 h 2391"/>
                <a:gd name="T80" fmla="*/ 855078125 w 2324"/>
                <a:gd name="T81" fmla="*/ 13281250 h 2391"/>
                <a:gd name="T82" fmla="*/ 828515625 w 2324"/>
                <a:gd name="T83" fmla="*/ 0 h 2391"/>
                <a:gd name="T84" fmla="*/ 591796875 w 2324"/>
                <a:gd name="T85" fmla="*/ 0 h 2391"/>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2324"/>
                <a:gd name="T130" fmla="*/ 0 h 2391"/>
                <a:gd name="T131" fmla="*/ 2324 w 2324"/>
                <a:gd name="T132" fmla="*/ 2391 h 2391"/>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2324" h="2391" extrusionOk="0">
                  <a:moveTo>
                    <a:pt x="1515" y="0"/>
                  </a:moveTo>
                  <a:lnTo>
                    <a:pt x="909" y="34"/>
                  </a:lnTo>
                  <a:lnTo>
                    <a:pt x="202" y="34"/>
                  </a:lnTo>
                  <a:lnTo>
                    <a:pt x="0" y="101"/>
                  </a:lnTo>
                  <a:lnTo>
                    <a:pt x="0" y="135"/>
                  </a:lnTo>
                  <a:lnTo>
                    <a:pt x="67" y="202"/>
                  </a:lnTo>
                  <a:lnTo>
                    <a:pt x="168" y="236"/>
                  </a:lnTo>
                  <a:lnTo>
                    <a:pt x="370" y="270"/>
                  </a:lnTo>
                  <a:lnTo>
                    <a:pt x="1414" y="270"/>
                  </a:lnTo>
                  <a:lnTo>
                    <a:pt x="2020" y="202"/>
                  </a:lnTo>
                  <a:lnTo>
                    <a:pt x="1987" y="438"/>
                  </a:lnTo>
                  <a:lnTo>
                    <a:pt x="2020" y="640"/>
                  </a:lnTo>
                  <a:lnTo>
                    <a:pt x="2054" y="1078"/>
                  </a:lnTo>
                  <a:lnTo>
                    <a:pt x="2054" y="1583"/>
                  </a:lnTo>
                  <a:lnTo>
                    <a:pt x="2088" y="1852"/>
                  </a:lnTo>
                  <a:lnTo>
                    <a:pt x="2121" y="2121"/>
                  </a:lnTo>
                  <a:lnTo>
                    <a:pt x="977" y="2155"/>
                  </a:lnTo>
                  <a:lnTo>
                    <a:pt x="539" y="2121"/>
                  </a:lnTo>
                  <a:lnTo>
                    <a:pt x="370" y="2155"/>
                  </a:lnTo>
                  <a:lnTo>
                    <a:pt x="269" y="2222"/>
                  </a:lnTo>
                  <a:lnTo>
                    <a:pt x="202" y="2256"/>
                  </a:lnTo>
                  <a:lnTo>
                    <a:pt x="202" y="2290"/>
                  </a:lnTo>
                  <a:lnTo>
                    <a:pt x="269" y="2323"/>
                  </a:lnTo>
                  <a:lnTo>
                    <a:pt x="370" y="2357"/>
                  </a:lnTo>
                  <a:lnTo>
                    <a:pt x="572" y="2391"/>
                  </a:lnTo>
                  <a:lnTo>
                    <a:pt x="1583" y="2391"/>
                  </a:lnTo>
                  <a:lnTo>
                    <a:pt x="2222" y="2357"/>
                  </a:lnTo>
                  <a:lnTo>
                    <a:pt x="2290" y="2323"/>
                  </a:lnTo>
                  <a:lnTo>
                    <a:pt x="2323" y="2290"/>
                  </a:lnTo>
                  <a:lnTo>
                    <a:pt x="2323" y="2222"/>
                  </a:lnTo>
                  <a:lnTo>
                    <a:pt x="2290" y="2155"/>
                  </a:lnTo>
                  <a:lnTo>
                    <a:pt x="2323" y="1886"/>
                  </a:lnTo>
                  <a:lnTo>
                    <a:pt x="2290" y="1616"/>
                  </a:lnTo>
                  <a:lnTo>
                    <a:pt x="2256" y="1044"/>
                  </a:lnTo>
                  <a:lnTo>
                    <a:pt x="2256" y="606"/>
                  </a:lnTo>
                  <a:lnTo>
                    <a:pt x="2222" y="404"/>
                  </a:lnTo>
                  <a:lnTo>
                    <a:pt x="2189" y="202"/>
                  </a:lnTo>
                  <a:lnTo>
                    <a:pt x="2222" y="135"/>
                  </a:lnTo>
                  <a:lnTo>
                    <a:pt x="2222" y="67"/>
                  </a:lnTo>
                  <a:lnTo>
                    <a:pt x="2189" y="34"/>
                  </a:lnTo>
                  <a:lnTo>
                    <a:pt x="2121" y="0"/>
                  </a:lnTo>
                  <a:lnTo>
                    <a:pt x="1515" y="0"/>
                  </a:lnTo>
                  <a:close/>
                </a:path>
              </a:pathLst>
            </a:custGeom>
            <a:solidFill>
              <a:srgbClr val="BDD1D3"/>
            </a:solidFill>
            <a:ln>
              <a:noFill/>
            </a:ln>
          </p:spPr>
          <p:txBody>
            <a:bodyPr lIns="117025" tIns="117025" rIns="117025" bIns="117025" anchor="ctr"/>
            <a:lstStyle/>
            <a:p>
              <a:pPr>
                <a:defRPr/>
              </a:pPr>
              <a:endParaRPr lang="ru-RU" sz="1350"/>
            </a:p>
          </p:txBody>
        </p:sp>
        <p:sp>
          <p:nvSpPr>
            <p:cNvPr id="11" name="Shape 675">
              <a:extLst>
                <a:ext uri="{FF2B5EF4-FFF2-40B4-BE49-F238E27FC236}">
                  <a16:creationId xmlns:a16="http://schemas.microsoft.com/office/drawing/2014/main" id="{0AFAA559-1DCD-2398-BC75-71286D1CD097}"/>
                </a:ext>
              </a:extLst>
            </p:cNvPr>
            <p:cNvSpPr>
              <a:spLocks/>
            </p:cNvSpPr>
            <p:nvPr/>
          </p:nvSpPr>
          <p:spPr bwMode="auto">
            <a:xfrm>
              <a:off x="4484179" y="2917437"/>
              <a:ext cx="14938" cy="16728"/>
            </a:xfrm>
            <a:custGeom>
              <a:avLst/>
              <a:gdLst>
                <a:gd name="T0" fmla="*/ 78906250 w 607"/>
                <a:gd name="T1" fmla="*/ 0 h 674"/>
                <a:gd name="T2" fmla="*/ 39453125 w 607"/>
                <a:gd name="T3" fmla="*/ 13281250 h 674"/>
                <a:gd name="T4" fmla="*/ 13281250 w 607"/>
                <a:gd name="T5" fmla="*/ 39453125 h 674"/>
                <a:gd name="T6" fmla="*/ 0 w 607"/>
                <a:gd name="T7" fmla="*/ 78906250 h 674"/>
                <a:gd name="T8" fmla="*/ 0 w 607"/>
                <a:gd name="T9" fmla="*/ 105468750 h 674"/>
                <a:gd name="T10" fmla="*/ 13281250 w 607"/>
                <a:gd name="T11" fmla="*/ 131640625 h 674"/>
                <a:gd name="T12" fmla="*/ 39453125 w 607"/>
                <a:gd name="T13" fmla="*/ 144921875 h 674"/>
                <a:gd name="T14" fmla="*/ 78906250 w 607"/>
                <a:gd name="T15" fmla="*/ 157812500 h 674"/>
                <a:gd name="T16" fmla="*/ 171093750 w 607"/>
                <a:gd name="T17" fmla="*/ 157812500 h 674"/>
                <a:gd name="T18" fmla="*/ 171093750 w 607"/>
                <a:gd name="T19" fmla="*/ 184375000 h 674"/>
                <a:gd name="T20" fmla="*/ 157812500 w 607"/>
                <a:gd name="T21" fmla="*/ 223828125 h 674"/>
                <a:gd name="T22" fmla="*/ 171093750 w 607"/>
                <a:gd name="T23" fmla="*/ 250000000 h 674"/>
                <a:gd name="T24" fmla="*/ 183984375 w 607"/>
                <a:gd name="T25" fmla="*/ 263281250 h 674"/>
                <a:gd name="T26" fmla="*/ 197265625 w 607"/>
                <a:gd name="T27" fmla="*/ 263281250 h 674"/>
                <a:gd name="T28" fmla="*/ 223437500 w 607"/>
                <a:gd name="T29" fmla="*/ 223828125 h 674"/>
                <a:gd name="T30" fmla="*/ 236718750 w 607"/>
                <a:gd name="T31" fmla="*/ 184375000 h 674"/>
                <a:gd name="T32" fmla="*/ 236718750 w 607"/>
                <a:gd name="T33" fmla="*/ 105468750 h 674"/>
                <a:gd name="T34" fmla="*/ 236718750 w 607"/>
                <a:gd name="T35" fmla="*/ 78906250 h 674"/>
                <a:gd name="T36" fmla="*/ 210546875 w 607"/>
                <a:gd name="T37" fmla="*/ 66015625 h 674"/>
                <a:gd name="T38" fmla="*/ 197265625 w 607"/>
                <a:gd name="T39" fmla="*/ 78906250 h 674"/>
                <a:gd name="T40" fmla="*/ 131640625 w 607"/>
                <a:gd name="T41" fmla="*/ 105468750 h 674"/>
                <a:gd name="T42" fmla="*/ 65625000 w 607"/>
                <a:gd name="T43" fmla="*/ 105468750 h 674"/>
                <a:gd name="T44" fmla="*/ 52734375 w 607"/>
                <a:gd name="T45" fmla="*/ 92187500 h 674"/>
                <a:gd name="T46" fmla="*/ 65625000 w 607"/>
                <a:gd name="T47" fmla="*/ 66015625 h 674"/>
                <a:gd name="T48" fmla="*/ 78906250 w 607"/>
                <a:gd name="T49" fmla="*/ 52734375 h 674"/>
                <a:gd name="T50" fmla="*/ 197265625 w 607"/>
                <a:gd name="T51" fmla="*/ 52734375 h 674"/>
                <a:gd name="T52" fmla="*/ 197265625 w 607"/>
                <a:gd name="T53" fmla="*/ 66015625 h 674"/>
                <a:gd name="T54" fmla="*/ 223437500 w 607"/>
                <a:gd name="T55" fmla="*/ 66015625 h 674"/>
                <a:gd name="T56" fmla="*/ 236718750 w 607"/>
                <a:gd name="T57" fmla="*/ 52734375 h 674"/>
                <a:gd name="T58" fmla="*/ 210546875 w 607"/>
                <a:gd name="T59" fmla="*/ 26562500 h 674"/>
                <a:gd name="T60" fmla="*/ 183984375 w 607"/>
                <a:gd name="T61" fmla="*/ 13281250 h 674"/>
                <a:gd name="T62" fmla="*/ 118359375 w 607"/>
                <a:gd name="T63" fmla="*/ 0 h 674"/>
                <a:gd name="T64" fmla="*/ 78906250 w 607"/>
                <a:gd name="T65" fmla="*/ 0 h 674"/>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607"/>
                <a:gd name="T100" fmla="*/ 0 h 674"/>
                <a:gd name="T101" fmla="*/ 607 w 607"/>
                <a:gd name="T102" fmla="*/ 674 h 674"/>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607" h="674" extrusionOk="0">
                  <a:moveTo>
                    <a:pt x="202" y="0"/>
                  </a:moveTo>
                  <a:lnTo>
                    <a:pt x="101" y="34"/>
                  </a:lnTo>
                  <a:lnTo>
                    <a:pt x="34" y="101"/>
                  </a:lnTo>
                  <a:lnTo>
                    <a:pt x="0" y="202"/>
                  </a:lnTo>
                  <a:lnTo>
                    <a:pt x="0" y="270"/>
                  </a:lnTo>
                  <a:lnTo>
                    <a:pt x="34" y="337"/>
                  </a:lnTo>
                  <a:lnTo>
                    <a:pt x="101" y="371"/>
                  </a:lnTo>
                  <a:lnTo>
                    <a:pt x="202" y="404"/>
                  </a:lnTo>
                  <a:lnTo>
                    <a:pt x="438" y="404"/>
                  </a:lnTo>
                  <a:lnTo>
                    <a:pt x="438" y="472"/>
                  </a:lnTo>
                  <a:lnTo>
                    <a:pt x="404" y="573"/>
                  </a:lnTo>
                  <a:lnTo>
                    <a:pt x="438" y="640"/>
                  </a:lnTo>
                  <a:lnTo>
                    <a:pt x="471" y="674"/>
                  </a:lnTo>
                  <a:lnTo>
                    <a:pt x="505" y="674"/>
                  </a:lnTo>
                  <a:lnTo>
                    <a:pt x="572" y="573"/>
                  </a:lnTo>
                  <a:lnTo>
                    <a:pt x="606" y="472"/>
                  </a:lnTo>
                  <a:lnTo>
                    <a:pt x="606" y="270"/>
                  </a:lnTo>
                  <a:lnTo>
                    <a:pt x="606" y="202"/>
                  </a:lnTo>
                  <a:lnTo>
                    <a:pt x="539" y="169"/>
                  </a:lnTo>
                  <a:lnTo>
                    <a:pt x="505" y="202"/>
                  </a:lnTo>
                  <a:lnTo>
                    <a:pt x="337" y="270"/>
                  </a:lnTo>
                  <a:lnTo>
                    <a:pt x="168" y="270"/>
                  </a:lnTo>
                  <a:lnTo>
                    <a:pt x="135" y="236"/>
                  </a:lnTo>
                  <a:lnTo>
                    <a:pt x="168" y="169"/>
                  </a:lnTo>
                  <a:lnTo>
                    <a:pt x="202" y="135"/>
                  </a:lnTo>
                  <a:lnTo>
                    <a:pt x="505" y="135"/>
                  </a:lnTo>
                  <a:lnTo>
                    <a:pt x="505" y="169"/>
                  </a:lnTo>
                  <a:lnTo>
                    <a:pt x="572" y="169"/>
                  </a:lnTo>
                  <a:lnTo>
                    <a:pt x="606" y="135"/>
                  </a:lnTo>
                  <a:lnTo>
                    <a:pt x="539" y="68"/>
                  </a:lnTo>
                  <a:lnTo>
                    <a:pt x="471" y="34"/>
                  </a:lnTo>
                  <a:lnTo>
                    <a:pt x="303" y="0"/>
                  </a:lnTo>
                  <a:lnTo>
                    <a:pt x="202" y="0"/>
                  </a:lnTo>
                  <a:close/>
                </a:path>
              </a:pathLst>
            </a:custGeom>
            <a:solidFill>
              <a:srgbClr val="BDD1D3"/>
            </a:solidFill>
            <a:ln>
              <a:noFill/>
            </a:ln>
          </p:spPr>
          <p:txBody>
            <a:bodyPr lIns="117025" tIns="117025" rIns="117025" bIns="117025" anchor="ctr"/>
            <a:lstStyle/>
            <a:p>
              <a:pPr>
                <a:defRPr/>
              </a:pPr>
              <a:endParaRPr lang="ru-RU" sz="1350"/>
            </a:p>
          </p:txBody>
        </p:sp>
        <p:sp>
          <p:nvSpPr>
            <p:cNvPr id="12" name="Shape 676">
              <a:extLst>
                <a:ext uri="{FF2B5EF4-FFF2-40B4-BE49-F238E27FC236}">
                  <a16:creationId xmlns:a16="http://schemas.microsoft.com/office/drawing/2014/main" id="{901D6BA4-0194-52BF-F38A-5FD329D54924}"/>
                </a:ext>
              </a:extLst>
            </p:cNvPr>
            <p:cNvSpPr>
              <a:spLocks/>
            </p:cNvSpPr>
            <p:nvPr/>
          </p:nvSpPr>
          <p:spPr bwMode="auto">
            <a:xfrm>
              <a:off x="4390968" y="2891150"/>
              <a:ext cx="57959" cy="56159"/>
            </a:xfrm>
            <a:custGeom>
              <a:avLst/>
              <a:gdLst>
                <a:gd name="T0" fmla="*/ 390625 w 2325"/>
                <a:gd name="T1" fmla="*/ 390625 h 2257"/>
                <a:gd name="T2" fmla="*/ 66015625 w 2325"/>
                <a:gd name="T3" fmla="*/ 39843750 h 2257"/>
                <a:gd name="T4" fmla="*/ 144921875 w 2325"/>
                <a:gd name="T5" fmla="*/ 52734375 h 2257"/>
                <a:gd name="T6" fmla="*/ 302734375 w 2325"/>
                <a:gd name="T7" fmla="*/ 52734375 h 2257"/>
                <a:gd name="T8" fmla="*/ 552734375 w 2325"/>
                <a:gd name="T9" fmla="*/ 39843750 h 2257"/>
                <a:gd name="T10" fmla="*/ 789453125 w 2325"/>
                <a:gd name="T11" fmla="*/ 26562500 h 2257"/>
                <a:gd name="T12" fmla="*/ 789453125 w 2325"/>
                <a:gd name="T13" fmla="*/ 26562500 h 2257"/>
                <a:gd name="T14" fmla="*/ 776171875 w 2325"/>
                <a:gd name="T15" fmla="*/ 105468750 h 2257"/>
                <a:gd name="T16" fmla="*/ 789453125 w 2325"/>
                <a:gd name="T17" fmla="*/ 197656250 h 2257"/>
                <a:gd name="T18" fmla="*/ 802734375 w 2325"/>
                <a:gd name="T19" fmla="*/ 355468750 h 2257"/>
                <a:gd name="T20" fmla="*/ 802734375 w 2325"/>
                <a:gd name="T21" fmla="*/ 565625000 h 2257"/>
                <a:gd name="T22" fmla="*/ 815625000 w 2325"/>
                <a:gd name="T23" fmla="*/ 671093750 h 2257"/>
                <a:gd name="T24" fmla="*/ 828906250 w 2325"/>
                <a:gd name="T25" fmla="*/ 776171875 h 2257"/>
                <a:gd name="T26" fmla="*/ 223828125 w 2325"/>
                <a:gd name="T27" fmla="*/ 776171875 h 2257"/>
                <a:gd name="T28" fmla="*/ 144921875 w 2325"/>
                <a:gd name="T29" fmla="*/ 789453125 h 2257"/>
                <a:gd name="T30" fmla="*/ 105468750 w 2325"/>
                <a:gd name="T31" fmla="*/ 802343750 h 2257"/>
                <a:gd name="T32" fmla="*/ 79296875 w 2325"/>
                <a:gd name="T33" fmla="*/ 828906250 h 2257"/>
                <a:gd name="T34" fmla="*/ 105468750 w 2325"/>
                <a:gd name="T35" fmla="*/ 855078125 h 2257"/>
                <a:gd name="T36" fmla="*/ 144921875 w 2325"/>
                <a:gd name="T37" fmla="*/ 868359375 h 2257"/>
                <a:gd name="T38" fmla="*/ 223828125 w 2325"/>
                <a:gd name="T39" fmla="*/ 881250000 h 2257"/>
                <a:gd name="T40" fmla="*/ 381640625 w 2325"/>
                <a:gd name="T41" fmla="*/ 868359375 h 2257"/>
                <a:gd name="T42" fmla="*/ 868359375 w 2325"/>
                <a:gd name="T43" fmla="*/ 868359375 h 2257"/>
                <a:gd name="T44" fmla="*/ 894531250 w 2325"/>
                <a:gd name="T45" fmla="*/ 855078125 h 2257"/>
                <a:gd name="T46" fmla="*/ 907812500 w 2325"/>
                <a:gd name="T47" fmla="*/ 828906250 h 2257"/>
                <a:gd name="T48" fmla="*/ 907812500 w 2325"/>
                <a:gd name="T49" fmla="*/ 815625000 h 2257"/>
                <a:gd name="T50" fmla="*/ 894531250 w 2325"/>
                <a:gd name="T51" fmla="*/ 789453125 h 2257"/>
                <a:gd name="T52" fmla="*/ 907812500 w 2325"/>
                <a:gd name="T53" fmla="*/ 683984375 h 2257"/>
                <a:gd name="T54" fmla="*/ 894531250 w 2325"/>
                <a:gd name="T55" fmla="*/ 565625000 h 2257"/>
                <a:gd name="T56" fmla="*/ 881640625 w 2325"/>
                <a:gd name="T57" fmla="*/ 355468750 h 2257"/>
                <a:gd name="T58" fmla="*/ 881640625 w 2325"/>
                <a:gd name="T59" fmla="*/ 184375000 h 2257"/>
                <a:gd name="T60" fmla="*/ 868359375 w 2325"/>
                <a:gd name="T61" fmla="*/ 92187500 h 2257"/>
                <a:gd name="T62" fmla="*/ 855078125 w 2325"/>
                <a:gd name="T63" fmla="*/ 13281250 h 2257"/>
                <a:gd name="T64" fmla="*/ 868359375 w 2325"/>
                <a:gd name="T65" fmla="*/ 390625 h 2257"/>
                <a:gd name="T66" fmla="*/ 390625 w 2325"/>
                <a:gd name="T67" fmla="*/ 390625 h 225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325"/>
                <a:gd name="T103" fmla="*/ 0 h 2257"/>
                <a:gd name="T104" fmla="*/ 2325 w 2325"/>
                <a:gd name="T105" fmla="*/ 2257 h 225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325" h="2257" extrusionOk="0">
                  <a:moveTo>
                    <a:pt x="1" y="1"/>
                  </a:moveTo>
                  <a:lnTo>
                    <a:pt x="169" y="102"/>
                  </a:lnTo>
                  <a:lnTo>
                    <a:pt x="371" y="135"/>
                  </a:lnTo>
                  <a:lnTo>
                    <a:pt x="775" y="135"/>
                  </a:lnTo>
                  <a:lnTo>
                    <a:pt x="1415" y="102"/>
                  </a:lnTo>
                  <a:lnTo>
                    <a:pt x="2021" y="68"/>
                  </a:lnTo>
                  <a:lnTo>
                    <a:pt x="1987" y="270"/>
                  </a:lnTo>
                  <a:lnTo>
                    <a:pt x="2021" y="506"/>
                  </a:lnTo>
                  <a:lnTo>
                    <a:pt x="2055" y="910"/>
                  </a:lnTo>
                  <a:lnTo>
                    <a:pt x="2055" y="1448"/>
                  </a:lnTo>
                  <a:lnTo>
                    <a:pt x="2088" y="1718"/>
                  </a:lnTo>
                  <a:lnTo>
                    <a:pt x="2122" y="1987"/>
                  </a:lnTo>
                  <a:lnTo>
                    <a:pt x="573" y="1987"/>
                  </a:lnTo>
                  <a:lnTo>
                    <a:pt x="371" y="2021"/>
                  </a:lnTo>
                  <a:lnTo>
                    <a:pt x="270" y="2054"/>
                  </a:lnTo>
                  <a:lnTo>
                    <a:pt x="203" y="2122"/>
                  </a:lnTo>
                  <a:lnTo>
                    <a:pt x="270" y="2189"/>
                  </a:lnTo>
                  <a:lnTo>
                    <a:pt x="371" y="2223"/>
                  </a:lnTo>
                  <a:lnTo>
                    <a:pt x="573" y="2256"/>
                  </a:lnTo>
                  <a:lnTo>
                    <a:pt x="977" y="2223"/>
                  </a:lnTo>
                  <a:lnTo>
                    <a:pt x="2223" y="2223"/>
                  </a:lnTo>
                  <a:lnTo>
                    <a:pt x="2290" y="2189"/>
                  </a:lnTo>
                  <a:lnTo>
                    <a:pt x="2324" y="2122"/>
                  </a:lnTo>
                  <a:lnTo>
                    <a:pt x="2324" y="2088"/>
                  </a:lnTo>
                  <a:lnTo>
                    <a:pt x="2290" y="2021"/>
                  </a:lnTo>
                  <a:lnTo>
                    <a:pt x="2324" y="1751"/>
                  </a:lnTo>
                  <a:lnTo>
                    <a:pt x="2290" y="1448"/>
                  </a:lnTo>
                  <a:lnTo>
                    <a:pt x="2257" y="910"/>
                  </a:lnTo>
                  <a:lnTo>
                    <a:pt x="2257" y="472"/>
                  </a:lnTo>
                  <a:lnTo>
                    <a:pt x="2223" y="236"/>
                  </a:lnTo>
                  <a:lnTo>
                    <a:pt x="2189" y="34"/>
                  </a:lnTo>
                  <a:lnTo>
                    <a:pt x="2223" y="1"/>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13" name="Shape 677">
              <a:extLst>
                <a:ext uri="{FF2B5EF4-FFF2-40B4-BE49-F238E27FC236}">
                  <a16:creationId xmlns:a16="http://schemas.microsoft.com/office/drawing/2014/main" id="{226830EE-5D02-C427-2F13-C84244533C40}"/>
                </a:ext>
              </a:extLst>
            </p:cNvPr>
            <p:cNvSpPr>
              <a:spLocks/>
            </p:cNvSpPr>
            <p:nvPr/>
          </p:nvSpPr>
          <p:spPr bwMode="auto">
            <a:xfrm>
              <a:off x="4455499" y="2891150"/>
              <a:ext cx="8365" cy="51978"/>
            </a:xfrm>
            <a:custGeom>
              <a:avLst/>
              <a:gdLst>
                <a:gd name="T0" fmla="*/ 13281250 w 338"/>
                <a:gd name="T1" fmla="*/ 390625 h 2089"/>
                <a:gd name="T2" fmla="*/ 0 w 338"/>
                <a:gd name="T3" fmla="*/ 158203125 h 2089"/>
                <a:gd name="T4" fmla="*/ 0 w 338"/>
                <a:gd name="T5" fmla="*/ 316015625 h 2089"/>
                <a:gd name="T6" fmla="*/ 13281250 w 338"/>
                <a:gd name="T7" fmla="*/ 565625000 h 2089"/>
                <a:gd name="T8" fmla="*/ 39453125 w 338"/>
                <a:gd name="T9" fmla="*/ 683984375 h 2089"/>
                <a:gd name="T10" fmla="*/ 66015625 w 338"/>
                <a:gd name="T11" fmla="*/ 789453125 h 2089"/>
                <a:gd name="T12" fmla="*/ 78906250 w 338"/>
                <a:gd name="T13" fmla="*/ 815625000 h 2089"/>
                <a:gd name="T14" fmla="*/ 105468750 w 338"/>
                <a:gd name="T15" fmla="*/ 815625000 h 2089"/>
                <a:gd name="T16" fmla="*/ 118359375 w 338"/>
                <a:gd name="T17" fmla="*/ 802343750 h 2089"/>
                <a:gd name="T18" fmla="*/ 131640625 w 338"/>
                <a:gd name="T19" fmla="*/ 776171875 h 2089"/>
                <a:gd name="T20" fmla="*/ 131640625 w 338"/>
                <a:gd name="T21" fmla="*/ 671093750 h 2089"/>
                <a:gd name="T22" fmla="*/ 118359375 w 338"/>
                <a:gd name="T23" fmla="*/ 552734375 h 2089"/>
                <a:gd name="T24" fmla="*/ 92187500 w 338"/>
                <a:gd name="T25" fmla="*/ 316015625 h 2089"/>
                <a:gd name="T26" fmla="*/ 92187500 w 338"/>
                <a:gd name="T27" fmla="*/ 158203125 h 2089"/>
                <a:gd name="T28" fmla="*/ 78906250 w 338"/>
                <a:gd name="T29" fmla="*/ 390625 h 2089"/>
                <a:gd name="T30" fmla="*/ 13281250 w 338"/>
                <a:gd name="T31" fmla="*/ 390625 h 208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338"/>
                <a:gd name="T49" fmla="*/ 0 h 2089"/>
                <a:gd name="T50" fmla="*/ 338 w 338"/>
                <a:gd name="T51" fmla="*/ 2089 h 208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338" h="2089" extrusionOk="0">
                  <a:moveTo>
                    <a:pt x="34" y="1"/>
                  </a:moveTo>
                  <a:lnTo>
                    <a:pt x="0" y="405"/>
                  </a:lnTo>
                  <a:lnTo>
                    <a:pt x="0" y="809"/>
                  </a:lnTo>
                  <a:lnTo>
                    <a:pt x="34" y="1448"/>
                  </a:lnTo>
                  <a:lnTo>
                    <a:pt x="101" y="1751"/>
                  </a:lnTo>
                  <a:lnTo>
                    <a:pt x="169" y="2021"/>
                  </a:lnTo>
                  <a:lnTo>
                    <a:pt x="202" y="2088"/>
                  </a:lnTo>
                  <a:lnTo>
                    <a:pt x="270" y="2088"/>
                  </a:lnTo>
                  <a:lnTo>
                    <a:pt x="303" y="2054"/>
                  </a:lnTo>
                  <a:lnTo>
                    <a:pt x="337" y="1987"/>
                  </a:lnTo>
                  <a:lnTo>
                    <a:pt x="337" y="1718"/>
                  </a:lnTo>
                  <a:lnTo>
                    <a:pt x="303" y="1415"/>
                  </a:lnTo>
                  <a:lnTo>
                    <a:pt x="236" y="809"/>
                  </a:lnTo>
                  <a:lnTo>
                    <a:pt x="236" y="405"/>
                  </a:lnTo>
                  <a:lnTo>
                    <a:pt x="202"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14" name="Shape 678">
              <a:extLst>
                <a:ext uri="{FF2B5EF4-FFF2-40B4-BE49-F238E27FC236}">
                  <a16:creationId xmlns:a16="http://schemas.microsoft.com/office/drawing/2014/main" id="{4EF1AD5C-BB51-26C9-9D64-2993ED7B886B}"/>
                </a:ext>
              </a:extLst>
            </p:cNvPr>
            <p:cNvSpPr>
              <a:spLocks/>
            </p:cNvSpPr>
            <p:nvPr/>
          </p:nvSpPr>
          <p:spPr bwMode="auto">
            <a:xfrm>
              <a:off x="4597109" y="2891150"/>
              <a:ext cx="62141" cy="47198"/>
            </a:xfrm>
            <a:custGeom>
              <a:avLst/>
              <a:gdLst>
                <a:gd name="T0" fmla="*/ 390625 w 2493"/>
                <a:gd name="T1" fmla="*/ 390625 h 1887"/>
                <a:gd name="T2" fmla="*/ 390625 w 2493"/>
                <a:gd name="T3" fmla="*/ 118750000 h 1887"/>
                <a:gd name="T4" fmla="*/ 390625 w 2493"/>
                <a:gd name="T5" fmla="*/ 250000000 h 1887"/>
                <a:gd name="T6" fmla="*/ 26562500 w 2493"/>
                <a:gd name="T7" fmla="*/ 473828125 h 1887"/>
                <a:gd name="T8" fmla="*/ 39843750 w 2493"/>
                <a:gd name="T9" fmla="*/ 592187500 h 1887"/>
                <a:gd name="T10" fmla="*/ 79296875 w 2493"/>
                <a:gd name="T11" fmla="*/ 697265625 h 1887"/>
                <a:gd name="T12" fmla="*/ 79296875 w 2493"/>
                <a:gd name="T13" fmla="*/ 710546875 h 1887"/>
                <a:gd name="T14" fmla="*/ 92187500 w 2493"/>
                <a:gd name="T15" fmla="*/ 723437500 h 1887"/>
                <a:gd name="T16" fmla="*/ 118750000 w 2493"/>
                <a:gd name="T17" fmla="*/ 710546875 h 1887"/>
                <a:gd name="T18" fmla="*/ 131640625 w 2493"/>
                <a:gd name="T19" fmla="*/ 723437500 h 1887"/>
                <a:gd name="T20" fmla="*/ 223828125 w 2493"/>
                <a:gd name="T21" fmla="*/ 736718750 h 1887"/>
                <a:gd name="T22" fmla="*/ 316015625 w 2493"/>
                <a:gd name="T23" fmla="*/ 723437500 h 1887"/>
                <a:gd name="T24" fmla="*/ 500000000 w 2493"/>
                <a:gd name="T25" fmla="*/ 723437500 h 1887"/>
                <a:gd name="T26" fmla="*/ 710546875 w 2493"/>
                <a:gd name="T27" fmla="*/ 710546875 h 1887"/>
                <a:gd name="T28" fmla="*/ 802343750 w 2493"/>
                <a:gd name="T29" fmla="*/ 710546875 h 1887"/>
                <a:gd name="T30" fmla="*/ 907812500 w 2493"/>
                <a:gd name="T31" fmla="*/ 697265625 h 1887"/>
                <a:gd name="T32" fmla="*/ 920703125 w 2493"/>
                <a:gd name="T33" fmla="*/ 710546875 h 1887"/>
                <a:gd name="T34" fmla="*/ 933984375 w 2493"/>
                <a:gd name="T35" fmla="*/ 710546875 h 1887"/>
                <a:gd name="T36" fmla="*/ 960156250 w 2493"/>
                <a:gd name="T37" fmla="*/ 697265625 h 1887"/>
                <a:gd name="T38" fmla="*/ 960156250 w 2493"/>
                <a:gd name="T39" fmla="*/ 683984375 h 1887"/>
                <a:gd name="T40" fmla="*/ 973437500 w 2493"/>
                <a:gd name="T41" fmla="*/ 592187500 h 1887"/>
                <a:gd name="T42" fmla="*/ 973437500 w 2493"/>
                <a:gd name="T43" fmla="*/ 486718750 h 1887"/>
                <a:gd name="T44" fmla="*/ 960156250 w 2493"/>
                <a:gd name="T45" fmla="*/ 289453125 h 1887"/>
                <a:gd name="T46" fmla="*/ 947265625 w 2493"/>
                <a:gd name="T47" fmla="*/ 390625 h 1887"/>
                <a:gd name="T48" fmla="*/ 868359375 w 2493"/>
                <a:gd name="T49" fmla="*/ 390625 h 1887"/>
                <a:gd name="T50" fmla="*/ 881250000 w 2493"/>
                <a:gd name="T51" fmla="*/ 223828125 h 1887"/>
                <a:gd name="T52" fmla="*/ 881250000 w 2493"/>
                <a:gd name="T53" fmla="*/ 421093750 h 1887"/>
                <a:gd name="T54" fmla="*/ 894531250 w 2493"/>
                <a:gd name="T55" fmla="*/ 631640625 h 1887"/>
                <a:gd name="T56" fmla="*/ 815625000 w 2493"/>
                <a:gd name="T57" fmla="*/ 618359375 h 1887"/>
                <a:gd name="T58" fmla="*/ 723437500 w 2493"/>
                <a:gd name="T59" fmla="*/ 618359375 h 1887"/>
                <a:gd name="T60" fmla="*/ 552734375 w 2493"/>
                <a:gd name="T61" fmla="*/ 631640625 h 1887"/>
                <a:gd name="T62" fmla="*/ 342187500 w 2493"/>
                <a:gd name="T63" fmla="*/ 631640625 h 1887"/>
                <a:gd name="T64" fmla="*/ 237109375 w 2493"/>
                <a:gd name="T65" fmla="*/ 644531250 h 1887"/>
                <a:gd name="T66" fmla="*/ 131640625 w 2493"/>
                <a:gd name="T67" fmla="*/ 671093750 h 1887"/>
                <a:gd name="T68" fmla="*/ 118750000 w 2493"/>
                <a:gd name="T69" fmla="*/ 460546875 h 1887"/>
                <a:gd name="T70" fmla="*/ 92187500 w 2493"/>
                <a:gd name="T71" fmla="*/ 250000000 h 1887"/>
                <a:gd name="T72" fmla="*/ 66015625 w 2493"/>
                <a:gd name="T73" fmla="*/ 390625 h 1887"/>
                <a:gd name="T74" fmla="*/ 390625 w 2493"/>
                <a:gd name="T75" fmla="*/ 390625 h 188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493"/>
                <a:gd name="T115" fmla="*/ 0 h 1887"/>
                <a:gd name="T116" fmla="*/ 2493 w 2493"/>
                <a:gd name="T117" fmla="*/ 1887 h 1887"/>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493" h="1887" extrusionOk="0">
                  <a:moveTo>
                    <a:pt x="1" y="1"/>
                  </a:moveTo>
                  <a:lnTo>
                    <a:pt x="1" y="304"/>
                  </a:lnTo>
                  <a:lnTo>
                    <a:pt x="1" y="640"/>
                  </a:lnTo>
                  <a:lnTo>
                    <a:pt x="68" y="1213"/>
                  </a:lnTo>
                  <a:lnTo>
                    <a:pt x="102" y="1516"/>
                  </a:lnTo>
                  <a:lnTo>
                    <a:pt x="203" y="1785"/>
                  </a:lnTo>
                  <a:lnTo>
                    <a:pt x="203" y="1819"/>
                  </a:lnTo>
                  <a:lnTo>
                    <a:pt x="236" y="1852"/>
                  </a:lnTo>
                  <a:lnTo>
                    <a:pt x="304" y="1819"/>
                  </a:lnTo>
                  <a:lnTo>
                    <a:pt x="337" y="1852"/>
                  </a:lnTo>
                  <a:lnTo>
                    <a:pt x="573" y="1886"/>
                  </a:lnTo>
                  <a:lnTo>
                    <a:pt x="809" y="1852"/>
                  </a:lnTo>
                  <a:lnTo>
                    <a:pt x="1280" y="1852"/>
                  </a:lnTo>
                  <a:lnTo>
                    <a:pt x="1819" y="1819"/>
                  </a:lnTo>
                  <a:lnTo>
                    <a:pt x="2054" y="1819"/>
                  </a:lnTo>
                  <a:lnTo>
                    <a:pt x="2324" y="1785"/>
                  </a:lnTo>
                  <a:lnTo>
                    <a:pt x="2357" y="1819"/>
                  </a:lnTo>
                  <a:lnTo>
                    <a:pt x="2391" y="1819"/>
                  </a:lnTo>
                  <a:lnTo>
                    <a:pt x="2458" y="1785"/>
                  </a:lnTo>
                  <a:lnTo>
                    <a:pt x="2458" y="1751"/>
                  </a:lnTo>
                  <a:lnTo>
                    <a:pt x="2492" y="1516"/>
                  </a:lnTo>
                  <a:lnTo>
                    <a:pt x="2492" y="1246"/>
                  </a:lnTo>
                  <a:lnTo>
                    <a:pt x="2458" y="741"/>
                  </a:lnTo>
                  <a:lnTo>
                    <a:pt x="2425" y="1"/>
                  </a:lnTo>
                  <a:lnTo>
                    <a:pt x="2223" y="1"/>
                  </a:lnTo>
                  <a:lnTo>
                    <a:pt x="2256" y="573"/>
                  </a:lnTo>
                  <a:lnTo>
                    <a:pt x="2256" y="1078"/>
                  </a:lnTo>
                  <a:lnTo>
                    <a:pt x="2290" y="1617"/>
                  </a:lnTo>
                  <a:lnTo>
                    <a:pt x="2088" y="1583"/>
                  </a:lnTo>
                  <a:lnTo>
                    <a:pt x="1852" y="1583"/>
                  </a:lnTo>
                  <a:lnTo>
                    <a:pt x="1415" y="1617"/>
                  </a:lnTo>
                  <a:lnTo>
                    <a:pt x="876" y="1617"/>
                  </a:lnTo>
                  <a:lnTo>
                    <a:pt x="607" y="1650"/>
                  </a:lnTo>
                  <a:lnTo>
                    <a:pt x="337" y="1718"/>
                  </a:lnTo>
                  <a:lnTo>
                    <a:pt x="304" y="1179"/>
                  </a:lnTo>
                  <a:lnTo>
                    <a:pt x="236" y="640"/>
                  </a:lnTo>
                  <a:lnTo>
                    <a:pt x="169" y="1"/>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15" name="Shape 679">
              <a:extLst>
                <a:ext uri="{FF2B5EF4-FFF2-40B4-BE49-F238E27FC236}">
                  <a16:creationId xmlns:a16="http://schemas.microsoft.com/office/drawing/2014/main" id="{DA78FF15-E879-3827-5C92-A1FDC63FF979}"/>
                </a:ext>
              </a:extLst>
            </p:cNvPr>
            <p:cNvSpPr>
              <a:spLocks/>
            </p:cNvSpPr>
            <p:nvPr/>
          </p:nvSpPr>
          <p:spPr bwMode="auto">
            <a:xfrm>
              <a:off x="4245176" y="2892943"/>
              <a:ext cx="63336" cy="58549"/>
            </a:xfrm>
            <a:custGeom>
              <a:avLst/>
              <a:gdLst>
                <a:gd name="T0" fmla="*/ 881250000 w 2526"/>
                <a:gd name="T1" fmla="*/ 78906250 h 2357"/>
                <a:gd name="T2" fmla="*/ 881250000 w 2526"/>
                <a:gd name="T3" fmla="*/ 250000000 h 2357"/>
                <a:gd name="T4" fmla="*/ 894531250 w 2526"/>
                <a:gd name="T5" fmla="*/ 420703125 h 2357"/>
                <a:gd name="T6" fmla="*/ 894531250 w 2526"/>
                <a:gd name="T7" fmla="*/ 617968750 h 2357"/>
                <a:gd name="T8" fmla="*/ 907421875 w 2526"/>
                <a:gd name="T9" fmla="*/ 828515625 h 2357"/>
                <a:gd name="T10" fmla="*/ 815625000 w 2526"/>
                <a:gd name="T11" fmla="*/ 815234375 h 2357"/>
                <a:gd name="T12" fmla="*/ 736718750 w 2526"/>
                <a:gd name="T13" fmla="*/ 815234375 h 2357"/>
                <a:gd name="T14" fmla="*/ 565625000 w 2526"/>
                <a:gd name="T15" fmla="*/ 828515625 h 2357"/>
                <a:gd name="T16" fmla="*/ 355078125 w 2526"/>
                <a:gd name="T17" fmla="*/ 828515625 h 2357"/>
                <a:gd name="T18" fmla="*/ 250000000 w 2526"/>
                <a:gd name="T19" fmla="*/ 841796875 h 2357"/>
                <a:gd name="T20" fmla="*/ 144921875 w 2526"/>
                <a:gd name="T21" fmla="*/ 867968750 h 2357"/>
                <a:gd name="T22" fmla="*/ 131640625 w 2526"/>
                <a:gd name="T23" fmla="*/ 657421875 h 2357"/>
                <a:gd name="T24" fmla="*/ 92187500 w 2526"/>
                <a:gd name="T25" fmla="*/ 447265625 h 2357"/>
                <a:gd name="T26" fmla="*/ 78906250 w 2526"/>
                <a:gd name="T27" fmla="*/ 276171875 h 2357"/>
                <a:gd name="T28" fmla="*/ 66015625 w 2526"/>
                <a:gd name="T29" fmla="*/ 105078125 h 2357"/>
                <a:gd name="T30" fmla="*/ 473437500 w 2526"/>
                <a:gd name="T31" fmla="*/ 105078125 h 2357"/>
                <a:gd name="T32" fmla="*/ 881250000 w 2526"/>
                <a:gd name="T33" fmla="*/ 78906250 h 2357"/>
                <a:gd name="T34" fmla="*/ 460546875 w 2526"/>
                <a:gd name="T35" fmla="*/ 0 h 2357"/>
                <a:gd name="T36" fmla="*/ 263281250 w 2526"/>
                <a:gd name="T37" fmla="*/ 13281250 h 2357"/>
                <a:gd name="T38" fmla="*/ 52734375 w 2526"/>
                <a:gd name="T39" fmla="*/ 26171875 h 2357"/>
                <a:gd name="T40" fmla="*/ 26562500 w 2526"/>
                <a:gd name="T41" fmla="*/ 39453125 h 2357"/>
                <a:gd name="T42" fmla="*/ 26562500 w 2526"/>
                <a:gd name="T43" fmla="*/ 65625000 h 2357"/>
                <a:gd name="T44" fmla="*/ 13281250 w 2526"/>
                <a:gd name="T45" fmla="*/ 171093750 h 2357"/>
                <a:gd name="T46" fmla="*/ 0 w 2526"/>
                <a:gd name="T47" fmla="*/ 262890625 h 2357"/>
                <a:gd name="T48" fmla="*/ 13281250 w 2526"/>
                <a:gd name="T49" fmla="*/ 447265625 h 2357"/>
                <a:gd name="T50" fmla="*/ 39453125 w 2526"/>
                <a:gd name="T51" fmla="*/ 670703125 h 2357"/>
                <a:gd name="T52" fmla="*/ 52734375 w 2526"/>
                <a:gd name="T53" fmla="*/ 789062500 h 2357"/>
                <a:gd name="T54" fmla="*/ 78906250 w 2526"/>
                <a:gd name="T55" fmla="*/ 894140625 h 2357"/>
                <a:gd name="T56" fmla="*/ 92187500 w 2526"/>
                <a:gd name="T57" fmla="*/ 907421875 h 2357"/>
                <a:gd name="T58" fmla="*/ 105468750 w 2526"/>
                <a:gd name="T59" fmla="*/ 920703125 h 2357"/>
                <a:gd name="T60" fmla="*/ 131640625 w 2526"/>
                <a:gd name="T61" fmla="*/ 907421875 h 2357"/>
                <a:gd name="T62" fmla="*/ 144921875 w 2526"/>
                <a:gd name="T63" fmla="*/ 920703125 h 2357"/>
                <a:gd name="T64" fmla="*/ 512890625 w 2526"/>
                <a:gd name="T65" fmla="*/ 920703125 h 2357"/>
                <a:gd name="T66" fmla="*/ 710156250 w 2526"/>
                <a:gd name="T67" fmla="*/ 907421875 h 2357"/>
                <a:gd name="T68" fmla="*/ 815625000 w 2526"/>
                <a:gd name="T69" fmla="*/ 907421875 h 2357"/>
                <a:gd name="T70" fmla="*/ 920703125 w 2526"/>
                <a:gd name="T71" fmla="*/ 894140625 h 2357"/>
                <a:gd name="T72" fmla="*/ 933984375 w 2526"/>
                <a:gd name="T73" fmla="*/ 907421875 h 2357"/>
                <a:gd name="T74" fmla="*/ 946875000 w 2526"/>
                <a:gd name="T75" fmla="*/ 907421875 h 2357"/>
                <a:gd name="T76" fmla="*/ 960156250 w 2526"/>
                <a:gd name="T77" fmla="*/ 894140625 h 2357"/>
                <a:gd name="T78" fmla="*/ 973437500 w 2526"/>
                <a:gd name="T79" fmla="*/ 881250000 h 2357"/>
                <a:gd name="T80" fmla="*/ 986328125 w 2526"/>
                <a:gd name="T81" fmla="*/ 789062500 h 2357"/>
                <a:gd name="T82" fmla="*/ 986328125 w 2526"/>
                <a:gd name="T83" fmla="*/ 683984375 h 2357"/>
                <a:gd name="T84" fmla="*/ 973437500 w 2526"/>
                <a:gd name="T85" fmla="*/ 486718750 h 2357"/>
                <a:gd name="T86" fmla="*/ 960156250 w 2526"/>
                <a:gd name="T87" fmla="*/ 250000000 h 2357"/>
                <a:gd name="T88" fmla="*/ 946875000 w 2526"/>
                <a:gd name="T89" fmla="*/ 131640625 h 2357"/>
                <a:gd name="T90" fmla="*/ 920703125 w 2526"/>
                <a:gd name="T91" fmla="*/ 26171875 h 2357"/>
                <a:gd name="T92" fmla="*/ 907421875 w 2526"/>
                <a:gd name="T93" fmla="*/ 13281250 h 2357"/>
                <a:gd name="T94" fmla="*/ 894531250 w 2526"/>
                <a:gd name="T95" fmla="*/ 0 h 2357"/>
                <a:gd name="T96" fmla="*/ 460546875 w 2526"/>
                <a:gd name="T97" fmla="*/ 0 h 235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26"/>
                <a:gd name="T148" fmla="*/ 0 h 2357"/>
                <a:gd name="T149" fmla="*/ 2526 w 2526"/>
                <a:gd name="T150" fmla="*/ 2357 h 235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26" h="2357" extrusionOk="0">
                  <a:moveTo>
                    <a:pt x="2256" y="202"/>
                  </a:moveTo>
                  <a:lnTo>
                    <a:pt x="2256" y="640"/>
                  </a:lnTo>
                  <a:lnTo>
                    <a:pt x="2290" y="1077"/>
                  </a:lnTo>
                  <a:lnTo>
                    <a:pt x="2290" y="1582"/>
                  </a:lnTo>
                  <a:lnTo>
                    <a:pt x="2323" y="2121"/>
                  </a:lnTo>
                  <a:lnTo>
                    <a:pt x="2088" y="2087"/>
                  </a:lnTo>
                  <a:lnTo>
                    <a:pt x="1886" y="2087"/>
                  </a:lnTo>
                  <a:lnTo>
                    <a:pt x="1448" y="2121"/>
                  </a:lnTo>
                  <a:lnTo>
                    <a:pt x="909" y="2121"/>
                  </a:lnTo>
                  <a:lnTo>
                    <a:pt x="640" y="2155"/>
                  </a:lnTo>
                  <a:lnTo>
                    <a:pt x="371" y="2222"/>
                  </a:lnTo>
                  <a:lnTo>
                    <a:pt x="337" y="1683"/>
                  </a:lnTo>
                  <a:lnTo>
                    <a:pt x="236" y="1145"/>
                  </a:lnTo>
                  <a:lnTo>
                    <a:pt x="202" y="707"/>
                  </a:lnTo>
                  <a:lnTo>
                    <a:pt x="169" y="269"/>
                  </a:lnTo>
                  <a:lnTo>
                    <a:pt x="1212" y="269"/>
                  </a:lnTo>
                  <a:lnTo>
                    <a:pt x="2256" y="202"/>
                  </a:lnTo>
                  <a:close/>
                  <a:moveTo>
                    <a:pt x="1179" y="0"/>
                  </a:moveTo>
                  <a:lnTo>
                    <a:pt x="674" y="34"/>
                  </a:lnTo>
                  <a:lnTo>
                    <a:pt x="135" y="67"/>
                  </a:lnTo>
                  <a:lnTo>
                    <a:pt x="68" y="101"/>
                  </a:lnTo>
                  <a:lnTo>
                    <a:pt x="68" y="168"/>
                  </a:lnTo>
                  <a:lnTo>
                    <a:pt x="34" y="438"/>
                  </a:lnTo>
                  <a:lnTo>
                    <a:pt x="0" y="673"/>
                  </a:lnTo>
                  <a:lnTo>
                    <a:pt x="34" y="1145"/>
                  </a:lnTo>
                  <a:lnTo>
                    <a:pt x="101" y="1717"/>
                  </a:lnTo>
                  <a:lnTo>
                    <a:pt x="135" y="2020"/>
                  </a:lnTo>
                  <a:lnTo>
                    <a:pt x="202" y="2289"/>
                  </a:lnTo>
                  <a:lnTo>
                    <a:pt x="236" y="2323"/>
                  </a:lnTo>
                  <a:lnTo>
                    <a:pt x="270" y="2357"/>
                  </a:lnTo>
                  <a:lnTo>
                    <a:pt x="337" y="2323"/>
                  </a:lnTo>
                  <a:lnTo>
                    <a:pt x="371" y="2357"/>
                  </a:lnTo>
                  <a:lnTo>
                    <a:pt x="1313" y="2357"/>
                  </a:lnTo>
                  <a:lnTo>
                    <a:pt x="1818" y="2323"/>
                  </a:lnTo>
                  <a:lnTo>
                    <a:pt x="2088" y="2323"/>
                  </a:lnTo>
                  <a:lnTo>
                    <a:pt x="2357" y="2289"/>
                  </a:lnTo>
                  <a:lnTo>
                    <a:pt x="2391" y="2323"/>
                  </a:lnTo>
                  <a:lnTo>
                    <a:pt x="2424" y="2323"/>
                  </a:lnTo>
                  <a:lnTo>
                    <a:pt x="2458" y="2289"/>
                  </a:lnTo>
                  <a:lnTo>
                    <a:pt x="2492" y="2256"/>
                  </a:lnTo>
                  <a:lnTo>
                    <a:pt x="2525" y="2020"/>
                  </a:lnTo>
                  <a:lnTo>
                    <a:pt x="2525" y="1751"/>
                  </a:lnTo>
                  <a:lnTo>
                    <a:pt x="2492" y="1246"/>
                  </a:lnTo>
                  <a:lnTo>
                    <a:pt x="2458" y="640"/>
                  </a:lnTo>
                  <a:lnTo>
                    <a:pt x="2424" y="337"/>
                  </a:lnTo>
                  <a:lnTo>
                    <a:pt x="2357" y="67"/>
                  </a:lnTo>
                  <a:lnTo>
                    <a:pt x="2323" y="34"/>
                  </a:lnTo>
                  <a:lnTo>
                    <a:pt x="2290" y="0"/>
                  </a:lnTo>
                  <a:lnTo>
                    <a:pt x="1179" y="0"/>
                  </a:lnTo>
                  <a:close/>
                </a:path>
              </a:pathLst>
            </a:custGeom>
            <a:solidFill>
              <a:srgbClr val="BDD1D3"/>
            </a:solidFill>
            <a:ln>
              <a:noFill/>
            </a:ln>
          </p:spPr>
          <p:txBody>
            <a:bodyPr lIns="117025" tIns="117025" rIns="117025" bIns="117025" anchor="ctr"/>
            <a:lstStyle/>
            <a:p>
              <a:pPr>
                <a:defRPr/>
              </a:pPr>
              <a:endParaRPr lang="ru-RU" sz="1350"/>
            </a:p>
          </p:txBody>
        </p:sp>
        <p:sp>
          <p:nvSpPr>
            <p:cNvPr id="16" name="Shape 680">
              <a:extLst>
                <a:ext uri="{FF2B5EF4-FFF2-40B4-BE49-F238E27FC236}">
                  <a16:creationId xmlns:a16="http://schemas.microsoft.com/office/drawing/2014/main" id="{71C3AFA7-7D67-108E-E567-5337A28E277B}"/>
                </a:ext>
              </a:extLst>
            </p:cNvPr>
            <p:cNvSpPr>
              <a:spLocks/>
            </p:cNvSpPr>
            <p:nvPr/>
          </p:nvSpPr>
          <p:spPr bwMode="auto">
            <a:xfrm>
              <a:off x="4341972" y="2923412"/>
              <a:ext cx="10755" cy="17326"/>
            </a:xfrm>
            <a:custGeom>
              <a:avLst/>
              <a:gdLst>
                <a:gd name="T0" fmla="*/ 118359375 w 438"/>
                <a:gd name="T1" fmla="*/ 0 h 708"/>
                <a:gd name="T2" fmla="*/ 66015625 w 438"/>
                <a:gd name="T3" fmla="*/ 13281250 h 708"/>
                <a:gd name="T4" fmla="*/ 13281250 w 438"/>
                <a:gd name="T5" fmla="*/ 39453125 h 708"/>
                <a:gd name="T6" fmla="*/ 0 w 438"/>
                <a:gd name="T7" fmla="*/ 52734375 h 708"/>
                <a:gd name="T8" fmla="*/ 0 w 438"/>
                <a:gd name="T9" fmla="*/ 65625000 h 708"/>
                <a:gd name="T10" fmla="*/ 0 w 438"/>
                <a:gd name="T11" fmla="*/ 78906250 h 708"/>
                <a:gd name="T12" fmla="*/ 105468750 w 438"/>
                <a:gd name="T13" fmla="*/ 78906250 h 708"/>
                <a:gd name="T14" fmla="*/ 92187500 w 438"/>
                <a:gd name="T15" fmla="*/ 157812500 h 708"/>
                <a:gd name="T16" fmla="*/ 66015625 w 438"/>
                <a:gd name="T17" fmla="*/ 223437500 h 708"/>
                <a:gd name="T18" fmla="*/ 52734375 w 438"/>
                <a:gd name="T19" fmla="*/ 250000000 h 708"/>
                <a:gd name="T20" fmla="*/ 78906250 w 438"/>
                <a:gd name="T21" fmla="*/ 276171875 h 708"/>
                <a:gd name="T22" fmla="*/ 105468750 w 438"/>
                <a:gd name="T23" fmla="*/ 276171875 h 708"/>
                <a:gd name="T24" fmla="*/ 131640625 w 438"/>
                <a:gd name="T25" fmla="*/ 262890625 h 708"/>
                <a:gd name="T26" fmla="*/ 157812500 w 438"/>
                <a:gd name="T27" fmla="*/ 210546875 h 708"/>
                <a:gd name="T28" fmla="*/ 171093750 w 438"/>
                <a:gd name="T29" fmla="*/ 144531250 h 708"/>
                <a:gd name="T30" fmla="*/ 171093750 w 438"/>
                <a:gd name="T31" fmla="*/ 92187500 h 708"/>
                <a:gd name="T32" fmla="*/ 171093750 w 438"/>
                <a:gd name="T33" fmla="*/ 26171875 h 708"/>
                <a:gd name="T34" fmla="*/ 144921875 w 438"/>
                <a:gd name="T35" fmla="*/ 0 h 708"/>
                <a:gd name="T36" fmla="*/ 118359375 w 438"/>
                <a:gd name="T37" fmla="*/ 0 h 70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38"/>
                <a:gd name="T58" fmla="*/ 0 h 708"/>
                <a:gd name="T59" fmla="*/ 438 w 438"/>
                <a:gd name="T60" fmla="*/ 708 h 70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38" h="708" extrusionOk="0">
                  <a:moveTo>
                    <a:pt x="303" y="0"/>
                  </a:moveTo>
                  <a:lnTo>
                    <a:pt x="169" y="34"/>
                  </a:lnTo>
                  <a:lnTo>
                    <a:pt x="34" y="101"/>
                  </a:lnTo>
                  <a:lnTo>
                    <a:pt x="0" y="135"/>
                  </a:lnTo>
                  <a:lnTo>
                    <a:pt x="0" y="168"/>
                  </a:lnTo>
                  <a:lnTo>
                    <a:pt x="0" y="202"/>
                  </a:lnTo>
                  <a:lnTo>
                    <a:pt x="270" y="202"/>
                  </a:lnTo>
                  <a:lnTo>
                    <a:pt x="236" y="404"/>
                  </a:lnTo>
                  <a:lnTo>
                    <a:pt x="169" y="572"/>
                  </a:lnTo>
                  <a:lnTo>
                    <a:pt x="135" y="640"/>
                  </a:lnTo>
                  <a:lnTo>
                    <a:pt x="202" y="707"/>
                  </a:lnTo>
                  <a:lnTo>
                    <a:pt x="270" y="707"/>
                  </a:lnTo>
                  <a:lnTo>
                    <a:pt x="337" y="673"/>
                  </a:lnTo>
                  <a:lnTo>
                    <a:pt x="404" y="539"/>
                  </a:lnTo>
                  <a:lnTo>
                    <a:pt x="438" y="370"/>
                  </a:lnTo>
                  <a:lnTo>
                    <a:pt x="438" y="236"/>
                  </a:lnTo>
                  <a:lnTo>
                    <a:pt x="438" y="67"/>
                  </a:lnTo>
                  <a:lnTo>
                    <a:pt x="371" y="0"/>
                  </a:lnTo>
                  <a:lnTo>
                    <a:pt x="303" y="0"/>
                  </a:lnTo>
                  <a:close/>
                </a:path>
              </a:pathLst>
            </a:custGeom>
            <a:solidFill>
              <a:srgbClr val="BDD1D3"/>
            </a:solidFill>
            <a:ln>
              <a:noFill/>
            </a:ln>
          </p:spPr>
          <p:txBody>
            <a:bodyPr lIns="117025" tIns="117025" rIns="117025" bIns="117025" anchor="ctr"/>
            <a:lstStyle/>
            <a:p>
              <a:pPr>
                <a:defRPr/>
              </a:pPr>
              <a:endParaRPr lang="ru-RU" sz="1350"/>
            </a:p>
          </p:txBody>
        </p:sp>
        <p:sp>
          <p:nvSpPr>
            <p:cNvPr id="17" name="Shape 681">
              <a:extLst>
                <a:ext uri="{FF2B5EF4-FFF2-40B4-BE49-F238E27FC236}">
                  <a16:creationId xmlns:a16="http://schemas.microsoft.com/office/drawing/2014/main" id="{8CAF03B5-A240-8BC1-1A5C-1D1B25205404}"/>
                </a:ext>
              </a:extLst>
            </p:cNvPr>
            <p:cNvSpPr>
              <a:spLocks/>
            </p:cNvSpPr>
            <p:nvPr/>
          </p:nvSpPr>
          <p:spPr bwMode="auto">
            <a:xfrm>
              <a:off x="4272064" y="2926399"/>
              <a:ext cx="14340" cy="17923"/>
            </a:xfrm>
            <a:custGeom>
              <a:avLst/>
              <a:gdLst>
                <a:gd name="T0" fmla="*/ 131640625 w 574"/>
                <a:gd name="T1" fmla="*/ 390625 h 708"/>
                <a:gd name="T2" fmla="*/ 105468750 w 574"/>
                <a:gd name="T3" fmla="*/ 13281250 h 708"/>
                <a:gd name="T4" fmla="*/ 66015625 w 574"/>
                <a:gd name="T5" fmla="*/ 26562500 h 708"/>
                <a:gd name="T6" fmla="*/ 26562500 w 574"/>
                <a:gd name="T7" fmla="*/ 79296875 h 708"/>
                <a:gd name="T8" fmla="*/ 13281250 w 574"/>
                <a:gd name="T9" fmla="*/ 105468750 h 708"/>
                <a:gd name="T10" fmla="*/ 390625 w 574"/>
                <a:gd name="T11" fmla="*/ 144921875 h 708"/>
                <a:gd name="T12" fmla="*/ 390625 w 574"/>
                <a:gd name="T13" fmla="*/ 171093750 h 708"/>
                <a:gd name="T14" fmla="*/ 13281250 w 574"/>
                <a:gd name="T15" fmla="*/ 210546875 h 708"/>
                <a:gd name="T16" fmla="*/ 52734375 w 574"/>
                <a:gd name="T17" fmla="*/ 250000000 h 708"/>
                <a:gd name="T18" fmla="*/ 105468750 w 574"/>
                <a:gd name="T19" fmla="*/ 276562500 h 708"/>
                <a:gd name="T20" fmla="*/ 144921875 w 574"/>
                <a:gd name="T21" fmla="*/ 276562500 h 708"/>
                <a:gd name="T22" fmla="*/ 171093750 w 574"/>
                <a:gd name="T23" fmla="*/ 250000000 h 708"/>
                <a:gd name="T24" fmla="*/ 223828125 w 574"/>
                <a:gd name="T25" fmla="*/ 197656250 h 708"/>
                <a:gd name="T26" fmla="*/ 223828125 w 574"/>
                <a:gd name="T27" fmla="*/ 184375000 h 708"/>
                <a:gd name="T28" fmla="*/ 223828125 w 574"/>
                <a:gd name="T29" fmla="*/ 158203125 h 708"/>
                <a:gd name="T30" fmla="*/ 210546875 w 574"/>
                <a:gd name="T31" fmla="*/ 144921875 h 708"/>
                <a:gd name="T32" fmla="*/ 52734375 w 574"/>
                <a:gd name="T33" fmla="*/ 144921875 h 708"/>
                <a:gd name="T34" fmla="*/ 66015625 w 574"/>
                <a:gd name="T35" fmla="*/ 105468750 h 708"/>
                <a:gd name="T36" fmla="*/ 92187500 w 574"/>
                <a:gd name="T37" fmla="*/ 79296875 h 708"/>
                <a:gd name="T38" fmla="*/ 118750000 w 574"/>
                <a:gd name="T39" fmla="*/ 52734375 h 708"/>
                <a:gd name="T40" fmla="*/ 144921875 w 574"/>
                <a:gd name="T41" fmla="*/ 390625 h 708"/>
                <a:gd name="T42" fmla="*/ 131640625 w 574"/>
                <a:gd name="T43" fmla="*/ 390625 h 7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74"/>
                <a:gd name="T67" fmla="*/ 0 h 708"/>
                <a:gd name="T68" fmla="*/ 574 w 574"/>
                <a:gd name="T69" fmla="*/ 708 h 7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74" h="708" extrusionOk="0">
                  <a:moveTo>
                    <a:pt x="337" y="1"/>
                  </a:moveTo>
                  <a:lnTo>
                    <a:pt x="270" y="34"/>
                  </a:lnTo>
                  <a:lnTo>
                    <a:pt x="169" y="68"/>
                  </a:lnTo>
                  <a:lnTo>
                    <a:pt x="68" y="203"/>
                  </a:lnTo>
                  <a:lnTo>
                    <a:pt x="34" y="270"/>
                  </a:lnTo>
                  <a:lnTo>
                    <a:pt x="1" y="371"/>
                  </a:lnTo>
                  <a:lnTo>
                    <a:pt x="1" y="438"/>
                  </a:lnTo>
                  <a:lnTo>
                    <a:pt x="34" y="539"/>
                  </a:lnTo>
                  <a:lnTo>
                    <a:pt x="135" y="640"/>
                  </a:lnTo>
                  <a:lnTo>
                    <a:pt x="270" y="708"/>
                  </a:lnTo>
                  <a:lnTo>
                    <a:pt x="371" y="708"/>
                  </a:lnTo>
                  <a:lnTo>
                    <a:pt x="438" y="640"/>
                  </a:lnTo>
                  <a:lnTo>
                    <a:pt x="573" y="506"/>
                  </a:lnTo>
                  <a:lnTo>
                    <a:pt x="573" y="472"/>
                  </a:lnTo>
                  <a:lnTo>
                    <a:pt x="573" y="405"/>
                  </a:lnTo>
                  <a:lnTo>
                    <a:pt x="539" y="371"/>
                  </a:lnTo>
                  <a:lnTo>
                    <a:pt x="135" y="371"/>
                  </a:lnTo>
                  <a:lnTo>
                    <a:pt x="169" y="270"/>
                  </a:lnTo>
                  <a:lnTo>
                    <a:pt x="236" y="203"/>
                  </a:lnTo>
                  <a:lnTo>
                    <a:pt x="304" y="135"/>
                  </a:lnTo>
                  <a:lnTo>
                    <a:pt x="371" y="1"/>
                  </a:lnTo>
                  <a:lnTo>
                    <a:pt x="337" y="1"/>
                  </a:lnTo>
                  <a:close/>
                </a:path>
              </a:pathLst>
            </a:custGeom>
            <a:solidFill>
              <a:srgbClr val="BDD1D3"/>
            </a:solidFill>
            <a:ln>
              <a:noFill/>
            </a:ln>
          </p:spPr>
          <p:txBody>
            <a:bodyPr lIns="117025" tIns="117025" rIns="117025" bIns="117025" anchor="ctr"/>
            <a:lstStyle/>
            <a:p>
              <a:pPr>
                <a:defRPr/>
              </a:pPr>
              <a:endParaRPr lang="ru-RU" sz="1350"/>
            </a:p>
          </p:txBody>
        </p:sp>
        <p:sp>
          <p:nvSpPr>
            <p:cNvPr id="18" name="Shape 682">
              <a:extLst>
                <a:ext uri="{FF2B5EF4-FFF2-40B4-BE49-F238E27FC236}">
                  <a16:creationId xmlns:a16="http://schemas.microsoft.com/office/drawing/2014/main" id="{AF6A3419-DE49-5763-1023-7DF8B418E509}"/>
                </a:ext>
              </a:extLst>
            </p:cNvPr>
            <p:cNvSpPr>
              <a:spLocks/>
            </p:cNvSpPr>
            <p:nvPr/>
          </p:nvSpPr>
          <p:spPr bwMode="auto">
            <a:xfrm>
              <a:off x="4124479" y="2891150"/>
              <a:ext cx="10158" cy="0"/>
            </a:xfrm>
            <a:custGeom>
              <a:avLst/>
              <a:gdLst>
                <a:gd name="T0" fmla="*/ 158203125 w 405"/>
                <a:gd name="T1" fmla="*/ 390625 h 1"/>
                <a:gd name="T2" fmla="*/ 390625 w 405"/>
                <a:gd name="T3" fmla="*/ 390625 h 1"/>
                <a:gd name="T4" fmla="*/ 390625 w 405"/>
                <a:gd name="T5" fmla="*/ 390625 h 1"/>
                <a:gd name="T6" fmla="*/ 158203125 w 405"/>
                <a:gd name="T7" fmla="*/ 390625 h 1"/>
                <a:gd name="T8" fmla="*/ 158203125 w 405"/>
                <a:gd name="T9" fmla="*/ 390625 h 1"/>
                <a:gd name="T10" fmla="*/ 0 60000 65536"/>
                <a:gd name="T11" fmla="*/ 0 60000 65536"/>
                <a:gd name="T12" fmla="*/ 0 60000 65536"/>
                <a:gd name="T13" fmla="*/ 0 60000 65536"/>
                <a:gd name="T14" fmla="*/ 0 60000 65536"/>
                <a:gd name="T15" fmla="*/ 0 w 405"/>
                <a:gd name="T16" fmla="*/ 0 h 1"/>
                <a:gd name="T17" fmla="*/ 405 w 405"/>
                <a:gd name="T18" fmla="*/ 1 h 1"/>
              </a:gdLst>
              <a:ahLst/>
              <a:cxnLst>
                <a:cxn ang="T10">
                  <a:pos x="T0" y="T1"/>
                </a:cxn>
                <a:cxn ang="T11">
                  <a:pos x="T2" y="T3"/>
                </a:cxn>
                <a:cxn ang="T12">
                  <a:pos x="T4" y="T5"/>
                </a:cxn>
                <a:cxn ang="T13">
                  <a:pos x="T6" y="T7"/>
                </a:cxn>
                <a:cxn ang="T14">
                  <a:pos x="T8" y="T9"/>
                </a:cxn>
              </a:cxnLst>
              <a:rect l="T15" t="T16" r="T17" b="T18"/>
              <a:pathLst>
                <a:path w="405" h="1" extrusionOk="0">
                  <a:moveTo>
                    <a:pt x="405" y="1"/>
                  </a:moveTo>
                  <a:lnTo>
                    <a:pt x="1" y="1"/>
                  </a:lnTo>
                  <a:lnTo>
                    <a:pt x="405" y="1"/>
                  </a:lnTo>
                  <a:close/>
                </a:path>
              </a:pathLst>
            </a:custGeom>
            <a:solidFill>
              <a:srgbClr val="BDD1D3"/>
            </a:solidFill>
            <a:ln>
              <a:noFill/>
            </a:ln>
          </p:spPr>
          <p:txBody>
            <a:bodyPr lIns="117025" tIns="117025" rIns="117025" bIns="117025" anchor="ctr"/>
            <a:lstStyle/>
            <a:p>
              <a:pPr>
                <a:defRPr/>
              </a:pPr>
              <a:endParaRPr lang="ru-RU" sz="1350"/>
            </a:p>
          </p:txBody>
        </p:sp>
        <p:sp>
          <p:nvSpPr>
            <p:cNvPr id="19" name="Shape 683">
              <a:extLst>
                <a:ext uri="{FF2B5EF4-FFF2-40B4-BE49-F238E27FC236}">
                  <a16:creationId xmlns:a16="http://schemas.microsoft.com/office/drawing/2014/main" id="{9086A107-9246-A6E8-36AB-C26FB62B4FC8}"/>
                </a:ext>
              </a:extLst>
            </p:cNvPr>
            <p:cNvSpPr>
              <a:spLocks/>
            </p:cNvSpPr>
            <p:nvPr/>
          </p:nvSpPr>
          <p:spPr bwMode="auto">
            <a:xfrm>
              <a:off x="3843650" y="3535191"/>
              <a:ext cx="195983" cy="301110"/>
            </a:xfrm>
            <a:custGeom>
              <a:avLst/>
              <a:gdLst>
                <a:gd name="T0" fmla="*/ 390625 w 7846"/>
                <a:gd name="T1" fmla="*/ 79296875 h 12054"/>
                <a:gd name="T2" fmla="*/ 328906250 w 7846"/>
                <a:gd name="T3" fmla="*/ 144921875 h 12054"/>
                <a:gd name="T4" fmla="*/ 1197265625 w 7846"/>
                <a:gd name="T5" fmla="*/ 210546875 h 12054"/>
                <a:gd name="T6" fmla="*/ 2091406250 w 7846"/>
                <a:gd name="T7" fmla="*/ 316015625 h 12054"/>
                <a:gd name="T8" fmla="*/ 2147483647 w 7846"/>
                <a:gd name="T9" fmla="*/ 460546875 h 12054"/>
                <a:gd name="T10" fmla="*/ 2147483647 w 7846"/>
                <a:gd name="T11" fmla="*/ 868359375 h 12054"/>
                <a:gd name="T12" fmla="*/ 2147483647 w 7846"/>
                <a:gd name="T13" fmla="*/ 2147483647 h 12054"/>
                <a:gd name="T14" fmla="*/ 2147483647 w 7846"/>
                <a:gd name="T15" fmla="*/ 2147483647 h 12054"/>
                <a:gd name="T16" fmla="*/ 2147483647 w 7846"/>
                <a:gd name="T17" fmla="*/ 2147483647 h 12054"/>
                <a:gd name="T18" fmla="*/ 1775781250 w 7846"/>
                <a:gd name="T19" fmla="*/ 2147483647 h 12054"/>
                <a:gd name="T20" fmla="*/ 1012890625 w 7846"/>
                <a:gd name="T21" fmla="*/ 2147483647 h 12054"/>
                <a:gd name="T22" fmla="*/ 578906250 w 7846"/>
                <a:gd name="T23" fmla="*/ 2147483647 h 12054"/>
                <a:gd name="T24" fmla="*/ 144921875 w 7846"/>
                <a:gd name="T25" fmla="*/ 2147483647 h 12054"/>
                <a:gd name="T26" fmla="*/ 390625 w 7846"/>
                <a:gd name="T27" fmla="*/ 2147483647 h 12054"/>
                <a:gd name="T28" fmla="*/ 486718750 w 7846"/>
                <a:gd name="T29" fmla="*/ 2147483647 h 12054"/>
                <a:gd name="T30" fmla="*/ 960156250 w 7846"/>
                <a:gd name="T31" fmla="*/ 2147483647 h 12054"/>
                <a:gd name="T32" fmla="*/ 1657421875 w 7846"/>
                <a:gd name="T33" fmla="*/ 2147483647 h 12054"/>
                <a:gd name="T34" fmla="*/ 2147483647 w 7846"/>
                <a:gd name="T35" fmla="*/ 2147483647 h 12054"/>
                <a:gd name="T36" fmla="*/ 2147483647 w 7846"/>
                <a:gd name="T37" fmla="*/ 2147483647 h 12054"/>
                <a:gd name="T38" fmla="*/ 2147483647 w 7846"/>
                <a:gd name="T39" fmla="*/ 2147483647 h 12054"/>
                <a:gd name="T40" fmla="*/ 2147483647 w 7846"/>
                <a:gd name="T41" fmla="*/ 2147483647 h 12054"/>
                <a:gd name="T42" fmla="*/ 2147483647 w 7846"/>
                <a:gd name="T43" fmla="*/ 2147483647 h 12054"/>
                <a:gd name="T44" fmla="*/ 2147483647 w 7846"/>
                <a:gd name="T45" fmla="*/ 973437500 h 12054"/>
                <a:gd name="T46" fmla="*/ 2147483647 w 7846"/>
                <a:gd name="T47" fmla="*/ 447656250 h 12054"/>
                <a:gd name="T48" fmla="*/ 2147483647 w 7846"/>
                <a:gd name="T49" fmla="*/ 421093750 h 12054"/>
                <a:gd name="T50" fmla="*/ 2147483647 w 7846"/>
                <a:gd name="T51" fmla="*/ 381640625 h 12054"/>
                <a:gd name="T52" fmla="*/ 2147483647 w 7846"/>
                <a:gd name="T53" fmla="*/ 355468750 h 12054"/>
                <a:gd name="T54" fmla="*/ 2147483647 w 7846"/>
                <a:gd name="T55" fmla="*/ 368750000 h 12054"/>
                <a:gd name="T56" fmla="*/ 2147483647 w 7846"/>
                <a:gd name="T57" fmla="*/ 302734375 h 12054"/>
                <a:gd name="T58" fmla="*/ 1512890625 w 7846"/>
                <a:gd name="T59" fmla="*/ 158203125 h 12054"/>
                <a:gd name="T60" fmla="*/ 750000000 w 7846"/>
                <a:gd name="T61" fmla="*/ 105468750 h 12054"/>
                <a:gd name="T62" fmla="*/ 184375000 w 7846"/>
                <a:gd name="T63" fmla="*/ 39843750 h 1205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846"/>
                <a:gd name="T97" fmla="*/ 0 h 12054"/>
                <a:gd name="T98" fmla="*/ 7846 w 7846"/>
                <a:gd name="T99" fmla="*/ 12054 h 1205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846" h="12054" extrusionOk="0">
                  <a:moveTo>
                    <a:pt x="1" y="1"/>
                  </a:moveTo>
                  <a:lnTo>
                    <a:pt x="1" y="203"/>
                  </a:lnTo>
                  <a:lnTo>
                    <a:pt x="405" y="304"/>
                  </a:lnTo>
                  <a:lnTo>
                    <a:pt x="842" y="371"/>
                  </a:lnTo>
                  <a:lnTo>
                    <a:pt x="1953" y="438"/>
                  </a:lnTo>
                  <a:lnTo>
                    <a:pt x="3065" y="539"/>
                  </a:lnTo>
                  <a:lnTo>
                    <a:pt x="4209" y="640"/>
                  </a:lnTo>
                  <a:lnTo>
                    <a:pt x="5354" y="809"/>
                  </a:lnTo>
                  <a:lnTo>
                    <a:pt x="6499" y="977"/>
                  </a:lnTo>
                  <a:lnTo>
                    <a:pt x="7643" y="1179"/>
                  </a:lnTo>
                  <a:lnTo>
                    <a:pt x="7542" y="1684"/>
                  </a:lnTo>
                  <a:lnTo>
                    <a:pt x="7441" y="2223"/>
                  </a:lnTo>
                  <a:lnTo>
                    <a:pt x="7340" y="3334"/>
                  </a:lnTo>
                  <a:lnTo>
                    <a:pt x="6903" y="6431"/>
                  </a:lnTo>
                  <a:lnTo>
                    <a:pt x="6532" y="9091"/>
                  </a:lnTo>
                  <a:lnTo>
                    <a:pt x="6128" y="11751"/>
                  </a:lnTo>
                  <a:lnTo>
                    <a:pt x="6095" y="11751"/>
                  </a:lnTo>
                  <a:lnTo>
                    <a:pt x="5691" y="11650"/>
                  </a:lnTo>
                  <a:lnTo>
                    <a:pt x="5320" y="11583"/>
                  </a:lnTo>
                  <a:lnTo>
                    <a:pt x="4546" y="11482"/>
                  </a:lnTo>
                  <a:lnTo>
                    <a:pt x="2964" y="11381"/>
                  </a:lnTo>
                  <a:lnTo>
                    <a:pt x="2593" y="11313"/>
                  </a:lnTo>
                  <a:lnTo>
                    <a:pt x="2223" y="11280"/>
                  </a:lnTo>
                  <a:lnTo>
                    <a:pt x="1482" y="11111"/>
                  </a:lnTo>
                  <a:lnTo>
                    <a:pt x="741" y="10943"/>
                  </a:lnTo>
                  <a:lnTo>
                    <a:pt x="371" y="10876"/>
                  </a:lnTo>
                  <a:lnTo>
                    <a:pt x="1" y="10842"/>
                  </a:lnTo>
                  <a:lnTo>
                    <a:pt x="1" y="11111"/>
                  </a:lnTo>
                  <a:lnTo>
                    <a:pt x="607" y="11212"/>
                  </a:lnTo>
                  <a:lnTo>
                    <a:pt x="1246" y="11347"/>
                  </a:lnTo>
                  <a:lnTo>
                    <a:pt x="1852" y="11482"/>
                  </a:lnTo>
                  <a:lnTo>
                    <a:pt x="2458" y="11583"/>
                  </a:lnTo>
                  <a:lnTo>
                    <a:pt x="3368" y="11650"/>
                  </a:lnTo>
                  <a:lnTo>
                    <a:pt x="4243" y="11717"/>
                  </a:lnTo>
                  <a:lnTo>
                    <a:pt x="5152" y="11818"/>
                  </a:lnTo>
                  <a:lnTo>
                    <a:pt x="5590" y="11886"/>
                  </a:lnTo>
                  <a:lnTo>
                    <a:pt x="6027" y="12020"/>
                  </a:lnTo>
                  <a:lnTo>
                    <a:pt x="6095" y="11987"/>
                  </a:lnTo>
                  <a:lnTo>
                    <a:pt x="6162" y="12054"/>
                  </a:lnTo>
                  <a:lnTo>
                    <a:pt x="6229" y="12054"/>
                  </a:lnTo>
                  <a:lnTo>
                    <a:pt x="6263" y="12020"/>
                  </a:lnTo>
                  <a:lnTo>
                    <a:pt x="6297" y="11987"/>
                  </a:lnTo>
                  <a:lnTo>
                    <a:pt x="6734" y="9226"/>
                  </a:lnTo>
                  <a:lnTo>
                    <a:pt x="7138" y="6499"/>
                  </a:lnTo>
                  <a:lnTo>
                    <a:pt x="7475" y="3839"/>
                  </a:lnTo>
                  <a:lnTo>
                    <a:pt x="7677" y="2492"/>
                  </a:lnTo>
                  <a:lnTo>
                    <a:pt x="7778" y="1819"/>
                  </a:lnTo>
                  <a:lnTo>
                    <a:pt x="7778" y="1146"/>
                  </a:lnTo>
                  <a:lnTo>
                    <a:pt x="7812" y="1112"/>
                  </a:lnTo>
                  <a:lnTo>
                    <a:pt x="7845" y="1078"/>
                  </a:lnTo>
                  <a:lnTo>
                    <a:pt x="7812" y="1011"/>
                  </a:lnTo>
                  <a:lnTo>
                    <a:pt x="7778" y="977"/>
                  </a:lnTo>
                  <a:lnTo>
                    <a:pt x="7778" y="944"/>
                  </a:lnTo>
                  <a:lnTo>
                    <a:pt x="7744" y="910"/>
                  </a:lnTo>
                  <a:lnTo>
                    <a:pt x="7711" y="910"/>
                  </a:lnTo>
                  <a:lnTo>
                    <a:pt x="7711" y="944"/>
                  </a:lnTo>
                  <a:lnTo>
                    <a:pt x="7677" y="977"/>
                  </a:lnTo>
                  <a:lnTo>
                    <a:pt x="6734" y="775"/>
                  </a:lnTo>
                  <a:lnTo>
                    <a:pt x="5792" y="640"/>
                  </a:lnTo>
                  <a:lnTo>
                    <a:pt x="3873" y="405"/>
                  </a:lnTo>
                  <a:lnTo>
                    <a:pt x="2896" y="304"/>
                  </a:lnTo>
                  <a:lnTo>
                    <a:pt x="1920" y="270"/>
                  </a:lnTo>
                  <a:lnTo>
                    <a:pt x="943" y="169"/>
                  </a:lnTo>
                  <a:lnTo>
                    <a:pt x="472" y="102"/>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20" name="Shape 684">
              <a:extLst>
                <a:ext uri="{FF2B5EF4-FFF2-40B4-BE49-F238E27FC236}">
                  <a16:creationId xmlns:a16="http://schemas.microsoft.com/office/drawing/2014/main" id="{EB315E57-837C-15E7-49D0-C58B78AAF38B}"/>
                </a:ext>
              </a:extLst>
            </p:cNvPr>
            <p:cNvSpPr>
              <a:spLocks/>
            </p:cNvSpPr>
            <p:nvPr/>
          </p:nvSpPr>
          <p:spPr bwMode="auto">
            <a:xfrm>
              <a:off x="4035450" y="2903696"/>
              <a:ext cx="7767" cy="59146"/>
            </a:xfrm>
            <a:custGeom>
              <a:avLst/>
              <a:gdLst>
                <a:gd name="T0" fmla="*/ 26171875 w 304"/>
                <a:gd name="T1" fmla="*/ 390625 h 2358"/>
                <a:gd name="T2" fmla="*/ 13281250 w 304"/>
                <a:gd name="T3" fmla="*/ 13281250 h 2358"/>
                <a:gd name="T4" fmla="*/ 13281250 w 304"/>
                <a:gd name="T5" fmla="*/ 26562500 h 2358"/>
                <a:gd name="T6" fmla="*/ 0 w 304"/>
                <a:gd name="T7" fmla="*/ 118750000 h 2358"/>
                <a:gd name="T8" fmla="*/ 0 w 304"/>
                <a:gd name="T9" fmla="*/ 223828125 h 2358"/>
                <a:gd name="T10" fmla="*/ 0 w 304"/>
                <a:gd name="T11" fmla="*/ 421093750 h 2358"/>
                <a:gd name="T12" fmla="*/ 13281250 w 304"/>
                <a:gd name="T13" fmla="*/ 671093750 h 2358"/>
                <a:gd name="T14" fmla="*/ 39453125 w 304"/>
                <a:gd name="T15" fmla="*/ 789453125 h 2358"/>
                <a:gd name="T16" fmla="*/ 65625000 w 304"/>
                <a:gd name="T17" fmla="*/ 894531250 h 2358"/>
                <a:gd name="T18" fmla="*/ 78906250 w 304"/>
                <a:gd name="T19" fmla="*/ 921093750 h 2358"/>
                <a:gd name="T20" fmla="*/ 92187500 w 304"/>
                <a:gd name="T21" fmla="*/ 921093750 h 2358"/>
                <a:gd name="T22" fmla="*/ 118359375 w 304"/>
                <a:gd name="T23" fmla="*/ 907812500 h 2358"/>
                <a:gd name="T24" fmla="*/ 118359375 w 304"/>
                <a:gd name="T25" fmla="*/ 894531250 h 2358"/>
                <a:gd name="T26" fmla="*/ 118359375 w 304"/>
                <a:gd name="T27" fmla="*/ 776171875 h 2358"/>
                <a:gd name="T28" fmla="*/ 118359375 w 304"/>
                <a:gd name="T29" fmla="*/ 657812500 h 2358"/>
                <a:gd name="T30" fmla="*/ 92187500 w 304"/>
                <a:gd name="T31" fmla="*/ 421093750 h 2358"/>
                <a:gd name="T32" fmla="*/ 78906250 w 304"/>
                <a:gd name="T33" fmla="*/ 223828125 h 2358"/>
                <a:gd name="T34" fmla="*/ 65625000 w 304"/>
                <a:gd name="T35" fmla="*/ 118750000 h 2358"/>
                <a:gd name="T36" fmla="*/ 52734375 w 304"/>
                <a:gd name="T37" fmla="*/ 13281250 h 2358"/>
                <a:gd name="T38" fmla="*/ 39453125 w 304"/>
                <a:gd name="T39" fmla="*/ 13281250 h 2358"/>
                <a:gd name="T40" fmla="*/ 26171875 w 304"/>
                <a:gd name="T41" fmla="*/ 390625 h 2358"/>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304"/>
                <a:gd name="T64" fmla="*/ 0 h 2358"/>
                <a:gd name="T65" fmla="*/ 304 w 304"/>
                <a:gd name="T66" fmla="*/ 2358 h 2358"/>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304" h="2358" extrusionOk="0">
                  <a:moveTo>
                    <a:pt x="67" y="1"/>
                  </a:moveTo>
                  <a:lnTo>
                    <a:pt x="34" y="34"/>
                  </a:lnTo>
                  <a:lnTo>
                    <a:pt x="34" y="68"/>
                  </a:lnTo>
                  <a:lnTo>
                    <a:pt x="0" y="304"/>
                  </a:lnTo>
                  <a:lnTo>
                    <a:pt x="0" y="573"/>
                  </a:lnTo>
                  <a:lnTo>
                    <a:pt x="0" y="1078"/>
                  </a:lnTo>
                  <a:lnTo>
                    <a:pt x="34" y="1718"/>
                  </a:lnTo>
                  <a:lnTo>
                    <a:pt x="101" y="2021"/>
                  </a:lnTo>
                  <a:lnTo>
                    <a:pt x="168" y="2290"/>
                  </a:lnTo>
                  <a:lnTo>
                    <a:pt x="202" y="2358"/>
                  </a:lnTo>
                  <a:lnTo>
                    <a:pt x="236" y="2358"/>
                  </a:lnTo>
                  <a:lnTo>
                    <a:pt x="303" y="2324"/>
                  </a:lnTo>
                  <a:lnTo>
                    <a:pt x="303" y="2290"/>
                  </a:lnTo>
                  <a:lnTo>
                    <a:pt x="303" y="1987"/>
                  </a:lnTo>
                  <a:lnTo>
                    <a:pt x="303" y="1684"/>
                  </a:lnTo>
                  <a:lnTo>
                    <a:pt x="236" y="1078"/>
                  </a:lnTo>
                  <a:lnTo>
                    <a:pt x="202" y="573"/>
                  </a:lnTo>
                  <a:lnTo>
                    <a:pt x="168" y="304"/>
                  </a:lnTo>
                  <a:lnTo>
                    <a:pt x="135" y="34"/>
                  </a:lnTo>
                  <a:lnTo>
                    <a:pt x="101" y="34"/>
                  </a:lnTo>
                  <a:lnTo>
                    <a:pt x="67" y="1"/>
                  </a:lnTo>
                  <a:close/>
                </a:path>
              </a:pathLst>
            </a:custGeom>
            <a:solidFill>
              <a:srgbClr val="BDD1D3"/>
            </a:solidFill>
            <a:ln>
              <a:noFill/>
            </a:ln>
          </p:spPr>
          <p:txBody>
            <a:bodyPr lIns="117025" tIns="117025" rIns="117025" bIns="117025" anchor="ctr"/>
            <a:lstStyle/>
            <a:p>
              <a:pPr>
                <a:defRPr/>
              </a:pPr>
              <a:endParaRPr lang="ru-RU" sz="1350"/>
            </a:p>
          </p:txBody>
        </p:sp>
        <p:sp>
          <p:nvSpPr>
            <p:cNvPr id="21" name="Shape 685">
              <a:extLst>
                <a:ext uri="{FF2B5EF4-FFF2-40B4-BE49-F238E27FC236}">
                  <a16:creationId xmlns:a16="http://schemas.microsoft.com/office/drawing/2014/main" id="{366F457D-1C76-7EE4-C764-D6325BFD6224}"/>
                </a:ext>
              </a:extLst>
            </p:cNvPr>
            <p:cNvSpPr>
              <a:spLocks/>
            </p:cNvSpPr>
            <p:nvPr/>
          </p:nvSpPr>
          <p:spPr bwMode="auto">
            <a:xfrm>
              <a:off x="4414271" y="2920425"/>
              <a:ext cx="12547" cy="19715"/>
            </a:xfrm>
            <a:custGeom>
              <a:avLst/>
              <a:gdLst>
                <a:gd name="T0" fmla="*/ 105468750 w 506"/>
                <a:gd name="T1" fmla="*/ 65625000 h 775"/>
                <a:gd name="T2" fmla="*/ 118750000 w 506"/>
                <a:gd name="T3" fmla="*/ 78906250 h 775"/>
                <a:gd name="T4" fmla="*/ 131640625 w 506"/>
                <a:gd name="T5" fmla="*/ 105078125 h 775"/>
                <a:gd name="T6" fmla="*/ 118750000 w 506"/>
                <a:gd name="T7" fmla="*/ 144531250 h 775"/>
                <a:gd name="T8" fmla="*/ 92187500 w 506"/>
                <a:gd name="T9" fmla="*/ 118359375 h 775"/>
                <a:gd name="T10" fmla="*/ 79296875 w 506"/>
                <a:gd name="T11" fmla="*/ 92187500 h 775"/>
                <a:gd name="T12" fmla="*/ 79296875 w 506"/>
                <a:gd name="T13" fmla="*/ 78906250 h 775"/>
                <a:gd name="T14" fmla="*/ 92187500 w 506"/>
                <a:gd name="T15" fmla="*/ 65625000 h 775"/>
                <a:gd name="T16" fmla="*/ 105468750 w 506"/>
                <a:gd name="T17" fmla="*/ 65625000 h 775"/>
                <a:gd name="T18" fmla="*/ 79296875 w 506"/>
                <a:gd name="T19" fmla="*/ 0 h 775"/>
                <a:gd name="T20" fmla="*/ 39843750 w 506"/>
                <a:gd name="T21" fmla="*/ 26171875 h 775"/>
                <a:gd name="T22" fmla="*/ 13281250 w 506"/>
                <a:gd name="T23" fmla="*/ 52734375 h 775"/>
                <a:gd name="T24" fmla="*/ 390625 w 506"/>
                <a:gd name="T25" fmla="*/ 92187500 h 775"/>
                <a:gd name="T26" fmla="*/ 13281250 w 506"/>
                <a:gd name="T27" fmla="*/ 131640625 h 775"/>
                <a:gd name="T28" fmla="*/ 39843750 w 506"/>
                <a:gd name="T29" fmla="*/ 157812500 h 775"/>
                <a:gd name="T30" fmla="*/ 66015625 w 506"/>
                <a:gd name="T31" fmla="*/ 183984375 h 775"/>
                <a:gd name="T32" fmla="*/ 26562500 w 506"/>
                <a:gd name="T33" fmla="*/ 210546875 h 775"/>
                <a:gd name="T34" fmla="*/ 13281250 w 506"/>
                <a:gd name="T35" fmla="*/ 236718750 h 775"/>
                <a:gd name="T36" fmla="*/ 26562500 w 506"/>
                <a:gd name="T37" fmla="*/ 262890625 h 775"/>
                <a:gd name="T38" fmla="*/ 52734375 w 506"/>
                <a:gd name="T39" fmla="*/ 289453125 h 775"/>
                <a:gd name="T40" fmla="*/ 79296875 w 506"/>
                <a:gd name="T41" fmla="*/ 302343750 h 775"/>
                <a:gd name="T42" fmla="*/ 118750000 w 506"/>
                <a:gd name="T43" fmla="*/ 302343750 h 775"/>
                <a:gd name="T44" fmla="*/ 144921875 w 506"/>
                <a:gd name="T45" fmla="*/ 289453125 h 775"/>
                <a:gd name="T46" fmla="*/ 171093750 w 506"/>
                <a:gd name="T47" fmla="*/ 276171875 h 775"/>
                <a:gd name="T48" fmla="*/ 197656250 w 506"/>
                <a:gd name="T49" fmla="*/ 250000000 h 775"/>
                <a:gd name="T50" fmla="*/ 197656250 w 506"/>
                <a:gd name="T51" fmla="*/ 223437500 h 775"/>
                <a:gd name="T52" fmla="*/ 171093750 w 506"/>
                <a:gd name="T53" fmla="*/ 183984375 h 775"/>
                <a:gd name="T54" fmla="*/ 184375000 w 506"/>
                <a:gd name="T55" fmla="*/ 183984375 h 775"/>
                <a:gd name="T56" fmla="*/ 184375000 w 506"/>
                <a:gd name="T57" fmla="*/ 171093750 h 775"/>
                <a:gd name="T58" fmla="*/ 184375000 w 506"/>
                <a:gd name="T59" fmla="*/ 157812500 h 775"/>
                <a:gd name="T60" fmla="*/ 171093750 w 506"/>
                <a:gd name="T61" fmla="*/ 131640625 h 775"/>
                <a:gd name="T62" fmla="*/ 184375000 w 506"/>
                <a:gd name="T63" fmla="*/ 105078125 h 775"/>
                <a:gd name="T64" fmla="*/ 184375000 w 506"/>
                <a:gd name="T65" fmla="*/ 65625000 h 775"/>
                <a:gd name="T66" fmla="*/ 184375000 w 506"/>
                <a:gd name="T67" fmla="*/ 39453125 h 775"/>
                <a:gd name="T68" fmla="*/ 144921875 w 506"/>
                <a:gd name="T69" fmla="*/ 13281250 h 775"/>
                <a:gd name="T70" fmla="*/ 118750000 w 506"/>
                <a:gd name="T71" fmla="*/ 0 h 775"/>
                <a:gd name="T72" fmla="*/ 79296875 w 506"/>
                <a:gd name="T73" fmla="*/ 0 h 77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506"/>
                <a:gd name="T112" fmla="*/ 0 h 775"/>
                <a:gd name="T113" fmla="*/ 506 w 506"/>
                <a:gd name="T114" fmla="*/ 775 h 77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506" h="775" extrusionOk="0">
                  <a:moveTo>
                    <a:pt x="270" y="168"/>
                  </a:moveTo>
                  <a:lnTo>
                    <a:pt x="304" y="202"/>
                  </a:lnTo>
                  <a:lnTo>
                    <a:pt x="337" y="269"/>
                  </a:lnTo>
                  <a:lnTo>
                    <a:pt x="304" y="370"/>
                  </a:lnTo>
                  <a:lnTo>
                    <a:pt x="236" y="303"/>
                  </a:lnTo>
                  <a:lnTo>
                    <a:pt x="203" y="236"/>
                  </a:lnTo>
                  <a:lnTo>
                    <a:pt x="203" y="202"/>
                  </a:lnTo>
                  <a:lnTo>
                    <a:pt x="236" y="168"/>
                  </a:lnTo>
                  <a:lnTo>
                    <a:pt x="270" y="168"/>
                  </a:lnTo>
                  <a:close/>
                  <a:moveTo>
                    <a:pt x="203" y="0"/>
                  </a:moveTo>
                  <a:lnTo>
                    <a:pt x="102" y="67"/>
                  </a:lnTo>
                  <a:lnTo>
                    <a:pt x="34" y="135"/>
                  </a:lnTo>
                  <a:lnTo>
                    <a:pt x="1" y="236"/>
                  </a:lnTo>
                  <a:lnTo>
                    <a:pt x="34" y="337"/>
                  </a:lnTo>
                  <a:lnTo>
                    <a:pt x="102" y="404"/>
                  </a:lnTo>
                  <a:lnTo>
                    <a:pt x="169" y="471"/>
                  </a:lnTo>
                  <a:lnTo>
                    <a:pt x="68" y="539"/>
                  </a:lnTo>
                  <a:lnTo>
                    <a:pt x="34" y="606"/>
                  </a:lnTo>
                  <a:lnTo>
                    <a:pt x="68" y="673"/>
                  </a:lnTo>
                  <a:lnTo>
                    <a:pt x="135" y="741"/>
                  </a:lnTo>
                  <a:lnTo>
                    <a:pt x="203" y="774"/>
                  </a:lnTo>
                  <a:lnTo>
                    <a:pt x="304" y="774"/>
                  </a:lnTo>
                  <a:lnTo>
                    <a:pt x="371" y="741"/>
                  </a:lnTo>
                  <a:lnTo>
                    <a:pt x="438" y="707"/>
                  </a:lnTo>
                  <a:lnTo>
                    <a:pt x="506" y="640"/>
                  </a:lnTo>
                  <a:lnTo>
                    <a:pt x="506" y="572"/>
                  </a:lnTo>
                  <a:lnTo>
                    <a:pt x="438" y="471"/>
                  </a:lnTo>
                  <a:lnTo>
                    <a:pt x="472" y="471"/>
                  </a:lnTo>
                  <a:lnTo>
                    <a:pt x="472" y="438"/>
                  </a:lnTo>
                  <a:lnTo>
                    <a:pt x="472" y="404"/>
                  </a:lnTo>
                  <a:lnTo>
                    <a:pt x="438" y="337"/>
                  </a:lnTo>
                  <a:lnTo>
                    <a:pt x="472" y="269"/>
                  </a:lnTo>
                  <a:lnTo>
                    <a:pt x="472" y="168"/>
                  </a:lnTo>
                  <a:lnTo>
                    <a:pt x="472" y="101"/>
                  </a:lnTo>
                  <a:lnTo>
                    <a:pt x="371" y="34"/>
                  </a:lnTo>
                  <a:lnTo>
                    <a:pt x="304" y="0"/>
                  </a:lnTo>
                  <a:lnTo>
                    <a:pt x="203" y="0"/>
                  </a:lnTo>
                  <a:close/>
                </a:path>
              </a:pathLst>
            </a:custGeom>
            <a:solidFill>
              <a:srgbClr val="BDD1D3"/>
            </a:solidFill>
            <a:ln>
              <a:noFill/>
            </a:ln>
          </p:spPr>
          <p:txBody>
            <a:bodyPr lIns="117025" tIns="117025" rIns="117025" bIns="117025" anchor="ctr"/>
            <a:lstStyle/>
            <a:p>
              <a:pPr>
                <a:defRPr/>
              </a:pPr>
              <a:endParaRPr lang="ru-RU" sz="1350"/>
            </a:p>
          </p:txBody>
        </p:sp>
        <p:sp>
          <p:nvSpPr>
            <p:cNvPr id="22" name="Shape 686">
              <a:extLst>
                <a:ext uri="{FF2B5EF4-FFF2-40B4-BE49-F238E27FC236}">
                  <a16:creationId xmlns:a16="http://schemas.microsoft.com/office/drawing/2014/main" id="{0B384BAD-0A13-474D-5D7C-8424FBBB5638}"/>
                </a:ext>
              </a:extLst>
            </p:cNvPr>
            <p:cNvSpPr>
              <a:spLocks/>
            </p:cNvSpPr>
            <p:nvPr/>
          </p:nvSpPr>
          <p:spPr bwMode="auto">
            <a:xfrm>
              <a:off x="4049193" y="2891150"/>
              <a:ext cx="56166" cy="4182"/>
            </a:xfrm>
            <a:custGeom>
              <a:avLst/>
              <a:gdLst>
                <a:gd name="T0" fmla="*/ 118750000 w 2257"/>
                <a:gd name="T1" fmla="*/ 390625 h 170"/>
                <a:gd name="T2" fmla="*/ 390625 w 2257"/>
                <a:gd name="T3" fmla="*/ 26562500 h 170"/>
                <a:gd name="T4" fmla="*/ 390625 w 2257"/>
                <a:gd name="T5" fmla="*/ 39843750 h 170"/>
                <a:gd name="T6" fmla="*/ 92187500 w 2257"/>
                <a:gd name="T7" fmla="*/ 52734375 h 170"/>
                <a:gd name="T8" fmla="*/ 184375000 w 2257"/>
                <a:gd name="T9" fmla="*/ 66015625 h 170"/>
                <a:gd name="T10" fmla="*/ 381640625 w 2257"/>
                <a:gd name="T11" fmla="*/ 52734375 h 170"/>
                <a:gd name="T12" fmla="*/ 605078125 w 2257"/>
                <a:gd name="T13" fmla="*/ 52734375 h 170"/>
                <a:gd name="T14" fmla="*/ 789453125 w 2257"/>
                <a:gd name="T15" fmla="*/ 39843750 h 170"/>
                <a:gd name="T16" fmla="*/ 802343750 w 2257"/>
                <a:gd name="T17" fmla="*/ 52734375 h 170"/>
                <a:gd name="T18" fmla="*/ 828906250 w 2257"/>
                <a:gd name="T19" fmla="*/ 66015625 h 170"/>
                <a:gd name="T20" fmla="*/ 855078125 w 2257"/>
                <a:gd name="T21" fmla="*/ 52734375 h 170"/>
                <a:gd name="T22" fmla="*/ 868359375 w 2257"/>
                <a:gd name="T23" fmla="*/ 26562500 h 170"/>
                <a:gd name="T24" fmla="*/ 881250000 w 2257"/>
                <a:gd name="T25" fmla="*/ 13281250 h 170"/>
                <a:gd name="T26" fmla="*/ 881250000 w 2257"/>
                <a:gd name="T27" fmla="*/ 390625 h 170"/>
                <a:gd name="T28" fmla="*/ 118750000 w 2257"/>
                <a:gd name="T29" fmla="*/ 390625 h 17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257"/>
                <a:gd name="T46" fmla="*/ 0 h 170"/>
                <a:gd name="T47" fmla="*/ 2257 w 2257"/>
                <a:gd name="T48" fmla="*/ 170 h 17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257" h="170" extrusionOk="0">
                  <a:moveTo>
                    <a:pt x="304" y="1"/>
                  </a:moveTo>
                  <a:lnTo>
                    <a:pt x="1" y="68"/>
                  </a:lnTo>
                  <a:lnTo>
                    <a:pt x="1" y="102"/>
                  </a:lnTo>
                  <a:lnTo>
                    <a:pt x="236" y="135"/>
                  </a:lnTo>
                  <a:lnTo>
                    <a:pt x="472" y="169"/>
                  </a:lnTo>
                  <a:lnTo>
                    <a:pt x="977" y="135"/>
                  </a:lnTo>
                  <a:lnTo>
                    <a:pt x="1549" y="135"/>
                  </a:lnTo>
                  <a:lnTo>
                    <a:pt x="2021" y="102"/>
                  </a:lnTo>
                  <a:lnTo>
                    <a:pt x="2054" y="135"/>
                  </a:lnTo>
                  <a:lnTo>
                    <a:pt x="2122" y="169"/>
                  </a:lnTo>
                  <a:lnTo>
                    <a:pt x="2189" y="135"/>
                  </a:lnTo>
                  <a:lnTo>
                    <a:pt x="2223" y="68"/>
                  </a:lnTo>
                  <a:lnTo>
                    <a:pt x="2256" y="34"/>
                  </a:lnTo>
                  <a:lnTo>
                    <a:pt x="2256" y="1"/>
                  </a:lnTo>
                  <a:lnTo>
                    <a:pt x="304" y="1"/>
                  </a:lnTo>
                  <a:close/>
                </a:path>
              </a:pathLst>
            </a:custGeom>
            <a:solidFill>
              <a:srgbClr val="BDD1D3"/>
            </a:solidFill>
            <a:ln>
              <a:noFill/>
            </a:ln>
          </p:spPr>
          <p:txBody>
            <a:bodyPr lIns="117025" tIns="117025" rIns="117025" bIns="117025" anchor="ctr"/>
            <a:lstStyle/>
            <a:p>
              <a:pPr>
                <a:defRPr/>
              </a:pPr>
              <a:endParaRPr lang="ru-RU" sz="1350"/>
            </a:p>
          </p:txBody>
        </p:sp>
        <p:sp>
          <p:nvSpPr>
            <p:cNvPr id="23" name="Shape 687">
              <a:extLst>
                <a:ext uri="{FF2B5EF4-FFF2-40B4-BE49-F238E27FC236}">
                  <a16:creationId xmlns:a16="http://schemas.microsoft.com/office/drawing/2014/main" id="{B6D1AD1D-7035-B5CD-2F10-D99FF89C3E1A}"/>
                </a:ext>
              </a:extLst>
            </p:cNvPr>
            <p:cNvSpPr>
              <a:spLocks/>
            </p:cNvSpPr>
            <p:nvPr/>
          </p:nvSpPr>
          <p:spPr bwMode="auto">
            <a:xfrm>
              <a:off x="4175267" y="2893540"/>
              <a:ext cx="62141" cy="67511"/>
            </a:xfrm>
            <a:custGeom>
              <a:avLst/>
              <a:gdLst>
                <a:gd name="T0" fmla="*/ 894531250 w 2493"/>
                <a:gd name="T1" fmla="*/ 79296875 h 2695"/>
                <a:gd name="T2" fmla="*/ 868359375 w 2493"/>
                <a:gd name="T3" fmla="*/ 289453125 h 2695"/>
                <a:gd name="T4" fmla="*/ 868359375 w 2493"/>
                <a:gd name="T5" fmla="*/ 500000000 h 2695"/>
                <a:gd name="T6" fmla="*/ 868359375 w 2493"/>
                <a:gd name="T7" fmla="*/ 710546875 h 2695"/>
                <a:gd name="T8" fmla="*/ 894531250 w 2493"/>
                <a:gd name="T9" fmla="*/ 907812500 h 2695"/>
                <a:gd name="T10" fmla="*/ 894531250 w 2493"/>
                <a:gd name="T11" fmla="*/ 920703125 h 2695"/>
                <a:gd name="T12" fmla="*/ 802734375 w 2493"/>
                <a:gd name="T13" fmla="*/ 907812500 h 2695"/>
                <a:gd name="T14" fmla="*/ 710546875 w 2493"/>
                <a:gd name="T15" fmla="*/ 920703125 h 2695"/>
                <a:gd name="T16" fmla="*/ 144921875 w 2493"/>
                <a:gd name="T17" fmla="*/ 920703125 h 2695"/>
                <a:gd name="T18" fmla="*/ 105468750 w 2493"/>
                <a:gd name="T19" fmla="*/ 513281250 h 2695"/>
                <a:gd name="T20" fmla="*/ 79296875 w 2493"/>
                <a:gd name="T21" fmla="*/ 92187500 h 2695"/>
                <a:gd name="T22" fmla="*/ 79296875 w 2493"/>
                <a:gd name="T23" fmla="*/ 92187500 h 2695"/>
                <a:gd name="T24" fmla="*/ 276562500 w 2493"/>
                <a:gd name="T25" fmla="*/ 105468750 h 2695"/>
                <a:gd name="T26" fmla="*/ 487109375 w 2493"/>
                <a:gd name="T27" fmla="*/ 105468750 h 2695"/>
                <a:gd name="T28" fmla="*/ 894531250 w 2493"/>
                <a:gd name="T29" fmla="*/ 79296875 h 2695"/>
                <a:gd name="T30" fmla="*/ 907812500 w 2493"/>
                <a:gd name="T31" fmla="*/ 390625 h 2695"/>
                <a:gd name="T32" fmla="*/ 697265625 w 2493"/>
                <a:gd name="T33" fmla="*/ 13281250 h 2695"/>
                <a:gd name="T34" fmla="*/ 473828125 w 2493"/>
                <a:gd name="T35" fmla="*/ 13281250 h 2695"/>
                <a:gd name="T36" fmla="*/ 263281250 w 2493"/>
                <a:gd name="T37" fmla="*/ 26562500 h 2695"/>
                <a:gd name="T38" fmla="*/ 66015625 w 2493"/>
                <a:gd name="T39" fmla="*/ 39843750 h 2695"/>
                <a:gd name="T40" fmla="*/ 39843750 w 2493"/>
                <a:gd name="T41" fmla="*/ 39843750 h 2695"/>
                <a:gd name="T42" fmla="*/ 26562500 w 2493"/>
                <a:gd name="T43" fmla="*/ 66015625 h 2695"/>
                <a:gd name="T44" fmla="*/ 13671875 w 2493"/>
                <a:gd name="T45" fmla="*/ 66015625 h 2695"/>
                <a:gd name="T46" fmla="*/ 13671875 w 2493"/>
                <a:gd name="T47" fmla="*/ 92187500 h 2695"/>
                <a:gd name="T48" fmla="*/ 390625 w 2493"/>
                <a:gd name="T49" fmla="*/ 316015625 h 2695"/>
                <a:gd name="T50" fmla="*/ 390625 w 2493"/>
                <a:gd name="T51" fmla="*/ 552734375 h 2695"/>
                <a:gd name="T52" fmla="*/ 26562500 w 2493"/>
                <a:gd name="T53" fmla="*/ 789453125 h 2695"/>
                <a:gd name="T54" fmla="*/ 66015625 w 2493"/>
                <a:gd name="T55" fmla="*/ 1026171875 h 2695"/>
                <a:gd name="T56" fmla="*/ 92578125 w 2493"/>
                <a:gd name="T57" fmla="*/ 1052343750 h 2695"/>
                <a:gd name="T58" fmla="*/ 118750000 w 2493"/>
                <a:gd name="T59" fmla="*/ 1052343750 h 2695"/>
                <a:gd name="T60" fmla="*/ 144921875 w 2493"/>
                <a:gd name="T61" fmla="*/ 1039453125 h 2695"/>
                <a:gd name="T62" fmla="*/ 158203125 w 2493"/>
                <a:gd name="T63" fmla="*/ 1012890625 h 2695"/>
                <a:gd name="T64" fmla="*/ 158203125 w 2493"/>
                <a:gd name="T65" fmla="*/ 973437500 h 2695"/>
                <a:gd name="T66" fmla="*/ 329296875 w 2493"/>
                <a:gd name="T67" fmla="*/ 1012890625 h 2695"/>
                <a:gd name="T68" fmla="*/ 526562500 w 2493"/>
                <a:gd name="T69" fmla="*/ 1026171875 h 2695"/>
                <a:gd name="T70" fmla="*/ 723828125 w 2493"/>
                <a:gd name="T71" fmla="*/ 1012890625 h 2695"/>
                <a:gd name="T72" fmla="*/ 802734375 w 2493"/>
                <a:gd name="T73" fmla="*/ 1000000000 h 2695"/>
                <a:gd name="T74" fmla="*/ 894531250 w 2493"/>
                <a:gd name="T75" fmla="*/ 973437500 h 2695"/>
                <a:gd name="T76" fmla="*/ 907812500 w 2493"/>
                <a:gd name="T77" fmla="*/ 960156250 h 2695"/>
                <a:gd name="T78" fmla="*/ 907812500 w 2493"/>
                <a:gd name="T79" fmla="*/ 933984375 h 2695"/>
                <a:gd name="T80" fmla="*/ 947265625 w 2493"/>
                <a:gd name="T81" fmla="*/ 933984375 h 2695"/>
                <a:gd name="T82" fmla="*/ 960546875 w 2493"/>
                <a:gd name="T83" fmla="*/ 920703125 h 2695"/>
                <a:gd name="T84" fmla="*/ 960546875 w 2493"/>
                <a:gd name="T85" fmla="*/ 907812500 h 2695"/>
                <a:gd name="T86" fmla="*/ 973437500 w 2493"/>
                <a:gd name="T87" fmla="*/ 697265625 h 2695"/>
                <a:gd name="T88" fmla="*/ 960546875 w 2493"/>
                <a:gd name="T89" fmla="*/ 486718750 h 2695"/>
                <a:gd name="T90" fmla="*/ 947265625 w 2493"/>
                <a:gd name="T91" fmla="*/ 276562500 h 2695"/>
                <a:gd name="T92" fmla="*/ 933984375 w 2493"/>
                <a:gd name="T93" fmla="*/ 66015625 h 2695"/>
                <a:gd name="T94" fmla="*/ 947265625 w 2493"/>
                <a:gd name="T95" fmla="*/ 52734375 h 2695"/>
                <a:gd name="T96" fmla="*/ 933984375 w 2493"/>
                <a:gd name="T97" fmla="*/ 26562500 h 2695"/>
                <a:gd name="T98" fmla="*/ 921093750 w 2493"/>
                <a:gd name="T99" fmla="*/ 390625 h 2695"/>
                <a:gd name="T100" fmla="*/ 907812500 w 2493"/>
                <a:gd name="T101" fmla="*/ 390625 h 269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93"/>
                <a:gd name="T154" fmla="*/ 0 h 2695"/>
                <a:gd name="T155" fmla="*/ 2493 w 2493"/>
                <a:gd name="T156" fmla="*/ 2695 h 269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93" h="2695" extrusionOk="0">
                  <a:moveTo>
                    <a:pt x="2290" y="203"/>
                  </a:moveTo>
                  <a:lnTo>
                    <a:pt x="2223" y="741"/>
                  </a:lnTo>
                  <a:lnTo>
                    <a:pt x="2223" y="1280"/>
                  </a:lnTo>
                  <a:lnTo>
                    <a:pt x="2223" y="1819"/>
                  </a:lnTo>
                  <a:lnTo>
                    <a:pt x="2290" y="2324"/>
                  </a:lnTo>
                  <a:lnTo>
                    <a:pt x="2290" y="2357"/>
                  </a:lnTo>
                  <a:lnTo>
                    <a:pt x="2055" y="2324"/>
                  </a:lnTo>
                  <a:lnTo>
                    <a:pt x="1819" y="2357"/>
                  </a:lnTo>
                  <a:lnTo>
                    <a:pt x="371" y="2357"/>
                  </a:lnTo>
                  <a:lnTo>
                    <a:pt x="270" y="1314"/>
                  </a:lnTo>
                  <a:lnTo>
                    <a:pt x="203" y="236"/>
                  </a:lnTo>
                  <a:lnTo>
                    <a:pt x="708" y="270"/>
                  </a:lnTo>
                  <a:lnTo>
                    <a:pt x="1247" y="270"/>
                  </a:lnTo>
                  <a:lnTo>
                    <a:pt x="2290" y="203"/>
                  </a:lnTo>
                  <a:close/>
                  <a:moveTo>
                    <a:pt x="2324" y="1"/>
                  </a:moveTo>
                  <a:lnTo>
                    <a:pt x="1785" y="34"/>
                  </a:lnTo>
                  <a:lnTo>
                    <a:pt x="1213" y="34"/>
                  </a:lnTo>
                  <a:lnTo>
                    <a:pt x="674" y="68"/>
                  </a:lnTo>
                  <a:lnTo>
                    <a:pt x="169" y="102"/>
                  </a:lnTo>
                  <a:lnTo>
                    <a:pt x="102" y="102"/>
                  </a:lnTo>
                  <a:lnTo>
                    <a:pt x="68" y="169"/>
                  </a:lnTo>
                  <a:lnTo>
                    <a:pt x="35" y="169"/>
                  </a:lnTo>
                  <a:lnTo>
                    <a:pt x="35" y="236"/>
                  </a:lnTo>
                  <a:lnTo>
                    <a:pt x="1" y="809"/>
                  </a:lnTo>
                  <a:lnTo>
                    <a:pt x="1" y="1415"/>
                  </a:lnTo>
                  <a:lnTo>
                    <a:pt x="68" y="2021"/>
                  </a:lnTo>
                  <a:lnTo>
                    <a:pt x="169" y="2627"/>
                  </a:lnTo>
                  <a:lnTo>
                    <a:pt x="237" y="2694"/>
                  </a:lnTo>
                  <a:lnTo>
                    <a:pt x="304" y="2694"/>
                  </a:lnTo>
                  <a:lnTo>
                    <a:pt x="371" y="2661"/>
                  </a:lnTo>
                  <a:lnTo>
                    <a:pt x="405" y="2593"/>
                  </a:lnTo>
                  <a:lnTo>
                    <a:pt x="405" y="2492"/>
                  </a:lnTo>
                  <a:lnTo>
                    <a:pt x="843" y="2593"/>
                  </a:lnTo>
                  <a:lnTo>
                    <a:pt x="1348" y="2627"/>
                  </a:lnTo>
                  <a:lnTo>
                    <a:pt x="1853" y="2593"/>
                  </a:lnTo>
                  <a:lnTo>
                    <a:pt x="2055" y="2560"/>
                  </a:lnTo>
                  <a:lnTo>
                    <a:pt x="2290" y="2492"/>
                  </a:lnTo>
                  <a:lnTo>
                    <a:pt x="2324" y="2458"/>
                  </a:lnTo>
                  <a:lnTo>
                    <a:pt x="2324" y="2391"/>
                  </a:lnTo>
                  <a:lnTo>
                    <a:pt x="2425" y="2391"/>
                  </a:lnTo>
                  <a:lnTo>
                    <a:pt x="2459" y="2357"/>
                  </a:lnTo>
                  <a:lnTo>
                    <a:pt x="2459" y="2324"/>
                  </a:lnTo>
                  <a:lnTo>
                    <a:pt x="2492" y="1785"/>
                  </a:lnTo>
                  <a:lnTo>
                    <a:pt x="2459" y="1246"/>
                  </a:lnTo>
                  <a:lnTo>
                    <a:pt x="2425" y="708"/>
                  </a:lnTo>
                  <a:lnTo>
                    <a:pt x="2391" y="169"/>
                  </a:lnTo>
                  <a:lnTo>
                    <a:pt x="2425" y="135"/>
                  </a:lnTo>
                  <a:lnTo>
                    <a:pt x="2391" y="68"/>
                  </a:lnTo>
                  <a:lnTo>
                    <a:pt x="2358" y="1"/>
                  </a:lnTo>
                  <a:lnTo>
                    <a:pt x="2324" y="1"/>
                  </a:lnTo>
                  <a:close/>
                </a:path>
              </a:pathLst>
            </a:custGeom>
            <a:solidFill>
              <a:srgbClr val="BDD1D3"/>
            </a:solidFill>
            <a:ln>
              <a:noFill/>
            </a:ln>
          </p:spPr>
          <p:txBody>
            <a:bodyPr lIns="117025" tIns="117025" rIns="117025" bIns="117025" anchor="ctr"/>
            <a:lstStyle/>
            <a:p>
              <a:pPr>
                <a:defRPr/>
              </a:pPr>
              <a:endParaRPr lang="ru-RU" sz="1350"/>
            </a:p>
          </p:txBody>
        </p:sp>
        <p:sp>
          <p:nvSpPr>
            <p:cNvPr id="24" name="Shape 688">
              <a:extLst>
                <a:ext uri="{FF2B5EF4-FFF2-40B4-BE49-F238E27FC236}">
                  <a16:creationId xmlns:a16="http://schemas.microsoft.com/office/drawing/2014/main" id="{0255A474-CB8C-B9D0-B4FF-FD373333D69A}"/>
                </a:ext>
              </a:extLst>
            </p:cNvPr>
            <p:cNvSpPr>
              <a:spLocks/>
            </p:cNvSpPr>
            <p:nvPr/>
          </p:nvSpPr>
          <p:spPr bwMode="auto">
            <a:xfrm>
              <a:off x="4060546" y="2928789"/>
              <a:ext cx="17925" cy="26287"/>
            </a:xfrm>
            <a:custGeom>
              <a:avLst/>
              <a:gdLst>
                <a:gd name="T0" fmla="*/ 105078125 w 708"/>
                <a:gd name="T1" fmla="*/ 390625 h 1045"/>
                <a:gd name="T2" fmla="*/ 78906250 w 708"/>
                <a:gd name="T3" fmla="*/ 26562500 h 1045"/>
                <a:gd name="T4" fmla="*/ 39453125 w 708"/>
                <a:gd name="T5" fmla="*/ 39843750 h 1045"/>
                <a:gd name="T6" fmla="*/ 0 w 708"/>
                <a:gd name="T7" fmla="*/ 79296875 h 1045"/>
                <a:gd name="T8" fmla="*/ 0 w 708"/>
                <a:gd name="T9" fmla="*/ 92187500 h 1045"/>
                <a:gd name="T10" fmla="*/ 0 w 708"/>
                <a:gd name="T11" fmla="*/ 118750000 h 1045"/>
                <a:gd name="T12" fmla="*/ 13281250 w 708"/>
                <a:gd name="T13" fmla="*/ 131640625 h 1045"/>
                <a:gd name="T14" fmla="*/ 39453125 w 708"/>
                <a:gd name="T15" fmla="*/ 118750000 h 1045"/>
                <a:gd name="T16" fmla="*/ 78906250 w 708"/>
                <a:gd name="T17" fmla="*/ 92187500 h 1045"/>
                <a:gd name="T18" fmla="*/ 118359375 w 708"/>
                <a:gd name="T19" fmla="*/ 66015625 h 1045"/>
                <a:gd name="T20" fmla="*/ 131640625 w 708"/>
                <a:gd name="T21" fmla="*/ 66015625 h 1045"/>
                <a:gd name="T22" fmla="*/ 157812500 w 708"/>
                <a:gd name="T23" fmla="*/ 79296875 h 1045"/>
                <a:gd name="T24" fmla="*/ 157812500 w 708"/>
                <a:gd name="T25" fmla="*/ 92187500 h 1045"/>
                <a:gd name="T26" fmla="*/ 171093750 w 708"/>
                <a:gd name="T27" fmla="*/ 105468750 h 1045"/>
                <a:gd name="T28" fmla="*/ 144531250 w 708"/>
                <a:gd name="T29" fmla="*/ 144921875 h 1045"/>
                <a:gd name="T30" fmla="*/ 92187500 w 708"/>
                <a:gd name="T31" fmla="*/ 197656250 h 1045"/>
                <a:gd name="T32" fmla="*/ 65625000 w 708"/>
                <a:gd name="T33" fmla="*/ 250000000 h 1045"/>
                <a:gd name="T34" fmla="*/ 65625000 w 708"/>
                <a:gd name="T35" fmla="*/ 276562500 h 1045"/>
                <a:gd name="T36" fmla="*/ 65625000 w 708"/>
                <a:gd name="T37" fmla="*/ 289453125 h 1045"/>
                <a:gd name="T38" fmla="*/ 92187500 w 708"/>
                <a:gd name="T39" fmla="*/ 302734375 h 1045"/>
                <a:gd name="T40" fmla="*/ 105078125 w 708"/>
                <a:gd name="T41" fmla="*/ 302734375 h 1045"/>
                <a:gd name="T42" fmla="*/ 131640625 w 708"/>
                <a:gd name="T43" fmla="*/ 289453125 h 1045"/>
                <a:gd name="T44" fmla="*/ 183984375 w 708"/>
                <a:gd name="T45" fmla="*/ 289453125 h 1045"/>
                <a:gd name="T46" fmla="*/ 171093750 w 708"/>
                <a:gd name="T47" fmla="*/ 328906250 h 1045"/>
                <a:gd name="T48" fmla="*/ 157812500 w 708"/>
                <a:gd name="T49" fmla="*/ 342187500 h 1045"/>
                <a:gd name="T50" fmla="*/ 78906250 w 708"/>
                <a:gd name="T51" fmla="*/ 342187500 h 1045"/>
                <a:gd name="T52" fmla="*/ 65625000 w 708"/>
                <a:gd name="T53" fmla="*/ 355468750 h 1045"/>
                <a:gd name="T54" fmla="*/ 65625000 w 708"/>
                <a:gd name="T55" fmla="*/ 381640625 h 1045"/>
                <a:gd name="T56" fmla="*/ 92187500 w 708"/>
                <a:gd name="T57" fmla="*/ 394921875 h 1045"/>
                <a:gd name="T58" fmla="*/ 131640625 w 708"/>
                <a:gd name="T59" fmla="*/ 407812500 h 1045"/>
                <a:gd name="T60" fmla="*/ 197265625 w 708"/>
                <a:gd name="T61" fmla="*/ 394921875 h 1045"/>
                <a:gd name="T62" fmla="*/ 236718750 w 708"/>
                <a:gd name="T63" fmla="*/ 381640625 h 1045"/>
                <a:gd name="T64" fmla="*/ 262890625 w 708"/>
                <a:gd name="T65" fmla="*/ 368359375 h 1045"/>
                <a:gd name="T66" fmla="*/ 276171875 w 708"/>
                <a:gd name="T67" fmla="*/ 342187500 h 1045"/>
                <a:gd name="T68" fmla="*/ 276171875 w 708"/>
                <a:gd name="T69" fmla="*/ 302734375 h 1045"/>
                <a:gd name="T70" fmla="*/ 262890625 w 708"/>
                <a:gd name="T71" fmla="*/ 263281250 h 1045"/>
                <a:gd name="T72" fmla="*/ 236718750 w 708"/>
                <a:gd name="T73" fmla="*/ 237109375 h 1045"/>
                <a:gd name="T74" fmla="*/ 210546875 w 708"/>
                <a:gd name="T75" fmla="*/ 223828125 h 1045"/>
                <a:gd name="T76" fmla="*/ 171093750 w 708"/>
                <a:gd name="T77" fmla="*/ 210546875 h 1045"/>
                <a:gd name="T78" fmla="*/ 197265625 w 708"/>
                <a:gd name="T79" fmla="*/ 184375000 h 1045"/>
                <a:gd name="T80" fmla="*/ 223437500 w 708"/>
                <a:gd name="T81" fmla="*/ 144921875 h 1045"/>
                <a:gd name="T82" fmla="*/ 236718750 w 708"/>
                <a:gd name="T83" fmla="*/ 92187500 h 1045"/>
                <a:gd name="T84" fmla="*/ 223437500 w 708"/>
                <a:gd name="T85" fmla="*/ 39843750 h 1045"/>
                <a:gd name="T86" fmla="*/ 197265625 w 708"/>
                <a:gd name="T87" fmla="*/ 26562500 h 1045"/>
                <a:gd name="T88" fmla="*/ 171093750 w 708"/>
                <a:gd name="T89" fmla="*/ 13281250 h 1045"/>
                <a:gd name="T90" fmla="*/ 144531250 w 708"/>
                <a:gd name="T91" fmla="*/ 390625 h 1045"/>
                <a:gd name="T92" fmla="*/ 105078125 w 708"/>
                <a:gd name="T93" fmla="*/ 390625 h 104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08"/>
                <a:gd name="T142" fmla="*/ 0 h 1045"/>
                <a:gd name="T143" fmla="*/ 708 w 708"/>
                <a:gd name="T144" fmla="*/ 1045 h 1045"/>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08" h="1045" extrusionOk="0">
                  <a:moveTo>
                    <a:pt x="269" y="1"/>
                  </a:moveTo>
                  <a:lnTo>
                    <a:pt x="202" y="68"/>
                  </a:lnTo>
                  <a:lnTo>
                    <a:pt x="101" y="102"/>
                  </a:lnTo>
                  <a:lnTo>
                    <a:pt x="0" y="203"/>
                  </a:lnTo>
                  <a:lnTo>
                    <a:pt x="0" y="236"/>
                  </a:lnTo>
                  <a:lnTo>
                    <a:pt x="0" y="304"/>
                  </a:lnTo>
                  <a:lnTo>
                    <a:pt x="34" y="337"/>
                  </a:lnTo>
                  <a:lnTo>
                    <a:pt x="101" y="304"/>
                  </a:lnTo>
                  <a:lnTo>
                    <a:pt x="202" y="236"/>
                  </a:lnTo>
                  <a:lnTo>
                    <a:pt x="303" y="169"/>
                  </a:lnTo>
                  <a:lnTo>
                    <a:pt x="337" y="169"/>
                  </a:lnTo>
                  <a:lnTo>
                    <a:pt x="404" y="203"/>
                  </a:lnTo>
                  <a:lnTo>
                    <a:pt x="404" y="236"/>
                  </a:lnTo>
                  <a:lnTo>
                    <a:pt x="438" y="270"/>
                  </a:lnTo>
                  <a:lnTo>
                    <a:pt x="370" y="371"/>
                  </a:lnTo>
                  <a:lnTo>
                    <a:pt x="236" y="506"/>
                  </a:lnTo>
                  <a:lnTo>
                    <a:pt x="168" y="640"/>
                  </a:lnTo>
                  <a:lnTo>
                    <a:pt x="168" y="708"/>
                  </a:lnTo>
                  <a:lnTo>
                    <a:pt x="168" y="741"/>
                  </a:lnTo>
                  <a:lnTo>
                    <a:pt x="236" y="775"/>
                  </a:lnTo>
                  <a:lnTo>
                    <a:pt x="269" y="775"/>
                  </a:lnTo>
                  <a:lnTo>
                    <a:pt x="337" y="741"/>
                  </a:lnTo>
                  <a:lnTo>
                    <a:pt x="471" y="741"/>
                  </a:lnTo>
                  <a:lnTo>
                    <a:pt x="438" y="842"/>
                  </a:lnTo>
                  <a:lnTo>
                    <a:pt x="404" y="876"/>
                  </a:lnTo>
                  <a:lnTo>
                    <a:pt x="202" y="876"/>
                  </a:lnTo>
                  <a:lnTo>
                    <a:pt x="168" y="910"/>
                  </a:lnTo>
                  <a:lnTo>
                    <a:pt x="168" y="977"/>
                  </a:lnTo>
                  <a:lnTo>
                    <a:pt x="236" y="1011"/>
                  </a:lnTo>
                  <a:lnTo>
                    <a:pt x="337" y="1044"/>
                  </a:lnTo>
                  <a:lnTo>
                    <a:pt x="505" y="1011"/>
                  </a:lnTo>
                  <a:lnTo>
                    <a:pt x="606" y="977"/>
                  </a:lnTo>
                  <a:lnTo>
                    <a:pt x="673" y="943"/>
                  </a:lnTo>
                  <a:lnTo>
                    <a:pt x="707" y="876"/>
                  </a:lnTo>
                  <a:lnTo>
                    <a:pt x="707" y="775"/>
                  </a:lnTo>
                  <a:lnTo>
                    <a:pt x="673" y="674"/>
                  </a:lnTo>
                  <a:lnTo>
                    <a:pt x="606" y="607"/>
                  </a:lnTo>
                  <a:lnTo>
                    <a:pt x="539" y="573"/>
                  </a:lnTo>
                  <a:lnTo>
                    <a:pt x="438" y="539"/>
                  </a:lnTo>
                  <a:lnTo>
                    <a:pt x="505" y="472"/>
                  </a:lnTo>
                  <a:lnTo>
                    <a:pt x="572" y="371"/>
                  </a:lnTo>
                  <a:lnTo>
                    <a:pt x="606" y="236"/>
                  </a:lnTo>
                  <a:lnTo>
                    <a:pt x="572" y="102"/>
                  </a:lnTo>
                  <a:lnTo>
                    <a:pt x="505" y="68"/>
                  </a:lnTo>
                  <a:lnTo>
                    <a:pt x="438" y="34"/>
                  </a:lnTo>
                  <a:lnTo>
                    <a:pt x="370" y="1"/>
                  </a:lnTo>
                  <a:lnTo>
                    <a:pt x="269" y="1"/>
                  </a:lnTo>
                  <a:close/>
                </a:path>
              </a:pathLst>
            </a:custGeom>
            <a:solidFill>
              <a:srgbClr val="BDD1D3"/>
            </a:solidFill>
            <a:ln>
              <a:noFill/>
            </a:ln>
          </p:spPr>
          <p:txBody>
            <a:bodyPr lIns="117025" tIns="117025" rIns="117025" bIns="117025" anchor="ctr"/>
            <a:lstStyle/>
            <a:p>
              <a:pPr>
                <a:defRPr/>
              </a:pPr>
              <a:endParaRPr lang="ru-RU" sz="1350"/>
            </a:p>
          </p:txBody>
        </p:sp>
        <p:sp>
          <p:nvSpPr>
            <p:cNvPr id="25" name="Shape 689">
              <a:extLst>
                <a:ext uri="{FF2B5EF4-FFF2-40B4-BE49-F238E27FC236}">
                  <a16:creationId xmlns:a16="http://schemas.microsoft.com/office/drawing/2014/main" id="{F2F934CD-0B7B-FB6E-9564-81E1AF96CE6A}"/>
                </a:ext>
              </a:extLst>
            </p:cNvPr>
            <p:cNvSpPr>
              <a:spLocks/>
            </p:cNvSpPr>
            <p:nvPr/>
          </p:nvSpPr>
          <p:spPr bwMode="auto">
            <a:xfrm>
              <a:off x="4039633" y="2901307"/>
              <a:ext cx="57959" cy="60341"/>
            </a:xfrm>
            <a:custGeom>
              <a:avLst/>
              <a:gdLst>
                <a:gd name="T0" fmla="*/ 828515625 w 2324"/>
                <a:gd name="T1" fmla="*/ 390625 h 2425"/>
                <a:gd name="T2" fmla="*/ 591796875 w 2324"/>
                <a:gd name="T3" fmla="*/ 13281250 h 2425"/>
                <a:gd name="T4" fmla="*/ 355078125 w 2324"/>
                <a:gd name="T5" fmla="*/ 26562500 h 2425"/>
                <a:gd name="T6" fmla="*/ 171093750 w 2324"/>
                <a:gd name="T7" fmla="*/ 13281250 h 2425"/>
                <a:gd name="T8" fmla="*/ 78906250 w 2324"/>
                <a:gd name="T9" fmla="*/ 26562500 h 2425"/>
                <a:gd name="T10" fmla="*/ 0 w 2324"/>
                <a:gd name="T11" fmla="*/ 52734375 h 2425"/>
                <a:gd name="T12" fmla="*/ 26562500 w 2324"/>
                <a:gd name="T13" fmla="*/ 79296875 h 2425"/>
                <a:gd name="T14" fmla="*/ 66015625 w 2324"/>
                <a:gd name="T15" fmla="*/ 92187500 h 2425"/>
                <a:gd name="T16" fmla="*/ 131640625 w 2324"/>
                <a:gd name="T17" fmla="*/ 118750000 h 2425"/>
                <a:gd name="T18" fmla="*/ 302734375 w 2324"/>
                <a:gd name="T19" fmla="*/ 118750000 h 2425"/>
                <a:gd name="T20" fmla="*/ 539453125 w 2324"/>
                <a:gd name="T21" fmla="*/ 105468750 h 2425"/>
                <a:gd name="T22" fmla="*/ 789062500 w 2324"/>
                <a:gd name="T23" fmla="*/ 92187500 h 2425"/>
                <a:gd name="T24" fmla="*/ 776171875 w 2324"/>
                <a:gd name="T25" fmla="*/ 171093750 h 2425"/>
                <a:gd name="T26" fmla="*/ 776171875 w 2324"/>
                <a:gd name="T27" fmla="*/ 263281250 h 2425"/>
                <a:gd name="T28" fmla="*/ 789062500 w 2324"/>
                <a:gd name="T29" fmla="*/ 421093750 h 2425"/>
                <a:gd name="T30" fmla="*/ 802343750 w 2324"/>
                <a:gd name="T31" fmla="*/ 631640625 h 2425"/>
                <a:gd name="T32" fmla="*/ 802343750 w 2324"/>
                <a:gd name="T33" fmla="*/ 736718750 h 2425"/>
                <a:gd name="T34" fmla="*/ 815625000 w 2324"/>
                <a:gd name="T35" fmla="*/ 841796875 h 2425"/>
                <a:gd name="T36" fmla="*/ 210546875 w 2324"/>
                <a:gd name="T37" fmla="*/ 841796875 h 2425"/>
                <a:gd name="T38" fmla="*/ 144921875 w 2324"/>
                <a:gd name="T39" fmla="*/ 855078125 h 2425"/>
                <a:gd name="T40" fmla="*/ 105468750 w 2324"/>
                <a:gd name="T41" fmla="*/ 868359375 h 2425"/>
                <a:gd name="T42" fmla="*/ 66015625 w 2324"/>
                <a:gd name="T43" fmla="*/ 894531250 h 2425"/>
                <a:gd name="T44" fmla="*/ 78906250 w 2324"/>
                <a:gd name="T45" fmla="*/ 894531250 h 2425"/>
                <a:gd name="T46" fmla="*/ 105468750 w 2324"/>
                <a:gd name="T47" fmla="*/ 921093750 h 2425"/>
                <a:gd name="T48" fmla="*/ 144921875 w 2324"/>
                <a:gd name="T49" fmla="*/ 933984375 h 2425"/>
                <a:gd name="T50" fmla="*/ 223828125 w 2324"/>
                <a:gd name="T51" fmla="*/ 947265625 h 2425"/>
                <a:gd name="T52" fmla="*/ 381640625 w 2324"/>
                <a:gd name="T53" fmla="*/ 933984375 h 2425"/>
                <a:gd name="T54" fmla="*/ 867968750 w 2324"/>
                <a:gd name="T55" fmla="*/ 933984375 h 2425"/>
                <a:gd name="T56" fmla="*/ 894531250 w 2324"/>
                <a:gd name="T57" fmla="*/ 921093750 h 2425"/>
                <a:gd name="T58" fmla="*/ 907421875 w 2324"/>
                <a:gd name="T59" fmla="*/ 894531250 h 2425"/>
                <a:gd name="T60" fmla="*/ 907421875 w 2324"/>
                <a:gd name="T61" fmla="*/ 868359375 h 2425"/>
                <a:gd name="T62" fmla="*/ 894531250 w 2324"/>
                <a:gd name="T63" fmla="*/ 855078125 h 2425"/>
                <a:gd name="T64" fmla="*/ 894531250 w 2324"/>
                <a:gd name="T65" fmla="*/ 750000000 h 2425"/>
                <a:gd name="T66" fmla="*/ 894531250 w 2324"/>
                <a:gd name="T67" fmla="*/ 631640625 h 2425"/>
                <a:gd name="T68" fmla="*/ 881250000 w 2324"/>
                <a:gd name="T69" fmla="*/ 421093750 h 2425"/>
                <a:gd name="T70" fmla="*/ 881250000 w 2324"/>
                <a:gd name="T71" fmla="*/ 250000000 h 2425"/>
                <a:gd name="T72" fmla="*/ 867968750 w 2324"/>
                <a:gd name="T73" fmla="*/ 158203125 h 2425"/>
                <a:gd name="T74" fmla="*/ 855078125 w 2324"/>
                <a:gd name="T75" fmla="*/ 79296875 h 2425"/>
                <a:gd name="T76" fmla="*/ 867968750 w 2324"/>
                <a:gd name="T77" fmla="*/ 66015625 h 2425"/>
                <a:gd name="T78" fmla="*/ 867968750 w 2324"/>
                <a:gd name="T79" fmla="*/ 39843750 h 2425"/>
                <a:gd name="T80" fmla="*/ 855078125 w 2324"/>
                <a:gd name="T81" fmla="*/ 13281250 h 2425"/>
                <a:gd name="T82" fmla="*/ 828515625 w 2324"/>
                <a:gd name="T83" fmla="*/ 390625 h 242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24"/>
                <a:gd name="T127" fmla="*/ 0 h 2425"/>
                <a:gd name="T128" fmla="*/ 2324 w 2324"/>
                <a:gd name="T129" fmla="*/ 2425 h 242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24" h="2425" extrusionOk="0">
                  <a:moveTo>
                    <a:pt x="2121" y="1"/>
                  </a:moveTo>
                  <a:lnTo>
                    <a:pt x="1515" y="34"/>
                  </a:lnTo>
                  <a:lnTo>
                    <a:pt x="909" y="68"/>
                  </a:lnTo>
                  <a:lnTo>
                    <a:pt x="438" y="34"/>
                  </a:lnTo>
                  <a:lnTo>
                    <a:pt x="202" y="68"/>
                  </a:lnTo>
                  <a:lnTo>
                    <a:pt x="0" y="135"/>
                  </a:lnTo>
                  <a:lnTo>
                    <a:pt x="68" y="203"/>
                  </a:lnTo>
                  <a:lnTo>
                    <a:pt x="169" y="236"/>
                  </a:lnTo>
                  <a:lnTo>
                    <a:pt x="337" y="304"/>
                  </a:lnTo>
                  <a:lnTo>
                    <a:pt x="775" y="304"/>
                  </a:lnTo>
                  <a:lnTo>
                    <a:pt x="1381" y="270"/>
                  </a:lnTo>
                  <a:lnTo>
                    <a:pt x="2020" y="236"/>
                  </a:lnTo>
                  <a:lnTo>
                    <a:pt x="1987" y="438"/>
                  </a:lnTo>
                  <a:lnTo>
                    <a:pt x="1987" y="674"/>
                  </a:lnTo>
                  <a:lnTo>
                    <a:pt x="2020" y="1078"/>
                  </a:lnTo>
                  <a:lnTo>
                    <a:pt x="2054" y="1617"/>
                  </a:lnTo>
                  <a:lnTo>
                    <a:pt x="2054" y="1886"/>
                  </a:lnTo>
                  <a:lnTo>
                    <a:pt x="2088" y="2155"/>
                  </a:lnTo>
                  <a:lnTo>
                    <a:pt x="539" y="2155"/>
                  </a:lnTo>
                  <a:lnTo>
                    <a:pt x="371" y="2189"/>
                  </a:lnTo>
                  <a:lnTo>
                    <a:pt x="270" y="2223"/>
                  </a:lnTo>
                  <a:lnTo>
                    <a:pt x="169" y="2290"/>
                  </a:lnTo>
                  <a:lnTo>
                    <a:pt x="202" y="2290"/>
                  </a:lnTo>
                  <a:lnTo>
                    <a:pt x="270" y="2358"/>
                  </a:lnTo>
                  <a:lnTo>
                    <a:pt x="371" y="2391"/>
                  </a:lnTo>
                  <a:lnTo>
                    <a:pt x="573" y="2425"/>
                  </a:lnTo>
                  <a:lnTo>
                    <a:pt x="977" y="2391"/>
                  </a:lnTo>
                  <a:lnTo>
                    <a:pt x="2222" y="2391"/>
                  </a:lnTo>
                  <a:lnTo>
                    <a:pt x="2290" y="2358"/>
                  </a:lnTo>
                  <a:lnTo>
                    <a:pt x="2323" y="2290"/>
                  </a:lnTo>
                  <a:lnTo>
                    <a:pt x="2323" y="2223"/>
                  </a:lnTo>
                  <a:lnTo>
                    <a:pt x="2290" y="2189"/>
                  </a:lnTo>
                  <a:lnTo>
                    <a:pt x="2290" y="1920"/>
                  </a:lnTo>
                  <a:lnTo>
                    <a:pt x="2290" y="1617"/>
                  </a:lnTo>
                  <a:lnTo>
                    <a:pt x="2256" y="1078"/>
                  </a:lnTo>
                  <a:lnTo>
                    <a:pt x="2256" y="640"/>
                  </a:lnTo>
                  <a:lnTo>
                    <a:pt x="2222" y="405"/>
                  </a:lnTo>
                  <a:lnTo>
                    <a:pt x="2189" y="203"/>
                  </a:lnTo>
                  <a:lnTo>
                    <a:pt x="2222" y="169"/>
                  </a:lnTo>
                  <a:lnTo>
                    <a:pt x="2222" y="102"/>
                  </a:lnTo>
                  <a:lnTo>
                    <a:pt x="2189" y="34"/>
                  </a:lnTo>
                  <a:lnTo>
                    <a:pt x="2121" y="1"/>
                  </a:lnTo>
                  <a:close/>
                </a:path>
              </a:pathLst>
            </a:custGeom>
            <a:solidFill>
              <a:srgbClr val="BDD1D3"/>
            </a:solidFill>
            <a:ln>
              <a:noFill/>
            </a:ln>
          </p:spPr>
          <p:txBody>
            <a:bodyPr lIns="117025" tIns="117025" rIns="117025" bIns="117025" anchor="ctr"/>
            <a:lstStyle/>
            <a:p>
              <a:pPr>
                <a:defRPr/>
              </a:pPr>
              <a:endParaRPr lang="ru-RU" sz="1350"/>
            </a:p>
          </p:txBody>
        </p:sp>
        <p:sp>
          <p:nvSpPr>
            <p:cNvPr id="26" name="Shape 690">
              <a:extLst>
                <a:ext uri="{FF2B5EF4-FFF2-40B4-BE49-F238E27FC236}">
                  <a16:creationId xmlns:a16="http://schemas.microsoft.com/office/drawing/2014/main" id="{EA655401-63DC-3081-E5C0-17266B2ED68B}"/>
                </a:ext>
              </a:extLst>
            </p:cNvPr>
            <p:cNvSpPr>
              <a:spLocks/>
            </p:cNvSpPr>
            <p:nvPr/>
          </p:nvSpPr>
          <p:spPr bwMode="auto">
            <a:xfrm>
              <a:off x="4114919" y="2891150"/>
              <a:ext cx="4183" cy="598"/>
            </a:xfrm>
            <a:custGeom>
              <a:avLst/>
              <a:gdLst>
                <a:gd name="T0" fmla="*/ 390625 w 170"/>
                <a:gd name="T1" fmla="*/ 390625 h 35"/>
                <a:gd name="T2" fmla="*/ 13671875 w 170"/>
                <a:gd name="T3" fmla="*/ 13281250 h 35"/>
                <a:gd name="T4" fmla="*/ 53125000 w 170"/>
                <a:gd name="T5" fmla="*/ 13281250 h 35"/>
                <a:gd name="T6" fmla="*/ 66015625 w 170"/>
                <a:gd name="T7" fmla="*/ 390625 h 35"/>
                <a:gd name="T8" fmla="*/ 390625 w 170"/>
                <a:gd name="T9" fmla="*/ 390625 h 35"/>
                <a:gd name="T10" fmla="*/ 0 60000 65536"/>
                <a:gd name="T11" fmla="*/ 0 60000 65536"/>
                <a:gd name="T12" fmla="*/ 0 60000 65536"/>
                <a:gd name="T13" fmla="*/ 0 60000 65536"/>
                <a:gd name="T14" fmla="*/ 0 60000 65536"/>
                <a:gd name="T15" fmla="*/ 0 w 170"/>
                <a:gd name="T16" fmla="*/ 0 h 35"/>
                <a:gd name="T17" fmla="*/ 170 w 170"/>
                <a:gd name="T18" fmla="*/ 35 h 35"/>
              </a:gdLst>
              <a:ahLst/>
              <a:cxnLst>
                <a:cxn ang="T10">
                  <a:pos x="T0" y="T1"/>
                </a:cxn>
                <a:cxn ang="T11">
                  <a:pos x="T2" y="T3"/>
                </a:cxn>
                <a:cxn ang="T12">
                  <a:pos x="T4" y="T5"/>
                </a:cxn>
                <a:cxn ang="T13">
                  <a:pos x="T6" y="T7"/>
                </a:cxn>
                <a:cxn ang="T14">
                  <a:pos x="T8" y="T9"/>
                </a:cxn>
              </a:cxnLst>
              <a:rect l="T15" t="T16" r="T17" b="T18"/>
              <a:pathLst>
                <a:path w="170" h="35" extrusionOk="0">
                  <a:moveTo>
                    <a:pt x="1" y="1"/>
                  </a:moveTo>
                  <a:lnTo>
                    <a:pt x="35" y="34"/>
                  </a:lnTo>
                  <a:lnTo>
                    <a:pt x="136" y="34"/>
                  </a:lnTo>
                  <a:lnTo>
                    <a:pt x="169" y="1"/>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27" name="Shape 691">
              <a:extLst>
                <a:ext uri="{FF2B5EF4-FFF2-40B4-BE49-F238E27FC236}">
                  <a16:creationId xmlns:a16="http://schemas.microsoft.com/office/drawing/2014/main" id="{8CB081F9-B762-4152-B3A2-0D9D6413372A}"/>
                </a:ext>
              </a:extLst>
            </p:cNvPr>
            <p:cNvSpPr>
              <a:spLocks/>
            </p:cNvSpPr>
            <p:nvPr/>
          </p:nvSpPr>
          <p:spPr bwMode="auto">
            <a:xfrm>
              <a:off x="4286404" y="2956869"/>
              <a:ext cx="62141" cy="67511"/>
            </a:xfrm>
            <a:custGeom>
              <a:avLst/>
              <a:gdLst>
                <a:gd name="T0" fmla="*/ 894531250 w 2492"/>
                <a:gd name="T1" fmla="*/ 92578125 h 2695"/>
                <a:gd name="T2" fmla="*/ 867968750 w 2492"/>
                <a:gd name="T3" fmla="*/ 289843750 h 2695"/>
                <a:gd name="T4" fmla="*/ 855078125 w 2492"/>
                <a:gd name="T5" fmla="*/ 500000000 h 2695"/>
                <a:gd name="T6" fmla="*/ 867968750 w 2492"/>
                <a:gd name="T7" fmla="*/ 710546875 h 2695"/>
                <a:gd name="T8" fmla="*/ 894531250 w 2492"/>
                <a:gd name="T9" fmla="*/ 907812500 h 2695"/>
                <a:gd name="T10" fmla="*/ 894531250 w 2492"/>
                <a:gd name="T11" fmla="*/ 921093750 h 2695"/>
                <a:gd name="T12" fmla="*/ 710156250 w 2492"/>
                <a:gd name="T13" fmla="*/ 921093750 h 2695"/>
                <a:gd name="T14" fmla="*/ 526171875 w 2492"/>
                <a:gd name="T15" fmla="*/ 933984375 h 2695"/>
                <a:gd name="T16" fmla="*/ 144531250 w 2492"/>
                <a:gd name="T17" fmla="*/ 933984375 h 2695"/>
                <a:gd name="T18" fmla="*/ 105078125 w 2492"/>
                <a:gd name="T19" fmla="*/ 513281250 h 2695"/>
                <a:gd name="T20" fmla="*/ 78906250 w 2492"/>
                <a:gd name="T21" fmla="*/ 105468750 h 2695"/>
                <a:gd name="T22" fmla="*/ 78906250 w 2492"/>
                <a:gd name="T23" fmla="*/ 105468750 h 2695"/>
                <a:gd name="T24" fmla="*/ 276171875 w 2492"/>
                <a:gd name="T25" fmla="*/ 118750000 h 2695"/>
                <a:gd name="T26" fmla="*/ 486718750 w 2492"/>
                <a:gd name="T27" fmla="*/ 118750000 h 2695"/>
                <a:gd name="T28" fmla="*/ 894531250 w 2492"/>
                <a:gd name="T29" fmla="*/ 92578125 h 2695"/>
                <a:gd name="T30" fmla="*/ 907421875 w 2492"/>
                <a:gd name="T31" fmla="*/ 390625 h 2695"/>
                <a:gd name="T32" fmla="*/ 697265625 w 2492"/>
                <a:gd name="T33" fmla="*/ 13671875 h 2695"/>
                <a:gd name="T34" fmla="*/ 473437500 w 2492"/>
                <a:gd name="T35" fmla="*/ 26562500 h 2695"/>
                <a:gd name="T36" fmla="*/ 262890625 w 2492"/>
                <a:gd name="T37" fmla="*/ 26562500 h 2695"/>
                <a:gd name="T38" fmla="*/ 52734375 w 2492"/>
                <a:gd name="T39" fmla="*/ 39843750 h 2695"/>
                <a:gd name="T40" fmla="*/ 39453125 w 2492"/>
                <a:gd name="T41" fmla="*/ 53125000 h 2695"/>
                <a:gd name="T42" fmla="*/ 26171875 w 2492"/>
                <a:gd name="T43" fmla="*/ 66015625 h 2695"/>
                <a:gd name="T44" fmla="*/ 13281250 w 2492"/>
                <a:gd name="T45" fmla="*/ 79296875 h 2695"/>
                <a:gd name="T46" fmla="*/ 13281250 w 2492"/>
                <a:gd name="T47" fmla="*/ 92578125 h 2695"/>
                <a:gd name="T48" fmla="*/ 0 w 2492"/>
                <a:gd name="T49" fmla="*/ 329296875 h 2695"/>
                <a:gd name="T50" fmla="*/ 0 w 2492"/>
                <a:gd name="T51" fmla="*/ 566015625 h 2695"/>
                <a:gd name="T52" fmla="*/ 26171875 w 2492"/>
                <a:gd name="T53" fmla="*/ 802734375 h 2695"/>
                <a:gd name="T54" fmla="*/ 65625000 w 2492"/>
                <a:gd name="T55" fmla="*/ 1026171875 h 2695"/>
                <a:gd name="T56" fmla="*/ 92187500 w 2492"/>
                <a:gd name="T57" fmla="*/ 1052343750 h 2695"/>
                <a:gd name="T58" fmla="*/ 118359375 w 2492"/>
                <a:gd name="T59" fmla="*/ 1052343750 h 2695"/>
                <a:gd name="T60" fmla="*/ 144531250 w 2492"/>
                <a:gd name="T61" fmla="*/ 1039453125 h 2695"/>
                <a:gd name="T62" fmla="*/ 157812500 w 2492"/>
                <a:gd name="T63" fmla="*/ 1012890625 h 2695"/>
                <a:gd name="T64" fmla="*/ 157812500 w 2492"/>
                <a:gd name="T65" fmla="*/ 986718750 h 2695"/>
                <a:gd name="T66" fmla="*/ 328906250 w 2492"/>
                <a:gd name="T67" fmla="*/ 1012890625 h 2695"/>
                <a:gd name="T68" fmla="*/ 526171875 w 2492"/>
                <a:gd name="T69" fmla="*/ 1026171875 h 2695"/>
                <a:gd name="T70" fmla="*/ 723437500 w 2492"/>
                <a:gd name="T71" fmla="*/ 1026171875 h 2695"/>
                <a:gd name="T72" fmla="*/ 802343750 w 2492"/>
                <a:gd name="T73" fmla="*/ 1000000000 h 2695"/>
                <a:gd name="T74" fmla="*/ 894531250 w 2492"/>
                <a:gd name="T75" fmla="*/ 986718750 h 2695"/>
                <a:gd name="T76" fmla="*/ 907421875 w 2492"/>
                <a:gd name="T77" fmla="*/ 960546875 h 2695"/>
                <a:gd name="T78" fmla="*/ 907421875 w 2492"/>
                <a:gd name="T79" fmla="*/ 933984375 h 2695"/>
                <a:gd name="T80" fmla="*/ 920703125 w 2492"/>
                <a:gd name="T81" fmla="*/ 947265625 h 2695"/>
                <a:gd name="T82" fmla="*/ 946875000 w 2492"/>
                <a:gd name="T83" fmla="*/ 947265625 h 2695"/>
                <a:gd name="T84" fmla="*/ 960156250 w 2492"/>
                <a:gd name="T85" fmla="*/ 933984375 h 2695"/>
                <a:gd name="T86" fmla="*/ 960156250 w 2492"/>
                <a:gd name="T87" fmla="*/ 907812500 h 2695"/>
                <a:gd name="T88" fmla="*/ 973437500 w 2492"/>
                <a:gd name="T89" fmla="*/ 710546875 h 2695"/>
                <a:gd name="T90" fmla="*/ 960156250 w 2492"/>
                <a:gd name="T91" fmla="*/ 500000000 h 2695"/>
                <a:gd name="T92" fmla="*/ 946875000 w 2492"/>
                <a:gd name="T93" fmla="*/ 276562500 h 2695"/>
                <a:gd name="T94" fmla="*/ 933984375 w 2492"/>
                <a:gd name="T95" fmla="*/ 79296875 h 2695"/>
                <a:gd name="T96" fmla="*/ 933984375 w 2492"/>
                <a:gd name="T97" fmla="*/ 53125000 h 2695"/>
                <a:gd name="T98" fmla="*/ 933984375 w 2492"/>
                <a:gd name="T99" fmla="*/ 26562500 h 2695"/>
                <a:gd name="T100" fmla="*/ 920703125 w 2492"/>
                <a:gd name="T101" fmla="*/ 13671875 h 2695"/>
                <a:gd name="T102" fmla="*/ 907421875 w 2492"/>
                <a:gd name="T103" fmla="*/ 390625 h 269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92"/>
                <a:gd name="T157" fmla="*/ 0 h 2695"/>
                <a:gd name="T158" fmla="*/ 2492 w 2492"/>
                <a:gd name="T159" fmla="*/ 2695 h 269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92" h="2695" extrusionOk="0">
                  <a:moveTo>
                    <a:pt x="2290" y="237"/>
                  </a:moveTo>
                  <a:lnTo>
                    <a:pt x="2222" y="742"/>
                  </a:lnTo>
                  <a:lnTo>
                    <a:pt x="2189" y="1280"/>
                  </a:lnTo>
                  <a:lnTo>
                    <a:pt x="2222" y="1819"/>
                  </a:lnTo>
                  <a:lnTo>
                    <a:pt x="2290" y="2324"/>
                  </a:lnTo>
                  <a:lnTo>
                    <a:pt x="2290" y="2358"/>
                  </a:lnTo>
                  <a:lnTo>
                    <a:pt x="1818" y="2358"/>
                  </a:lnTo>
                  <a:lnTo>
                    <a:pt x="1347" y="2391"/>
                  </a:lnTo>
                  <a:lnTo>
                    <a:pt x="370" y="2391"/>
                  </a:lnTo>
                  <a:lnTo>
                    <a:pt x="269" y="1314"/>
                  </a:lnTo>
                  <a:lnTo>
                    <a:pt x="202" y="270"/>
                  </a:lnTo>
                  <a:lnTo>
                    <a:pt x="707" y="304"/>
                  </a:lnTo>
                  <a:lnTo>
                    <a:pt x="1246" y="304"/>
                  </a:lnTo>
                  <a:lnTo>
                    <a:pt x="2290" y="237"/>
                  </a:lnTo>
                  <a:close/>
                  <a:moveTo>
                    <a:pt x="2323" y="1"/>
                  </a:moveTo>
                  <a:lnTo>
                    <a:pt x="1785" y="35"/>
                  </a:lnTo>
                  <a:lnTo>
                    <a:pt x="1212" y="68"/>
                  </a:lnTo>
                  <a:lnTo>
                    <a:pt x="673" y="68"/>
                  </a:lnTo>
                  <a:lnTo>
                    <a:pt x="135" y="102"/>
                  </a:lnTo>
                  <a:lnTo>
                    <a:pt x="101" y="136"/>
                  </a:lnTo>
                  <a:lnTo>
                    <a:pt x="67" y="169"/>
                  </a:lnTo>
                  <a:lnTo>
                    <a:pt x="34" y="203"/>
                  </a:lnTo>
                  <a:lnTo>
                    <a:pt x="34" y="237"/>
                  </a:lnTo>
                  <a:lnTo>
                    <a:pt x="0" y="843"/>
                  </a:lnTo>
                  <a:lnTo>
                    <a:pt x="0" y="1449"/>
                  </a:lnTo>
                  <a:lnTo>
                    <a:pt x="67" y="2055"/>
                  </a:lnTo>
                  <a:lnTo>
                    <a:pt x="168" y="2627"/>
                  </a:lnTo>
                  <a:lnTo>
                    <a:pt x="236" y="2694"/>
                  </a:lnTo>
                  <a:lnTo>
                    <a:pt x="303" y="2694"/>
                  </a:lnTo>
                  <a:lnTo>
                    <a:pt x="370" y="2661"/>
                  </a:lnTo>
                  <a:lnTo>
                    <a:pt x="404" y="2593"/>
                  </a:lnTo>
                  <a:lnTo>
                    <a:pt x="404" y="2526"/>
                  </a:lnTo>
                  <a:lnTo>
                    <a:pt x="842" y="2593"/>
                  </a:lnTo>
                  <a:lnTo>
                    <a:pt x="1347" y="2627"/>
                  </a:lnTo>
                  <a:lnTo>
                    <a:pt x="1852" y="2627"/>
                  </a:lnTo>
                  <a:lnTo>
                    <a:pt x="2054" y="2560"/>
                  </a:lnTo>
                  <a:lnTo>
                    <a:pt x="2290" y="2526"/>
                  </a:lnTo>
                  <a:lnTo>
                    <a:pt x="2323" y="2459"/>
                  </a:lnTo>
                  <a:lnTo>
                    <a:pt x="2323" y="2391"/>
                  </a:lnTo>
                  <a:lnTo>
                    <a:pt x="2357" y="2425"/>
                  </a:lnTo>
                  <a:lnTo>
                    <a:pt x="2424" y="2425"/>
                  </a:lnTo>
                  <a:lnTo>
                    <a:pt x="2458" y="2391"/>
                  </a:lnTo>
                  <a:lnTo>
                    <a:pt x="2458" y="2324"/>
                  </a:lnTo>
                  <a:lnTo>
                    <a:pt x="2492" y="1819"/>
                  </a:lnTo>
                  <a:lnTo>
                    <a:pt x="2458" y="1280"/>
                  </a:lnTo>
                  <a:lnTo>
                    <a:pt x="2424" y="708"/>
                  </a:lnTo>
                  <a:lnTo>
                    <a:pt x="2391" y="203"/>
                  </a:lnTo>
                  <a:lnTo>
                    <a:pt x="2391" y="136"/>
                  </a:lnTo>
                  <a:lnTo>
                    <a:pt x="2391" y="68"/>
                  </a:lnTo>
                  <a:lnTo>
                    <a:pt x="2357" y="35"/>
                  </a:lnTo>
                  <a:lnTo>
                    <a:pt x="2323" y="1"/>
                  </a:lnTo>
                  <a:close/>
                </a:path>
              </a:pathLst>
            </a:custGeom>
            <a:solidFill>
              <a:srgbClr val="BDD1D3"/>
            </a:solidFill>
            <a:ln>
              <a:noFill/>
            </a:ln>
          </p:spPr>
          <p:txBody>
            <a:bodyPr lIns="117025" tIns="117025" rIns="117025" bIns="117025" anchor="ctr"/>
            <a:lstStyle/>
            <a:p>
              <a:pPr>
                <a:defRPr/>
              </a:pPr>
              <a:endParaRPr lang="ru-RU" sz="1350"/>
            </a:p>
          </p:txBody>
        </p:sp>
        <p:sp>
          <p:nvSpPr>
            <p:cNvPr id="28" name="Shape 692">
              <a:extLst>
                <a:ext uri="{FF2B5EF4-FFF2-40B4-BE49-F238E27FC236}">
                  <a16:creationId xmlns:a16="http://schemas.microsoft.com/office/drawing/2014/main" id="{7ED74780-32FF-044F-8EAA-A746D6E38D50}"/>
                </a:ext>
              </a:extLst>
            </p:cNvPr>
            <p:cNvSpPr>
              <a:spLocks/>
            </p:cNvSpPr>
            <p:nvPr/>
          </p:nvSpPr>
          <p:spPr bwMode="auto">
            <a:xfrm>
              <a:off x="4288196" y="3029756"/>
              <a:ext cx="6573" cy="58549"/>
            </a:xfrm>
            <a:custGeom>
              <a:avLst/>
              <a:gdLst>
                <a:gd name="T0" fmla="*/ 26562500 w 270"/>
                <a:gd name="T1" fmla="*/ 390625 h 2325"/>
                <a:gd name="T2" fmla="*/ 13281250 w 270"/>
                <a:gd name="T3" fmla="*/ 13671875 h 2325"/>
                <a:gd name="T4" fmla="*/ 0 w 270"/>
                <a:gd name="T5" fmla="*/ 118750000 h 2325"/>
                <a:gd name="T6" fmla="*/ 0 w 270"/>
                <a:gd name="T7" fmla="*/ 210937500 h 2325"/>
                <a:gd name="T8" fmla="*/ 13281250 w 270"/>
                <a:gd name="T9" fmla="*/ 421093750 h 2325"/>
                <a:gd name="T10" fmla="*/ 0 w 270"/>
                <a:gd name="T11" fmla="*/ 657812500 h 2325"/>
                <a:gd name="T12" fmla="*/ 0 w 270"/>
                <a:gd name="T13" fmla="*/ 776171875 h 2325"/>
                <a:gd name="T14" fmla="*/ 13281250 w 270"/>
                <a:gd name="T15" fmla="*/ 881640625 h 2325"/>
                <a:gd name="T16" fmla="*/ 26562500 w 270"/>
                <a:gd name="T17" fmla="*/ 907812500 h 2325"/>
                <a:gd name="T18" fmla="*/ 66015625 w 270"/>
                <a:gd name="T19" fmla="*/ 907812500 h 2325"/>
                <a:gd name="T20" fmla="*/ 66015625 w 270"/>
                <a:gd name="T21" fmla="*/ 894531250 h 2325"/>
                <a:gd name="T22" fmla="*/ 92187500 w 270"/>
                <a:gd name="T23" fmla="*/ 776171875 h 2325"/>
                <a:gd name="T24" fmla="*/ 105468750 w 270"/>
                <a:gd name="T25" fmla="*/ 657812500 h 2325"/>
                <a:gd name="T26" fmla="*/ 92187500 w 270"/>
                <a:gd name="T27" fmla="*/ 421093750 h 2325"/>
                <a:gd name="T28" fmla="*/ 92187500 w 270"/>
                <a:gd name="T29" fmla="*/ 210937500 h 2325"/>
                <a:gd name="T30" fmla="*/ 78906250 w 270"/>
                <a:gd name="T31" fmla="*/ 105468750 h 2325"/>
                <a:gd name="T32" fmla="*/ 52734375 w 270"/>
                <a:gd name="T33" fmla="*/ 13671875 h 2325"/>
                <a:gd name="T34" fmla="*/ 39453125 w 270"/>
                <a:gd name="T35" fmla="*/ 390625 h 2325"/>
                <a:gd name="T36" fmla="*/ 26562500 w 270"/>
                <a:gd name="T37" fmla="*/ 390625 h 232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0"/>
                <a:gd name="T58" fmla="*/ 0 h 2325"/>
                <a:gd name="T59" fmla="*/ 270 w 270"/>
                <a:gd name="T60" fmla="*/ 2325 h 232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0" h="2325" extrusionOk="0">
                  <a:moveTo>
                    <a:pt x="68" y="1"/>
                  </a:moveTo>
                  <a:lnTo>
                    <a:pt x="34" y="35"/>
                  </a:lnTo>
                  <a:lnTo>
                    <a:pt x="0" y="304"/>
                  </a:lnTo>
                  <a:lnTo>
                    <a:pt x="0" y="540"/>
                  </a:lnTo>
                  <a:lnTo>
                    <a:pt x="34" y="1078"/>
                  </a:lnTo>
                  <a:lnTo>
                    <a:pt x="0" y="1684"/>
                  </a:lnTo>
                  <a:lnTo>
                    <a:pt x="0" y="1987"/>
                  </a:lnTo>
                  <a:lnTo>
                    <a:pt x="34" y="2257"/>
                  </a:lnTo>
                  <a:lnTo>
                    <a:pt x="68" y="2324"/>
                  </a:lnTo>
                  <a:lnTo>
                    <a:pt x="169" y="2324"/>
                  </a:lnTo>
                  <a:lnTo>
                    <a:pt x="169" y="2290"/>
                  </a:lnTo>
                  <a:lnTo>
                    <a:pt x="236" y="1987"/>
                  </a:lnTo>
                  <a:lnTo>
                    <a:pt x="270" y="1684"/>
                  </a:lnTo>
                  <a:lnTo>
                    <a:pt x="236" y="1078"/>
                  </a:lnTo>
                  <a:lnTo>
                    <a:pt x="236" y="540"/>
                  </a:lnTo>
                  <a:lnTo>
                    <a:pt x="202" y="270"/>
                  </a:lnTo>
                  <a:lnTo>
                    <a:pt x="135" y="35"/>
                  </a:lnTo>
                  <a:lnTo>
                    <a:pt x="101" y="1"/>
                  </a:lnTo>
                  <a:lnTo>
                    <a:pt x="68" y="1"/>
                  </a:lnTo>
                  <a:close/>
                </a:path>
              </a:pathLst>
            </a:custGeom>
            <a:solidFill>
              <a:srgbClr val="BDD1D3"/>
            </a:solidFill>
            <a:ln>
              <a:noFill/>
            </a:ln>
          </p:spPr>
          <p:txBody>
            <a:bodyPr lIns="117025" tIns="117025" rIns="117025" bIns="117025" anchor="ctr"/>
            <a:lstStyle/>
            <a:p>
              <a:pPr>
                <a:defRPr/>
              </a:pPr>
              <a:endParaRPr lang="ru-RU" sz="1350"/>
            </a:p>
          </p:txBody>
        </p:sp>
        <p:sp>
          <p:nvSpPr>
            <p:cNvPr id="29" name="Shape 693">
              <a:extLst>
                <a:ext uri="{FF2B5EF4-FFF2-40B4-BE49-F238E27FC236}">
                  <a16:creationId xmlns:a16="http://schemas.microsoft.com/office/drawing/2014/main" id="{2DFF3CE1-4C01-EE32-0433-96B552801458}"/>
                </a:ext>
              </a:extLst>
            </p:cNvPr>
            <p:cNvSpPr>
              <a:spLocks/>
            </p:cNvSpPr>
            <p:nvPr/>
          </p:nvSpPr>
          <p:spPr bwMode="auto">
            <a:xfrm>
              <a:off x="4312694" y="2981961"/>
              <a:ext cx="14938" cy="17923"/>
            </a:xfrm>
            <a:custGeom>
              <a:avLst/>
              <a:gdLst>
                <a:gd name="T0" fmla="*/ 223828125 w 607"/>
                <a:gd name="T1" fmla="*/ 390625 h 708"/>
                <a:gd name="T2" fmla="*/ 171484375 w 607"/>
                <a:gd name="T3" fmla="*/ 39843750 h 708"/>
                <a:gd name="T4" fmla="*/ 118750000 w 607"/>
                <a:gd name="T5" fmla="*/ 79296875 h 708"/>
                <a:gd name="T6" fmla="*/ 92578125 w 607"/>
                <a:gd name="T7" fmla="*/ 66015625 h 708"/>
                <a:gd name="T8" fmla="*/ 66015625 w 607"/>
                <a:gd name="T9" fmla="*/ 39843750 h 708"/>
                <a:gd name="T10" fmla="*/ 26562500 w 607"/>
                <a:gd name="T11" fmla="*/ 13671875 h 708"/>
                <a:gd name="T12" fmla="*/ 390625 w 607"/>
                <a:gd name="T13" fmla="*/ 13671875 h 708"/>
                <a:gd name="T14" fmla="*/ 390625 w 607"/>
                <a:gd name="T15" fmla="*/ 26562500 h 708"/>
                <a:gd name="T16" fmla="*/ 13281250 w 607"/>
                <a:gd name="T17" fmla="*/ 66015625 h 708"/>
                <a:gd name="T18" fmla="*/ 52734375 w 607"/>
                <a:gd name="T19" fmla="*/ 118750000 h 708"/>
                <a:gd name="T20" fmla="*/ 66015625 w 607"/>
                <a:gd name="T21" fmla="*/ 132031250 h 708"/>
                <a:gd name="T22" fmla="*/ 13281250 w 607"/>
                <a:gd name="T23" fmla="*/ 223828125 h 708"/>
                <a:gd name="T24" fmla="*/ 13281250 w 607"/>
                <a:gd name="T25" fmla="*/ 250390625 h 708"/>
                <a:gd name="T26" fmla="*/ 26562500 w 607"/>
                <a:gd name="T27" fmla="*/ 276562500 h 708"/>
                <a:gd name="T28" fmla="*/ 66015625 w 607"/>
                <a:gd name="T29" fmla="*/ 276562500 h 708"/>
                <a:gd name="T30" fmla="*/ 79296875 w 607"/>
                <a:gd name="T31" fmla="*/ 263281250 h 708"/>
                <a:gd name="T32" fmla="*/ 144921875 w 607"/>
                <a:gd name="T33" fmla="*/ 144921875 h 708"/>
                <a:gd name="T34" fmla="*/ 171484375 w 607"/>
                <a:gd name="T35" fmla="*/ 144921875 h 708"/>
                <a:gd name="T36" fmla="*/ 184375000 w 607"/>
                <a:gd name="T37" fmla="*/ 132031250 h 708"/>
                <a:gd name="T38" fmla="*/ 171484375 w 607"/>
                <a:gd name="T39" fmla="*/ 105468750 h 708"/>
                <a:gd name="T40" fmla="*/ 237109375 w 607"/>
                <a:gd name="T41" fmla="*/ 390625 h 708"/>
                <a:gd name="T42" fmla="*/ 223828125 w 607"/>
                <a:gd name="T43" fmla="*/ 390625 h 70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607"/>
                <a:gd name="T67" fmla="*/ 0 h 708"/>
                <a:gd name="T68" fmla="*/ 607 w 607"/>
                <a:gd name="T69" fmla="*/ 708 h 70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607" h="708" extrusionOk="0">
                  <a:moveTo>
                    <a:pt x="573" y="1"/>
                  </a:moveTo>
                  <a:lnTo>
                    <a:pt x="439" y="102"/>
                  </a:lnTo>
                  <a:lnTo>
                    <a:pt x="304" y="203"/>
                  </a:lnTo>
                  <a:lnTo>
                    <a:pt x="237" y="169"/>
                  </a:lnTo>
                  <a:lnTo>
                    <a:pt x="169" y="102"/>
                  </a:lnTo>
                  <a:lnTo>
                    <a:pt x="68" y="35"/>
                  </a:lnTo>
                  <a:lnTo>
                    <a:pt x="1" y="35"/>
                  </a:lnTo>
                  <a:lnTo>
                    <a:pt x="1" y="68"/>
                  </a:lnTo>
                  <a:lnTo>
                    <a:pt x="34" y="169"/>
                  </a:lnTo>
                  <a:lnTo>
                    <a:pt x="135" y="304"/>
                  </a:lnTo>
                  <a:lnTo>
                    <a:pt x="169" y="338"/>
                  </a:lnTo>
                  <a:lnTo>
                    <a:pt x="34" y="573"/>
                  </a:lnTo>
                  <a:lnTo>
                    <a:pt x="34" y="641"/>
                  </a:lnTo>
                  <a:lnTo>
                    <a:pt x="68" y="708"/>
                  </a:lnTo>
                  <a:lnTo>
                    <a:pt x="169" y="708"/>
                  </a:lnTo>
                  <a:lnTo>
                    <a:pt x="203" y="674"/>
                  </a:lnTo>
                  <a:lnTo>
                    <a:pt x="371" y="371"/>
                  </a:lnTo>
                  <a:lnTo>
                    <a:pt x="439" y="371"/>
                  </a:lnTo>
                  <a:lnTo>
                    <a:pt x="472" y="338"/>
                  </a:lnTo>
                  <a:lnTo>
                    <a:pt x="439" y="270"/>
                  </a:lnTo>
                  <a:lnTo>
                    <a:pt x="607" y="1"/>
                  </a:lnTo>
                  <a:lnTo>
                    <a:pt x="573" y="1"/>
                  </a:lnTo>
                  <a:close/>
                </a:path>
              </a:pathLst>
            </a:custGeom>
            <a:solidFill>
              <a:srgbClr val="BDD1D3"/>
            </a:solidFill>
            <a:ln>
              <a:noFill/>
            </a:ln>
          </p:spPr>
          <p:txBody>
            <a:bodyPr lIns="117025" tIns="117025" rIns="117025" bIns="117025" anchor="ctr"/>
            <a:lstStyle/>
            <a:p>
              <a:pPr>
                <a:defRPr/>
              </a:pPr>
              <a:endParaRPr lang="ru-RU" sz="1350"/>
            </a:p>
          </p:txBody>
        </p:sp>
        <p:sp>
          <p:nvSpPr>
            <p:cNvPr id="30" name="Shape 694">
              <a:extLst>
                <a:ext uri="{FF2B5EF4-FFF2-40B4-BE49-F238E27FC236}">
                  <a16:creationId xmlns:a16="http://schemas.microsoft.com/office/drawing/2014/main" id="{CE361A80-93A3-EF0F-D8BC-F1771B2AF92D}"/>
                </a:ext>
              </a:extLst>
            </p:cNvPr>
            <p:cNvSpPr>
              <a:spLocks/>
            </p:cNvSpPr>
            <p:nvPr/>
          </p:nvSpPr>
          <p:spPr bwMode="auto">
            <a:xfrm>
              <a:off x="4315682" y="2891150"/>
              <a:ext cx="63934" cy="59147"/>
            </a:xfrm>
            <a:custGeom>
              <a:avLst/>
              <a:gdLst>
                <a:gd name="T0" fmla="*/ 66015625 w 2560"/>
                <a:gd name="T1" fmla="*/ 39843750 h 2358"/>
                <a:gd name="T2" fmla="*/ 144921875 w 2560"/>
                <a:gd name="T3" fmla="*/ 66015625 h 2358"/>
                <a:gd name="T4" fmla="*/ 223828125 w 2560"/>
                <a:gd name="T5" fmla="*/ 79296875 h 2358"/>
                <a:gd name="T6" fmla="*/ 394921875 w 2560"/>
                <a:gd name="T7" fmla="*/ 79296875 h 2358"/>
                <a:gd name="T8" fmla="*/ 644531250 w 2560"/>
                <a:gd name="T9" fmla="*/ 92187500 h 2358"/>
                <a:gd name="T10" fmla="*/ 907812500 w 2560"/>
                <a:gd name="T11" fmla="*/ 92187500 h 2358"/>
                <a:gd name="T12" fmla="*/ 907812500 w 2560"/>
                <a:gd name="T13" fmla="*/ 237109375 h 2358"/>
                <a:gd name="T14" fmla="*/ 907812500 w 2560"/>
                <a:gd name="T15" fmla="*/ 394921875 h 2358"/>
                <a:gd name="T16" fmla="*/ 907812500 w 2560"/>
                <a:gd name="T17" fmla="*/ 592187500 h 2358"/>
                <a:gd name="T18" fmla="*/ 920703125 w 2560"/>
                <a:gd name="T19" fmla="*/ 683984375 h 2358"/>
                <a:gd name="T20" fmla="*/ 933984375 w 2560"/>
                <a:gd name="T21" fmla="*/ 789453125 h 2358"/>
                <a:gd name="T22" fmla="*/ 526171875 w 2560"/>
                <a:gd name="T23" fmla="*/ 789453125 h 2358"/>
                <a:gd name="T24" fmla="*/ 316015625 w 2560"/>
                <a:gd name="T25" fmla="*/ 802343750 h 2358"/>
                <a:gd name="T26" fmla="*/ 210546875 w 2560"/>
                <a:gd name="T27" fmla="*/ 815625000 h 2358"/>
                <a:gd name="T28" fmla="*/ 118750000 w 2560"/>
                <a:gd name="T29" fmla="*/ 841796875 h 2358"/>
                <a:gd name="T30" fmla="*/ 105468750 w 2560"/>
                <a:gd name="T31" fmla="*/ 644531250 h 2358"/>
                <a:gd name="T32" fmla="*/ 92187500 w 2560"/>
                <a:gd name="T33" fmla="*/ 447265625 h 2358"/>
                <a:gd name="T34" fmla="*/ 105468750 w 2560"/>
                <a:gd name="T35" fmla="*/ 237109375 h 2358"/>
                <a:gd name="T36" fmla="*/ 92187500 w 2560"/>
                <a:gd name="T37" fmla="*/ 131640625 h 2358"/>
                <a:gd name="T38" fmla="*/ 79296875 w 2560"/>
                <a:gd name="T39" fmla="*/ 92187500 h 2358"/>
                <a:gd name="T40" fmla="*/ 66015625 w 2560"/>
                <a:gd name="T41" fmla="*/ 39843750 h 2358"/>
                <a:gd name="T42" fmla="*/ 144921875 w 2560"/>
                <a:gd name="T43" fmla="*/ 390625 h 2358"/>
                <a:gd name="T44" fmla="*/ 105468750 w 2560"/>
                <a:gd name="T45" fmla="*/ 13281250 h 2358"/>
                <a:gd name="T46" fmla="*/ 66015625 w 2560"/>
                <a:gd name="T47" fmla="*/ 39843750 h 2358"/>
                <a:gd name="T48" fmla="*/ 52734375 w 2560"/>
                <a:gd name="T49" fmla="*/ 39843750 h 2358"/>
                <a:gd name="T50" fmla="*/ 26562500 w 2560"/>
                <a:gd name="T51" fmla="*/ 105468750 h 2358"/>
                <a:gd name="T52" fmla="*/ 13281250 w 2560"/>
                <a:gd name="T53" fmla="*/ 158203125 h 2358"/>
                <a:gd name="T54" fmla="*/ 0 w 2560"/>
                <a:gd name="T55" fmla="*/ 302734375 h 2358"/>
                <a:gd name="T56" fmla="*/ 13281250 w 2560"/>
                <a:gd name="T57" fmla="*/ 592187500 h 2358"/>
                <a:gd name="T58" fmla="*/ 13281250 w 2560"/>
                <a:gd name="T59" fmla="*/ 671093750 h 2358"/>
                <a:gd name="T60" fmla="*/ 13281250 w 2560"/>
                <a:gd name="T61" fmla="*/ 776171875 h 2358"/>
                <a:gd name="T62" fmla="*/ 26562500 w 2560"/>
                <a:gd name="T63" fmla="*/ 815625000 h 2358"/>
                <a:gd name="T64" fmla="*/ 39843750 w 2560"/>
                <a:gd name="T65" fmla="*/ 868359375 h 2358"/>
                <a:gd name="T66" fmla="*/ 66015625 w 2560"/>
                <a:gd name="T67" fmla="*/ 894531250 h 2358"/>
                <a:gd name="T68" fmla="*/ 105468750 w 2560"/>
                <a:gd name="T69" fmla="*/ 920703125 h 2358"/>
                <a:gd name="T70" fmla="*/ 118750000 w 2560"/>
                <a:gd name="T71" fmla="*/ 907812500 h 2358"/>
                <a:gd name="T72" fmla="*/ 131640625 w 2560"/>
                <a:gd name="T73" fmla="*/ 894531250 h 2358"/>
                <a:gd name="T74" fmla="*/ 223828125 w 2560"/>
                <a:gd name="T75" fmla="*/ 907812500 h 2358"/>
                <a:gd name="T76" fmla="*/ 526171875 w 2560"/>
                <a:gd name="T77" fmla="*/ 907812500 h 2358"/>
                <a:gd name="T78" fmla="*/ 933984375 w 2560"/>
                <a:gd name="T79" fmla="*/ 868359375 h 2358"/>
                <a:gd name="T80" fmla="*/ 986718750 w 2560"/>
                <a:gd name="T81" fmla="*/ 868359375 h 2358"/>
                <a:gd name="T82" fmla="*/ 986718750 w 2560"/>
                <a:gd name="T83" fmla="*/ 855078125 h 2358"/>
                <a:gd name="T84" fmla="*/ 999609375 w 2560"/>
                <a:gd name="T85" fmla="*/ 762890625 h 2358"/>
                <a:gd name="T86" fmla="*/ 999609375 w 2560"/>
                <a:gd name="T87" fmla="*/ 657812500 h 2358"/>
                <a:gd name="T88" fmla="*/ 986718750 w 2560"/>
                <a:gd name="T89" fmla="*/ 460546875 h 2358"/>
                <a:gd name="T90" fmla="*/ 986718750 w 2560"/>
                <a:gd name="T91" fmla="*/ 223828125 h 2358"/>
                <a:gd name="T92" fmla="*/ 973437500 w 2560"/>
                <a:gd name="T93" fmla="*/ 118750000 h 2358"/>
                <a:gd name="T94" fmla="*/ 960156250 w 2560"/>
                <a:gd name="T95" fmla="*/ 390625 h 2358"/>
                <a:gd name="T96" fmla="*/ 920703125 w 2560"/>
                <a:gd name="T97" fmla="*/ 390625 h 2358"/>
                <a:gd name="T98" fmla="*/ 907812500 w 2560"/>
                <a:gd name="T99" fmla="*/ 13281250 h 2358"/>
                <a:gd name="T100" fmla="*/ 710546875 w 2560"/>
                <a:gd name="T101" fmla="*/ 390625 h 2358"/>
                <a:gd name="T102" fmla="*/ 144921875 w 2560"/>
                <a:gd name="T103" fmla="*/ 390625 h 235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560"/>
                <a:gd name="T157" fmla="*/ 0 h 2358"/>
                <a:gd name="T158" fmla="*/ 2560 w 2560"/>
                <a:gd name="T159" fmla="*/ 2358 h 235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560" h="2358" extrusionOk="0">
                  <a:moveTo>
                    <a:pt x="169" y="102"/>
                  </a:moveTo>
                  <a:lnTo>
                    <a:pt x="371" y="169"/>
                  </a:lnTo>
                  <a:lnTo>
                    <a:pt x="573" y="203"/>
                  </a:lnTo>
                  <a:lnTo>
                    <a:pt x="1011" y="203"/>
                  </a:lnTo>
                  <a:lnTo>
                    <a:pt x="1650" y="236"/>
                  </a:lnTo>
                  <a:lnTo>
                    <a:pt x="2324" y="236"/>
                  </a:lnTo>
                  <a:lnTo>
                    <a:pt x="2324" y="607"/>
                  </a:lnTo>
                  <a:lnTo>
                    <a:pt x="2324" y="1011"/>
                  </a:lnTo>
                  <a:lnTo>
                    <a:pt x="2324" y="1516"/>
                  </a:lnTo>
                  <a:lnTo>
                    <a:pt x="2357" y="1751"/>
                  </a:lnTo>
                  <a:lnTo>
                    <a:pt x="2391" y="2021"/>
                  </a:lnTo>
                  <a:lnTo>
                    <a:pt x="1347" y="2021"/>
                  </a:lnTo>
                  <a:lnTo>
                    <a:pt x="809" y="2054"/>
                  </a:lnTo>
                  <a:lnTo>
                    <a:pt x="539" y="2088"/>
                  </a:lnTo>
                  <a:lnTo>
                    <a:pt x="304" y="2155"/>
                  </a:lnTo>
                  <a:lnTo>
                    <a:pt x="270" y="1650"/>
                  </a:lnTo>
                  <a:lnTo>
                    <a:pt x="236" y="1145"/>
                  </a:lnTo>
                  <a:lnTo>
                    <a:pt x="270" y="607"/>
                  </a:lnTo>
                  <a:lnTo>
                    <a:pt x="236" y="337"/>
                  </a:lnTo>
                  <a:lnTo>
                    <a:pt x="203" y="236"/>
                  </a:lnTo>
                  <a:lnTo>
                    <a:pt x="169" y="102"/>
                  </a:lnTo>
                  <a:close/>
                  <a:moveTo>
                    <a:pt x="371" y="1"/>
                  </a:moveTo>
                  <a:lnTo>
                    <a:pt x="270" y="34"/>
                  </a:lnTo>
                  <a:lnTo>
                    <a:pt x="169" y="102"/>
                  </a:lnTo>
                  <a:lnTo>
                    <a:pt x="135" y="102"/>
                  </a:lnTo>
                  <a:lnTo>
                    <a:pt x="68" y="270"/>
                  </a:lnTo>
                  <a:lnTo>
                    <a:pt x="34" y="405"/>
                  </a:lnTo>
                  <a:lnTo>
                    <a:pt x="0" y="775"/>
                  </a:lnTo>
                  <a:lnTo>
                    <a:pt x="34" y="1516"/>
                  </a:lnTo>
                  <a:lnTo>
                    <a:pt x="34" y="1718"/>
                  </a:lnTo>
                  <a:lnTo>
                    <a:pt x="34" y="1987"/>
                  </a:lnTo>
                  <a:lnTo>
                    <a:pt x="68" y="2088"/>
                  </a:lnTo>
                  <a:lnTo>
                    <a:pt x="102" y="2223"/>
                  </a:lnTo>
                  <a:lnTo>
                    <a:pt x="169" y="2290"/>
                  </a:lnTo>
                  <a:lnTo>
                    <a:pt x="270" y="2357"/>
                  </a:lnTo>
                  <a:lnTo>
                    <a:pt x="304" y="2324"/>
                  </a:lnTo>
                  <a:lnTo>
                    <a:pt x="337" y="2290"/>
                  </a:lnTo>
                  <a:lnTo>
                    <a:pt x="573" y="2324"/>
                  </a:lnTo>
                  <a:lnTo>
                    <a:pt x="1347" y="2324"/>
                  </a:lnTo>
                  <a:lnTo>
                    <a:pt x="2391" y="2223"/>
                  </a:lnTo>
                  <a:lnTo>
                    <a:pt x="2526" y="2223"/>
                  </a:lnTo>
                  <a:lnTo>
                    <a:pt x="2526" y="2189"/>
                  </a:lnTo>
                  <a:lnTo>
                    <a:pt x="2559" y="1953"/>
                  </a:lnTo>
                  <a:lnTo>
                    <a:pt x="2559" y="1684"/>
                  </a:lnTo>
                  <a:lnTo>
                    <a:pt x="2526" y="1179"/>
                  </a:lnTo>
                  <a:lnTo>
                    <a:pt x="2526" y="573"/>
                  </a:lnTo>
                  <a:lnTo>
                    <a:pt x="2492" y="304"/>
                  </a:lnTo>
                  <a:lnTo>
                    <a:pt x="2458" y="1"/>
                  </a:lnTo>
                  <a:lnTo>
                    <a:pt x="2357" y="1"/>
                  </a:lnTo>
                  <a:lnTo>
                    <a:pt x="2324" y="34"/>
                  </a:lnTo>
                  <a:lnTo>
                    <a:pt x="1819" y="1"/>
                  </a:lnTo>
                  <a:lnTo>
                    <a:pt x="371" y="1"/>
                  </a:lnTo>
                  <a:close/>
                </a:path>
              </a:pathLst>
            </a:custGeom>
            <a:solidFill>
              <a:srgbClr val="BDD1D3"/>
            </a:solidFill>
            <a:ln>
              <a:noFill/>
            </a:ln>
          </p:spPr>
          <p:txBody>
            <a:bodyPr lIns="117025" tIns="117025" rIns="117025" bIns="117025" anchor="ctr"/>
            <a:lstStyle/>
            <a:p>
              <a:pPr>
                <a:defRPr/>
              </a:pPr>
              <a:endParaRPr lang="ru-RU" sz="1350"/>
            </a:p>
          </p:txBody>
        </p:sp>
        <p:sp>
          <p:nvSpPr>
            <p:cNvPr id="31" name="Shape 695">
              <a:extLst>
                <a:ext uri="{FF2B5EF4-FFF2-40B4-BE49-F238E27FC236}">
                  <a16:creationId xmlns:a16="http://schemas.microsoft.com/office/drawing/2014/main" id="{6F671075-F4D2-83A8-3102-B9571586EA1B}"/>
                </a:ext>
              </a:extLst>
            </p:cNvPr>
            <p:cNvSpPr>
              <a:spLocks/>
            </p:cNvSpPr>
            <p:nvPr/>
          </p:nvSpPr>
          <p:spPr bwMode="auto">
            <a:xfrm>
              <a:off x="4552295" y="2915645"/>
              <a:ext cx="15535" cy="17923"/>
            </a:xfrm>
            <a:custGeom>
              <a:avLst/>
              <a:gdLst>
                <a:gd name="T0" fmla="*/ 144921875 w 607"/>
                <a:gd name="T1" fmla="*/ 144531250 h 708"/>
                <a:gd name="T2" fmla="*/ 144921875 w 607"/>
                <a:gd name="T3" fmla="*/ 171093750 h 708"/>
                <a:gd name="T4" fmla="*/ 131640625 w 607"/>
                <a:gd name="T5" fmla="*/ 183984375 h 708"/>
                <a:gd name="T6" fmla="*/ 105468750 w 607"/>
                <a:gd name="T7" fmla="*/ 197265625 h 708"/>
                <a:gd name="T8" fmla="*/ 66015625 w 607"/>
                <a:gd name="T9" fmla="*/ 197265625 h 708"/>
                <a:gd name="T10" fmla="*/ 78906250 w 607"/>
                <a:gd name="T11" fmla="*/ 171093750 h 708"/>
                <a:gd name="T12" fmla="*/ 92187500 w 607"/>
                <a:gd name="T13" fmla="*/ 157812500 h 708"/>
                <a:gd name="T14" fmla="*/ 131640625 w 607"/>
                <a:gd name="T15" fmla="*/ 144531250 h 708"/>
                <a:gd name="T16" fmla="*/ 144921875 w 607"/>
                <a:gd name="T17" fmla="*/ 144531250 h 708"/>
                <a:gd name="T18" fmla="*/ 144921875 w 607"/>
                <a:gd name="T19" fmla="*/ 0 h 708"/>
                <a:gd name="T20" fmla="*/ 92187500 w 607"/>
                <a:gd name="T21" fmla="*/ 13281250 h 708"/>
                <a:gd name="T22" fmla="*/ 78906250 w 607"/>
                <a:gd name="T23" fmla="*/ 26171875 h 708"/>
                <a:gd name="T24" fmla="*/ 66015625 w 607"/>
                <a:gd name="T25" fmla="*/ 52734375 h 708"/>
                <a:gd name="T26" fmla="*/ 66015625 w 607"/>
                <a:gd name="T27" fmla="*/ 65625000 h 708"/>
                <a:gd name="T28" fmla="*/ 66015625 w 607"/>
                <a:gd name="T29" fmla="*/ 92187500 h 708"/>
                <a:gd name="T30" fmla="*/ 78906250 w 607"/>
                <a:gd name="T31" fmla="*/ 92187500 h 708"/>
                <a:gd name="T32" fmla="*/ 52734375 w 607"/>
                <a:gd name="T33" fmla="*/ 105078125 h 708"/>
                <a:gd name="T34" fmla="*/ 13281250 w 607"/>
                <a:gd name="T35" fmla="*/ 131640625 h 708"/>
                <a:gd name="T36" fmla="*/ 0 w 607"/>
                <a:gd name="T37" fmla="*/ 183984375 h 708"/>
                <a:gd name="T38" fmla="*/ 0 w 607"/>
                <a:gd name="T39" fmla="*/ 223437500 h 708"/>
                <a:gd name="T40" fmla="*/ 13281250 w 607"/>
                <a:gd name="T41" fmla="*/ 262890625 h 708"/>
                <a:gd name="T42" fmla="*/ 52734375 w 607"/>
                <a:gd name="T43" fmla="*/ 276171875 h 708"/>
                <a:gd name="T44" fmla="*/ 144921875 w 607"/>
                <a:gd name="T45" fmla="*/ 276171875 h 708"/>
                <a:gd name="T46" fmla="*/ 184375000 w 607"/>
                <a:gd name="T47" fmla="*/ 250000000 h 708"/>
                <a:gd name="T48" fmla="*/ 223828125 w 607"/>
                <a:gd name="T49" fmla="*/ 197265625 h 708"/>
                <a:gd name="T50" fmla="*/ 236718750 w 607"/>
                <a:gd name="T51" fmla="*/ 144531250 h 708"/>
                <a:gd name="T52" fmla="*/ 236718750 w 607"/>
                <a:gd name="T53" fmla="*/ 92187500 h 708"/>
                <a:gd name="T54" fmla="*/ 223828125 w 607"/>
                <a:gd name="T55" fmla="*/ 39453125 h 708"/>
                <a:gd name="T56" fmla="*/ 210546875 w 607"/>
                <a:gd name="T57" fmla="*/ 13281250 h 708"/>
                <a:gd name="T58" fmla="*/ 184375000 w 607"/>
                <a:gd name="T59" fmla="*/ 0 h 708"/>
                <a:gd name="T60" fmla="*/ 144921875 w 607"/>
                <a:gd name="T61" fmla="*/ 0 h 70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07"/>
                <a:gd name="T94" fmla="*/ 0 h 708"/>
                <a:gd name="T95" fmla="*/ 607 w 607"/>
                <a:gd name="T96" fmla="*/ 708 h 708"/>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07" h="708" extrusionOk="0">
                  <a:moveTo>
                    <a:pt x="371" y="370"/>
                  </a:moveTo>
                  <a:lnTo>
                    <a:pt x="371" y="438"/>
                  </a:lnTo>
                  <a:lnTo>
                    <a:pt x="337" y="471"/>
                  </a:lnTo>
                  <a:lnTo>
                    <a:pt x="270" y="505"/>
                  </a:lnTo>
                  <a:lnTo>
                    <a:pt x="169" y="505"/>
                  </a:lnTo>
                  <a:lnTo>
                    <a:pt x="202" y="438"/>
                  </a:lnTo>
                  <a:lnTo>
                    <a:pt x="236" y="404"/>
                  </a:lnTo>
                  <a:lnTo>
                    <a:pt x="337" y="370"/>
                  </a:lnTo>
                  <a:lnTo>
                    <a:pt x="371" y="370"/>
                  </a:lnTo>
                  <a:close/>
                  <a:moveTo>
                    <a:pt x="371" y="0"/>
                  </a:moveTo>
                  <a:lnTo>
                    <a:pt x="236" y="34"/>
                  </a:lnTo>
                  <a:lnTo>
                    <a:pt x="202" y="67"/>
                  </a:lnTo>
                  <a:lnTo>
                    <a:pt x="169" y="135"/>
                  </a:lnTo>
                  <a:lnTo>
                    <a:pt x="169" y="168"/>
                  </a:lnTo>
                  <a:lnTo>
                    <a:pt x="169" y="236"/>
                  </a:lnTo>
                  <a:lnTo>
                    <a:pt x="202" y="236"/>
                  </a:lnTo>
                  <a:lnTo>
                    <a:pt x="135" y="269"/>
                  </a:lnTo>
                  <a:lnTo>
                    <a:pt x="34" y="337"/>
                  </a:lnTo>
                  <a:lnTo>
                    <a:pt x="0" y="471"/>
                  </a:lnTo>
                  <a:lnTo>
                    <a:pt x="0" y="572"/>
                  </a:lnTo>
                  <a:lnTo>
                    <a:pt x="34" y="673"/>
                  </a:lnTo>
                  <a:lnTo>
                    <a:pt x="135" y="707"/>
                  </a:lnTo>
                  <a:lnTo>
                    <a:pt x="371" y="707"/>
                  </a:lnTo>
                  <a:lnTo>
                    <a:pt x="472" y="640"/>
                  </a:lnTo>
                  <a:lnTo>
                    <a:pt x="573" y="505"/>
                  </a:lnTo>
                  <a:lnTo>
                    <a:pt x="606" y="370"/>
                  </a:lnTo>
                  <a:lnTo>
                    <a:pt x="606" y="236"/>
                  </a:lnTo>
                  <a:lnTo>
                    <a:pt x="573" y="101"/>
                  </a:lnTo>
                  <a:lnTo>
                    <a:pt x="539" y="34"/>
                  </a:lnTo>
                  <a:lnTo>
                    <a:pt x="472" y="0"/>
                  </a:lnTo>
                  <a:lnTo>
                    <a:pt x="371" y="0"/>
                  </a:lnTo>
                  <a:close/>
                </a:path>
              </a:pathLst>
            </a:custGeom>
            <a:solidFill>
              <a:srgbClr val="BDD1D3"/>
            </a:solidFill>
            <a:ln>
              <a:noFill/>
            </a:ln>
          </p:spPr>
          <p:txBody>
            <a:bodyPr lIns="117025" tIns="117025" rIns="117025" bIns="117025" anchor="ctr"/>
            <a:lstStyle/>
            <a:p>
              <a:pPr>
                <a:defRPr/>
              </a:pPr>
              <a:endParaRPr lang="ru-RU" sz="1350"/>
            </a:p>
          </p:txBody>
        </p:sp>
        <p:sp>
          <p:nvSpPr>
            <p:cNvPr id="832" name="Shape 696">
              <a:extLst>
                <a:ext uri="{FF2B5EF4-FFF2-40B4-BE49-F238E27FC236}">
                  <a16:creationId xmlns:a16="http://schemas.microsoft.com/office/drawing/2014/main" id="{C0E4038C-6B96-43A1-A6C6-E83A91D5E8DF}"/>
                </a:ext>
              </a:extLst>
            </p:cNvPr>
            <p:cNvSpPr>
              <a:spLocks/>
            </p:cNvSpPr>
            <p:nvPr/>
          </p:nvSpPr>
          <p:spPr bwMode="auto">
            <a:xfrm>
              <a:off x="4171682" y="2986143"/>
              <a:ext cx="14340" cy="20910"/>
            </a:xfrm>
            <a:custGeom>
              <a:avLst/>
              <a:gdLst>
                <a:gd name="T0" fmla="*/ 144921875 w 573"/>
                <a:gd name="T1" fmla="*/ 78906250 h 842"/>
                <a:gd name="T2" fmla="*/ 131640625 w 573"/>
                <a:gd name="T3" fmla="*/ 131640625 h 842"/>
                <a:gd name="T4" fmla="*/ 105468750 w 573"/>
                <a:gd name="T5" fmla="*/ 144921875 h 842"/>
                <a:gd name="T6" fmla="*/ 78906250 w 573"/>
                <a:gd name="T7" fmla="*/ 157812500 h 842"/>
                <a:gd name="T8" fmla="*/ 66015625 w 573"/>
                <a:gd name="T9" fmla="*/ 184375000 h 842"/>
                <a:gd name="T10" fmla="*/ 66015625 w 573"/>
                <a:gd name="T11" fmla="*/ 171093750 h 842"/>
                <a:gd name="T12" fmla="*/ 66015625 w 573"/>
                <a:gd name="T13" fmla="*/ 144921875 h 842"/>
                <a:gd name="T14" fmla="*/ 78906250 w 573"/>
                <a:gd name="T15" fmla="*/ 118359375 h 842"/>
                <a:gd name="T16" fmla="*/ 92187500 w 573"/>
                <a:gd name="T17" fmla="*/ 92187500 h 842"/>
                <a:gd name="T18" fmla="*/ 118359375 w 573"/>
                <a:gd name="T19" fmla="*/ 78906250 h 842"/>
                <a:gd name="T20" fmla="*/ 144921875 w 573"/>
                <a:gd name="T21" fmla="*/ 78906250 h 842"/>
                <a:gd name="T22" fmla="*/ 144921875 w 573"/>
                <a:gd name="T23" fmla="*/ 0 h 842"/>
                <a:gd name="T24" fmla="*/ 92187500 w 573"/>
                <a:gd name="T25" fmla="*/ 26562500 h 842"/>
                <a:gd name="T26" fmla="*/ 39453125 w 573"/>
                <a:gd name="T27" fmla="*/ 52734375 h 842"/>
                <a:gd name="T28" fmla="*/ 26562500 w 573"/>
                <a:gd name="T29" fmla="*/ 66015625 h 842"/>
                <a:gd name="T30" fmla="*/ 13281250 w 573"/>
                <a:gd name="T31" fmla="*/ 66015625 h 842"/>
                <a:gd name="T32" fmla="*/ 13281250 w 573"/>
                <a:gd name="T33" fmla="*/ 92187500 h 842"/>
                <a:gd name="T34" fmla="*/ 0 w 573"/>
                <a:gd name="T35" fmla="*/ 144921875 h 842"/>
                <a:gd name="T36" fmla="*/ 0 w 573"/>
                <a:gd name="T37" fmla="*/ 197265625 h 842"/>
                <a:gd name="T38" fmla="*/ 26562500 w 573"/>
                <a:gd name="T39" fmla="*/ 302734375 h 842"/>
                <a:gd name="T40" fmla="*/ 26562500 w 573"/>
                <a:gd name="T41" fmla="*/ 315625000 h 842"/>
                <a:gd name="T42" fmla="*/ 52734375 w 573"/>
                <a:gd name="T43" fmla="*/ 315625000 h 842"/>
                <a:gd name="T44" fmla="*/ 66015625 w 573"/>
                <a:gd name="T45" fmla="*/ 302734375 h 842"/>
                <a:gd name="T46" fmla="*/ 66015625 w 573"/>
                <a:gd name="T47" fmla="*/ 289453125 h 842"/>
                <a:gd name="T48" fmla="*/ 66015625 w 573"/>
                <a:gd name="T49" fmla="*/ 236718750 h 842"/>
                <a:gd name="T50" fmla="*/ 92187500 w 573"/>
                <a:gd name="T51" fmla="*/ 263281250 h 842"/>
                <a:gd name="T52" fmla="*/ 118359375 w 573"/>
                <a:gd name="T53" fmla="*/ 302734375 h 842"/>
                <a:gd name="T54" fmla="*/ 144921875 w 573"/>
                <a:gd name="T55" fmla="*/ 315625000 h 842"/>
                <a:gd name="T56" fmla="*/ 184375000 w 573"/>
                <a:gd name="T57" fmla="*/ 328906250 h 842"/>
                <a:gd name="T58" fmla="*/ 210546875 w 573"/>
                <a:gd name="T59" fmla="*/ 328906250 h 842"/>
                <a:gd name="T60" fmla="*/ 223828125 w 573"/>
                <a:gd name="T61" fmla="*/ 302734375 h 842"/>
                <a:gd name="T62" fmla="*/ 223828125 w 573"/>
                <a:gd name="T63" fmla="*/ 289453125 h 842"/>
                <a:gd name="T64" fmla="*/ 197265625 w 573"/>
                <a:gd name="T65" fmla="*/ 263281250 h 842"/>
                <a:gd name="T66" fmla="*/ 157812500 w 573"/>
                <a:gd name="T67" fmla="*/ 250000000 h 842"/>
                <a:gd name="T68" fmla="*/ 131640625 w 573"/>
                <a:gd name="T69" fmla="*/ 210546875 h 842"/>
                <a:gd name="T70" fmla="*/ 184375000 w 573"/>
                <a:gd name="T71" fmla="*/ 171093750 h 842"/>
                <a:gd name="T72" fmla="*/ 210546875 w 573"/>
                <a:gd name="T73" fmla="*/ 105468750 h 842"/>
                <a:gd name="T74" fmla="*/ 223828125 w 573"/>
                <a:gd name="T75" fmla="*/ 66015625 h 842"/>
                <a:gd name="T76" fmla="*/ 210546875 w 573"/>
                <a:gd name="T77" fmla="*/ 39453125 h 842"/>
                <a:gd name="T78" fmla="*/ 184375000 w 573"/>
                <a:gd name="T79" fmla="*/ 13281250 h 842"/>
                <a:gd name="T80" fmla="*/ 144921875 w 573"/>
                <a:gd name="T81" fmla="*/ 0 h 84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573"/>
                <a:gd name="T124" fmla="*/ 0 h 842"/>
                <a:gd name="T125" fmla="*/ 573 w 573"/>
                <a:gd name="T126" fmla="*/ 842 h 84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573" h="842" extrusionOk="0">
                  <a:moveTo>
                    <a:pt x="371" y="202"/>
                  </a:moveTo>
                  <a:lnTo>
                    <a:pt x="337" y="337"/>
                  </a:lnTo>
                  <a:lnTo>
                    <a:pt x="270" y="371"/>
                  </a:lnTo>
                  <a:lnTo>
                    <a:pt x="202" y="404"/>
                  </a:lnTo>
                  <a:lnTo>
                    <a:pt x="169" y="472"/>
                  </a:lnTo>
                  <a:lnTo>
                    <a:pt x="169" y="438"/>
                  </a:lnTo>
                  <a:lnTo>
                    <a:pt x="169" y="371"/>
                  </a:lnTo>
                  <a:lnTo>
                    <a:pt x="202" y="303"/>
                  </a:lnTo>
                  <a:lnTo>
                    <a:pt x="236" y="236"/>
                  </a:lnTo>
                  <a:lnTo>
                    <a:pt x="303" y="202"/>
                  </a:lnTo>
                  <a:lnTo>
                    <a:pt x="371" y="202"/>
                  </a:lnTo>
                  <a:close/>
                  <a:moveTo>
                    <a:pt x="371" y="0"/>
                  </a:moveTo>
                  <a:lnTo>
                    <a:pt x="236" y="68"/>
                  </a:lnTo>
                  <a:lnTo>
                    <a:pt x="101" y="135"/>
                  </a:lnTo>
                  <a:lnTo>
                    <a:pt x="68" y="169"/>
                  </a:lnTo>
                  <a:lnTo>
                    <a:pt x="34" y="169"/>
                  </a:lnTo>
                  <a:lnTo>
                    <a:pt x="34" y="236"/>
                  </a:lnTo>
                  <a:lnTo>
                    <a:pt x="0" y="371"/>
                  </a:lnTo>
                  <a:lnTo>
                    <a:pt x="0" y="505"/>
                  </a:lnTo>
                  <a:lnTo>
                    <a:pt x="68" y="775"/>
                  </a:lnTo>
                  <a:lnTo>
                    <a:pt x="68" y="808"/>
                  </a:lnTo>
                  <a:lnTo>
                    <a:pt x="135" y="808"/>
                  </a:lnTo>
                  <a:lnTo>
                    <a:pt x="169" y="775"/>
                  </a:lnTo>
                  <a:lnTo>
                    <a:pt x="169" y="741"/>
                  </a:lnTo>
                  <a:lnTo>
                    <a:pt x="169" y="606"/>
                  </a:lnTo>
                  <a:lnTo>
                    <a:pt x="236" y="674"/>
                  </a:lnTo>
                  <a:lnTo>
                    <a:pt x="303" y="775"/>
                  </a:lnTo>
                  <a:lnTo>
                    <a:pt x="371" y="808"/>
                  </a:lnTo>
                  <a:lnTo>
                    <a:pt x="472" y="842"/>
                  </a:lnTo>
                  <a:lnTo>
                    <a:pt x="539" y="842"/>
                  </a:lnTo>
                  <a:lnTo>
                    <a:pt x="573" y="775"/>
                  </a:lnTo>
                  <a:lnTo>
                    <a:pt x="573" y="741"/>
                  </a:lnTo>
                  <a:lnTo>
                    <a:pt x="505" y="674"/>
                  </a:lnTo>
                  <a:lnTo>
                    <a:pt x="404" y="640"/>
                  </a:lnTo>
                  <a:lnTo>
                    <a:pt x="337" y="539"/>
                  </a:lnTo>
                  <a:lnTo>
                    <a:pt x="472" y="438"/>
                  </a:lnTo>
                  <a:lnTo>
                    <a:pt x="539" y="270"/>
                  </a:lnTo>
                  <a:lnTo>
                    <a:pt x="573" y="169"/>
                  </a:lnTo>
                  <a:lnTo>
                    <a:pt x="539" y="101"/>
                  </a:lnTo>
                  <a:lnTo>
                    <a:pt x="472" y="34"/>
                  </a:lnTo>
                  <a:lnTo>
                    <a:pt x="371" y="0"/>
                  </a:lnTo>
                  <a:close/>
                </a:path>
              </a:pathLst>
            </a:custGeom>
            <a:solidFill>
              <a:srgbClr val="BDD1D3"/>
            </a:solidFill>
            <a:ln>
              <a:noFill/>
            </a:ln>
          </p:spPr>
          <p:txBody>
            <a:bodyPr lIns="117025" tIns="117025" rIns="117025" bIns="117025" anchor="ctr"/>
            <a:lstStyle/>
            <a:p>
              <a:pPr>
                <a:defRPr/>
              </a:pPr>
              <a:endParaRPr lang="ru-RU" sz="1350"/>
            </a:p>
          </p:txBody>
        </p:sp>
        <p:sp>
          <p:nvSpPr>
            <p:cNvPr id="833" name="Shape 697">
              <a:extLst>
                <a:ext uri="{FF2B5EF4-FFF2-40B4-BE49-F238E27FC236}">
                  <a16:creationId xmlns:a16="http://schemas.microsoft.com/office/drawing/2014/main" id="{5E1D08D1-29C5-DD4B-DD4C-406383A80EF7}"/>
                </a:ext>
              </a:extLst>
            </p:cNvPr>
            <p:cNvSpPr>
              <a:spLocks/>
            </p:cNvSpPr>
            <p:nvPr/>
          </p:nvSpPr>
          <p:spPr bwMode="auto">
            <a:xfrm>
              <a:off x="4150172" y="2965233"/>
              <a:ext cx="58556" cy="59744"/>
            </a:xfrm>
            <a:custGeom>
              <a:avLst/>
              <a:gdLst>
                <a:gd name="T0" fmla="*/ 605468750 w 2358"/>
                <a:gd name="T1" fmla="*/ 390625 h 2391"/>
                <a:gd name="T2" fmla="*/ 368750000 w 2358"/>
                <a:gd name="T3" fmla="*/ 13281250 h 2391"/>
                <a:gd name="T4" fmla="*/ 92578125 w 2358"/>
                <a:gd name="T5" fmla="*/ 13281250 h 2391"/>
                <a:gd name="T6" fmla="*/ 13671875 w 2358"/>
                <a:gd name="T7" fmla="*/ 39843750 h 2391"/>
                <a:gd name="T8" fmla="*/ 390625 w 2358"/>
                <a:gd name="T9" fmla="*/ 52734375 h 2391"/>
                <a:gd name="T10" fmla="*/ 39843750 w 2358"/>
                <a:gd name="T11" fmla="*/ 79296875 h 2391"/>
                <a:gd name="T12" fmla="*/ 79296875 w 2358"/>
                <a:gd name="T13" fmla="*/ 92187500 h 2391"/>
                <a:gd name="T14" fmla="*/ 144921875 w 2358"/>
                <a:gd name="T15" fmla="*/ 105468750 h 2391"/>
                <a:gd name="T16" fmla="*/ 552734375 w 2358"/>
                <a:gd name="T17" fmla="*/ 105468750 h 2391"/>
                <a:gd name="T18" fmla="*/ 802734375 w 2358"/>
                <a:gd name="T19" fmla="*/ 79296875 h 2391"/>
                <a:gd name="T20" fmla="*/ 789453125 w 2358"/>
                <a:gd name="T21" fmla="*/ 171093750 h 2391"/>
                <a:gd name="T22" fmla="*/ 789453125 w 2358"/>
                <a:gd name="T23" fmla="*/ 250000000 h 2391"/>
                <a:gd name="T24" fmla="*/ 802734375 w 2358"/>
                <a:gd name="T25" fmla="*/ 421093750 h 2391"/>
                <a:gd name="T26" fmla="*/ 815625000 w 2358"/>
                <a:gd name="T27" fmla="*/ 618359375 h 2391"/>
                <a:gd name="T28" fmla="*/ 815625000 w 2358"/>
                <a:gd name="T29" fmla="*/ 723437500 h 2391"/>
                <a:gd name="T30" fmla="*/ 828906250 w 2358"/>
                <a:gd name="T31" fmla="*/ 828906250 h 2391"/>
                <a:gd name="T32" fmla="*/ 381640625 w 2358"/>
                <a:gd name="T33" fmla="*/ 841796875 h 2391"/>
                <a:gd name="T34" fmla="*/ 223828125 w 2358"/>
                <a:gd name="T35" fmla="*/ 828906250 h 2391"/>
                <a:gd name="T36" fmla="*/ 144921875 w 2358"/>
                <a:gd name="T37" fmla="*/ 841796875 h 2391"/>
                <a:gd name="T38" fmla="*/ 118750000 w 2358"/>
                <a:gd name="T39" fmla="*/ 868359375 h 2391"/>
                <a:gd name="T40" fmla="*/ 79296875 w 2358"/>
                <a:gd name="T41" fmla="*/ 881250000 h 2391"/>
                <a:gd name="T42" fmla="*/ 79296875 w 2358"/>
                <a:gd name="T43" fmla="*/ 894531250 h 2391"/>
                <a:gd name="T44" fmla="*/ 118750000 w 2358"/>
                <a:gd name="T45" fmla="*/ 907812500 h 2391"/>
                <a:gd name="T46" fmla="*/ 158203125 w 2358"/>
                <a:gd name="T47" fmla="*/ 920703125 h 2391"/>
                <a:gd name="T48" fmla="*/ 223828125 w 2358"/>
                <a:gd name="T49" fmla="*/ 933984375 h 2391"/>
                <a:gd name="T50" fmla="*/ 631640625 w 2358"/>
                <a:gd name="T51" fmla="*/ 933984375 h 2391"/>
                <a:gd name="T52" fmla="*/ 881640625 w 2358"/>
                <a:gd name="T53" fmla="*/ 920703125 h 2391"/>
                <a:gd name="T54" fmla="*/ 907812500 w 2358"/>
                <a:gd name="T55" fmla="*/ 907812500 h 2391"/>
                <a:gd name="T56" fmla="*/ 921093750 w 2358"/>
                <a:gd name="T57" fmla="*/ 894531250 h 2391"/>
                <a:gd name="T58" fmla="*/ 921093750 w 2358"/>
                <a:gd name="T59" fmla="*/ 868359375 h 2391"/>
                <a:gd name="T60" fmla="*/ 907812500 w 2358"/>
                <a:gd name="T61" fmla="*/ 841796875 h 2391"/>
                <a:gd name="T62" fmla="*/ 907812500 w 2358"/>
                <a:gd name="T63" fmla="*/ 736718750 h 2391"/>
                <a:gd name="T64" fmla="*/ 907812500 w 2358"/>
                <a:gd name="T65" fmla="*/ 631640625 h 2391"/>
                <a:gd name="T66" fmla="*/ 894531250 w 2358"/>
                <a:gd name="T67" fmla="*/ 407812500 h 2391"/>
                <a:gd name="T68" fmla="*/ 894531250 w 2358"/>
                <a:gd name="T69" fmla="*/ 237109375 h 2391"/>
                <a:gd name="T70" fmla="*/ 881640625 w 2358"/>
                <a:gd name="T71" fmla="*/ 158203125 h 2391"/>
                <a:gd name="T72" fmla="*/ 868359375 w 2358"/>
                <a:gd name="T73" fmla="*/ 66015625 h 2391"/>
                <a:gd name="T74" fmla="*/ 881640625 w 2358"/>
                <a:gd name="T75" fmla="*/ 52734375 h 2391"/>
                <a:gd name="T76" fmla="*/ 881640625 w 2358"/>
                <a:gd name="T77" fmla="*/ 26562500 h 2391"/>
                <a:gd name="T78" fmla="*/ 868359375 w 2358"/>
                <a:gd name="T79" fmla="*/ 13281250 h 2391"/>
                <a:gd name="T80" fmla="*/ 842187500 w 2358"/>
                <a:gd name="T81" fmla="*/ 390625 h 2391"/>
                <a:gd name="T82" fmla="*/ 605468750 w 2358"/>
                <a:gd name="T83" fmla="*/ 390625 h 239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2358"/>
                <a:gd name="T127" fmla="*/ 0 h 2391"/>
                <a:gd name="T128" fmla="*/ 2358 w 2358"/>
                <a:gd name="T129" fmla="*/ 2391 h 239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2358" h="2391" extrusionOk="0">
                  <a:moveTo>
                    <a:pt x="1550" y="1"/>
                  </a:moveTo>
                  <a:lnTo>
                    <a:pt x="944" y="34"/>
                  </a:lnTo>
                  <a:lnTo>
                    <a:pt x="237" y="34"/>
                  </a:lnTo>
                  <a:lnTo>
                    <a:pt x="35" y="102"/>
                  </a:lnTo>
                  <a:lnTo>
                    <a:pt x="1" y="135"/>
                  </a:lnTo>
                  <a:lnTo>
                    <a:pt x="102" y="203"/>
                  </a:lnTo>
                  <a:lnTo>
                    <a:pt x="203" y="236"/>
                  </a:lnTo>
                  <a:lnTo>
                    <a:pt x="371" y="270"/>
                  </a:lnTo>
                  <a:lnTo>
                    <a:pt x="1415" y="270"/>
                  </a:lnTo>
                  <a:lnTo>
                    <a:pt x="2055" y="203"/>
                  </a:lnTo>
                  <a:lnTo>
                    <a:pt x="2021" y="438"/>
                  </a:lnTo>
                  <a:lnTo>
                    <a:pt x="2021" y="640"/>
                  </a:lnTo>
                  <a:lnTo>
                    <a:pt x="2055" y="1078"/>
                  </a:lnTo>
                  <a:lnTo>
                    <a:pt x="2088" y="1583"/>
                  </a:lnTo>
                  <a:lnTo>
                    <a:pt x="2088" y="1852"/>
                  </a:lnTo>
                  <a:lnTo>
                    <a:pt x="2122" y="2122"/>
                  </a:lnTo>
                  <a:lnTo>
                    <a:pt x="977" y="2155"/>
                  </a:lnTo>
                  <a:lnTo>
                    <a:pt x="573" y="2122"/>
                  </a:lnTo>
                  <a:lnTo>
                    <a:pt x="371" y="2155"/>
                  </a:lnTo>
                  <a:lnTo>
                    <a:pt x="304" y="2223"/>
                  </a:lnTo>
                  <a:lnTo>
                    <a:pt x="203" y="2256"/>
                  </a:lnTo>
                  <a:lnTo>
                    <a:pt x="203" y="2290"/>
                  </a:lnTo>
                  <a:lnTo>
                    <a:pt x="304" y="2324"/>
                  </a:lnTo>
                  <a:lnTo>
                    <a:pt x="405" y="2357"/>
                  </a:lnTo>
                  <a:lnTo>
                    <a:pt x="573" y="2391"/>
                  </a:lnTo>
                  <a:lnTo>
                    <a:pt x="1617" y="2391"/>
                  </a:lnTo>
                  <a:lnTo>
                    <a:pt x="2257" y="2357"/>
                  </a:lnTo>
                  <a:lnTo>
                    <a:pt x="2324" y="2324"/>
                  </a:lnTo>
                  <a:lnTo>
                    <a:pt x="2358" y="2290"/>
                  </a:lnTo>
                  <a:lnTo>
                    <a:pt x="2358" y="2223"/>
                  </a:lnTo>
                  <a:lnTo>
                    <a:pt x="2324" y="2155"/>
                  </a:lnTo>
                  <a:lnTo>
                    <a:pt x="2324" y="1886"/>
                  </a:lnTo>
                  <a:lnTo>
                    <a:pt x="2324" y="1617"/>
                  </a:lnTo>
                  <a:lnTo>
                    <a:pt x="2290" y="1044"/>
                  </a:lnTo>
                  <a:lnTo>
                    <a:pt x="2290" y="607"/>
                  </a:lnTo>
                  <a:lnTo>
                    <a:pt x="2257" y="405"/>
                  </a:lnTo>
                  <a:lnTo>
                    <a:pt x="2223" y="169"/>
                  </a:lnTo>
                  <a:lnTo>
                    <a:pt x="2257" y="135"/>
                  </a:lnTo>
                  <a:lnTo>
                    <a:pt x="2257" y="68"/>
                  </a:lnTo>
                  <a:lnTo>
                    <a:pt x="2223" y="34"/>
                  </a:lnTo>
                  <a:lnTo>
                    <a:pt x="2156" y="1"/>
                  </a:lnTo>
                  <a:lnTo>
                    <a:pt x="1550" y="1"/>
                  </a:lnTo>
                  <a:close/>
                </a:path>
              </a:pathLst>
            </a:custGeom>
            <a:solidFill>
              <a:srgbClr val="BDD1D3"/>
            </a:solidFill>
            <a:ln>
              <a:noFill/>
            </a:ln>
          </p:spPr>
          <p:txBody>
            <a:bodyPr lIns="117025" tIns="117025" rIns="117025" bIns="117025" anchor="ctr"/>
            <a:lstStyle/>
            <a:p>
              <a:pPr>
                <a:defRPr/>
              </a:pPr>
              <a:endParaRPr lang="ru-RU" sz="1350"/>
            </a:p>
          </p:txBody>
        </p:sp>
        <p:sp>
          <p:nvSpPr>
            <p:cNvPr id="834" name="Shape 698">
              <a:extLst>
                <a:ext uri="{FF2B5EF4-FFF2-40B4-BE49-F238E27FC236}">
                  <a16:creationId xmlns:a16="http://schemas.microsoft.com/office/drawing/2014/main" id="{AEF84FF6-AAAA-1C92-8469-3A1F57428646}"/>
                </a:ext>
              </a:extLst>
            </p:cNvPr>
            <p:cNvSpPr>
              <a:spLocks/>
            </p:cNvSpPr>
            <p:nvPr/>
          </p:nvSpPr>
          <p:spPr bwMode="auto">
            <a:xfrm>
              <a:off x="4238603" y="2984351"/>
              <a:ext cx="20913" cy="18521"/>
            </a:xfrm>
            <a:custGeom>
              <a:avLst/>
              <a:gdLst>
                <a:gd name="T0" fmla="*/ 13281250 w 842"/>
                <a:gd name="T1" fmla="*/ 390625 h 742"/>
                <a:gd name="T2" fmla="*/ 0 w 842"/>
                <a:gd name="T3" fmla="*/ 13671875 h 742"/>
                <a:gd name="T4" fmla="*/ 0 w 842"/>
                <a:gd name="T5" fmla="*/ 26562500 h 742"/>
                <a:gd name="T6" fmla="*/ 0 w 842"/>
                <a:gd name="T7" fmla="*/ 39843750 h 742"/>
                <a:gd name="T8" fmla="*/ 13281250 w 842"/>
                <a:gd name="T9" fmla="*/ 39843750 h 742"/>
                <a:gd name="T10" fmla="*/ 52734375 w 842"/>
                <a:gd name="T11" fmla="*/ 66015625 h 742"/>
                <a:gd name="T12" fmla="*/ 92187500 w 842"/>
                <a:gd name="T13" fmla="*/ 79296875 h 742"/>
                <a:gd name="T14" fmla="*/ 65625000 w 842"/>
                <a:gd name="T15" fmla="*/ 158203125 h 742"/>
                <a:gd name="T16" fmla="*/ 52734375 w 842"/>
                <a:gd name="T17" fmla="*/ 237109375 h 742"/>
                <a:gd name="T18" fmla="*/ 65625000 w 842"/>
                <a:gd name="T19" fmla="*/ 263281250 h 742"/>
                <a:gd name="T20" fmla="*/ 92187500 w 842"/>
                <a:gd name="T21" fmla="*/ 276562500 h 742"/>
                <a:gd name="T22" fmla="*/ 105078125 w 842"/>
                <a:gd name="T23" fmla="*/ 289843750 h 742"/>
                <a:gd name="T24" fmla="*/ 118359375 w 842"/>
                <a:gd name="T25" fmla="*/ 263281250 h 742"/>
                <a:gd name="T26" fmla="*/ 131640625 w 842"/>
                <a:gd name="T27" fmla="*/ 197656250 h 742"/>
                <a:gd name="T28" fmla="*/ 144531250 w 842"/>
                <a:gd name="T29" fmla="*/ 118750000 h 742"/>
                <a:gd name="T30" fmla="*/ 236718750 w 842"/>
                <a:gd name="T31" fmla="*/ 118750000 h 742"/>
                <a:gd name="T32" fmla="*/ 289453125 w 842"/>
                <a:gd name="T33" fmla="*/ 105468750 h 742"/>
                <a:gd name="T34" fmla="*/ 315625000 w 842"/>
                <a:gd name="T35" fmla="*/ 79296875 h 742"/>
                <a:gd name="T36" fmla="*/ 328906250 w 842"/>
                <a:gd name="T37" fmla="*/ 66015625 h 742"/>
                <a:gd name="T38" fmla="*/ 328906250 w 842"/>
                <a:gd name="T39" fmla="*/ 53125000 h 742"/>
                <a:gd name="T40" fmla="*/ 328906250 w 842"/>
                <a:gd name="T41" fmla="*/ 26562500 h 742"/>
                <a:gd name="T42" fmla="*/ 315625000 w 842"/>
                <a:gd name="T43" fmla="*/ 13671875 h 742"/>
                <a:gd name="T44" fmla="*/ 289453125 w 842"/>
                <a:gd name="T45" fmla="*/ 390625 h 742"/>
                <a:gd name="T46" fmla="*/ 13281250 w 842"/>
                <a:gd name="T47" fmla="*/ 390625 h 742"/>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42"/>
                <a:gd name="T73" fmla="*/ 0 h 742"/>
                <a:gd name="T74" fmla="*/ 842 w 842"/>
                <a:gd name="T75" fmla="*/ 742 h 742"/>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42" h="742" extrusionOk="0">
                  <a:moveTo>
                    <a:pt x="34" y="1"/>
                  </a:moveTo>
                  <a:lnTo>
                    <a:pt x="0" y="35"/>
                  </a:lnTo>
                  <a:lnTo>
                    <a:pt x="0" y="68"/>
                  </a:lnTo>
                  <a:lnTo>
                    <a:pt x="0" y="102"/>
                  </a:lnTo>
                  <a:lnTo>
                    <a:pt x="34" y="102"/>
                  </a:lnTo>
                  <a:lnTo>
                    <a:pt x="135" y="169"/>
                  </a:lnTo>
                  <a:lnTo>
                    <a:pt x="236" y="203"/>
                  </a:lnTo>
                  <a:lnTo>
                    <a:pt x="168" y="405"/>
                  </a:lnTo>
                  <a:lnTo>
                    <a:pt x="135" y="607"/>
                  </a:lnTo>
                  <a:lnTo>
                    <a:pt x="168" y="674"/>
                  </a:lnTo>
                  <a:lnTo>
                    <a:pt x="236" y="708"/>
                  </a:lnTo>
                  <a:lnTo>
                    <a:pt x="269" y="742"/>
                  </a:lnTo>
                  <a:lnTo>
                    <a:pt x="303" y="674"/>
                  </a:lnTo>
                  <a:lnTo>
                    <a:pt x="337" y="506"/>
                  </a:lnTo>
                  <a:lnTo>
                    <a:pt x="370" y="304"/>
                  </a:lnTo>
                  <a:lnTo>
                    <a:pt x="606" y="304"/>
                  </a:lnTo>
                  <a:lnTo>
                    <a:pt x="741" y="270"/>
                  </a:lnTo>
                  <a:lnTo>
                    <a:pt x="808" y="203"/>
                  </a:lnTo>
                  <a:lnTo>
                    <a:pt x="842" y="169"/>
                  </a:lnTo>
                  <a:lnTo>
                    <a:pt x="842" y="136"/>
                  </a:lnTo>
                  <a:lnTo>
                    <a:pt x="842" y="68"/>
                  </a:lnTo>
                  <a:lnTo>
                    <a:pt x="808" y="35"/>
                  </a:lnTo>
                  <a:lnTo>
                    <a:pt x="741"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835" name="Shape 699">
              <a:extLst>
                <a:ext uri="{FF2B5EF4-FFF2-40B4-BE49-F238E27FC236}">
                  <a16:creationId xmlns:a16="http://schemas.microsoft.com/office/drawing/2014/main" id="{C7586D73-82E2-D37A-60AF-9F6CB888CFBE}"/>
                </a:ext>
              </a:extLst>
            </p:cNvPr>
            <p:cNvSpPr>
              <a:spLocks/>
            </p:cNvSpPr>
            <p:nvPr/>
          </p:nvSpPr>
          <p:spPr bwMode="auto">
            <a:xfrm>
              <a:off x="4199765" y="2927594"/>
              <a:ext cx="17925" cy="23898"/>
            </a:xfrm>
            <a:custGeom>
              <a:avLst/>
              <a:gdLst>
                <a:gd name="T0" fmla="*/ 197265625 w 708"/>
                <a:gd name="T1" fmla="*/ 0 h 977"/>
                <a:gd name="T2" fmla="*/ 144921875 w 708"/>
                <a:gd name="T3" fmla="*/ 13281250 h 977"/>
                <a:gd name="T4" fmla="*/ 26562500 w 708"/>
                <a:gd name="T5" fmla="*/ 52734375 h 977"/>
                <a:gd name="T6" fmla="*/ 13281250 w 708"/>
                <a:gd name="T7" fmla="*/ 78906250 h 977"/>
                <a:gd name="T8" fmla="*/ 13281250 w 708"/>
                <a:gd name="T9" fmla="*/ 92187500 h 977"/>
                <a:gd name="T10" fmla="*/ 52734375 w 708"/>
                <a:gd name="T11" fmla="*/ 210546875 h 977"/>
                <a:gd name="T12" fmla="*/ 78906250 w 708"/>
                <a:gd name="T13" fmla="*/ 236718750 h 977"/>
                <a:gd name="T14" fmla="*/ 105468750 w 708"/>
                <a:gd name="T15" fmla="*/ 223828125 h 977"/>
                <a:gd name="T16" fmla="*/ 157812500 w 708"/>
                <a:gd name="T17" fmla="*/ 210546875 h 977"/>
                <a:gd name="T18" fmla="*/ 197265625 w 708"/>
                <a:gd name="T19" fmla="*/ 210546875 h 977"/>
                <a:gd name="T20" fmla="*/ 223828125 w 708"/>
                <a:gd name="T21" fmla="*/ 236718750 h 977"/>
                <a:gd name="T22" fmla="*/ 210546875 w 708"/>
                <a:gd name="T23" fmla="*/ 250000000 h 977"/>
                <a:gd name="T24" fmla="*/ 171093750 w 708"/>
                <a:gd name="T25" fmla="*/ 263281250 h 977"/>
                <a:gd name="T26" fmla="*/ 92187500 w 708"/>
                <a:gd name="T27" fmla="*/ 276171875 h 977"/>
                <a:gd name="T28" fmla="*/ 39453125 w 708"/>
                <a:gd name="T29" fmla="*/ 289453125 h 977"/>
                <a:gd name="T30" fmla="*/ 13281250 w 708"/>
                <a:gd name="T31" fmla="*/ 315625000 h 977"/>
                <a:gd name="T32" fmla="*/ 0 w 708"/>
                <a:gd name="T33" fmla="*/ 342187500 h 977"/>
                <a:gd name="T34" fmla="*/ 0 w 708"/>
                <a:gd name="T35" fmla="*/ 355078125 h 977"/>
                <a:gd name="T36" fmla="*/ 13281250 w 708"/>
                <a:gd name="T37" fmla="*/ 368359375 h 977"/>
                <a:gd name="T38" fmla="*/ 26562500 w 708"/>
                <a:gd name="T39" fmla="*/ 381640625 h 977"/>
                <a:gd name="T40" fmla="*/ 39453125 w 708"/>
                <a:gd name="T41" fmla="*/ 368359375 h 977"/>
                <a:gd name="T42" fmla="*/ 66015625 w 708"/>
                <a:gd name="T43" fmla="*/ 355078125 h 977"/>
                <a:gd name="T44" fmla="*/ 105468750 w 708"/>
                <a:gd name="T45" fmla="*/ 342187500 h 977"/>
                <a:gd name="T46" fmla="*/ 171093750 w 708"/>
                <a:gd name="T47" fmla="*/ 342187500 h 977"/>
                <a:gd name="T48" fmla="*/ 223828125 w 708"/>
                <a:gd name="T49" fmla="*/ 315625000 h 977"/>
                <a:gd name="T50" fmla="*/ 250000000 w 708"/>
                <a:gd name="T51" fmla="*/ 302734375 h 977"/>
                <a:gd name="T52" fmla="*/ 276171875 w 708"/>
                <a:gd name="T53" fmla="*/ 276171875 h 977"/>
                <a:gd name="T54" fmla="*/ 276171875 w 708"/>
                <a:gd name="T55" fmla="*/ 250000000 h 977"/>
                <a:gd name="T56" fmla="*/ 276171875 w 708"/>
                <a:gd name="T57" fmla="*/ 210546875 h 977"/>
                <a:gd name="T58" fmla="*/ 263281250 w 708"/>
                <a:gd name="T59" fmla="*/ 184375000 h 977"/>
                <a:gd name="T60" fmla="*/ 236718750 w 708"/>
                <a:gd name="T61" fmla="*/ 157812500 h 977"/>
                <a:gd name="T62" fmla="*/ 210546875 w 708"/>
                <a:gd name="T63" fmla="*/ 144921875 h 977"/>
                <a:gd name="T64" fmla="*/ 171093750 w 708"/>
                <a:gd name="T65" fmla="*/ 144921875 h 977"/>
                <a:gd name="T66" fmla="*/ 105468750 w 708"/>
                <a:gd name="T67" fmla="*/ 157812500 h 977"/>
                <a:gd name="T68" fmla="*/ 92187500 w 708"/>
                <a:gd name="T69" fmla="*/ 105468750 h 977"/>
                <a:gd name="T70" fmla="*/ 184375000 w 708"/>
                <a:gd name="T71" fmla="*/ 66015625 h 977"/>
                <a:gd name="T72" fmla="*/ 263281250 w 708"/>
                <a:gd name="T73" fmla="*/ 39453125 h 977"/>
                <a:gd name="T74" fmla="*/ 263281250 w 708"/>
                <a:gd name="T75" fmla="*/ 13281250 h 977"/>
                <a:gd name="T76" fmla="*/ 263281250 w 708"/>
                <a:gd name="T77" fmla="*/ 0 h 977"/>
                <a:gd name="T78" fmla="*/ 197265625 w 708"/>
                <a:gd name="T79" fmla="*/ 0 h 97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708"/>
                <a:gd name="T121" fmla="*/ 0 h 977"/>
                <a:gd name="T122" fmla="*/ 708 w 708"/>
                <a:gd name="T123" fmla="*/ 977 h 977"/>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708" h="977" extrusionOk="0">
                  <a:moveTo>
                    <a:pt x="505" y="0"/>
                  </a:moveTo>
                  <a:lnTo>
                    <a:pt x="371" y="34"/>
                  </a:lnTo>
                  <a:lnTo>
                    <a:pt x="68" y="135"/>
                  </a:lnTo>
                  <a:lnTo>
                    <a:pt x="34" y="202"/>
                  </a:lnTo>
                  <a:lnTo>
                    <a:pt x="34" y="236"/>
                  </a:lnTo>
                  <a:lnTo>
                    <a:pt x="135" y="539"/>
                  </a:lnTo>
                  <a:lnTo>
                    <a:pt x="202" y="606"/>
                  </a:lnTo>
                  <a:lnTo>
                    <a:pt x="270" y="573"/>
                  </a:lnTo>
                  <a:lnTo>
                    <a:pt x="404" y="539"/>
                  </a:lnTo>
                  <a:lnTo>
                    <a:pt x="505" y="539"/>
                  </a:lnTo>
                  <a:lnTo>
                    <a:pt x="573" y="606"/>
                  </a:lnTo>
                  <a:lnTo>
                    <a:pt x="539" y="640"/>
                  </a:lnTo>
                  <a:lnTo>
                    <a:pt x="438" y="674"/>
                  </a:lnTo>
                  <a:lnTo>
                    <a:pt x="236" y="707"/>
                  </a:lnTo>
                  <a:lnTo>
                    <a:pt x="101" y="741"/>
                  </a:lnTo>
                  <a:lnTo>
                    <a:pt x="34" y="808"/>
                  </a:lnTo>
                  <a:lnTo>
                    <a:pt x="0" y="876"/>
                  </a:lnTo>
                  <a:lnTo>
                    <a:pt x="0" y="909"/>
                  </a:lnTo>
                  <a:lnTo>
                    <a:pt x="34" y="943"/>
                  </a:lnTo>
                  <a:lnTo>
                    <a:pt x="68" y="977"/>
                  </a:lnTo>
                  <a:lnTo>
                    <a:pt x="101" y="943"/>
                  </a:lnTo>
                  <a:lnTo>
                    <a:pt x="169" y="909"/>
                  </a:lnTo>
                  <a:lnTo>
                    <a:pt x="270" y="876"/>
                  </a:lnTo>
                  <a:lnTo>
                    <a:pt x="438" y="876"/>
                  </a:lnTo>
                  <a:lnTo>
                    <a:pt x="573" y="808"/>
                  </a:lnTo>
                  <a:lnTo>
                    <a:pt x="640" y="775"/>
                  </a:lnTo>
                  <a:lnTo>
                    <a:pt x="707" y="707"/>
                  </a:lnTo>
                  <a:lnTo>
                    <a:pt x="707" y="640"/>
                  </a:lnTo>
                  <a:lnTo>
                    <a:pt x="707" y="539"/>
                  </a:lnTo>
                  <a:lnTo>
                    <a:pt x="674" y="472"/>
                  </a:lnTo>
                  <a:lnTo>
                    <a:pt x="606" y="404"/>
                  </a:lnTo>
                  <a:lnTo>
                    <a:pt x="539" y="371"/>
                  </a:lnTo>
                  <a:lnTo>
                    <a:pt x="438" y="371"/>
                  </a:lnTo>
                  <a:lnTo>
                    <a:pt x="270" y="404"/>
                  </a:lnTo>
                  <a:lnTo>
                    <a:pt x="236" y="270"/>
                  </a:lnTo>
                  <a:lnTo>
                    <a:pt x="472" y="169"/>
                  </a:lnTo>
                  <a:lnTo>
                    <a:pt x="674" y="101"/>
                  </a:lnTo>
                  <a:lnTo>
                    <a:pt x="674" y="34"/>
                  </a:lnTo>
                  <a:lnTo>
                    <a:pt x="674" y="0"/>
                  </a:lnTo>
                  <a:lnTo>
                    <a:pt x="505" y="0"/>
                  </a:lnTo>
                  <a:close/>
                </a:path>
              </a:pathLst>
            </a:custGeom>
            <a:solidFill>
              <a:srgbClr val="BDD1D3"/>
            </a:solidFill>
            <a:ln>
              <a:noFill/>
            </a:ln>
          </p:spPr>
          <p:txBody>
            <a:bodyPr lIns="117025" tIns="117025" rIns="117025" bIns="117025" anchor="ctr"/>
            <a:lstStyle/>
            <a:p>
              <a:pPr>
                <a:defRPr/>
              </a:pPr>
              <a:endParaRPr lang="ru-RU" sz="1350"/>
            </a:p>
          </p:txBody>
        </p:sp>
        <p:sp>
          <p:nvSpPr>
            <p:cNvPr id="836" name="Shape 700">
              <a:extLst>
                <a:ext uri="{FF2B5EF4-FFF2-40B4-BE49-F238E27FC236}">
                  <a16:creationId xmlns:a16="http://schemas.microsoft.com/office/drawing/2014/main" id="{217F1A1E-5325-386B-D397-B082844F8E28}"/>
                </a:ext>
              </a:extLst>
            </p:cNvPr>
            <p:cNvSpPr>
              <a:spLocks/>
            </p:cNvSpPr>
            <p:nvPr/>
          </p:nvSpPr>
          <p:spPr bwMode="auto">
            <a:xfrm>
              <a:off x="3843650" y="3509502"/>
              <a:ext cx="220481" cy="34652"/>
            </a:xfrm>
            <a:custGeom>
              <a:avLst/>
              <a:gdLst>
                <a:gd name="T0" fmla="*/ 390625 w 8822"/>
                <a:gd name="T1" fmla="*/ 390625 h 1382"/>
                <a:gd name="T2" fmla="*/ 390625 w 8822"/>
                <a:gd name="T3" fmla="*/ 105468750 h 1382"/>
                <a:gd name="T4" fmla="*/ 421093750 w 8822"/>
                <a:gd name="T5" fmla="*/ 184375000 h 1382"/>
                <a:gd name="T6" fmla="*/ 841796875 w 8822"/>
                <a:gd name="T7" fmla="*/ 237109375 h 1382"/>
                <a:gd name="T8" fmla="*/ 1262890625 w 8822"/>
                <a:gd name="T9" fmla="*/ 276562500 h 1382"/>
                <a:gd name="T10" fmla="*/ 1696875000 w 8822"/>
                <a:gd name="T11" fmla="*/ 302734375 h 1382"/>
                <a:gd name="T12" fmla="*/ 2117578125 w 8822"/>
                <a:gd name="T13" fmla="*/ 342187500 h 1382"/>
                <a:gd name="T14" fmla="*/ 2147483647 w 8822"/>
                <a:gd name="T15" fmla="*/ 381640625 h 1382"/>
                <a:gd name="T16" fmla="*/ 2147483647 w 8822"/>
                <a:gd name="T17" fmla="*/ 447265625 h 1382"/>
                <a:gd name="T18" fmla="*/ 2147483647 w 8822"/>
                <a:gd name="T19" fmla="*/ 486718750 h 1382"/>
                <a:gd name="T20" fmla="*/ 2147483647 w 8822"/>
                <a:gd name="T21" fmla="*/ 539453125 h 1382"/>
                <a:gd name="T22" fmla="*/ 2147483647 w 8822"/>
                <a:gd name="T23" fmla="*/ 539453125 h 1382"/>
                <a:gd name="T24" fmla="*/ 2147483647 w 8822"/>
                <a:gd name="T25" fmla="*/ 500000000 h 1382"/>
                <a:gd name="T26" fmla="*/ 2147483647 w 8822"/>
                <a:gd name="T27" fmla="*/ 460546875 h 1382"/>
                <a:gd name="T28" fmla="*/ 2147483647 w 8822"/>
                <a:gd name="T29" fmla="*/ 447265625 h 1382"/>
                <a:gd name="T30" fmla="*/ 2147483647 w 8822"/>
                <a:gd name="T31" fmla="*/ 434375000 h 1382"/>
                <a:gd name="T32" fmla="*/ 2147483647 w 8822"/>
                <a:gd name="T33" fmla="*/ 394921875 h 1382"/>
                <a:gd name="T34" fmla="*/ 2147483647 w 8822"/>
                <a:gd name="T35" fmla="*/ 342187500 h 1382"/>
                <a:gd name="T36" fmla="*/ 2147483647 w 8822"/>
                <a:gd name="T37" fmla="*/ 289453125 h 1382"/>
                <a:gd name="T38" fmla="*/ 2130859375 w 8822"/>
                <a:gd name="T39" fmla="*/ 237109375 h 1382"/>
                <a:gd name="T40" fmla="*/ 1710156250 w 8822"/>
                <a:gd name="T41" fmla="*/ 210546875 h 1382"/>
                <a:gd name="T42" fmla="*/ 1276171875 w 8822"/>
                <a:gd name="T43" fmla="*/ 171093750 h 1382"/>
                <a:gd name="T44" fmla="*/ 841796875 w 8822"/>
                <a:gd name="T45" fmla="*/ 131640625 h 1382"/>
                <a:gd name="T46" fmla="*/ 421093750 w 8822"/>
                <a:gd name="T47" fmla="*/ 79296875 h 1382"/>
                <a:gd name="T48" fmla="*/ 210546875 w 8822"/>
                <a:gd name="T49" fmla="*/ 39843750 h 1382"/>
                <a:gd name="T50" fmla="*/ 390625 w 8822"/>
                <a:gd name="T51" fmla="*/ 390625 h 1382"/>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822"/>
                <a:gd name="T79" fmla="*/ 0 h 1382"/>
                <a:gd name="T80" fmla="*/ 8822 w 8822"/>
                <a:gd name="T81" fmla="*/ 1382 h 1382"/>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822" h="1382" extrusionOk="0">
                  <a:moveTo>
                    <a:pt x="1" y="1"/>
                  </a:moveTo>
                  <a:lnTo>
                    <a:pt x="1" y="270"/>
                  </a:lnTo>
                  <a:lnTo>
                    <a:pt x="1078" y="472"/>
                  </a:lnTo>
                  <a:lnTo>
                    <a:pt x="2155" y="607"/>
                  </a:lnTo>
                  <a:lnTo>
                    <a:pt x="3233" y="708"/>
                  </a:lnTo>
                  <a:lnTo>
                    <a:pt x="4344" y="775"/>
                  </a:lnTo>
                  <a:lnTo>
                    <a:pt x="5421" y="876"/>
                  </a:lnTo>
                  <a:lnTo>
                    <a:pt x="6499" y="977"/>
                  </a:lnTo>
                  <a:lnTo>
                    <a:pt x="7576" y="1145"/>
                  </a:lnTo>
                  <a:lnTo>
                    <a:pt x="8115" y="1246"/>
                  </a:lnTo>
                  <a:lnTo>
                    <a:pt x="8653" y="1381"/>
                  </a:lnTo>
                  <a:lnTo>
                    <a:pt x="8754" y="1381"/>
                  </a:lnTo>
                  <a:lnTo>
                    <a:pt x="8822" y="1280"/>
                  </a:lnTo>
                  <a:lnTo>
                    <a:pt x="8788" y="1179"/>
                  </a:lnTo>
                  <a:lnTo>
                    <a:pt x="8754" y="1145"/>
                  </a:lnTo>
                  <a:lnTo>
                    <a:pt x="8721" y="1112"/>
                  </a:lnTo>
                  <a:lnTo>
                    <a:pt x="8182" y="1011"/>
                  </a:lnTo>
                  <a:lnTo>
                    <a:pt x="7643" y="876"/>
                  </a:lnTo>
                  <a:lnTo>
                    <a:pt x="6566" y="741"/>
                  </a:lnTo>
                  <a:lnTo>
                    <a:pt x="5455" y="607"/>
                  </a:lnTo>
                  <a:lnTo>
                    <a:pt x="4378" y="539"/>
                  </a:lnTo>
                  <a:lnTo>
                    <a:pt x="3267" y="438"/>
                  </a:lnTo>
                  <a:lnTo>
                    <a:pt x="2155" y="337"/>
                  </a:lnTo>
                  <a:lnTo>
                    <a:pt x="1078" y="203"/>
                  </a:lnTo>
                  <a:lnTo>
                    <a:pt x="539" y="102"/>
                  </a:lnTo>
                  <a:lnTo>
                    <a:pt x="1" y="1"/>
                  </a:lnTo>
                  <a:close/>
                </a:path>
              </a:pathLst>
            </a:custGeom>
            <a:solidFill>
              <a:srgbClr val="BDD1D3"/>
            </a:solidFill>
            <a:ln>
              <a:noFill/>
            </a:ln>
          </p:spPr>
          <p:txBody>
            <a:bodyPr lIns="117025" tIns="117025" rIns="117025" bIns="117025" anchor="ctr"/>
            <a:lstStyle/>
            <a:p>
              <a:pPr>
                <a:defRPr/>
              </a:pPr>
              <a:endParaRPr lang="ru-RU" sz="1350"/>
            </a:p>
          </p:txBody>
        </p:sp>
        <p:sp>
          <p:nvSpPr>
            <p:cNvPr id="837" name="Shape 701">
              <a:extLst>
                <a:ext uri="{FF2B5EF4-FFF2-40B4-BE49-F238E27FC236}">
                  <a16:creationId xmlns:a16="http://schemas.microsoft.com/office/drawing/2014/main" id="{C3AA0E56-6CE3-99AF-E7C7-BAE6E6D4AE44}"/>
                </a:ext>
              </a:extLst>
            </p:cNvPr>
            <p:cNvSpPr>
              <a:spLocks/>
            </p:cNvSpPr>
            <p:nvPr/>
          </p:nvSpPr>
          <p:spPr bwMode="auto">
            <a:xfrm>
              <a:off x="4215898" y="2961648"/>
              <a:ext cx="63933" cy="60939"/>
            </a:xfrm>
            <a:custGeom>
              <a:avLst/>
              <a:gdLst>
                <a:gd name="T0" fmla="*/ 775781250 w 2559"/>
                <a:gd name="T1" fmla="*/ 390625 h 2425"/>
                <a:gd name="T2" fmla="*/ 631250000 w 2559"/>
                <a:gd name="T3" fmla="*/ 26562500 h 2425"/>
                <a:gd name="T4" fmla="*/ 355078125 w 2559"/>
                <a:gd name="T5" fmla="*/ 26562500 h 2425"/>
                <a:gd name="T6" fmla="*/ 210546875 w 2559"/>
                <a:gd name="T7" fmla="*/ 39843750 h 2425"/>
                <a:gd name="T8" fmla="*/ 78906250 w 2559"/>
                <a:gd name="T9" fmla="*/ 53125000 h 2425"/>
                <a:gd name="T10" fmla="*/ 65625000 w 2559"/>
                <a:gd name="T11" fmla="*/ 26562500 h 2425"/>
                <a:gd name="T12" fmla="*/ 65625000 w 2559"/>
                <a:gd name="T13" fmla="*/ 13671875 h 2425"/>
                <a:gd name="T14" fmla="*/ 39453125 w 2559"/>
                <a:gd name="T15" fmla="*/ 13671875 h 2425"/>
                <a:gd name="T16" fmla="*/ 26171875 w 2559"/>
                <a:gd name="T17" fmla="*/ 26562500 h 2425"/>
                <a:gd name="T18" fmla="*/ 13281250 w 2559"/>
                <a:gd name="T19" fmla="*/ 118750000 h 2425"/>
                <a:gd name="T20" fmla="*/ 0 w 2559"/>
                <a:gd name="T21" fmla="*/ 223828125 h 2425"/>
                <a:gd name="T22" fmla="*/ 0 w 2559"/>
                <a:gd name="T23" fmla="*/ 434375000 h 2425"/>
                <a:gd name="T24" fmla="*/ 13281250 w 2559"/>
                <a:gd name="T25" fmla="*/ 671093750 h 2425"/>
                <a:gd name="T26" fmla="*/ 26171875 w 2559"/>
                <a:gd name="T27" fmla="*/ 789453125 h 2425"/>
                <a:gd name="T28" fmla="*/ 65625000 w 2559"/>
                <a:gd name="T29" fmla="*/ 907812500 h 2425"/>
                <a:gd name="T30" fmla="*/ 78906250 w 2559"/>
                <a:gd name="T31" fmla="*/ 921093750 h 2425"/>
                <a:gd name="T32" fmla="*/ 118359375 w 2559"/>
                <a:gd name="T33" fmla="*/ 921093750 h 2425"/>
                <a:gd name="T34" fmla="*/ 131640625 w 2559"/>
                <a:gd name="T35" fmla="*/ 894531250 h 2425"/>
                <a:gd name="T36" fmla="*/ 118359375 w 2559"/>
                <a:gd name="T37" fmla="*/ 776171875 h 2425"/>
                <a:gd name="T38" fmla="*/ 118359375 w 2559"/>
                <a:gd name="T39" fmla="*/ 657812500 h 2425"/>
                <a:gd name="T40" fmla="*/ 92187500 w 2559"/>
                <a:gd name="T41" fmla="*/ 421093750 h 2425"/>
                <a:gd name="T42" fmla="*/ 92187500 w 2559"/>
                <a:gd name="T43" fmla="*/ 263281250 h 2425"/>
                <a:gd name="T44" fmla="*/ 78906250 w 2559"/>
                <a:gd name="T45" fmla="*/ 92578125 h 2425"/>
                <a:gd name="T46" fmla="*/ 171093750 w 2559"/>
                <a:gd name="T47" fmla="*/ 105468750 h 2425"/>
                <a:gd name="T48" fmla="*/ 447265625 w 2559"/>
                <a:gd name="T49" fmla="*/ 105468750 h 2425"/>
                <a:gd name="T50" fmla="*/ 867968750 w 2559"/>
                <a:gd name="T51" fmla="*/ 79296875 h 2425"/>
                <a:gd name="T52" fmla="*/ 881250000 w 2559"/>
                <a:gd name="T53" fmla="*/ 92578125 h 2425"/>
                <a:gd name="T54" fmla="*/ 894140625 w 2559"/>
                <a:gd name="T55" fmla="*/ 105468750 h 2425"/>
                <a:gd name="T56" fmla="*/ 907421875 w 2559"/>
                <a:gd name="T57" fmla="*/ 105468750 h 2425"/>
                <a:gd name="T58" fmla="*/ 894140625 w 2559"/>
                <a:gd name="T59" fmla="*/ 223828125 h 2425"/>
                <a:gd name="T60" fmla="*/ 907421875 w 2559"/>
                <a:gd name="T61" fmla="*/ 355468750 h 2425"/>
                <a:gd name="T62" fmla="*/ 920703125 w 2559"/>
                <a:gd name="T63" fmla="*/ 815625000 h 2425"/>
                <a:gd name="T64" fmla="*/ 828515625 w 2559"/>
                <a:gd name="T65" fmla="*/ 802734375 h 2425"/>
                <a:gd name="T66" fmla="*/ 736328125 w 2559"/>
                <a:gd name="T67" fmla="*/ 815625000 h 2425"/>
                <a:gd name="T68" fmla="*/ 552343750 w 2559"/>
                <a:gd name="T69" fmla="*/ 828906250 h 2425"/>
                <a:gd name="T70" fmla="*/ 262890625 w 2559"/>
                <a:gd name="T71" fmla="*/ 828906250 h 2425"/>
                <a:gd name="T72" fmla="*/ 210546875 w 2559"/>
                <a:gd name="T73" fmla="*/ 842187500 h 2425"/>
                <a:gd name="T74" fmla="*/ 157812500 w 2559"/>
                <a:gd name="T75" fmla="*/ 855078125 h 2425"/>
                <a:gd name="T76" fmla="*/ 131640625 w 2559"/>
                <a:gd name="T77" fmla="*/ 894531250 h 2425"/>
                <a:gd name="T78" fmla="*/ 157812500 w 2559"/>
                <a:gd name="T79" fmla="*/ 921093750 h 2425"/>
                <a:gd name="T80" fmla="*/ 197265625 w 2559"/>
                <a:gd name="T81" fmla="*/ 933984375 h 2425"/>
                <a:gd name="T82" fmla="*/ 302343750 w 2559"/>
                <a:gd name="T83" fmla="*/ 947265625 h 2425"/>
                <a:gd name="T84" fmla="*/ 499609375 w 2559"/>
                <a:gd name="T85" fmla="*/ 921093750 h 2425"/>
                <a:gd name="T86" fmla="*/ 815234375 w 2559"/>
                <a:gd name="T87" fmla="*/ 921093750 h 2425"/>
                <a:gd name="T88" fmla="*/ 920703125 w 2559"/>
                <a:gd name="T89" fmla="*/ 894531250 h 2425"/>
                <a:gd name="T90" fmla="*/ 946875000 w 2559"/>
                <a:gd name="T91" fmla="*/ 907812500 h 2425"/>
                <a:gd name="T92" fmla="*/ 986328125 w 2559"/>
                <a:gd name="T93" fmla="*/ 907812500 h 2425"/>
                <a:gd name="T94" fmla="*/ 999609375 w 2559"/>
                <a:gd name="T95" fmla="*/ 881640625 h 2425"/>
                <a:gd name="T96" fmla="*/ 973046875 w 2559"/>
                <a:gd name="T97" fmla="*/ 421093750 h 2425"/>
                <a:gd name="T98" fmla="*/ 986328125 w 2559"/>
                <a:gd name="T99" fmla="*/ 223828125 h 2425"/>
                <a:gd name="T100" fmla="*/ 973046875 w 2559"/>
                <a:gd name="T101" fmla="*/ 118750000 h 2425"/>
                <a:gd name="T102" fmla="*/ 946875000 w 2559"/>
                <a:gd name="T103" fmla="*/ 26562500 h 2425"/>
                <a:gd name="T104" fmla="*/ 933593750 w 2559"/>
                <a:gd name="T105" fmla="*/ 26562500 h 2425"/>
                <a:gd name="T106" fmla="*/ 933593750 w 2559"/>
                <a:gd name="T107" fmla="*/ 39843750 h 2425"/>
                <a:gd name="T108" fmla="*/ 920703125 w 2559"/>
                <a:gd name="T109" fmla="*/ 39843750 h 2425"/>
                <a:gd name="T110" fmla="*/ 894140625 w 2559"/>
                <a:gd name="T111" fmla="*/ 13671875 h 2425"/>
                <a:gd name="T112" fmla="*/ 867968750 w 2559"/>
                <a:gd name="T113" fmla="*/ 13671875 h 2425"/>
                <a:gd name="T114" fmla="*/ 775781250 w 2559"/>
                <a:gd name="T115" fmla="*/ 390625 h 24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59"/>
                <a:gd name="T175" fmla="*/ 0 h 2425"/>
                <a:gd name="T176" fmla="*/ 2559 w 2559"/>
                <a:gd name="T177" fmla="*/ 2425 h 24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59" h="2425" extrusionOk="0">
                  <a:moveTo>
                    <a:pt x="1986" y="1"/>
                  </a:moveTo>
                  <a:lnTo>
                    <a:pt x="1616" y="68"/>
                  </a:lnTo>
                  <a:lnTo>
                    <a:pt x="909" y="68"/>
                  </a:lnTo>
                  <a:lnTo>
                    <a:pt x="539" y="102"/>
                  </a:lnTo>
                  <a:lnTo>
                    <a:pt x="202" y="136"/>
                  </a:lnTo>
                  <a:lnTo>
                    <a:pt x="168" y="68"/>
                  </a:lnTo>
                  <a:lnTo>
                    <a:pt x="168" y="35"/>
                  </a:lnTo>
                  <a:lnTo>
                    <a:pt x="101" y="35"/>
                  </a:lnTo>
                  <a:lnTo>
                    <a:pt x="67" y="68"/>
                  </a:lnTo>
                  <a:lnTo>
                    <a:pt x="34" y="304"/>
                  </a:lnTo>
                  <a:lnTo>
                    <a:pt x="0" y="573"/>
                  </a:lnTo>
                  <a:lnTo>
                    <a:pt x="0" y="1112"/>
                  </a:lnTo>
                  <a:lnTo>
                    <a:pt x="34" y="1718"/>
                  </a:lnTo>
                  <a:lnTo>
                    <a:pt x="67" y="2021"/>
                  </a:lnTo>
                  <a:lnTo>
                    <a:pt x="168" y="2324"/>
                  </a:lnTo>
                  <a:lnTo>
                    <a:pt x="202" y="2358"/>
                  </a:lnTo>
                  <a:lnTo>
                    <a:pt x="303" y="2358"/>
                  </a:lnTo>
                  <a:lnTo>
                    <a:pt x="337" y="2290"/>
                  </a:lnTo>
                  <a:lnTo>
                    <a:pt x="303" y="1987"/>
                  </a:lnTo>
                  <a:lnTo>
                    <a:pt x="303" y="1684"/>
                  </a:lnTo>
                  <a:lnTo>
                    <a:pt x="236" y="1078"/>
                  </a:lnTo>
                  <a:lnTo>
                    <a:pt x="236" y="674"/>
                  </a:lnTo>
                  <a:lnTo>
                    <a:pt x="202" y="237"/>
                  </a:lnTo>
                  <a:lnTo>
                    <a:pt x="438" y="270"/>
                  </a:lnTo>
                  <a:lnTo>
                    <a:pt x="1145" y="270"/>
                  </a:lnTo>
                  <a:lnTo>
                    <a:pt x="2222" y="203"/>
                  </a:lnTo>
                  <a:lnTo>
                    <a:pt x="2256" y="237"/>
                  </a:lnTo>
                  <a:lnTo>
                    <a:pt x="2289" y="270"/>
                  </a:lnTo>
                  <a:lnTo>
                    <a:pt x="2323" y="270"/>
                  </a:lnTo>
                  <a:lnTo>
                    <a:pt x="2289" y="573"/>
                  </a:lnTo>
                  <a:lnTo>
                    <a:pt x="2323" y="910"/>
                  </a:lnTo>
                  <a:lnTo>
                    <a:pt x="2357" y="2088"/>
                  </a:lnTo>
                  <a:lnTo>
                    <a:pt x="2121" y="2055"/>
                  </a:lnTo>
                  <a:lnTo>
                    <a:pt x="1885" y="2088"/>
                  </a:lnTo>
                  <a:lnTo>
                    <a:pt x="1414" y="2122"/>
                  </a:lnTo>
                  <a:lnTo>
                    <a:pt x="673" y="2122"/>
                  </a:lnTo>
                  <a:lnTo>
                    <a:pt x="539" y="2156"/>
                  </a:lnTo>
                  <a:lnTo>
                    <a:pt x="404" y="2189"/>
                  </a:lnTo>
                  <a:lnTo>
                    <a:pt x="337" y="2290"/>
                  </a:lnTo>
                  <a:lnTo>
                    <a:pt x="404" y="2358"/>
                  </a:lnTo>
                  <a:lnTo>
                    <a:pt x="505" y="2391"/>
                  </a:lnTo>
                  <a:lnTo>
                    <a:pt x="774" y="2425"/>
                  </a:lnTo>
                  <a:lnTo>
                    <a:pt x="1279" y="2358"/>
                  </a:lnTo>
                  <a:lnTo>
                    <a:pt x="2087" y="2358"/>
                  </a:lnTo>
                  <a:lnTo>
                    <a:pt x="2357" y="2290"/>
                  </a:lnTo>
                  <a:lnTo>
                    <a:pt x="2424" y="2324"/>
                  </a:lnTo>
                  <a:lnTo>
                    <a:pt x="2525" y="2324"/>
                  </a:lnTo>
                  <a:lnTo>
                    <a:pt x="2559" y="2257"/>
                  </a:lnTo>
                  <a:lnTo>
                    <a:pt x="2491" y="1078"/>
                  </a:lnTo>
                  <a:lnTo>
                    <a:pt x="2525" y="573"/>
                  </a:lnTo>
                  <a:lnTo>
                    <a:pt x="2491" y="304"/>
                  </a:lnTo>
                  <a:lnTo>
                    <a:pt x="2424" y="68"/>
                  </a:lnTo>
                  <a:lnTo>
                    <a:pt x="2390" y="68"/>
                  </a:lnTo>
                  <a:lnTo>
                    <a:pt x="2390" y="102"/>
                  </a:lnTo>
                  <a:lnTo>
                    <a:pt x="2357" y="102"/>
                  </a:lnTo>
                  <a:lnTo>
                    <a:pt x="2289" y="35"/>
                  </a:lnTo>
                  <a:lnTo>
                    <a:pt x="2222" y="35"/>
                  </a:lnTo>
                  <a:lnTo>
                    <a:pt x="1986" y="1"/>
                  </a:lnTo>
                  <a:close/>
                </a:path>
              </a:pathLst>
            </a:custGeom>
            <a:solidFill>
              <a:srgbClr val="BDD1D3"/>
            </a:solidFill>
            <a:ln>
              <a:noFill/>
            </a:ln>
          </p:spPr>
          <p:txBody>
            <a:bodyPr lIns="117025" tIns="117025" rIns="117025" bIns="117025" anchor="ctr"/>
            <a:lstStyle/>
            <a:p>
              <a:pPr>
                <a:defRPr/>
              </a:pPr>
              <a:endParaRPr lang="ru-RU" sz="1350"/>
            </a:p>
          </p:txBody>
        </p:sp>
        <p:sp>
          <p:nvSpPr>
            <p:cNvPr id="838" name="Shape 702">
              <a:extLst>
                <a:ext uri="{FF2B5EF4-FFF2-40B4-BE49-F238E27FC236}">
                  <a16:creationId xmlns:a16="http://schemas.microsoft.com/office/drawing/2014/main" id="{3AADF460-4D62-4603-64CF-D38DD33017CC}"/>
                </a:ext>
              </a:extLst>
            </p:cNvPr>
            <p:cNvSpPr>
              <a:spLocks/>
            </p:cNvSpPr>
            <p:nvPr/>
          </p:nvSpPr>
          <p:spPr bwMode="auto">
            <a:xfrm>
              <a:off x="4346752" y="5169790"/>
              <a:ext cx="557476" cy="307085"/>
            </a:xfrm>
            <a:custGeom>
              <a:avLst/>
              <a:gdLst>
                <a:gd name="T0" fmla="*/ 236718750 w 22289"/>
                <a:gd name="T1" fmla="*/ 2147483647 h 12289"/>
                <a:gd name="T2" fmla="*/ 52734375 w 22289"/>
                <a:gd name="T3" fmla="*/ 2147483647 h 12289"/>
                <a:gd name="T4" fmla="*/ 184375000 w 22289"/>
                <a:gd name="T5" fmla="*/ 2147483647 h 12289"/>
                <a:gd name="T6" fmla="*/ 2147483647 w 22289"/>
                <a:gd name="T7" fmla="*/ 2147483647 h 12289"/>
                <a:gd name="T8" fmla="*/ 2147483647 w 22289"/>
                <a:gd name="T9" fmla="*/ 2147483647 h 12289"/>
                <a:gd name="T10" fmla="*/ 2147483647 w 22289"/>
                <a:gd name="T11" fmla="*/ 2147483647 h 12289"/>
                <a:gd name="T12" fmla="*/ 683984375 w 22289"/>
                <a:gd name="T13" fmla="*/ 39453125 h 12289"/>
                <a:gd name="T14" fmla="*/ 223828125 w 22289"/>
                <a:gd name="T15" fmla="*/ 1249609375 h 12289"/>
                <a:gd name="T16" fmla="*/ 118359375 w 22289"/>
                <a:gd name="T17" fmla="*/ 1867578125 h 12289"/>
                <a:gd name="T18" fmla="*/ 78906250 w 22289"/>
                <a:gd name="T19" fmla="*/ 2147483647 h 12289"/>
                <a:gd name="T20" fmla="*/ 0 w 22289"/>
                <a:gd name="T21" fmla="*/ 2147483647 h 12289"/>
                <a:gd name="T22" fmla="*/ 78906250 w 22289"/>
                <a:gd name="T23" fmla="*/ 2147483647 h 12289"/>
                <a:gd name="T24" fmla="*/ 421093750 w 22289"/>
                <a:gd name="T25" fmla="*/ 2147483647 h 12289"/>
                <a:gd name="T26" fmla="*/ 960156250 w 22289"/>
                <a:gd name="T27" fmla="*/ 2147483647 h 12289"/>
                <a:gd name="T28" fmla="*/ 2051562500 w 22289"/>
                <a:gd name="T29" fmla="*/ 2147483647 h 12289"/>
                <a:gd name="T30" fmla="*/ 2147483647 w 22289"/>
                <a:gd name="T31" fmla="*/ 2147483647 h 12289"/>
                <a:gd name="T32" fmla="*/ 2147483647 w 22289"/>
                <a:gd name="T33" fmla="*/ 2147483647 h 12289"/>
                <a:gd name="T34" fmla="*/ 2147483647 w 22289"/>
                <a:gd name="T35" fmla="*/ 2147483647 h 12289"/>
                <a:gd name="T36" fmla="*/ 2147483647 w 22289"/>
                <a:gd name="T37" fmla="*/ 2147483647 h 12289"/>
                <a:gd name="T38" fmla="*/ 2147483647 w 22289"/>
                <a:gd name="T39" fmla="*/ 2147483647 h 12289"/>
                <a:gd name="T40" fmla="*/ 2147483647 w 22289"/>
                <a:gd name="T41" fmla="*/ 2147483647 h 12289"/>
                <a:gd name="T42" fmla="*/ 2147483647 w 22289"/>
                <a:gd name="T43" fmla="*/ 2147483647 h 12289"/>
                <a:gd name="T44" fmla="*/ 2147483647 w 22289"/>
                <a:gd name="T45" fmla="*/ 2147483647 h 12289"/>
                <a:gd name="T46" fmla="*/ 2147483647 w 22289"/>
                <a:gd name="T47" fmla="*/ 2147483647 h 12289"/>
                <a:gd name="T48" fmla="*/ 2147483647 w 22289"/>
                <a:gd name="T49" fmla="*/ 2147483647 h 12289"/>
                <a:gd name="T50" fmla="*/ 2147483647 w 22289"/>
                <a:gd name="T51" fmla="*/ 2147483647 h 12289"/>
                <a:gd name="T52" fmla="*/ 2147483647 w 22289"/>
                <a:gd name="T53" fmla="*/ 2147483647 h 12289"/>
                <a:gd name="T54" fmla="*/ 2147483647 w 22289"/>
                <a:gd name="T55" fmla="*/ 2147483647 h 12289"/>
                <a:gd name="T56" fmla="*/ 2147483647 w 22289"/>
                <a:gd name="T57" fmla="*/ 2147483647 h 12289"/>
                <a:gd name="T58" fmla="*/ 2147483647 w 22289"/>
                <a:gd name="T59" fmla="*/ 2147483647 h 12289"/>
                <a:gd name="T60" fmla="*/ 1920312500 w 22289"/>
                <a:gd name="T61" fmla="*/ 2147483647 h 12289"/>
                <a:gd name="T62" fmla="*/ 1012890625 w 22289"/>
                <a:gd name="T63" fmla="*/ 2147483647 h 12289"/>
                <a:gd name="T64" fmla="*/ 644531250 w 22289"/>
                <a:gd name="T65" fmla="*/ 2147483647 h 12289"/>
                <a:gd name="T66" fmla="*/ 368359375 w 22289"/>
                <a:gd name="T67" fmla="*/ 2147483647 h 12289"/>
                <a:gd name="T68" fmla="*/ 223828125 w 22289"/>
                <a:gd name="T69" fmla="*/ 1959765625 h 12289"/>
                <a:gd name="T70" fmla="*/ 276171875 w 22289"/>
                <a:gd name="T71" fmla="*/ 1301953125 h 12289"/>
                <a:gd name="T72" fmla="*/ 683984375 w 22289"/>
                <a:gd name="T73" fmla="*/ 302734375 h 12289"/>
                <a:gd name="T74" fmla="*/ 2147483647 w 22289"/>
                <a:gd name="T75" fmla="*/ 407812500 h 12289"/>
                <a:gd name="T76" fmla="*/ 2147483647 w 22289"/>
                <a:gd name="T77" fmla="*/ 1025781250 h 12289"/>
                <a:gd name="T78" fmla="*/ 2147483647 w 22289"/>
                <a:gd name="T79" fmla="*/ 2104296875 h 12289"/>
                <a:gd name="T80" fmla="*/ 2147483647 w 22289"/>
                <a:gd name="T81" fmla="*/ 2147483647 h 12289"/>
                <a:gd name="T82" fmla="*/ 2147483647 w 22289"/>
                <a:gd name="T83" fmla="*/ 2147483647 h 12289"/>
                <a:gd name="T84" fmla="*/ 2147483647 w 22289"/>
                <a:gd name="T85" fmla="*/ 2147483647 h 12289"/>
                <a:gd name="T86" fmla="*/ 2147483647 w 22289"/>
                <a:gd name="T87" fmla="*/ 2147483647 h 12289"/>
                <a:gd name="T88" fmla="*/ 2147483647 w 22289"/>
                <a:gd name="T89" fmla="*/ 2147483647 h 12289"/>
                <a:gd name="T90" fmla="*/ 2147483647 w 22289"/>
                <a:gd name="T91" fmla="*/ 2147483647 h 12289"/>
                <a:gd name="T92" fmla="*/ 2147483647 w 22289"/>
                <a:gd name="T93" fmla="*/ 2147483647 h 12289"/>
                <a:gd name="T94" fmla="*/ 2147483647 w 22289"/>
                <a:gd name="T95" fmla="*/ 2147483647 h 12289"/>
                <a:gd name="T96" fmla="*/ 2147483647 w 22289"/>
                <a:gd name="T97" fmla="*/ 1775390625 h 12289"/>
                <a:gd name="T98" fmla="*/ 2147483647 w 22289"/>
                <a:gd name="T99" fmla="*/ 881250000 h 12289"/>
                <a:gd name="T100" fmla="*/ 1933203125 w 22289"/>
                <a:gd name="T101" fmla="*/ 223828125 h 12289"/>
                <a:gd name="T102" fmla="*/ 776171875 w 22289"/>
                <a:gd name="T103" fmla="*/ 39453125 h 12289"/>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2289"/>
                <a:gd name="T157" fmla="*/ 0 h 12289"/>
                <a:gd name="T158" fmla="*/ 22289 w 22289"/>
                <a:gd name="T159" fmla="*/ 12289 h 12289"/>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2289" h="12289" extrusionOk="0">
                  <a:moveTo>
                    <a:pt x="472" y="5757"/>
                  </a:moveTo>
                  <a:lnTo>
                    <a:pt x="674" y="6262"/>
                  </a:lnTo>
                  <a:lnTo>
                    <a:pt x="943" y="6734"/>
                  </a:lnTo>
                  <a:lnTo>
                    <a:pt x="606" y="6734"/>
                  </a:lnTo>
                  <a:lnTo>
                    <a:pt x="438" y="6666"/>
                  </a:lnTo>
                  <a:lnTo>
                    <a:pt x="270" y="6565"/>
                  </a:lnTo>
                  <a:lnTo>
                    <a:pt x="169" y="6464"/>
                  </a:lnTo>
                  <a:lnTo>
                    <a:pt x="135" y="6363"/>
                  </a:lnTo>
                  <a:lnTo>
                    <a:pt x="135" y="6262"/>
                  </a:lnTo>
                  <a:lnTo>
                    <a:pt x="169" y="6128"/>
                  </a:lnTo>
                  <a:lnTo>
                    <a:pt x="303" y="5926"/>
                  </a:lnTo>
                  <a:lnTo>
                    <a:pt x="472" y="5757"/>
                  </a:lnTo>
                  <a:close/>
                  <a:moveTo>
                    <a:pt x="11414" y="6094"/>
                  </a:moveTo>
                  <a:lnTo>
                    <a:pt x="11548" y="6161"/>
                  </a:lnTo>
                  <a:lnTo>
                    <a:pt x="11717" y="6565"/>
                  </a:lnTo>
                  <a:lnTo>
                    <a:pt x="11784" y="6969"/>
                  </a:lnTo>
                  <a:lnTo>
                    <a:pt x="11548" y="6835"/>
                  </a:lnTo>
                  <a:lnTo>
                    <a:pt x="11245" y="6734"/>
                  </a:lnTo>
                  <a:lnTo>
                    <a:pt x="10976" y="6633"/>
                  </a:lnTo>
                  <a:lnTo>
                    <a:pt x="10673" y="6565"/>
                  </a:lnTo>
                  <a:lnTo>
                    <a:pt x="10875" y="6363"/>
                  </a:lnTo>
                  <a:lnTo>
                    <a:pt x="11077" y="6195"/>
                  </a:lnTo>
                  <a:lnTo>
                    <a:pt x="11178" y="6128"/>
                  </a:lnTo>
                  <a:lnTo>
                    <a:pt x="11279" y="6094"/>
                  </a:lnTo>
                  <a:lnTo>
                    <a:pt x="11414" y="6094"/>
                  </a:lnTo>
                  <a:close/>
                  <a:moveTo>
                    <a:pt x="1852" y="0"/>
                  </a:moveTo>
                  <a:lnTo>
                    <a:pt x="1785" y="34"/>
                  </a:lnTo>
                  <a:lnTo>
                    <a:pt x="1751" y="101"/>
                  </a:lnTo>
                  <a:lnTo>
                    <a:pt x="1549" y="741"/>
                  </a:lnTo>
                  <a:lnTo>
                    <a:pt x="1280" y="1347"/>
                  </a:lnTo>
                  <a:lnTo>
                    <a:pt x="775" y="2559"/>
                  </a:lnTo>
                  <a:lnTo>
                    <a:pt x="573" y="3199"/>
                  </a:lnTo>
                  <a:lnTo>
                    <a:pt x="404" y="3805"/>
                  </a:lnTo>
                  <a:lnTo>
                    <a:pt x="337" y="4141"/>
                  </a:lnTo>
                  <a:lnTo>
                    <a:pt x="303" y="4478"/>
                  </a:lnTo>
                  <a:lnTo>
                    <a:pt x="303" y="4781"/>
                  </a:lnTo>
                  <a:lnTo>
                    <a:pt x="303" y="5151"/>
                  </a:lnTo>
                  <a:lnTo>
                    <a:pt x="371" y="5421"/>
                  </a:lnTo>
                  <a:lnTo>
                    <a:pt x="438" y="5690"/>
                  </a:lnTo>
                  <a:lnTo>
                    <a:pt x="202" y="5825"/>
                  </a:lnTo>
                  <a:lnTo>
                    <a:pt x="135" y="5926"/>
                  </a:lnTo>
                  <a:lnTo>
                    <a:pt x="68" y="6027"/>
                  </a:lnTo>
                  <a:lnTo>
                    <a:pt x="0" y="6128"/>
                  </a:lnTo>
                  <a:lnTo>
                    <a:pt x="0" y="6262"/>
                  </a:lnTo>
                  <a:lnTo>
                    <a:pt x="0" y="6363"/>
                  </a:lnTo>
                  <a:lnTo>
                    <a:pt x="34" y="6498"/>
                  </a:lnTo>
                  <a:lnTo>
                    <a:pt x="101" y="6633"/>
                  </a:lnTo>
                  <a:lnTo>
                    <a:pt x="202" y="6734"/>
                  </a:lnTo>
                  <a:lnTo>
                    <a:pt x="337" y="6801"/>
                  </a:lnTo>
                  <a:lnTo>
                    <a:pt x="472" y="6868"/>
                  </a:lnTo>
                  <a:lnTo>
                    <a:pt x="775" y="6902"/>
                  </a:lnTo>
                  <a:lnTo>
                    <a:pt x="1078" y="6902"/>
                  </a:lnTo>
                  <a:lnTo>
                    <a:pt x="1414" y="7340"/>
                  </a:lnTo>
                  <a:lnTo>
                    <a:pt x="1818" y="7744"/>
                  </a:lnTo>
                  <a:lnTo>
                    <a:pt x="2256" y="8047"/>
                  </a:lnTo>
                  <a:lnTo>
                    <a:pt x="2458" y="8182"/>
                  </a:lnTo>
                  <a:lnTo>
                    <a:pt x="2694" y="8283"/>
                  </a:lnTo>
                  <a:lnTo>
                    <a:pt x="3300" y="8485"/>
                  </a:lnTo>
                  <a:lnTo>
                    <a:pt x="3939" y="8653"/>
                  </a:lnTo>
                  <a:lnTo>
                    <a:pt x="5252" y="8956"/>
                  </a:lnTo>
                  <a:lnTo>
                    <a:pt x="5825" y="9057"/>
                  </a:lnTo>
                  <a:lnTo>
                    <a:pt x="6397" y="9091"/>
                  </a:lnTo>
                  <a:lnTo>
                    <a:pt x="6700" y="9091"/>
                  </a:lnTo>
                  <a:lnTo>
                    <a:pt x="6969" y="9057"/>
                  </a:lnTo>
                  <a:lnTo>
                    <a:pt x="7273" y="9023"/>
                  </a:lnTo>
                  <a:lnTo>
                    <a:pt x="7542" y="8922"/>
                  </a:lnTo>
                  <a:lnTo>
                    <a:pt x="7845" y="8821"/>
                  </a:lnTo>
                  <a:lnTo>
                    <a:pt x="8081" y="8720"/>
                  </a:lnTo>
                  <a:lnTo>
                    <a:pt x="8586" y="8417"/>
                  </a:lnTo>
                  <a:lnTo>
                    <a:pt x="9091" y="8081"/>
                  </a:lnTo>
                  <a:lnTo>
                    <a:pt x="9528" y="7710"/>
                  </a:lnTo>
                  <a:lnTo>
                    <a:pt x="10067" y="7205"/>
                  </a:lnTo>
                  <a:lnTo>
                    <a:pt x="10572" y="6700"/>
                  </a:lnTo>
                  <a:lnTo>
                    <a:pt x="11178" y="6902"/>
                  </a:lnTo>
                  <a:lnTo>
                    <a:pt x="11515" y="7070"/>
                  </a:lnTo>
                  <a:lnTo>
                    <a:pt x="11818" y="7205"/>
                  </a:lnTo>
                  <a:lnTo>
                    <a:pt x="11851" y="7609"/>
                  </a:lnTo>
                  <a:lnTo>
                    <a:pt x="11851" y="8013"/>
                  </a:lnTo>
                  <a:lnTo>
                    <a:pt x="11818" y="8855"/>
                  </a:lnTo>
                  <a:lnTo>
                    <a:pt x="11851" y="9326"/>
                  </a:lnTo>
                  <a:lnTo>
                    <a:pt x="11986" y="9798"/>
                  </a:lnTo>
                  <a:lnTo>
                    <a:pt x="12121" y="10269"/>
                  </a:lnTo>
                  <a:lnTo>
                    <a:pt x="12323" y="10707"/>
                  </a:lnTo>
                  <a:lnTo>
                    <a:pt x="12592" y="11144"/>
                  </a:lnTo>
                  <a:lnTo>
                    <a:pt x="12895" y="11515"/>
                  </a:lnTo>
                  <a:lnTo>
                    <a:pt x="13232" y="11885"/>
                  </a:lnTo>
                  <a:lnTo>
                    <a:pt x="13636" y="12188"/>
                  </a:lnTo>
                  <a:lnTo>
                    <a:pt x="13737" y="12289"/>
                  </a:lnTo>
                  <a:lnTo>
                    <a:pt x="14073" y="12289"/>
                  </a:lnTo>
                  <a:lnTo>
                    <a:pt x="13501" y="11818"/>
                  </a:lnTo>
                  <a:lnTo>
                    <a:pt x="13265" y="11548"/>
                  </a:lnTo>
                  <a:lnTo>
                    <a:pt x="12996" y="11279"/>
                  </a:lnTo>
                  <a:lnTo>
                    <a:pt x="12794" y="11010"/>
                  </a:lnTo>
                  <a:lnTo>
                    <a:pt x="12592" y="10707"/>
                  </a:lnTo>
                  <a:lnTo>
                    <a:pt x="12424" y="10404"/>
                  </a:lnTo>
                  <a:lnTo>
                    <a:pt x="12255" y="10067"/>
                  </a:lnTo>
                  <a:lnTo>
                    <a:pt x="12188" y="9798"/>
                  </a:lnTo>
                  <a:lnTo>
                    <a:pt x="12121" y="9562"/>
                  </a:lnTo>
                  <a:lnTo>
                    <a:pt x="12087" y="9023"/>
                  </a:lnTo>
                  <a:lnTo>
                    <a:pt x="12087" y="8451"/>
                  </a:lnTo>
                  <a:lnTo>
                    <a:pt x="12087" y="7912"/>
                  </a:lnTo>
                  <a:lnTo>
                    <a:pt x="12087" y="7340"/>
                  </a:lnTo>
                  <a:lnTo>
                    <a:pt x="12053" y="7070"/>
                  </a:lnTo>
                  <a:lnTo>
                    <a:pt x="11986" y="6835"/>
                  </a:lnTo>
                  <a:lnTo>
                    <a:pt x="11919" y="6565"/>
                  </a:lnTo>
                  <a:lnTo>
                    <a:pt x="11818" y="6363"/>
                  </a:lnTo>
                  <a:lnTo>
                    <a:pt x="11683" y="6128"/>
                  </a:lnTo>
                  <a:lnTo>
                    <a:pt x="11481" y="5926"/>
                  </a:lnTo>
                  <a:lnTo>
                    <a:pt x="11346" y="5825"/>
                  </a:lnTo>
                  <a:lnTo>
                    <a:pt x="11279" y="5791"/>
                  </a:lnTo>
                  <a:lnTo>
                    <a:pt x="11245" y="5825"/>
                  </a:lnTo>
                  <a:lnTo>
                    <a:pt x="10437" y="6565"/>
                  </a:lnTo>
                  <a:lnTo>
                    <a:pt x="9663" y="7306"/>
                  </a:lnTo>
                  <a:lnTo>
                    <a:pt x="9225" y="7676"/>
                  </a:lnTo>
                  <a:lnTo>
                    <a:pt x="8788" y="7979"/>
                  </a:lnTo>
                  <a:lnTo>
                    <a:pt x="8350" y="8283"/>
                  </a:lnTo>
                  <a:lnTo>
                    <a:pt x="7879" y="8552"/>
                  </a:lnTo>
                  <a:lnTo>
                    <a:pt x="7576" y="8687"/>
                  </a:lnTo>
                  <a:lnTo>
                    <a:pt x="7306" y="8754"/>
                  </a:lnTo>
                  <a:lnTo>
                    <a:pt x="7003" y="8821"/>
                  </a:lnTo>
                  <a:lnTo>
                    <a:pt x="6734" y="8855"/>
                  </a:lnTo>
                  <a:lnTo>
                    <a:pt x="6128" y="8855"/>
                  </a:lnTo>
                  <a:lnTo>
                    <a:pt x="5522" y="8788"/>
                  </a:lnTo>
                  <a:lnTo>
                    <a:pt x="4916" y="8687"/>
                  </a:lnTo>
                  <a:lnTo>
                    <a:pt x="4310" y="8518"/>
                  </a:lnTo>
                  <a:lnTo>
                    <a:pt x="3165" y="8215"/>
                  </a:lnTo>
                  <a:lnTo>
                    <a:pt x="2896" y="8114"/>
                  </a:lnTo>
                  <a:lnTo>
                    <a:pt x="2593" y="7979"/>
                  </a:lnTo>
                  <a:lnTo>
                    <a:pt x="2357" y="7845"/>
                  </a:lnTo>
                  <a:lnTo>
                    <a:pt x="2088" y="7643"/>
                  </a:lnTo>
                  <a:lnTo>
                    <a:pt x="1852" y="7441"/>
                  </a:lnTo>
                  <a:lnTo>
                    <a:pt x="1650" y="7239"/>
                  </a:lnTo>
                  <a:lnTo>
                    <a:pt x="1448" y="6969"/>
                  </a:lnTo>
                  <a:lnTo>
                    <a:pt x="1246" y="6734"/>
                  </a:lnTo>
                  <a:lnTo>
                    <a:pt x="1078" y="6464"/>
                  </a:lnTo>
                  <a:lnTo>
                    <a:pt x="943" y="6161"/>
                  </a:lnTo>
                  <a:lnTo>
                    <a:pt x="808" y="5892"/>
                  </a:lnTo>
                  <a:lnTo>
                    <a:pt x="707" y="5589"/>
                  </a:lnTo>
                  <a:lnTo>
                    <a:pt x="606" y="5286"/>
                  </a:lnTo>
                  <a:lnTo>
                    <a:pt x="573" y="5017"/>
                  </a:lnTo>
                  <a:lnTo>
                    <a:pt x="539" y="4714"/>
                  </a:lnTo>
                  <a:lnTo>
                    <a:pt x="539" y="4411"/>
                  </a:lnTo>
                  <a:lnTo>
                    <a:pt x="606" y="3872"/>
                  </a:lnTo>
                  <a:lnTo>
                    <a:pt x="707" y="3333"/>
                  </a:lnTo>
                  <a:lnTo>
                    <a:pt x="909" y="2828"/>
                  </a:lnTo>
                  <a:lnTo>
                    <a:pt x="1111" y="2290"/>
                  </a:lnTo>
                  <a:lnTo>
                    <a:pt x="1549" y="1280"/>
                  </a:lnTo>
                  <a:lnTo>
                    <a:pt x="1751" y="775"/>
                  </a:lnTo>
                  <a:lnTo>
                    <a:pt x="1953" y="236"/>
                  </a:lnTo>
                  <a:lnTo>
                    <a:pt x="3266" y="472"/>
                  </a:lnTo>
                  <a:lnTo>
                    <a:pt x="4545" y="741"/>
                  </a:lnTo>
                  <a:lnTo>
                    <a:pt x="5858" y="1044"/>
                  </a:lnTo>
                  <a:lnTo>
                    <a:pt x="7138" y="1381"/>
                  </a:lnTo>
                  <a:lnTo>
                    <a:pt x="8417" y="1751"/>
                  </a:lnTo>
                  <a:lnTo>
                    <a:pt x="9663" y="2189"/>
                  </a:lnTo>
                  <a:lnTo>
                    <a:pt x="10909" y="2626"/>
                  </a:lnTo>
                  <a:lnTo>
                    <a:pt x="12154" y="3098"/>
                  </a:lnTo>
                  <a:lnTo>
                    <a:pt x="13434" y="3636"/>
                  </a:lnTo>
                  <a:lnTo>
                    <a:pt x="14713" y="4209"/>
                  </a:lnTo>
                  <a:lnTo>
                    <a:pt x="17238" y="5387"/>
                  </a:lnTo>
                  <a:lnTo>
                    <a:pt x="19763" y="6633"/>
                  </a:lnTo>
                  <a:lnTo>
                    <a:pt x="20336" y="6902"/>
                  </a:lnTo>
                  <a:lnTo>
                    <a:pt x="20706" y="7070"/>
                  </a:lnTo>
                  <a:lnTo>
                    <a:pt x="21076" y="7272"/>
                  </a:lnTo>
                  <a:lnTo>
                    <a:pt x="21413" y="7508"/>
                  </a:lnTo>
                  <a:lnTo>
                    <a:pt x="21716" y="7744"/>
                  </a:lnTo>
                  <a:lnTo>
                    <a:pt x="21851" y="7878"/>
                  </a:lnTo>
                  <a:lnTo>
                    <a:pt x="21952" y="8013"/>
                  </a:lnTo>
                  <a:lnTo>
                    <a:pt x="22019" y="8148"/>
                  </a:lnTo>
                  <a:lnTo>
                    <a:pt x="22053" y="8316"/>
                  </a:lnTo>
                  <a:lnTo>
                    <a:pt x="21548" y="9461"/>
                  </a:lnTo>
                  <a:lnTo>
                    <a:pt x="21009" y="10606"/>
                  </a:lnTo>
                  <a:lnTo>
                    <a:pt x="20605" y="11447"/>
                  </a:lnTo>
                  <a:lnTo>
                    <a:pt x="20167" y="12289"/>
                  </a:lnTo>
                  <a:lnTo>
                    <a:pt x="20470" y="12289"/>
                  </a:lnTo>
                  <a:lnTo>
                    <a:pt x="20773" y="11582"/>
                  </a:lnTo>
                  <a:lnTo>
                    <a:pt x="21076" y="10942"/>
                  </a:lnTo>
                  <a:lnTo>
                    <a:pt x="21649" y="9764"/>
                  </a:lnTo>
                  <a:lnTo>
                    <a:pt x="21884" y="9158"/>
                  </a:lnTo>
                  <a:lnTo>
                    <a:pt x="22019" y="8855"/>
                  </a:lnTo>
                  <a:lnTo>
                    <a:pt x="22086" y="8518"/>
                  </a:lnTo>
                  <a:lnTo>
                    <a:pt x="22154" y="8552"/>
                  </a:lnTo>
                  <a:lnTo>
                    <a:pt x="22221" y="8552"/>
                  </a:lnTo>
                  <a:lnTo>
                    <a:pt x="22255" y="8518"/>
                  </a:lnTo>
                  <a:lnTo>
                    <a:pt x="22288" y="8451"/>
                  </a:lnTo>
                  <a:lnTo>
                    <a:pt x="22255" y="8215"/>
                  </a:lnTo>
                  <a:lnTo>
                    <a:pt x="22187" y="8047"/>
                  </a:lnTo>
                  <a:lnTo>
                    <a:pt x="22086" y="7845"/>
                  </a:lnTo>
                  <a:lnTo>
                    <a:pt x="21952" y="7710"/>
                  </a:lnTo>
                  <a:lnTo>
                    <a:pt x="21581" y="7407"/>
                  </a:lnTo>
                  <a:lnTo>
                    <a:pt x="21245" y="7171"/>
                  </a:lnTo>
                  <a:lnTo>
                    <a:pt x="20639" y="6801"/>
                  </a:lnTo>
                  <a:lnTo>
                    <a:pt x="19999" y="6498"/>
                  </a:lnTo>
                  <a:lnTo>
                    <a:pt x="18720" y="5858"/>
                  </a:lnTo>
                  <a:lnTo>
                    <a:pt x="17339" y="5185"/>
                  </a:lnTo>
                  <a:lnTo>
                    <a:pt x="15959" y="4545"/>
                  </a:lnTo>
                  <a:lnTo>
                    <a:pt x="14578" y="3906"/>
                  </a:lnTo>
                  <a:lnTo>
                    <a:pt x="13164" y="3300"/>
                  </a:lnTo>
                  <a:lnTo>
                    <a:pt x="11851" y="2761"/>
                  </a:lnTo>
                  <a:lnTo>
                    <a:pt x="10538" y="2256"/>
                  </a:lnTo>
                  <a:lnTo>
                    <a:pt x="9192" y="1785"/>
                  </a:lnTo>
                  <a:lnTo>
                    <a:pt x="7845" y="1381"/>
                  </a:lnTo>
                  <a:lnTo>
                    <a:pt x="6397" y="943"/>
                  </a:lnTo>
                  <a:lnTo>
                    <a:pt x="4949" y="573"/>
                  </a:lnTo>
                  <a:lnTo>
                    <a:pt x="4209" y="438"/>
                  </a:lnTo>
                  <a:lnTo>
                    <a:pt x="3468" y="270"/>
                  </a:lnTo>
                  <a:lnTo>
                    <a:pt x="2727" y="169"/>
                  </a:lnTo>
                  <a:lnTo>
                    <a:pt x="1987" y="101"/>
                  </a:lnTo>
                  <a:lnTo>
                    <a:pt x="1919" y="34"/>
                  </a:lnTo>
                  <a:lnTo>
                    <a:pt x="1852" y="0"/>
                  </a:lnTo>
                  <a:close/>
                </a:path>
              </a:pathLst>
            </a:custGeom>
            <a:solidFill>
              <a:srgbClr val="BDD1D3"/>
            </a:solidFill>
            <a:ln>
              <a:noFill/>
            </a:ln>
          </p:spPr>
          <p:txBody>
            <a:bodyPr lIns="117025" tIns="117025" rIns="117025" bIns="117025" anchor="ctr"/>
            <a:lstStyle/>
            <a:p>
              <a:pPr>
                <a:defRPr/>
              </a:pPr>
              <a:endParaRPr lang="ru-RU" sz="1350"/>
            </a:p>
          </p:txBody>
        </p:sp>
        <p:sp>
          <p:nvSpPr>
            <p:cNvPr id="839" name="Shape 703">
              <a:extLst>
                <a:ext uri="{FF2B5EF4-FFF2-40B4-BE49-F238E27FC236}">
                  <a16:creationId xmlns:a16="http://schemas.microsoft.com/office/drawing/2014/main" id="{495EEBF4-9F84-EA7C-3306-E897CF411E5E}"/>
                </a:ext>
              </a:extLst>
            </p:cNvPr>
            <p:cNvSpPr>
              <a:spLocks/>
            </p:cNvSpPr>
            <p:nvPr/>
          </p:nvSpPr>
          <p:spPr bwMode="auto">
            <a:xfrm>
              <a:off x="3949409" y="3039913"/>
              <a:ext cx="65726" cy="60939"/>
            </a:xfrm>
            <a:custGeom>
              <a:avLst/>
              <a:gdLst>
                <a:gd name="T0" fmla="*/ 710546875 w 2627"/>
                <a:gd name="T1" fmla="*/ 390625 h 2426"/>
                <a:gd name="T2" fmla="*/ 513281250 w 2627"/>
                <a:gd name="T3" fmla="*/ 26562500 h 2426"/>
                <a:gd name="T4" fmla="*/ 289843750 w 2627"/>
                <a:gd name="T5" fmla="*/ 39843750 h 2426"/>
                <a:gd name="T6" fmla="*/ 66015625 w 2627"/>
                <a:gd name="T7" fmla="*/ 79296875 h 2426"/>
                <a:gd name="T8" fmla="*/ 53125000 w 2627"/>
                <a:gd name="T9" fmla="*/ 53125000 h 2426"/>
                <a:gd name="T10" fmla="*/ 39843750 w 2627"/>
                <a:gd name="T11" fmla="*/ 39843750 h 2426"/>
                <a:gd name="T12" fmla="*/ 26562500 w 2627"/>
                <a:gd name="T13" fmla="*/ 39843750 h 2426"/>
                <a:gd name="T14" fmla="*/ 13671875 w 2627"/>
                <a:gd name="T15" fmla="*/ 53125000 h 2426"/>
                <a:gd name="T16" fmla="*/ 390625 w 2627"/>
                <a:gd name="T17" fmla="*/ 171484375 h 2426"/>
                <a:gd name="T18" fmla="*/ 13671875 w 2627"/>
                <a:gd name="T19" fmla="*/ 289843750 h 2426"/>
                <a:gd name="T20" fmla="*/ 26562500 w 2627"/>
                <a:gd name="T21" fmla="*/ 526562500 h 2426"/>
                <a:gd name="T22" fmla="*/ 26562500 w 2627"/>
                <a:gd name="T23" fmla="*/ 723828125 h 2426"/>
                <a:gd name="T24" fmla="*/ 26562500 w 2627"/>
                <a:gd name="T25" fmla="*/ 828906250 h 2426"/>
                <a:gd name="T26" fmla="*/ 53125000 w 2627"/>
                <a:gd name="T27" fmla="*/ 933984375 h 2426"/>
                <a:gd name="T28" fmla="*/ 66015625 w 2627"/>
                <a:gd name="T29" fmla="*/ 947265625 h 2426"/>
                <a:gd name="T30" fmla="*/ 92578125 w 2627"/>
                <a:gd name="T31" fmla="*/ 933984375 h 2426"/>
                <a:gd name="T32" fmla="*/ 513281250 w 2627"/>
                <a:gd name="T33" fmla="*/ 933984375 h 2426"/>
                <a:gd name="T34" fmla="*/ 723828125 w 2627"/>
                <a:gd name="T35" fmla="*/ 921093750 h 2426"/>
                <a:gd name="T36" fmla="*/ 815625000 w 2627"/>
                <a:gd name="T37" fmla="*/ 907812500 h 2426"/>
                <a:gd name="T38" fmla="*/ 921093750 w 2627"/>
                <a:gd name="T39" fmla="*/ 894531250 h 2426"/>
                <a:gd name="T40" fmla="*/ 921093750 w 2627"/>
                <a:gd name="T41" fmla="*/ 907812500 h 2426"/>
                <a:gd name="T42" fmla="*/ 947265625 w 2627"/>
                <a:gd name="T43" fmla="*/ 907812500 h 2426"/>
                <a:gd name="T44" fmla="*/ 986718750 w 2627"/>
                <a:gd name="T45" fmla="*/ 881640625 h 2426"/>
                <a:gd name="T46" fmla="*/ 1000000000 w 2627"/>
                <a:gd name="T47" fmla="*/ 855078125 h 2426"/>
                <a:gd name="T48" fmla="*/ 1012890625 w 2627"/>
                <a:gd name="T49" fmla="*/ 815625000 h 2426"/>
                <a:gd name="T50" fmla="*/ 1026171875 w 2627"/>
                <a:gd name="T51" fmla="*/ 763281250 h 2426"/>
                <a:gd name="T52" fmla="*/ 1012890625 w 2627"/>
                <a:gd name="T53" fmla="*/ 657812500 h 2426"/>
                <a:gd name="T54" fmla="*/ 1000000000 w 2627"/>
                <a:gd name="T55" fmla="*/ 578906250 h 2426"/>
                <a:gd name="T56" fmla="*/ 1000000000 w 2627"/>
                <a:gd name="T57" fmla="*/ 289843750 h 2426"/>
                <a:gd name="T58" fmla="*/ 973437500 w 2627"/>
                <a:gd name="T59" fmla="*/ 158203125 h 2426"/>
                <a:gd name="T60" fmla="*/ 947265625 w 2627"/>
                <a:gd name="T61" fmla="*/ 92578125 h 2426"/>
                <a:gd name="T62" fmla="*/ 921093750 w 2627"/>
                <a:gd name="T63" fmla="*/ 39843750 h 2426"/>
                <a:gd name="T64" fmla="*/ 907812500 w 2627"/>
                <a:gd name="T65" fmla="*/ 39843750 h 2426"/>
                <a:gd name="T66" fmla="*/ 894531250 w 2627"/>
                <a:gd name="T67" fmla="*/ 79296875 h 2426"/>
                <a:gd name="T68" fmla="*/ 881640625 w 2627"/>
                <a:gd name="T69" fmla="*/ 132031250 h 2426"/>
                <a:gd name="T70" fmla="*/ 881640625 w 2627"/>
                <a:gd name="T71" fmla="*/ 237109375 h 2426"/>
                <a:gd name="T72" fmla="*/ 907812500 w 2627"/>
                <a:gd name="T73" fmla="*/ 447656250 h 2426"/>
                <a:gd name="T74" fmla="*/ 921093750 w 2627"/>
                <a:gd name="T75" fmla="*/ 644921875 h 2426"/>
                <a:gd name="T76" fmla="*/ 921093750 w 2627"/>
                <a:gd name="T77" fmla="*/ 842187500 h 2426"/>
                <a:gd name="T78" fmla="*/ 815625000 w 2627"/>
                <a:gd name="T79" fmla="*/ 828906250 h 2426"/>
                <a:gd name="T80" fmla="*/ 723828125 w 2627"/>
                <a:gd name="T81" fmla="*/ 815625000 h 2426"/>
                <a:gd name="T82" fmla="*/ 513281250 w 2627"/>
                <a:gd name="T83" fmla="*/ 815625000 h 2426"/>
                <a:gd name="T84" fmla="*/ 105468750 w 2627"/>
                <a:gd name="T85" fmla="*/ 855078125 h 2426"/>
                <a:gd name="T86" fmla="*/ 105468750 w 2627"/>
                <a:gd name="T87" fmla="*/ 750000000 h 2426"/>
                <a:gd name="T88" fmla="*/ 105468750 w 2627"/>
                <a:gd name="T89" fmla="*/ 657812500 h 2426"/>
                <a:gd name="T90" fmla="*/ 92578125 w 2627"/>
                <a:gd name="T91" fmla="*/ 447656250 h 2426"/>
                <a:gd name="T92" fmla="*/ 92578125 w 2627"/>
                <a:gd name="T93" fmla="*/ 302734375 h 2426"/>
                <a:gd name="T94" fmla="*/ 79296875 w 2627"/>
                <a:gd name="T95" fmla="*/ 158203125 h 2426"/>
                <a:gd name="T96" fmla="*/ 329296875 w 2627"/>
                <a:gd name="T97" fmla="*/ 132031250 h 2426"/>
                <a:gd name="T98" fmla="*/ 578906250 w 2627"/>
                <a:gd name="T99" fmla="*/ 105468750 h 2426"/>
                <a:gd name="T100" fmla="*/ 750000000 w 2627"/>
                <a:gd name="T101" fmla="*/ 92578125 h 2426"/>
                <a:gd name="T102" fmla="*/ 828906250 w 2627"/>
                <a:gd name="T103" fmla="*/ 79296875 h 2426"/>
                <a:gd name="T104" fmla="*/ 907812500 w 2627"/>
                <a:gd name="T105" fmla="*/ 39843750 h 2426"/>
                <a:gd name="T106" fmla="*/ 907812500 w 2627"/>
                <a:gd name="T107" fmla="*/ 26562500 h 2426"/>
                <a:gd name="T108" fmla="*/ 855078125 w 2627"/>
                <a:gd name="T109" fmla="*/ 13671875 h 2426"/>
                <a:gd name="T110" fmla="*/ 815625000 w 2627"/>
                <a:gd name="T111" fmla="*/ 390625 h 2426"/>
                <a:gd name="T112" fmla="*/ 710546875 w 2627"/>
                <a:gd name="T113" fmla="*/ 390625 h 242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627"/>
                <a:gd name="T172" fmla="*/ 0 h 2426"/>
                <a:gd name="T173" fmla="*/ 2627 w 2627"/>
                <a:gd name="T174" fmla="*/ 2426 h 242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627" h="2426" extrusionOk="0">
                  <a:moveTo>
                    <a:pt x="1819" y="1"/>
                  </a:moveTo>
                  <a:lnTo>
                    <a:pt x="1314" y="68"/>
                  </a:lnTo>
                  <a:lnTo>
                    <a:pt x="742" y="102"/>
                  </a:lnTo>
                  <a:lnTo>
                    <a:pt x="169" y="203"/>
                  </a:lnTo>
                  <a:lnTo>
                    <a:pt x="136" y="136"/>
                  </a:lnTo>
                  <a:lnTo>
                    <a:pt x="102" y="102"/>
                  </a:lnTo>
                  <a:lnTo>
                    <a:pt x="68" y="102"/>
                  </a:lnTo>
                  <a:lnTo>
                    <a:pt x="35" y="136"/>
                  </a:lnTo>
                  <a:lnTo>
                    <a:pt x="1" y="439"/>
                  </a:lnTo>
                  <a:lnTo>
                    <a:pt x="35" y="742"/>
                  </a:lnTo>
                  <a:lnTo>
                    <a:pt x="68" y="1348"/>
                  </a:lnTo>
                  <a:lnTo>
                    <a:pt x="68" y="1853"/>
                  </a:lnTo>
                  <a:lnTo>
                    <a:pt x="68" y="2122"/>
                  </a:lnTo>
                  <a:lnTo>
                    <a:pt x="136" y="2391"/>
                  </a:lnTo>
                  <a:lnTo>
                    <a:pt x="169" y="2425"/>
                  </a:lnTo>
                  <a:lnTo>
                    <a:pt x="237" y="2391"/>
                  </a:lnTo>
                  <a:lnTo>
                    <a:pt x="1314" y="2391"/>
                  </a:lnTo>
                  <a:lnTo>
                    <a:pt x="1853" y="2358"/>
                  </a:lnTo>
                  <a:lnTo>
                    <a:pt x="2088" y="2324"/>
                  </a:lnTo>
                  <a:lnTo>
                    <a:pt x="2358" y="2290"/>
                  </a:lnTo>
                  <a:lnTo>
                    <a:pt x="2358" y="2324"/>
                  </a:lnTo>
                  <a:lnTo>
                    <a:pt x="2425" y="2324"/>
                  </a:lnTo>
                  <a:lnTo>
                    <a:pt x="2526" y="2257"/>
                  </a:lnTo>
                  <a:lnTo>
                    <a:pt x="2560" y="2189"/>
                  </a:lnTo>
                  <a:lnTo>
                    <a:pt x="2593" y="2088"/>
                  </a:lnTo>
                  <a:lnTo>
                    <a:pt x="2627" y="1954"/>
                  </a:lnTo>
                  <a:lnTo>
                    <a:pt x="2593" y="1684"/>
                  </a:lnTo>
                  <a:lnTo>
                    <a:pt x="2560" y="1482"/>
                  </a:lnTo>
                  <a:lnTo>
                    <a:pt x="2560" y="742"/>
                  </a:lnTo>
                  <a:lnTo>
                    <a:pt x="2492" y="405"/>
                  </a:lnTo>
                  <a:lnTo>
                    <a:pt x="2425" y="237"/>
                  </a:lnTo>
                  <a:lnTo>
                    <a:pt x="2358" y="102"/>
                  </a:lnTo>
                  <a:lnTo>
                    <a:pt x="2324" y="102"/>
                  </a:lnTo>
                  <a:lnTo>
                    <a:pt x="2290" y="203"/>
                  </a:lnTo>
                  <a:lnTo>
                    <a:pt x="2257" y="338"/>
                  </a:lnTo>
                  <a:lnTo>
                    <a:pt x="2257" y="607"/>
                  </a:lnTo>
                  <a:lnTo>
                    <a:pt x="2324" y="1146"/>
                  </a:lnTo>
                  <a:lnTo>
                    <a:pt x="2358" y="1651"/>
                  </a:lnTo>
                  <a:lnTo>
                    <a:pt x="2358" y="2156"/>
                  </a:lnTo>
                  <a:lnTo>
                    <a:pt x="2088" y="2122"/>
                  </a:lnTo>
                  <a:lnTo>
                    <a:pt x="1853" y="2088"/>
                  </a:lnTo>
                  <a:lnTo>
                    <a:pt x="1314" y="2088"/>
                  </a:lnTo>
                  <a:lnTo>
                    <a:pt x="270" y="2189"/>
                  </a:lnTo>
                  <a:lnTo>
                    <a:pt x="270" y="1920"/>
                  </a:lnTo>
                  <a:lnTo>
                    <a:pt x="270" y="1684"/>
                  </a:lnTo>
                  <a:lnTo>
                    <a:pt x="237" y="1146"/>
                  </a:lnTo>
                  <a:lnTo>
                    <a:pt x="237" y="775"/>
                  </a:lnTo>
                  <a:lnTo>
                    <a:pt x="203" y="405"/>
                  </a:lnTo>
                  <a:lnTo>
                    <a:pt x="843" y="338"/>
                  </a:lnTo>
                  <a:lnTo>
                    <a:pt x="1482" y="270"/>
                  </a:lnTo>
                  <a:lnTo>
                    <a:pt x="1920" y="237"/>
                  </a:lnTo>
                  <a:lnTo>
                    <a:pt x="2122" y="203"/>
                  </a:lnTo>
                  <a:lnTo>
                    <a:pt x="2324" y="102"/>
                  </a:lnTo>
                  <a:lnTo>
                    <a:pt x="2324" y="68"/>
                  </a:lnTo>
                  <a:lnTo>
                    <a:pt x="2189" y="35"/>
                  </a:lnTo>
                  <a:lnTo>
                    <a:pt x="2088" y="1"/>
                  </a:lnTo>
                  <a:lnTo>
                    <a:pt x="1819" y="1"/>
                  </a:lnTo>
                  <a:close/>
                </a:path>
              </a:pathLst>
            </a:custGeom>
            <a:solidFill>
              <a:srgbClr val="BDD1D3"/>
            </a:solidFill>
            <a:ln>
              <a:noFill/>
            </a:ln>
          </p:spPr>
          <p:txBody>
            <a:bodyPr lIns="117025" tIns="117025" rIns="117025" bIns="117025" anchor="ctr"/>
            <a:lstStyle/>
            <a:p>
              <a:pPr>
                <a:defRPr/>
              </a:pPr>
              <a:endParaRPr lang="ru-RU" sz="1350"/>
            </a:p>
          </p:txBody>
        </p:sp>
        <p:sp>
          <p:nvSpPr>
            <p:cNvPr id="840" name="Shape 704">
              <a:extLst>
                <a:ext uri="{FF2B5EF4-FFF2-40B4-BE49-F238E27FC236}">
                  <a16:creationId xmlns:a16="http://schemas.microsoft.com/office/drawing/2014/main" id="{E21E96DD-7506-653E-E802-02E839781BCA}"/>
                </a:ext>
              </a:extLst>
            </p:cNvPr>
            <p:cNvSpPr>
              <a:spLocks/>
            </p:cNvSpPr>
            <p:nvPr/>
          </p:nvSpPr>
          <p:spPr bwMode="auto">
            <a:xfrm>
              <a:off x="4714220" y="3144465"/>
              <a:ext cx="60946" cy="74083"/>
            </a:xfrm>
            <a:custGeom>
              <a:avLst/>
              <a:gdLst>
                <a:gd name="T0" fmla="*/ 184375000 w 2459"/>
                <a:gd name="T1" fmla="*/ 618359375 h 2964"/>
                <a:gd name="T2" fmla="*/ 762890625 w 2459"/>
                <a:gd name="T3" fmla="*/ 631640625 h 2964"/>
                <a:gd name="T4" fmla="*/ 868359375 w 2459"/>
                <a:gd name="T5" fmla="*/ 815625000 h 2964"/>
                <a:gd name="T6" fmla="*/ 881250000 w 2459"/>
                <a:gd name="T7" fmla="*/ 1012890625 h 2964"/>
                <a:gd name="T8" fmla="*/ 526171875 w 2459"/>
                <a:gd name="T9" fmla="*/ 1039453125 h 2964"/>
                <a:gd name="T10" fmla="*/ 223828125 w 2459"/>
                <a:gd name="T11" fmla="*/ 1065625000 h 2964"/>
                <a:gd name="T12" fmla="*/ 121484375 w 2459"/>
                <a:gd name="T13" fmla="*/ 1101953125 h 2964"/>
                <a:gd name="T14" fmla="*/ 118359375 w 2459"/>
                <a:gd name="T15" fmla="*/ 855078125 h 2964"/>
                <a:gd name="T16" fmla="*/ 841796875 w 2459"/>
                <a:gd name="T17" fmla="*/ 390625 h 2964"/>
                <a:gd name="T18" fmla="*/ 618359375 w 2459"/>
                <a:gd name="T19" fmla="*/ 13281250 h 2964"/>
                <a:gd name="T20" fmla="*/ 237109375 w 2459"/>
                <a:gd name="T21" fmla="*/ 66015625 h 2964"/>
                <a:gd name="T22" fmla="*/ 39453125 w 2459"/>
                <a:gd name="T23" fmla="*/ 66015625 h 2964"/>
                <a:gd name="T24" fmla="*/ 0 w 2459"/>
                <a:gd name="T25" fmla="*/ 197656250 h 2964"/>
                <a:gd name="T26" fmla="*/ 13281250 w 2459"/>
                <a:gd name="T27" fmla="*/ 566015625 h 2964"/>
                <a:gd name="T28" fmla="*/ 26562500 w 2459"/>
                <a:gd name="T29" fmla="*/ 1000000000 h 2964"/>
                <a:gd name="T30" fmla="*/ 66015625 w 2459"/>
                <a:gd name="T31" fmla="*/ 1157812500 h 2964"/>
                <a:gd name="T32" fmla="*/ 105468750 w 2459"/>
                <a:gd name="T33" fmla="*/ 1144531250 h 2964"/>
                <a:gd name="T34" fmla="*/ 121093750 w 2459"/>
                <a:gd name="T35" fmla="*/ 1107421875 h 2964"/>
                <a:gd name="T36" fmla="*/ 328906250 w 2459"/>
                <a:gd name="T37" fmla="*/ 1118359375 h 2964"/>
                <a:gd name="T38" fmla="*/ 710546875 w 2459"/>
                <a:gd name="T39" fmla="*/ 1091796875 h 2964"/>
                <a:gd name="T40" fmla="*/ 907812500 w 2459"/>
                <a:gd name="T41" fmla="*/ 1091796875 h 2964"/>
                <a:gd name="T42" fmla="*/ 933984375 w 2459"/>
                <a:gd name="T43" fmla="*/ 1091796875 h 2964"/>
                <a:gd name="T44" fmla="*/ 947265625 w 2459"/>
                <a:gd name="T45" fmla="*/ 1039453125 h 2964"/>
                <a:gd name="T46" fmla="*/ 960156250 w 2459"/>
                <a:gd name="T47" fmla="*/ 921093750 h 2964"/>
                <a:gd name="T48" fmla="*/ 947265625 w 2459"/>
                <a:gd name="T49" fmla="*/ 618359375 h 2964"/>
                <a:gd name="T50" fmla="*/ 920703125 w 2459"/>
                <a:gd name="T51" fmla="*/ 197656250 h 2964"/>
                <a:gd name="T52" fmla="*/ 881250000 w 2459"/>
                <a:gd name="T53" fmla="*/ 52734375 h 2964"/>
                <a:gd name="T54" fmla="*/ 855078125 w 2459"/>
                <a:gd name="T55" fmla="*/ 302734375 h 2964"/>
                <a:gd name="T56" fmla="*/ 868359375 w 2459"/>
                <a:gd name="T57" fmla="*/ 552734375 h 2964"/>
                <a:gd name="T58" fmla="*/ 184375000 w 2459"/>
                <a:gd name="T59" fmla="*/ 539453125 h 2964"/>
                <a:gd name="T60" fmla="*/ 92187500 w 2459"/>
                <a:gd name="T61" fmla="*/ 355468750 h 2964"/>
                <a:gd name="T62" fmla="*/ 66015625 w 2459"/>
                <a:gd name="T63" fmla="*/ 144921875 h 2964"/>
                <a:gd name="T64" fmla="*/ 473828125 w 2459"/>
                <a:gd name="T65" fmla="*/ 118750000 h 2964"/>
                <a:gd name="T66" fmla="*/ 855078125 w 2459"/>
                <a:gd name="T67" fmla="*/ 66015625 h 2964"/>
                <a:gd name="T68" fmla="*/ 868359375 w 2459"/>
                <a:gd name="T69" fmla="*/ 26562500 h 2964"/>
                <a:gd name="T70" fmla="*/ 841796875 w 2459"/>
                <a:gd name="T71" fmla="*/ 390625 h 2964"/>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59"/>
                <a:gd name="T109" fmla="*/ 0 h 2964"/>
                <a:gd name="T110" fmla="*/ 2459 w 2459"/>
                <a:gd name="T111" fmla="*/ 2964 h 2964"/>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59" h="2964" extrusionOk="0">
                  <a:moveTo>
                    <a:pt x="270" y="1516"/>
                  </a:moveTo>
                  <a:lnTo>
                    <a:pt x="472" y="1583"/>
                  </a:lnTo>
                  <a:lnTo>
                    <a:pt x="708" y="1617"/>
                  </a:lnTo>
                  <a:lnTo>
                    <a:pt x="1953" y="1617"/>
                  </a:lnTo>
                  <a:lnTo>
                    <a:pt x="2223" y="1583"/>
                  </a:lnTo>
                  <a:lnTo>
                    <a:pt x="2223" y="2088"/>
                  </a:lnTo>
                  <a:lnTo>
                    <a:pt x="2223" y="2324"/>
                  </a:lnTo>
                  <a:lnTo>
                    <a:pt x="2256" y="2593"/>
                  </a:lnTo>
                  <a:lnTo>
                    <a:pt x="1785" y="2593"/>
                  </a:lnTo>
                  <a:lnTo>
                    <a:pt x="1347" y="2661"/>
                  </a:lnTo>
                  <a:lnTo>
                    <a:pt x="842" y="2694"/>
                  </a:lnTo>
                  <a:lnTo>
                    <a:pt x="573" y="2728"/>
                  </a:lnTo>
                  <a:lnTo>
                    <a:pt x="337" y="2795"/>
                  </a:lnTo>
                  <a:lnTo>
                    <a:pt x="311" y="2821"/>
                  </a:lnTo>
                  <a:lnTo>
                    <a:pt x="337" y="2560"/>
                  </a:lnTo>
                  <a:lnTo>
                    <a:pt x="303" y="2189"/>
                  </a:lnTo>
                  <a:lnTo>
                    <a:pt x="270" y="1516"/>
                  </a:lnTo>
                  <a:close/>
                  <a:moveTo>
                    <a:pt x="2155" y="1"/>
                  </a:moveTo>
                  <a:lnTo>
                    <a:pt x="1886" y="34"/>
                  </a:lnTo>
                  <a:lnTo>
                    <a:pt x="1583" y="34"/>
                  </a:lnTo>
                  <a:lnTo>
                    <a:pt x="1044" y="102"/>
                  </a:lnTo>
                  <a:lnTo>
                    <a:pt x="607" y="169"/>
                  </a:lnTo>
                  <a:lnTo>
                    <a:pt x="135" y="236"/>
                  </a:lnTo>
                  <a:lnTo>
                    <a:pt x="101" y="169"/>
                  </a:lnTo>
                  <a:lnTo>
                    <a:pt x="68" y="203"/>
                  </a:lnTo>
                  <a:lnTo>
                    <a:pt x="0" y="506"/>
                  </a:lnTo>
                  <a:lnTo>
                    <a:pt x="0" y="809"/>
                  </a:lnTo>
                  <a:lnTo>
                    <a:pt x="34" y="1449"/>
                  </a:lnTo>
                  <a:lnTo>
                    <a:pt x="34" y="2189"/>
                  </a:lnTo>
                  <a:lnTo>
                    <a:pt x="68" y="2560"/>
                  </a:lnTo>
                  <a:lnTo>
                    <a:pt x="135" y="2896"/>
                  </a:lnTo>
                  <a:lnTo>
                    <a:pt x="169" y="2964"/>
                  </a:lnTo>
                  <a:lnTo>
                    <a:pt x="236" y="2964"/>
                  </a:lnTo>
                  <a:lnTo>
                    <a:pt x="270" y="2930"/>
                  </a:lnTo>
                  <a:lnTo>
                    <a:pt x="303" y="2896"/>
                  </a:lnTo>
                  <a:lnTo>
                    <a:pt x="310" y="2835"/>
                  </a:lnTo>
                  <a:lnTo>
                    <a:pt x="337" y="2863"/>
                  </a:lnTo>
                  <a:lnTo>
                    <a:pt x="842" y="2863"/>
                  </a:lnTo>
                  <a:lnTo>
                    <a:pt x="1347" y="2829"/>
                  </a:lnTo>
                  <a:lnTo>
                    <a:pt x="1819" y="2795"/>
                  </a:lnTo>
                  <a:lnTo>
                    <a:pt x="2290" y="2728"/>
                  </a:lnTo>
                  <a:lnTo>
                    <a:pt x="2324" y="2795"/>
                  </a:lnTo>
                  <a:lnTo>
                    <a:pt x="2357" y="2829"/>
                  </a:lnTo>
                  <a:lnTo>
                    <a:pt x="2391" y="2795"/>
                  </a:lnTo>
                  <a:lnTo>
                    <a:pt x="2391" y="2728"/>
                  </a:lnTo>
                  <a:lnTo>
                    <a:pt x="2425" y="2661"/>
                  </a:lnTo>
                  <a:lnTo>
                    <a:pt x="2425" y="2627"/>
                  </a:lnTo>
                  <a:lnTo>
                    <a:pt x="2458" y="2358"/>
                  </a:lnTo>
                  <a:lnTo>
                    <a:pt x="2458" y="2088"/>
                  </a:lnTo>
                  <a:lnTo>
                    <a:pt x="2425" y="1583"/>
                  </a:lnTo>
                  <a:lnTo>
                    <a:pt x="2391" y="843"/>
                  </a:lnTo>
                  <a:lnTo>
                    <a:pt x="2357" y="506"/>
                  </a:lnTo>
                  <a:lnTo>
                    <a:pt x="2290" y="135"/>
                  </a:lnTo>
                  <a:lnTo>
                    <a:pt x="2256" y="135"/>
                  </a:lnTo>
                  <a:lnTo>
                    <a:pt x="2223" y="438"/>
                  </a:lnTo>
                  <a:lnTo>
                    <a:pt x="2189" y="775"/>
                  </a:lnTo>
                  <a:lnTo>
                    <a:pt x="2223" y="1381"/>
                  </a:lnTo>
                  <a:lnTo>
                    <a:pt x="2223" y="1415"/>
                  </a:lnTo>
                  <a:lnTo>
                    <a:pt x="1953" y="1381"/>
                  </a:lnTo>
                  <a:lnTo>
                    <a:pt x="472" y="1381"/>
                  </a:lnTo>
                  <a:lnTo>
                    <a:pt x="236" y="1449"/>
                  </a:lnTo>
                  <a:lnTo>
                    <a:pt x="236" y="910"/>
                  </a:lnTo>
                  <a:lnTo>
                    <a:pt x="202" y="641"/>
                  </a:lnTo>
                  <a:lnTo>
                    <a:pt x="169" y="371"/>
                  </a:lnTo>
                  <a:lnTo>
                    <a:pt x="674" y="371"/>
                  </a:lnTo>
                  <a:lnTo>
                    <a:pt x="1213" y="304"/>
                  </a:lnTo>
                  <a:lnTo>
                    <a:pt x="1684" y="236"/>
                  </a:lnTo>
                  <a:lnTo>
                    <a:pt x="2189" y="169"/>
                  </a:lnTo>
                  <a:lnTo>
                    <a:pt x="2223" y="135"/>
                  </a:lnTo>
                  <a:lnTo>
                    <a:pt x="2223" y="68"/>
                  </a:lnTo>
                  <a:lnTo>
                    <a:pt x="2189" y="34"/>
                  </a:lnTo>
                  <a:lnTo>
                    <a:pt x="2155" y="1"/>
                  </a:lnTo>
                  <a:close/>
                </a:path>
              </a:pathLst>
            </a:custGeom>
            <a:solidFill>
              <a:srgbClr val="BDD1D3"/>
            </a:solidFill>
            <a:ln>
              <a:noFill/>
            </a:ln>
          </p:spPr>
          <p:txBody>
            <a:bodyPr lIns="117025" tIns="117025" rIns="117025" bIns="117025" anchor="ctr"/>
            <a:lstStyle/>
            <a:p>
              <a:pPr>
                <a:defRPr/>
              </a:pPr>
              <a:endParaRPr lang="ru-RU" sz="1350"/>
            </a:p>
          </p:txBody>
        </p:sp>
        <p:sp>
          <p:nvSpPr>
            <p:cNvPr id="843" name="Shape 705">
              <a:extLst>
                <a:ext uri="{FF2B5EF4-FFF2-40B4-BE49-F238E27FC236}">
                  <a16:creationId xmlns:a16="http://schemas.microsoft.com/office/drawing/2014/main" id="{E0FE53A6-3C36-12CE-1EC5-3B4709040E00}"/>
                </a:ext>
              </a:extLst>
            </p:cNvPr>
            <p:cNvSpPr>
              <a:spLocks/>
            </p:cNvSpPr>
            <p:nvPr/>
          </p:nvSpPr>
          <p:spPr bwMode="auto">
            <a:xfrm>
              <a:off x="4783531" y="3175532"/>
              <a:ext cx="64531" cy="40626"/>
            </a:xfrm>
            <a:custGeom>
              <a:avLst/>
              <a:gdLst>
                <a:gd name="T0" fmla="*/ 513281250 w 2560"/>
                <a:gd name="T1" fmla="*/ 390625 h 1617"/>
                <a:gd name="T2" fmla="*/ 263281250 w 2560"/>
                <a:gd name="T3" fmla="*/ 13281250 h 1617"/>
                <a:gd name="T4" fmla="*/ 144921875 w 2560"/>
                <a:gd name="T5" fmla="*/ 26562500 h 1617"/>
                <a:gd name="T6" fmla="*/ 26562500 w 2560"/>
                <a:gd name="T7" fmla="*/ 52734375 h 1617"/>
                <a:gd name="T8" fmla="*/ 13671875 w 2560"/>
                <a:gd name="T9" fmla="*/ 66015625 h 1617"/>
                <a:gd name="T10" fmla="*/ 390625 w 2560"/>
                <a:gd name="T11" fmla="*/ 79296875 h 1617"/>
                <a:gd name="T12" fmla="*/ 13671875 w 2560"/>
                <a:gd name="T13" fmla="*/ 92187500 h 1617"/>
                <a:gd name="T14" fmla="*/ 39843750 w 2560"/>
                <a:gd name="T15" fmla="*/ 105468750 h 1617"/>
                <a:gd name="T16" fmla="*/ 276562500 w 2560"/>
                <a:gd name="T17" fmla="*/ 105468750 h 1617"/>
                <a:gd name="T18" fmla="*/ 513281250 w 2560"/>
                <a:gd name="T19" fmla="*/ 92187500 h 1617"/>
                <a:gd name="T20" fmla="*/ 894531250 w 2560"/>
                <a:gd name="T21" fmla="*/ 92187500 h 1617"/>
                <a:gd name="T22" fmla="*/ 921093750 w 2560"/>
                <a:gd name="T23" fmla="*/ 197656250 h 1617"/>
                <a:gd name="T24" fmla="*/ 933984375 w 2560"/>
                <a:gd name="T25" fmla="*/ 302734375 h 1617"/>
                <a:gd name="T26" fmla="*/ 921093750 w 2560"/>
                <a:gd name="T27" fmla="*/ 526171875 h 1617"/>
                <a:gd name="T28" fmla="*/ 487109375 w 2560"/>
                <a:gd name="T29" fmla="*/ 539453125 h 1617"/>
                <a:gd name="T30" fmla="*/ 289843750 w 2560"/>
                <a:gd name="T31" fmla="*/ 552734375 h 1617"/>
                <a:gd name="T32" fmla="*/ 184375000 w 2560"/>
                <a:gd name="T33" fmla="*/ 552734375 h 1617"/>
                <a:gd name="T34" fmla="*/ 92578125 w 2560"/>
                <a:gd name="T35" fmla="*/ 578906250 h 1617"/>
                <a:gd name="T36" fmla="*/ 79296875 w 2560"/>
                <a:gd name="T37" fmla="*/ 592187500 h 1617"/>
                <a:gd name="T38" fmla="*/ 92578125 w 2560"/>
                <a:gd name="T39" fmla="*/ 605078125 h 1617"/>
                <a:gd name="T40" fmla="*/ 184375000 w 2560"/>
                <a:gd name="T41" fmla="*/ 631640625 h 1617"/>
                <a:gd name="T42" fmla="*/ 289843750 w 2560"/>
                <a:gd name="T43" fmla="*/ 631640625 h 1617"/>
                <a:gd name="T44" fmla="*/ 500000000 w 2560"/>
                <a:gd name="T45" fmla="*/ 618359375 h 1617"/>
                <a:gd name="T46" fmla="*/ 960546875 w 2560"/>
                <a:gd name="T47" fmla="*/ 605078125 h 1617"/>
                <a:gd name="T48" fmla="*/ 986718750 w 2560"/>
                <a:gd name="T49" fmla="*/ 592187500 h 1617"/>
                <a:gd name="T50" fmla="*/ 1000000000 w 2560"/>
                <a:gd name="T51" fmla="*/ 565625000 h 1617"/>
                <a:gd name="T52" fmla="*/ 1000000000 w 2560"/>
                <a:gd name="T53" fmla="*/ 447265625 h 1617"/>
                <a:gd name="T54" fmla="*/ 973437500 w 2560"/>
                <a:gd name="T55" fmla="*/ 328906250 h 1617"/>
                <a:gd name="T56" fmla="*/ 921093750 w 2560"/>
                <a:gd name="T57" fmla="*/ 92187500 h 1617"/>
                <a:gd name="T58" fmla="*/ 933984375 w 2560"/>
                <a:gd name="T59" fmla="*/ 79296875 h 1617"/>
                <a:gd name="T60" fmla="*/ 947265625 w 2560"/>
                <a:gd name="T61" fmla="*/ 79296875 h 1617"/>
                <a:gd name="T62" fmla="*/ 960546875 w 2560"/>
                <a:gd name="T63" fmla="*/ 52734375 h 1617"/>
                <a:gd name="T64" fmla="*/ 947265625 w 2560"/>
                <a:gd name="T65" fmla="*/ 39843750 h 1617"/>
                <a:gd name="T66" fmla="*/ 933984375 w 2560"/>
                <a:gd name="T67" fmla="*/ 39843750 h 1617"/>
                <a:gd name="T68" fmla="*/ 907812500 w 2560"/>
                <a:gd name="T69" fmla="*/ 26562500 h 1617"/>
                <a:gd name="T70" fmla="*/ 907812500 w 2560"/>
                <a:gd name="T71" fmla="*/ 390625 h 1617"/>
                <a:gd name="T72" fmla="*/ 881640625 w 2560"/>
                <a:gd name="T73" fmla="*/ 390625 h 1617"/>
                <a:gd name="T74" fmla="*/ 881640625 w 2560"/>
                <a:gd name="T75" fmla="*/ 13281250 h 1617"/>
                <a:gd name="T76" fmla="*/ 789453125 w 2560"/>
                <a:gd name="T77" fmla="*/ 13281250 h 1617"/>
                <a:gd name="T78" fmla="*/ 697265625 w 2560"/>
                <a:gd name="T79" fmla="*/ 390625 h 1617"/>
                <a:gd name="T80" fmla="*/ 513281250 w 2560"/>
                <a:gd name="T81" fmla="*/ 390625 h 161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60"/>
                <a:gd name="T124" fmla="*/ 0 h 1617"/>
                <a:gd name="T125" fmla="*/ 2560 w 2560"/>
                <a:gd name="T126" fmla="*/ 1617 h 161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60" h="1617" extrusionOk="0">
                  <a:moveTo>
                    <a:pt x="1314" y="1"/>
                  </a:moveTo>
                  <a:lnTo>
                    <a:pt x="674" y="34"/>
                  </a:lnTo>
                  <a:lnTo>
                    <a:pt x="371" y="68"/>
                  </a:lnTo>
                  <a:lnTo>
                    <a:pt x="68" y="135"/>
                  </a:lnTo>
                  <a:lnTo>
                    <a:pt x="35" y="169"/>
                  </a:lnTo>
                  <a:lnTo>
                    <a:pt x="1" y="203"/>
                  </a:lnTo>
                  <a:lnTo>
                    <a:pt x="35" y="236"/>
                  </a:lnTo>
                  <a:lnTo>
                    <a:pt x="102" y="270"/>
                  </a:lnTo>
                  <a:lnTo>
                    <a:pt x="708" y="270"/>
                  </a:lnTo>
                  <a:lnTo>
                    <a:pt x="1314" y="236"/>
                  </a:lnTo>
                  <a:lnTo>
                    <a:pt x="2290" y="236"/>
                  </a:lnTo>
                  <a:lnTo>
                    <a:pt x="2358" y="506"/>
                  </a:lnTo>
                  <a:lnTo>
                    <a:pt x="2391" y="775"/>
                  </a:lnTo>
                  <a:lnTo>
                    <a:pt x="2358" y="1347"/>
                  </a:lnTo>
                  <a:lnTo>
                    <a:pt x="1247" y="1381"/>
                  </a:lnTo>
                  <a:lnTo>
                    <a:pt x="742" y="1415"/>
                  </a:lnTo>
                  <a:lnTo>
                    <a:pt x="472" y="1415"/>
                  </a:lnTo>
                  <a:lnTo>
                    <a:pt x="237" y="1482"/>
                  </a:lnTo>
                  <a:lnTo>
                    <a:pt x="203" y="1516"/>
                  </a:lnTo>
                  <a:lnTo>
                    <a:pt x="237" y="1549"/>
                  </a:lnTo>
                  <a:lnTo>
                    <a:pt x="472" y="1617"/>
                  </a:lnTo>
                  <a:lnTo>
                    <a:pt x="742" y="1617"/>
                  </a:lnTo>
                  <a:lnTo>
                    <a:pt x="1280" y="1583"/>
                  </a:lnTo>
                  <a:lnTo>
                    <a:pt x="2459" y="1549"/>
                  </a:lnTo>
                  <a:lnTo>
                    <a:pt x="2526" y="1516"/>
                  </a:lnTo>
                  <a:lnTo>
                    <a:pt x="2560" y="1448"/>
                  </a:lnTo>
                  <a:lnTo>
                    <a:pt x="2560" y="1145"/>
                  </a:lnTo>
                  <a:lnTo>
                    <a:pt x="2492" y="842"/>
                  </a:lnTo>
                  <a:lnTo>
                    <a:pt x="2358" y="236"/>
                  </a:lnTo>
                  <a:lnTo>
                    <a:pt x="2391" y="203"/>
                  </a:lnTo>
                  <a:lnTo>
                    <a:pt x="2425" y="203"/>
                  </a:lnTo>
                  <a:lnTo>
                    <a:pt x="2459" y="135"/>
                  </a:lnTo>
                  <a:lnTo>
                    <a:pt x="2425" y="102"/>
                  </a:lnTo>
                  <a:lnTo>
                    <a:pt x="2391" y="102"/>
                  </a:lnTo>
                  <a:lnTo>
                    <a:pt x="2324" y="68"/>
                  </a:lnTo>
                  <a:lnTo>
                    <a:pt x="2324" y="1"/>
                  </a:lnTo>
                  <a:lnTo>
                    <a:pt x="2257" y="1"/>
                  </a:lnTo>
                  <a:lnTo>
                    <a:pt x="2257" y="34"/>
                  </a:lnTo>
                  <a:lnTo>
                    <a:pt x="2021" y="34"/>
                  </a:lnTo>
                  <a:lnTo>
                    <a:pt x="1785" y="1"/>
                  </a:lnTo>
                  <a:lnTo>
                    <a:pt x="1314" y="1"/>
                  </a:lnTo>
                  <a:close/>
                </a:path>
              </a:pathLst>
            </a:custGeom>
            <a:solidFill>
              <a:srgbClr val="BDD1D3"/>
            </a:solidFill>
            <a:ln>
              <a:noFill/>
            </a:ln>
          </p:spPr>
          <p:txBody>
            <a:bodyPr lIns="117025" tIns="117025" rIns="117025" bIns="117025" anchor="ctr"/>
            <a:lstStyle/>
            <a:p>
              <a:pPr>
                <a:defRPr/>
              </a:pPr>
              <a:endParaRPr lang="ru-RU" sz="1350"/>
            </a:p>
          </p:txBody>
        </p:sp>
        <p:sp>
          <p:nvSpPr>
            <p:cNvPr id="844" name="Shape 706">
              <a:extLst>
                <a:ext uri="{FF2B5EF4-FFF2-40B4-BE49-F238E27FC236}">
                  <a16:creationId xmlns:a16="http://schemas.microsoft.com/office/drawing/2014/main" id="{AF97D9EF-B3AB-526E-4739-D2BB0929D1FD}"/>
                </a:ext>
              </a:extLst>
            </p:cNvPr>
            <p:cNvSpPr>
              <a:spLocks/>
            </p:cNvSpPr>
            <p:nvPr/>
          </p:nvSpPr>
          <p:spPr bwMode="auto">
            <a:xfrm>
              <a:off x="4809224" y="3187481"/>
              <a:ext cx="13145" cy="18521"/>
            </a:xfrm>
            <a:custGeom>
              <a:avLst/>
              <a:gdLst>
                <a:gd name="T0" fmla="*/ 53125000 w 540"/>
                <a:gd name="T1" fmla="*/ 390625 h 742"/>
                <a:gd name="T2" fmla="*/ 26562500 w 540"/>
                <a:gd name="T3" fmla="*/ 13671875 h 742"/>
                <a:gd name="T4" fmla="*/ 26562500 w 540"/>
                <a:gd name="T5" fmla="*/ 39843750 h 742"/>
                <a:gd name="T6" fmla="*/ 39843750 w 540"/>
                <a:gd name="T7" fmla="*/ 79296875 h 742"/>
                <a:gd name="T8" fmla="*/ 66015625 w 540"/>
                <a:gd name="T9" fmla="*/ 92578125 h 742"/>
                <a:gd name="T10" fmla="*/ 105468750 w 540"/>
                <a:gd name="T11" fmla="*/ 118750000 h 742"/>
                <a:gd name="T12" fmla="*/ 79296875 w 540"/>
                <a:gd name="T13" fmla="*/ 132031250 h 742"/>
                <a:gd name="T14" fmla="*/ 13671875 w 540"/>
                <a:gd name="T15" fmla="*/ 210937500 h 742"/>
                <a:gd name="T16" fmla="*/ 390625 w 540"/>
                <a:gd name="T17" fmla="*/ 223828125 h 742"/>
                <a:gd name="T18" fmla="*/ 390625 w 540"/>
                <a:gd name="T19" fmla="*/ 250390625 h 742"/>
                <a:gd name="T20" fmla="*/ 13671875 w 540"/>
                <a:gd name="T21" fmla="*/ 276562500 h 742"/>
                <a:gd name="T22" fmla="*/ 39843750 w 540"/>
                <a:gd name="T23" fmla="*/ 289843750 h 742"/>
                <a:gd name="T24" fmla="*/ 53125000 w 540"/>
                <a:gd name="T25" fmla="*/ 276562500 h 742"/>
                <a:gd name="T26" fmla="*/ 79296875 w 540"/>
                <a:gd name="T27" fmla="*/ 276562500 h 742"/>
                <a:gd name="T28" fmla="*/ 144921875 w 540"/>
                <a:gd name="T29" fmla="*/ 184375000 h 742"/>
                <a:gd name="T30" fmla="*/ 171484375 w 540"/>
                <a:gd name="T31" fmla="*/ 144921875 h 742"/>
                <a:gd name="T32" fmla="*/ 197656250 w 540"/>
                <a:gd name="T33" fmla="*/ 132031250 h 742"/>
                <a:gd name="T34" fmla="*/ 210937500 w 540"/>
                <a:gd name="T35" fmla="*/ 118750000 h 742"/>
                <a:gd name="T36" fmla="*/ 210937500 w 540"/>
                <a:gd name="T37" fmla="*/ 92578125 h 742"/>
                <a:gd name="T38" fmla="*/ 197656250 w 540"/>
                <a:gd name="T39" fmla="*/ 79296875 h 742"/>
                <a:gd name="T40" fmla="*/ 144921875 w 540"/>
                <a:gd name="T41" fmla="*/ 39843750 h 742"/>
                <a:gd name="T42" fmla="*/ 118750000 w 540"/>
                <a:gd name="T43" fmla="*/ 26562500 h 742"/>
                <a:gd name="T44" fmla="*/ 92578125 w 540"/>
                <a:gd name="T45" fmla="*/ 13671875 h 742"/>
                <a:gd name="T46" fmla="*/ 79296875 w 540"/>
                <a:gd name="T47" fmla="*/ 390625 h 742"/>
                <a:gd name="T48" fmla="*/ 53125000 w 540"/>
                <a:gd name="T49" fmla="*/ 390625 h 742"/>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540"/>
                <a:gd name="T76" fmla="*/ 0 h 742"/>
                <a:gd name="T77" fmla="*/ 540 w 540"/>
                <a:gd name="T78" fmla="*/ 742 h 742"/>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540" h="742" extrusionOk="0">
                  <a:moveTo>
                    <a:pt x="136" y="1"/>
                  </a:moveTo>
                  <a:lnTo>
                    <a:pt x="68" y="35"/>
                  </a:lnTo>
                  <a:lnTo>
                    <a:pt x="68" y="102"/>
                  </a:lnTo>
                  <a:lnTo>
                    <a:pt x="102" y="203"/>
                  </a:lnTo>
                  <a:lnTo>
                    <a:pt x="169" y="237"/>
                  </a:lnTo>
                  <a:lnTo>
                    <a:pt x="270" y="304"/>
                  </a:lnTo>
                  <a:lnTo>
                    <a:pt x="203" y="338"/>
                  </a:lnTo>
                  <a:lnTo>
                    <a:pt x="35" y="540"/>
                  </a:lnTo>
                  <a:lnTo>
                    <a:pt x="1" y="573"/>
                  </a:lnTo>
                  <a:lnTo>
                    <a:pt x="1" y="641"/>
                  </a:lnTo>
                  <a:lnTo>
                    <a:pt x="35" y="708"/>
                  </a:lnTo>
                  <a:lnTo>
                    <a:pt x="102" y="742"/>
                  </a:lnTo>
                  <a:lnTo>
                    <a:pt x="136" y="708"/>
                  </a:lnTo>
                  <a:lnTo>
                    <a:pt x="203" y="708"/>
                  </a:lnTo>
                  <a:lnTo>
                    <a:pt x="371" y="472"/>
                  </a:lnTo>
                  <a:lnTo>
                    <a:pt x="439" y="371"/>
                  </a:lnTo>
                  <a:lnTo>
                    <a:pt x="506" y="338"/>
                  </a:lnTo>
                  <a:lnTo>
                    <a:pt x="540" y="304"/>
                  </a:lnTo>
                  <a:lnTo>
                    <a:pt x="540" y="237"/>
                  </a:lnTo>
                  <a:lnTo>
                    <a:pt x="506" y="203"/>
                  </a:lnTo>
                  <a:lnTo>
                    <a:pt x="371" y="102"/>
                  </a:lnTo>
                  <a:lnTo>
                    <a:pt x="304" y="68"/>
                  </a:lnTo>
                  <a:lnTo>
                    <a:pt x="237" y="35"/>
                  </a:lnTo>
                  <a:lnTo>
                    <a:pt x="203" y="1"/>
                  </a:lnTo>
                  <a:lnTo>
                    <a:pt x="136" y="1"/>
                  </a:lnTo>
                  <a:close/>
                </a:path>
              </a:pathLst>
            </a:custGeom>
            <a:solidFill>
              <a:srgbClr val="BDD1D3"/>
            </a:solidFill>
            <a:ln>
              <a:noFill/>
            </a:ln>
          </p:spPr>
          <p:txBody>
            <a:bodyPr lIns="117025" tIns="117025" rIns="117025" bIns="117025" anchor="ctr"/>
            <a:lstStyle/>
            <a:p>
              <a:pPr>
                <a:defRPr/>
              </a:pPr>
              <a:endParaRPr lang="ru-RU" sz="1350"/>
            </a:p>
          </p:txBody>
        </p:sp>
        <p:sp>
          <p:nvSpPr>
            <p:cNvPr id="845" name="Shape 707">
              <a:extLst>
                <a:ext uri="{FF2B5EF4-FFF2-40B4-BE49-F238E27FC236}">
                  <a16:creationId xmlns:a16="http://schemas.microsoft.com/office/drawing/2014/main" id="{9F9B319E-9250-F6E1-3E3A-56C99372E37D}"/>
                </a:ext>
              </a:extLst>
            </p:cNvPr>
            <p:cNvSpPr>
              <a:spLocks/>
            </p:cNvSpPr>
            <p:nvPr/>
          </p:nvSpPr>
          <p:spPr bwMode="auto">
            <a:xfrm>
              <a:off x="4735133" y="3156414"/>
              <a:ext cx="21510" cy="14339"/>
            </a:xfrm>
            <a:custGeom>
              <a:avLst/>
              <a:gdLst>
                <a:gd name="T0" fmla="*/ 157812500 w 876"/>
                <a:gd name="T1" fmla="*/ 0 h 573"/>
                <a:gd name="T2" fmla="*/ 105468750 w 876"/>
                <a:gd name="T3" fmla="*/ 39453125 h 573"/>
                <a:gd name="T4" fmla="*/ 66015625 w 876"/>
                <a:gd name="T5" fmla="*/ 78906250 h 573"/>
                <a:gd name="T6" fmla="*/ 26562500 w 876"/>
                <a:gd name="T7" fmla="*/ 118359375 h 573"/>
                <a:gd name="T8" fmla="*/ 13281250 w 876"/>
                <a:gd name="T9" fmla="*/ 144921875 h 573"/>
                <a:gd name="T10" fmla="*/ 0 w 876"/>
                <a:gd name="T11" fmla="*/ 171093750 h 573"/>
                <a:gd name="T12" fmla="*/ 0 w 876"/>
                <a:gd name="T13" fmla="*/ 197265625 h 573"/>
                <a:gd name="T14" fmla="*/ 26562500 w 876"/>
                <a:gd name="T15" fmla="*/ 197265625 h 573"/>
                <a:gd name="T16" fmla="*/ 78906250 w 876"/>
                <a:gd name="T17" fmla="*/ 184375000 h 573"/>
                <a:gd name="T18" fmla="*/ 118359375 w 876"/>
                <a:gd name="T19" fmla="*/ 144921875 h 573"/>
                <a:gd name="T20" fmla="*/ 171093750 w 876"/>
                <a:gd name="T21" fmla="*/ 92187500 h 573"/>
                <a:gd name="T22" fmla="*/ 223828125 w 876"/>
                <a:gd name="T23" fmla="*/ 157812500 h 573"/>
                <a:gd name="T24" fmla="*/ 289453125 w 876"/>
                <a:gd name="T25" fmla="*/ 210546875 h 573"/>
                <a:gd name="T26" fmla="*/ 302734375 w 876"/>
                <a:gd name="T27" fmla="*/ 223828125 h 573"/>
                <a:gd name="T28" fmla="*/ 328906250 w 876"/>
                <a:gd name="T29" fmla="*/ 223828125 h 573"/>
                <a:gd name="T30" fmla="*/ 328906250 w 876"/>
                <a:gd name="T31" fmla="*/ 210546875 h 573"/>
                <a:gd name="T32" fmla="*/ 342187500 w 876"/>
                <a:gd name="T33" fmla="*/ 197265625 h 573"/>
                <a:gd name="T34" fmla="*/ 328906250 w 876"/>
                <a:gd name="T35" fmla="*/ 184375000 h 573"/>
                <a:gd name="T36" fmla="*/ 276171875 w 876"/>
                <a:gd name="T37" fmla="*/ 118359375 h 573"/>
                <a:gd name="T38" fmla="*/ 197265625 w 876"/>
                <a:gd name="T39" fmla="*/ 52734375 h 573"/>
                <a:gd name="T40" fmla="*/ 197265625 w 876"/>
                <a:gd name="T41" fmla="*/ 39453125 h 573"/>
                <a:gd name="T42" fmla="*/ 197265625 w 876"/>
                <a:gd name="T43" fmla="*/ 13281250 h 573"/>
                <a:gd name="T44" fmla="*/ 184375000 w 876"/>
                <a:gd name="T45" fmla="*/ 0 h 573"/>
                <a:gd name="T46" fmla="*/ 157812500 w 876"/>
                <a:gd name="T47" fmla="*/ 0 h 573"/>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876"/>
                <a:gd name="T73" fmla="*/ 0 h 573"/>
                <a:gd name="T74" fmla="*/ 876 w 876"/>
                <a:gd name="T75" fmla="*/ 573 h 573"/>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876" h="573" extrusionOk="0">
                  <a:moveTo>
                    <a:pt x="404" y="0"/>
                  </a:moveTo>
                  <a:lnTo>
                    <a:pt x="270" y="101"/>
                  </a:lnTo>
                  <a:lnTo>
                    <a:pt x="169" y="202"/>
                  </a:lnTo>
                  <a:lnTo>
                    <a:pt x="68" y="303"/>
                  </a:lnTo>
                  <a:lnTo>
                    <a:pt x="34" y="371"/>
                  </a:lnTo>
                  <a:lnTo>
                    <a:pt x="0" y="438"/>
                  </a:lnTo>
                  <a:lnTo>
                    <a:pt x="0" y="505"/>
                  </a:lnTo>
                  <a:lnTo>
                    <a:pt x="68" y="505"/>
                  </a:lnTo>
                  <a:lnTo>
                    <a:pt x="202" y="472"/>
                  </a:lnTo>
                  <a:lnTo>
                    <a:pt x="303" y="371"/>
                  </a:lnTo>
                  <a:lnTo>
                    <a:pt x="438" y="236"/>
                  </a:lnTo>
                  <a:lnTo>
                    <a:pt x="573" y="404"/>
                  </a:lnTo>
                  <a:lnTo>
                    <a:pt x="741" y="539"/>
                  </a:lnTo>
                  <a:lnTo>
                    <a:pt x="775" y="573"/>
                  </a:lnTo>
                  <a:lnTo>
                    <a:pt x="842" y="573"/>
                  </a:lnTo>
                  <a:lnTo>
                    <a:pt x="842" y="539"/>
                  </a:lnTo>
                  <a:lnTo>
                    <a:pt x="876" y="505"/>
                  </a:lnTo>
                  <a:lnTo>
                    <a:pt x="842" y="472"/>
                  </a:lnTo>
                  <a:lnTo>
                    <a:pt x="707" y="303"/>
                  </a:lnTo>
                  <a:lnTo>
                    <a:pt x="505" y="135"/>
                  </a:lnTo>
                  <a:lnTo>
                    <a:pt x="505" y="101"/>
                  </a:lnTo>
                  <a:lnTo>
                    <a:pt x="505" y="34"/>
                  </a:lnTo>
                  <a:lnTo>
                    <a:pt x="472" y="0"/>
                  </a:lnTo>
                  <a:lnTo>
                    <a:pt x="404" y="0"/>
                  </a:lnTo>
                  <a:close/>
                </a:path>
              </a:pathLst>
            </a:custGeom>
            <a:solidFill>
              <a:srgbClr val="BDD1D3"/>
            </a:solidFill>
            <a:ln>
              <a:noFill/>
            </a:ln>
          </p:spPr>
          <p:txBody>
            <a:bodyPr lIns="117025" tIns="117025" rIns="117025" bIns="117025" anchor="ctr"/>
            <a:lstStyle/>
            <a:p>
              <a:pPr>
                <a:defRPr/>
              </a:pPr>
              <a:endParaRPr lang="ru-RU" sz="1350"/>
            </a:p>
          </p:txBody>
        </p:sp>
        <p:sp>
          <p:nvSpPr>
            <p:cNvPr id="846" name="Shape 708">
              <a:extLst>
                <a:ext uri="{FF2B5EF4-FFF2-40B4-BE49-F238E27FC236}">
                  <a16:creationId xmlns:a16="http://schemas.microsoft.com/office/drawing/2014/main" id="{60C5FB7C-94F3-6211-5116-A2B514786914}"/>
                </a:ext>
              </a:extLst>
            </p:cNvPr>
            <p:cNvSpPr>
              <a:spLocks/>
            </p:cNvSpPr>
            <p:nvPr/>
          </p:nvSpPr>
          <p:spPr bwMode="auto">
            <a:xfrm>
              <a:off x="4691515" y="3070980"/>
              <a:ext cx="152365" cy="71095"/>
            </a:xfrm>
            <a:custGeom>
              <a:avLst/>
              <a:gdLst>
                <a:gd name="T0" fmla="*/ 1446875000 w 6095"/>
                <a:gd name="T1" fmla="*/ 26562500 h 2829"/>
                <a:gd name="T2" fmla="*/ 381640625 w 6095"/>
                <a:gd name="T3" fmla="*/ 92187500 h 2829"/>
                <a:gd name="T4" fmla="*/ 26562500 w 6095"/>
                <a:gd name="T5" fmla="*/ 158203125 h 2829"/>
                <a:gd name="T6" fmla="*/ 26562500 w 6095"/>
                <a:gd name="T7" fmla="*/ 184375000 h 2829"/>
                <a:gd name="T8" fmla="*/ 13281250 w 6095"/>
                <a:gd name="T9" fmla="*/ 276562500 h 2829"/>
                <a:gd name="T10" fmla="*/ 13281250 w 6095"/>
                <a:gd name="T11" fmla="*/ 578906250 h 2829"/>
                <a:gd name="T12" fmla="*/ 78906250 w 6095"/>
                <a:gd name="T13" fmla="*/ 1065625000 h 2829"/>
                <a:gd name="T14" fmla="*/ 105468750 w 6095"/>
                <a:gd name="T15" fmla="*/ 1091796875 h 2829"/>
                <a:gd name="T16" fmla="*/ 407812500 w 6095"/>
                <a:gd name="T17" fmla="*/ 1105078125 h 2829"/>
                <a:gd name="T18" fmla="*/ 947265625 w 6095"/>
                <a:gd name="T19" fmla="*/ 1091796875 h 2829"/>
                <a:gd name="T20" fmla="*/ 1736328125 w 6095"/>
                <a:gd name="T21" fmla="*/ 1012890625 h 2829"/>
                <a:gd name="T22" fmla="*/ 2147483647 w 6095"/>
                <a:gd name="T23" fmla="*/ 999609375 h 2829"/>
                <a:gd name="T24" fmla="*/ 2147483647 w 6095"/>
                <a:gd name="T25" fmla="*/ 1012890625 h 2829"/>
                <a:gd name="T26" fmla="*/ 2147483647 w 6095"/>
                <a:gd name="T27" fmla="*/ 973437500 h 2829"/>
                <a:gd name="T28" fmla="*/ 2147483647 w 6095"/>
                <a:gd name="T29" fmla="*/ 263281250 h 2829"/>
                <a:gd name="T30" fmla="*/ 2147483647 w 6095"/>
                <a:gd name="T31" fmla="*/ 26562500 h 2829"/>
                <a:gd name="T32" fmla="*/ 2147483647 w 6095"/>
                <a:gd name="T33" fmla="*/ 13281250 h 2829"/>
                <a:gd name="T34" fmla="*/ 2147483647 w 6095"/>
                <a:gd name="T35" fmla="*/ 237109375 h 2829"/>
                <a:gd name="T36" fmla="*/ 2147483647 w 6095"/>
                <a:gd name="T37" fmla="*/ 894531250 h 2829"/>
                <a:gd name="T38" fmla="*/ 1749218750 w 6095"/>
                <a:gd name="T39" fmla="*/ 920703125 h 2829"/>
                <a:gd name="T40" fmla="*/ 697265625 w 6095"/>
                <a:gd name="T41" fmla="*/ 1012890625 h 2829"/>
                <a:gd name="T42" fmla="*/ 171093750 w 6095"/>
                <a:gd name="T43" fmla="*/ 1026171875 h 2829"/>
                <a:gd name="T44" fmla="*/ 92187500 w 6095"/>
                <a:gd name="T45" fmla="*/ 565625000 h 2829"/>
                <a:gd name="T46" fmla="*/ 92187500 w 6095"/>
                <a:gd name="T47" fmla="*/ 276562500 h 2829"/>
                <a:gd name="T48" fmla="*/ 184375000 w 6095"/>
                <a:gd name="T49" fmla="*/ 197656250 h 2829"/>
                <a:gd name="T50" fmla="*/ 552343750 w 6095"/>
                <a:gd name="T51" fmla="*/ 184375000 h 2829"/>
                <a:gd name="T52" fmla="*/ 1052343750 w 6095"/>
                <a:gd name="T53" fmla="*/ 131640625 h 2829"/>
                <a:gd name="T54" fmla="*/ 1867578125 w 6095"/>
                <a:gd name="T55" fmla="*/ 92187500 h 2829"/>
                <a:gd name="T56" fmla="*/ 2130859375 w 6095"/>
                <a:gd name="T57" fmla="*/ 79296875 h 2829"/>
                <a:gd name="T58" fmla="*/ 2147483647 w 6095"/>
                <a:gd name="T59" fmla="*/ 105468750 h 2829"/>
                <a:gd name="T60" fmla="*/ 2147483647 w 6095"/>
                <a:gd name="T61" fmla="*/ 105468750 h 2829"/>
                <a:gd name="T62" fmla="*/ 2147483647 w 6095"/>
                <a:gd name="T63" fmla="*/ 66015625 h 2829"/>
                <a:gd name="T64" fmla="*/ 2147483647 w 6095"/>
                <a:gd name="T65" fmla="*/ 13281250 h 2829"/>
                <a:gd name="T66" fmla="*/ 2147483647 w 6095"/>
                <a:gd name="T67" fmla="*/ 390625 h 2829"/>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095"/>
                <a:gd name="T103" fmla="*/ 0 h 2829"/>
                <a:gd name="T104" fmla="*/ 6095 w 6095"/>
                <a:gd name="T105" fmla="*/ 2829 h 2829"/>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095" h="2829" extrusionOk="0">
                  <a:moveTo>
                    <a:pt x="5522" y="1"/>
                  </a:moveTo>
                  <a:lnTo>
                    <a:pt x="3704" y="68"/>
                  </a:lnTo>
                  <a:lnTo>
                    <a:pt x="1886" y="169"/>
                  </a:lnTo>
                  <a:lnTo>
                    <a:pt x="977" y="236"/>
                  </a:lnTo>
                  <a:lnTo>
                    <a:pt x="505" y="304"/>
                  </a:lnTo>
                  <a:lnTo>
                    <a:pt x="68" y="405"/>
                  </a:lnTo>
                  <a:lnTo>
                    <a:pt x="34" y="438"/>
                  </a:lnTo>
                  <a:lnTo>
                    <a:pt x="68" y="472"/>
                  </a:lnTo>
                  <a:lnTo>
                    <a:pt x="101" y="472"/>
                  </a:lnTo>
                  <a:lnTo>
                    <a:pt x="34" y="708"/>
                  </a:lnTo>
                  <a:lnTo>
                    <a:pt x="0" y="977"/>
                  </a:lnTo>
                  <a:lnTo>
                    <a:pt x="34" y="1482"/>
                  </a:lnTo>
                  <a:lnTo>
                    <a:pt x="101" y="2088"/>
                  </a:lnTo>
                  <a:lnTo>
                    <a:pt x="202" y="2728"/>
                  </a:lnTo>
                  <a:lnTo>
                    <a:pt x="236" y="2761"/>
                  </a:lnTo>
                  <a:lnTo>
                    <a:pt x="270" y="2795"/>
                  </a:lnTo>
                  <a:lnTo>
                    <a:pt x="371" y="2761"/>
                  </a:lnTo>
                  <a:lnTo>
                    <a:pt x="1044" y="2829"/>
                  </a:lnTo>
                  <a:lnTo>
                    <a:pt x="1718" y="2829"/>
                  </a:lnTo>
                  <a:lnTo>
                    <a:pt x="2425" y="2795"/>
                  </a:lnTo>
                  <a:lnTo>
                    <a:pt x="3098" y="2728"/>
                  </a:lnTo>
                  <a:lnTo>
                    <a:pt x="4445" y="2593"/>
                  </a:lnTo>
                  <a:lnTo>
                    <a:pt x="5152" y="2559"/>
                  </a:lnTo>
                  <a:lnTo>
                    <a:pt x="5825" y="2559"/>
                  </a:lnTo>
                  <a:lnTo>
                    <a:pt x="5892" y="2593"/>
                  </a:lnTo>
                  <a:lnTo>
                    <a:pt x="5960" y="2593"/>
                  </a:lnTo>
                  <a:lnTo>
                    <a:pt x="6027" y="2559"/>
                  </a:lnTo>
                  <a:lnTo>
                    <a:pt x="6061" y="2492"/>
                  </a:lnTo>
                  <a:lnTo>
                    <a:pt x="6094" y="1280"/>
                  </a:lnTo>
                  <a:lnTo>
                    <a:pt x="6061" y="674"/>
                  </a:lnTo>
                  <a:lnTo>
                    <a:pt x="6061" y="371"/>
                  </a:lnTo>
                  <a:lnTo>
                    <a:pt x="6027" y="68"/>
                  </a:lnTo>
                  <a:lnTo>
                    <a:pt x="5993" y="34"/>
                  </a:lnTo>
                  <a:lnTo>
                    <a:pt x="5926" y="34"/>
                  </a:lnTo>
                  <a:lnTo>
                    <a:pt x="5892" y="68"/>
                  </a:lnTo>
                  <a:lnTo>
                    <a:pt x="5825" y="607"/>
                  </a:lnTo>
                  <a:lnTo>
                    <a:pt x="5791" y="1179"/>
                  </a:lnTo>
                  <a:lnTo>
                    <a:pt x="5825" y="2290"/>
                  </a:lnTo>
                  <a:lnTo>
                    <a:pt x="5152" y="2324"/>
                  </a:lnTo>
                  <a:lnTo>
                    <a:pt x="4478" y="2357"/>
                  </a:lnTo>
                  <a:lnTo>
                    <a:pt x="3132" y="2458"/>
                  </a:lnTo>
                  <a:lnTo>
                    <a:pt x="1785" y="2593"/>
                  </a:lnTo>
                  <a:lnTo>
                    <a:pt x="1111" y="2627"/>
                  </a:lnTo>
                  <a:lnTo>
                    <a:pt x="438" y="2627"/>
                  </a:lnTo>
                  <a:lnTo>
                    <a:pt x="303" y="2054"/>
                  </a:lnTo>
                  <a:lnTo>
                    <a:pt x="236" y="1448"/>
                  </a:lnTo>
                  <a:lnTo>
                    <a:pt x="236" y="977"/>
                  </a:lnTo>
                  <a:lnTo>
                    <a:pt x="236" y="708"/>
                  </a:lnTo>
                  <a:lnTo>
                    <a:pt x="169" y="472"/>
                  </a:lnTo>
                  <a:lnTo>
                    <a:pt x="472" y="506"/>
                  </a:lnTo>
                  <a:lnTo>
                    <a:pt x="775" y="506"/>
                  </a:lnTo>
                  <a:lnTo>
                    <a:pt x="1414" y="472"/>
                  </a:lnTo>
                  <a:lnTo>
                    <a:pt x="2054" y="405"/>
                  </a:lnTo>
                  <a:lnTo>
                    <a:pt x="2694" y="337"/>
                  </a:lnTo>
                  <a:lnTo>
                    <a:pt x="3973" y="270"/>
                  </a:lnTo>
                  <a:lnTo>
                    <a:pt x="4781" y="236"/>
                  </a:lnTo>
                  <a:lnTo>
                    <a:pt x="5219" y="203"/>
                  </a:lnTo>
                  <a:lnTo>
                    <a:pt x="5455" y="203"/>
                  </a:lnTo>
                  <a:lnTo>
                    <a:pt x="5556" y="236"/>
                  </a:lnTo>
                  <a:lnTo>
                    <a:pt x="5623" y="270"/>
                  </a:lnTo>
                  <a:lnTo>
                    <a:pt x="5690" y="304"/>
                  </a:lnTo>
                  <a:lnTo>
                    <a:pt x="5758" y="270"/>
                  </a:lnTo>
                  <a:lnTo>
                    <a:pt x="5791" y="236"/>
                  </a:lnTo>
                  <a:lnTo>
                    <a:pt x="5791" y="169"/>
                  </a:lnTo>
                  <a:lnTo>
                    <a:pt x="5758" y="102"/>
                  </a:lnTo>
                  <a:lnTo>
                    <a:pt x="5690" y="34"/>
                  </a:lnTo>
                  <a:lnTo>
                    <a:pt x="5623" y="1"/>
                  </a:lnTo>
                  <a:lnTo>
                    <a:pt x="5522" y="1"/>
                  </a:lnTo>
                  <a:close/>
                </a:path>
              </a:pathLst>
            </a:custGeom>
            <a:solidFill>
              <a:srgbClr val="BDD1D3"/>
            </a:solidFill>
            <a:ln>
              <a:noFill/>
            </a:ln>
          </p:spPr>
          <p:txBody>
            <a:bodyPr lIns="117025" tIns="117025" rIns="117025" bIns="117025" anchor="ctr"/>
            <a:lstStyle/>
            <a:p>
              <a:pPr>
                <a:defRPr/>
              </a:pPr>
              <a:endParaRPr lang="ru-RU" sz="1350"/>
            </a:p>
          </p:txBody>
        </p:sp>
        <p:sp>
          <p:nvSpPr>
            <p:cNvPr id="847" name="Shape 709">
              <a:extLst>
                <a:ext uri="{FF2B5EF4-FFF2-40B4-BE49-F238E27FC236}">
                  <a16:creationId xmlns:a16="http://schemas.microsoft.com/office/drawing/2014/main" id="{BEA6CDDB-6D25-FA55-D8C5-0D06192BAD0E}"/>
                </a:ext>
              </a:extLst>
            </p:cNvPr>
            <p:cNvSpPr>
              <a:spLocks/>
            </p:cNvSpPr>
            <p:nvPr/>
          </p:nvSpPr>
          <p:spPr bwMode="auto">
            <a:xfrm>
              <a:off x="3903999" y="3176727"/>
              <a:ext cx="62738" cy="77070"/>
            </a:xfrm>
            <a:custGeom>
              <a:avLst/>
              <a:gdLst>
                <a:gd name="T0" fmla="*/ 894531250 w 2493"/>
                <a:gd name="T1" fmla="*/ 78906250 h 3098"/>
                <a:gd name="T2" fmla="*/ 868359375 w 2493"/>
                <a:gd name="T3" fmla="*/ 315625000 h 3098"/>
                <a:gd name="T4" fmla="*/ 868359375 w 2493"/>
                <a:gd name="T5" fmla="*/ 578906250 h 3098"/>
                <a:gd name="T6" fmla="*/ 868359375 w 2493"/>
                <a:gd name="T7" fmla="*/ 841796875 h 3098"/>
                <a:gd name="T8" fmla="*/ 894531250 w 2493"/>
                <a:gd name="T9" fmla="*/ 1065234375 h 3098"/>
                <a:gd name="T10" fmla="*/ 907812500 w 2493"/>
                <a:gd name="T11" fmla="*/ 1078515625 h 3098"/>
                <a:gd name="T12" fmla="*/ 894531250 w 2493"/>
                <a:gd name="T13" fmla="*/ 1078515625 h 3098"/>
                <a:gd name="T14" fmla="*/ 802734375 w 2493"/>
                <a:gd name="T15" fmla="*/ 1065234375 h 3098"/>
                <a:gd name="T16" fmla="*/ 710546875 w 2493"/>
                <a:gd name="T17" fmla="*/ 1065234375 h 3098"/>
                <a:gd name="T18" fmla="*/ 526562500 w 2493"/>
                <a:gd name="T19" fmla="*/ 1078515625 h 3098"/>
                <a:gd name="T20" fmla="*/ 144921875 w 2493"/>
                <a:gd name="T21" fmla="*/ 1078515625 h 3098"/>
                <a:gd name="T22" fmla="*/ 105468750 w 2493"/>
                <a:gd name="T23" fmla="*/ 591796875 h 3098"/>
                <a:gd name="T24" fmla="*/ 66015625 w 2493"/>
                <a:gd name="T25" fmla="*/ 92187500 h 3098"/>
                <a:gd name="T26" fmla="*/ 276562500 w 2493"/>
                <a:gd name="T27" fmla="*/ 118359375 h 3098"/>
                <a:gd name="T28" fmla="*/ 473828125 w 2493"/>
                <a:gd name="T29" fmla="*/ 105468750 h 3098"/>
                <a:gd name="T30" fmla="*/ 894531250 w 2493"/>
                <a:gd name="T31" fmla="*/ 78906250 h 3098"/>
                <a:gd name="T32" fmla="*/ 894531250 w 2493"/>
                <a:gd name="T33" fmla="*/ 0 h 3098"/>
                <a:gd name="T34" fmla="*/ 684375000 w 2493"/>
                <a:gd name="T35" fmla="*/ 13281250 h 3098"/>
                <a:gd name="T36" fmla="*/ 473828125 w 2493"/>
                <a:gd name="T37" fmla="*/ 13281250 h 3098"/>
                <a:gd name="T38" fmla="*/ 263281250 w 2493"/>
                <a:gd name="T39" fmla="*/ 26562500 h 3098"/>
                <a:gd name="T40" fmla="*/ 53125000 w 2493"/>
                <a:gd name="T41" fmla="*/ 39453125 h 3098"/>
                <a:gd name="T42" fmla="*/ 39843750 w 2493"/>
                <a:gd name="T43" fmla="*/ 52734375 h 3098"/>
                <a:gd name="T44" fmla="*/ 26562500 w 2493"/>
                <a:gd name="T45" fmla="*/ 66015625 h 3098"/>
                <a:gd name="T46" fmla="*/ 13281250 w 2493"/>
                <a:gd name="T47" fmla="*/ 78906250 h 3098"/>
                <a:gd name="T48" fmla="*/ 13281250 w 2493"/>
                <a:gd name="T49" fmla="*/ 92187500 h 3098"/>
                <a:gd name="T50" fmla="*/ 390625 w 2493"/>
                <a:gd name="T51" fmla="*/ 342187500 h 3098"/>
                <a:gd name="T52" fmla="*/ 13281250 w 2493"/>
                <a:gd name="T53" fmla="*/ 631250000 h 3098"/>
                <a:gd name="T54" fmla="*/ 39843750 w 2493"/>
                <a:gd name="T55" fmla="*/ 920703125 h 3098"/>
                <a:gd name="T56" fmla="*/ 79296875 w 2493"/>
                <a:gd name="T57" fmla="*/ 1183593750 h 3098"/>
                <a:gd name="T58" fmla="*/ 92578125 w 2493"/>
                <a:gd name="T59" fmla="*/ 1196875000 h 3098"/>
                <a:gd name="T60" fmla="*/ 118750000 w 2493"/>
                <a:gd name="T61" fmla="*/ 1210156250 h 3098"/>
                <a:gd name="T62" fmla="*/ 144921875 w 2493"/>
                <a:gd name="T63" fmla="*/ 1196875000 h 3098"/>
                <a:gd name="T64" fmla="*/ 158203125 w 2493"/>
                <a:gd name="T65" fmla="*/ 1170703125 h 3098"/>
                <a:gd name="T66" fmla="*/ 158203125 w 2493"/>
                <a:gd name="T67" fmla="*/ 1131250000 h 3098"/>
                <a:gd name="T68" fmla="*/ 342187500 w 2493"/>
                <a:gd name="T69" fmla="*/ 1170703125 h 3098"/>
                <a:gd name="T70" fmla="*/ 526562500 w 2493"/>
                <a:gd name="T71" fmla="*/ 1183593750 h 3098"/>
                <a:gd name="T72" fmla="*/ 723828125 w 2493"/>
                <a:gd name="T73" fmla="*/ 1170703125 h 3098"/>
                <a:gd name="T74" fmla="*/ 815625000 w 2493"/>
                <a:gd name="T75" fmla="*/ 1157421875 h 3098"/>
                <a:gd name="T76" fmla="*/ 894531250 w 2493"/>
                <a:gd name="T77" fmla="*/ 1131250000 h 3098"/>
                <a:gd name="T78" fmla="*/ 921093750 w 2493"/>
                <a:gd name="T79" fmla="*/ 1117968750 h 3098"/>
                <a:gd name="T80" fmla="*/ 921093750 w 2493"/>
                <a:gd name="T81" fmla="*/ 1091796875 h 3098"/>
                <a:gd name="T82" fmla="*/ 947265625 w 2493"/>
                <a:gd name="T83" fmla="*/ 1091796875 h 3098"/>
                <a:gd name="T84" fmla="*/ 960546875 w 2493"/>
                <a:gd name="T85" fmla="*/ 1078515625 h 3098"/>
                <a:gd name="T86" fmla="*/ 960546875 w 2493"/>
                <a:gd name="T87" fmla="*/ 1065234375 h 3098"/>
                <a:gd name="T88" fmla="*/ 973437500 w 2493"/>
                <a:gd name="T89" fmla="*/ 828515625 h 3098"/>
                <a:gd name="T90" fmla="*/ 960546875 w 2493"/>
                <a:gd name="T91" fmla="*/ 565625000 h 3098"/>
                <a:gd name="T92" fmla="*/ 947265625 w 2493"/>
                <a:gd name="T93" fmla="*/ 302734375 h 3098"/>
                <a:gd name="T94" fmla="*/ 921093750 w 2493"/>
                <a:gd name="T95" fmla="*/ 66015625 h 3098"/>
                <a:gd name="T96" fmla="*/ 933984375 w 2493"/>
                <a:gd name="T97" fmla="*/ 52734375 h 3098"/>
                <a:gd name="T98" fmla="*/ 933984375 w 2493"/>
                <a:gd name="T99" fmla="*/ 26562500 h 3098"/>
                <a:gd name="T100" fmla="*/ 921093750 w 2493"/>
                <a:gd name="T101" fmla="*/ 13281250 h 3098"/>
                <a:gd name="T102" fmla="*/ 894531250 w 2493"/>
                <a:gd name="T103" fmla="*/ 0 h 3098"/>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93"/>
                <a:gd name="T157" fmla="*/ 0 h 3098"/>
                <a:gd name="T158" fmla="*/ 2493 w 2493"/>
                <a:gd name="T159" fmla="*/ 3098 h 3098"/>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93" h="3098" extrusionOk="0">
                  <a:moveTo>
                    <a:pt x="2290" y="202"/>
                  </a:moveTo>
                  <a:lnTo>
                    <a:pt x="2223" y="808"/>
                  </a:lnTo>
                  <a:lnTo>
                    <a:pt x="2223" y="1482"/>
                  </a:lnTo>
                  <a:lnTo>
                    <a:pt x="2223" y="2155"/>
                  </a:lnTo>
                  <a:lnTo>
                    <a:pt x="2290" y="2727"/>
                  </a:lnTo>
                  <a:lnTo>
                    <a:pt x="2324" y="2761"/>
                  </a:lnTo>
                  <a:lnTo>
                    <a:pt x="2290" y="2761"/>
                  </a:lnTo>
                  <a:lnTo>
                    <a:pt x="2055" y="2727"/>
                  </a:lnTo>
                  <a:lnTo>
                    <a:pt x="1819" y="2727"/>
                  </a:lnTo>
                  <a:lnTo>
                    <a:pt x="1348" y="2761"/>
                  </a:lnTo>
                  <a:lnTo>
                    <a:pt x="371" y="2761"/>
                  </a:lnTo>
                  <a:lnTo>
                    <a:pt x="270" y="1515"/>
                  </a:lnTo>
                  <a:lnTo>
                    <a:pt x="169" y="236"/>
                  </a:lnTo>
                  <a:lnTo>
                    <a:pt x="708" y="303"/>
                  </a:lnTo>
                  <a:lnTo>
                    <a:pt x="1213" y="270"/>
                  </a:lnTo>
                  <a:lnTo>
                    <a:pt x="2290" y="202"/>
                  </a:lnTo>
                  <a:close/>
                  <a:moveTo>
                    <a:pt x="2290" y="0"/>
                  </a:moveTo>
                  <a:lnTo>
                    <a:pt x="1752" y="34"/>
                  </a:lnTo>
                  <a:lnTo>
                    <a:pt x="1213" y="34"/>
                  </a:lnTo>
                  <a:lnTo>
                    <a:pt x="674" y="68"/>
                  </a:lnTo>
                  <a:lnTo>
                    <a:pt x="136" y="101"/>
                  </a:lnTo>
                  <a:lnTo>
                    <a:pt x="102" y="135"/>
                  </a:lnTo>
                  <a:lnTo>
                    <a:pt x="68" y="169"/>
                  </a:lnTo>
                  <a:lnTo>
                    <a:pt x="34" y="202"/>
                  </a:lnTo>
                  <a:lnTo>
                    <a:pt x="34" y="236"/>
                  </a:lnTo>
                  <a:lnTo>
                    <a:pt x="1" y="876"/>
                  </a:lnTo>
                  <a:lnTo>
                    <a:pt x="34" y="1616"/>
                  </a:lnTo>
                  <a:lnTo>
                    <a:pt x="102" y="2357"/>
                  </a:lnTo>
                  <a:lnTo>
                    <a:pt x="203" y="3030"/>
                  </a:lnTo>
                  <a:lnTo>
                    <a:pt x="237" y="3064"/>
                  </a:lnTo>
                  <a:lnTo>
                    <a:pt x="304" y="3098"/>
                  </a:lnTo>
                  <a:lnTo>
                    <a:pt x="371" y="3064"/>
                  </a:lnTo>
                  <a:lnTo>
                    <a:pt x="405" y="2997"/>
                  </a:lnTo>
                  <a:lnTo>
                    <a:pt x="405" y="2896"/>
                  </a:lnTo>
                  <a:lnTo>
                    <a:pt x="876" y="2997"/>
                  </a:lnTo>
                  <a:lnTo>
                    <a:pt x="1348" y="3030"/>
                  </a:lnTo>
                  <a:lnTo>
                    <a:pt x="1853" y="2997"/>
                  </a:lnTo>
                  <a:lnTo>
                    <a:pt x="2088" y="2963"/>
                  </a:lnTo>
                  <a:lnTo>
                    <a:pt x="2290" y="2896"/>
                  </a:lnTo>
                  <a:lnTo>
                    <a:pt x="2358" y="2862"/>
                  </a:lnTo>
                  <a:lnTo>
                    <a:pt x="2358" y="2795"/>
                  </a:lnTo>
                  <a:lnTo>
                    <a:pt x="2425" y="2795"/>
                  </a:lnTo>
                  <a:lnTo>
                    <a:pt x="2459" y="2761"/>
                  </a:lnTo>
                  <a:lnTo>
                    <a:pt x="2459" y="2727"/>
                  </a:lnTo>
                  <a:lnTo>
                    <a:pt x="2492" y="2121"/>
                  </a:lnTo>
                  <a:lnTo>
                    <a:pt x="2459" y="1448"/>
                  </a:lnTo>
                  <a:lnTo>
                    <a:pt x="2425" y="775"/>
                  </a:lnTo>
                  <a:lnTo>
                    <a:pt x="2358" y="169"/>
                  </a:lnTo>
                  <a:lnTo>
                    <a:pt x="2391" y="135"/>
                  </a:lnTo>
                  <a:lnTo>
                    <a:pt x="2391" y="68"/>
                  </a:lnTo>
                  <a:lnTo>
                    <a:pt x="2358" y="34"/>
                  </a:lnTo>
                  <a:lnTo>
                    <a:pt x="2290" y="0"/>
                  </a:lnTo>
                  <a:close/>
                </a:path>
              </a:pathLst>
            </a:custGeom>
            <a:solidFill>
              <a:srgbClr val="BDD1D3"/>
            </a:solidFill>
            <a:ln>
              <a:noFill/>
            </a:ln>
          </p:spPr>
          <p:txBody>
            <a:bodyPr lIns="117025" tIns="117025" rIns="117025" bIns="117025" anchor="ctr"/>
            <a:lstStyle/>
            <a:p>
              <a:pPr>
                <a:defRPr/>
              </a:pPr>
              <a:endParaRPr lang="ru-RU" sz="1350"/>
            </a:p>
          </p:txBody>
        </p:sp>
        <p:sp>
          <p:nvSpPr>
            <p:cNvPr id="848" name="Shape 710">
              <a:extLst>
                <a:ext uri="{FF2B5EF4-FFF2-40B4-BE49-F238E27FC236}">
                  <a16:creationId xmlns:a16="http://schemas.microsoft.com/office/drawing/2014/main" id="{EE4C1068-54C8-C35C-0EA1-9A1EC4B761E7}"/>
                </a:ext>
              </a:extLst>
            </p:cNvPr>
            <p:cNvSpPr>
              <a:spLocks/>
            </p:cNvSpPr>
            <p:nvPr/>
          </p:nvSpPr>
          <p:spPr bwMode="auto">
            <a:xfrm>
              <a:off x="3843650" y="4433146"/>
              <a:ext cx="366273" cy="525151"/>
            </a:xfrm>
            <a:custGeom>
              <a:avLst/>
              <a:gdLst>
                <a:gd name="T0" fmla="*/ 1039453125 w 14647"/>
                <a:gd name="T1" fmla="*/ 39843750 h 21010"/>
                <a:gd name="T2" fmla="*/ 407812500 w 14647"/>
                <a:gd name="T3" fmla="*/ 184375000 h 21010"/>
                <a:gd name="T4" fmla="*/ 237109375 w 14647"/>
                <a:gd name="T5" fmla="*/ 342187500 h 21010"/>
                <a:gd name="T6" fmla="*/ 947265625 w 14647"/>
                <a:gd name="T7" fmla="*/ 158203125 h 21010"/>
                <a:gd name="T8" fmla="*/ 1433984375 w 14647"/>
                <a:gd name="T9" fmla="*/ 105468750 h 21010"/>
                <a:gd name="T10" fmla="*/ 2147483647 w 14647"/>
                <a:gd name="T11" fmla="*/ 158203125 h 21010"/>
                <a:gd name="T12" fmla="*/ 2147483647 w 14647"/>
                <a:gd name="T13" fmla="*/ 434375000 h 21010"/>
                <a:gd name="T14" fmla="*/ 2147483647 w 14647"/>
                <a:gd name="T15" fmla="*/ 683984375 h 21010"/>
                <a:gd name="T16" fmla="*/ 2147483647 w 14647"/>
                <a:gd name="T17" fmla="*/ 1170703125 h 21010"/>
                <a:gd name="T18" fmla="*/ 2147483647 w 14647"/>
                <a:gd name="T19" fmla="*/ 1801953125 h 21010"/>
                <a:gd name="T20" fmla="*/ 2147483647 w 14647"/>
                <a:gd name="T21" fmla="*/ 2147483647 h 21010"/>
                <a:gd name="T22" fmla="*/ 2147483647 w 14647"/>
                <a:gd name="T23" fmla="*/ 2147483647 h 21010"/>
                <a:gd name="T24" fmla="*/ 2147483647 w 14647"/>
                <a:gd name="T25" fmla="*/ 2147483647 h 21010"/>
                <a:gd name="T26" fmla="*/ 2147483647 w 14647"/>
                <a:gd name="T27" fmla="*/ 2147483647 h 21010"/>
                <a:gd name="T28" fmla="*/ 2147483647 w 14647"/>
                <a:gd name="T29" fmla="*/ 2147483647 h 21010"/>
                <a:gd name="T30" fmla="*/ 2147483647 w 14647"/>
                <a:gd name="T31" fmla="*/ 2147483647 h 21010"/>
                <a:gd name="T32" fmla="*/ 2147483647 w 14647"/>
                <a:gd name="T33" fmla="*/ 2147483647 h 21010"/>
                <a:gd name="T34" fmla="*/ 2147483647 w 14647"/>
                <a:gd name="T35" fmla="*/ 2147483647 h 21010"/>
                <a:gd name="T36" fmla="*/ 2147483647 w 14647"/>
                <a:gd name="T37" fmla="*/ 2147483647 h 21010"/>
                <a:gd name="T38" fmla="*/ 2147483647 w 14647"/>
                <a:gd name="T39" fmla="*/ 2147483647 h 21010"/>
                <a:gd name="T40" fmla="*/ 1999218750 w 14647"/>
                <a:gd name="T41" fmla="*/ 2147483647 h 21010"/>
                <a:gd name="T42" fmla="*/ 1328515625 w 14647"/>
                <a:gd name="T43" fmla="*/ 2147483647 h 21010"/>
                <a:gd name="T44" fmla="*/ 328906250 w 14647"/>
                <a:gd name="T45" fmla="*/ 2147483647 h 21010"/>
                <a:gd name="T46" fmla="*/ 66015625 w 14647"/>
                <a:gd name="T47" fmla="*/ 2147483647 h 21010"/>
                <a:gd name="T48" fmla="*/ 868359375 w 14647"/>
                <a:gd name="T49" fmla="*/ 2147483647 h 21010"/>
                <a:gd name="T50" fmla="*/ 1933593750 w 14647"/>
                <a:gd name="T51" fmla="*/ 2147483647 h 21010"/>
                <a:gd name="T52" fmla="*/ 2147483647 w 14647"/>
                <a:gd name="T53" fmla="*/ 2147483647 h 21010"/>
                <a:gd name="T54" fmla="*/ 2147483647 w 14647"/>
                <a:gd name="T55" fmla="*/ 2147483647 h 21010"/>
                <a:gd name="T56" fmla="*/ 2147483647 w 14647"/>
                <a:gd name="T57" fmla="*/ 2147483647 h 21010"/>
                <a:gd name="T58" fmla="*/ 2147483647 w 14647"/>
                <a:gd name="T59" fmla="*/ 2147483647 h 21010"/>
                <a:gd name="T60" fmla="*/ 2147483647 w 14647"/>
                <a:gd name="T61" fmla="*/ 2147483647 h 21010"/>
                <a:gd name="T62" fmla="*/ 2147483647 w 14647"/>
                <a:gd name="T63" fmla="*/ 2147483647 h 21010"/>
                <a:gd name="T64" fmla="*/ 2147483647 w 14647"/>
                <a:gd name="T65" fmla="*/ 2147483647 h 21010"/>
                <a:gd name="T66" fmla="*/ 2147483647 w 14647"/>
                <a:gd name="T67" fmla="*/ 2147483647 h 21010"/>
                <a:gd name="T68" fmla="*/ 2147483647 w 14647"/>
                <a:gd name="T69" fmla="*/ 2147483647 h 21010"/>
                <a:gd name="T70" fmla="*/ 2147483647 w 14647"/>
                <a:gd name="T71" fmla="*/ 2147483647 h 21010"/>
                <a:gd name="T72" fmla="*/ 2147483647 w 14647"/>
                <a:gd name="T73" fmla="*/ 2117578125 h 21010"/>
                <a:gd name="T74" fmla="*/ 2147483647 w 14647"/>
                <a:gd name="T75" fmla="*/ 1512500000 h 21010"/>
                <a:gd name="T76" fmla="*/ 2147483647 w 14647"/>
                <a:gd name="T77" fmla="*/ 986718750 h 21010"/>
                <a:gd name="T78" fmla="*/ 2147483647 w 14647"/>
                <a:gd name="T79" fmla="*/ 552734375 h 21010"/>
                <a:gd name="T80" fmla="*/ 2147483647 w 14647"/>
                <a:gd name="T81" fmla="*/ 237109375 h 21010"/>
                <a:gd name="T82" fmla="*/ 2147483647 w 14647"/>
                <a:gd name="T83" fmla="*/ 39843750 h 21010"/>
                <a:gd name="T84" fmla="*/ 1460156250 w 14647"/>
                <a:gd name="T85" fmla="*/ 390625 h 210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4647"/>
                <a:gd name="T130" fmla="*/ 0 h 21010"/>
                <a:gd name="T131" fmla="*/ 14647 w 14647"/>
                <a:gd name="T132" fmla="*/ 21010 h 210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4647" h="21010" extrusionOk="0">
                  <a:moveTo>
                    <a:pt x="3738" y="1"/>
                  </a:moveTo>
                  <a:lnTo>
                    <a:pt x="3199" y="34"/>
                  </a:lnTo>
                  <a:lnTo>
                    <a:pt x="2661" y="102"/>
                  </a:lnTo>
                  <a:lnTo>
                    <a:pt x="2122" y="203"/>
                  </a:lnTo>
                  <a:lnTo>
                    <a:pt x="1583" y="337"/>
                  </a:lnTo>
                  <a:lnTo>
                    <a:pt x="1044" y="472"/>
                  </a:lnTo>
                  <a:lnTo>
                    <a:pt x="1" y="809"/>
                  </a:lnTo>
                  <a:lnTo>
                    <a:pt x="1" y="1078"/>
                  </a:lnTo>
                  <a:lnTo>
                    <a:pt x="607" y="876"/>
                  </a:lnTo>
                  <a:lnTo>
                    <a:pt x="1213" y="674"/>
                  </a:lnTo>
                  <a:lnTo>
                    <a:pt x="1819" y="539"/>
                  </a:lnTo>
                  <a:lnTo>
                    <a:pt x="2425" y="405"/>
                  </a:lnTo>
                  <a:lnTo>
                    <a:pt x="2829" y="337"/>
                  </a:lnTo>
                  <a:lnTo>
                    <a:pt x="3233" y="304"/>
                  </a:lnTo>
                  <a:lnTo>
                    <a:pt x="3671" y="270"/>
                  </a:lnTo>
                  <a:lnTo>
                    <a:pt x="4075" y="236"/>
                  </a:lnTo>
                  <a:lnTo>
                    <a:pt x="4883" y="304"/>
                  </a:lnTo>
                  <a:lnTo>
                    <a:pt x="5691" y="405"/>
                  </a:lnTo>
                  <a:lnTo>
                    <a:pt x="6499" y="573"/>
                  </a:lnTo>
                  <a:lnTo>
                    <a:pt x="7273" y="809"/>
                  </a:lnTo>
                  <a:lnTo>
                    <a:pt x="8047" y="1112"/>
                  </a:lnTo>
                  <a:lnTo>
                    <a:pt x="8822" y="1448"/>
                  </a:lnTo>
                  <a:lnTo>
                    <a:pt x="9125" y="1583"/>
                  </a:lnTo>
                  <a:lnTo>
                    <a:pt x="9394" y="1751"/>
                  </a:lnTo>
                  <a:lnTo>
                    <a:pt x="9933" y="2122"/>
                  </a:lnTo>
                  <a:lnTo>
                    <a:pt x="10438" y="2559"/>
                  </a:lnTo>
                  <a:lnTo>
                    <a:pt x="10909" y="2997"/>
                  </a:lnTo>
                  <a:lnTo>
                    <a:pt x="11482" y="3502"/>
                  </a:lnTo>
                  <a:lnTo>
                    <a:pt x="11987" y="4041"/>
                  </a:lnTo>
                  <a:lnTo>
                    <a:pt x="12525" y="4613"/>
                  </a:lnTo>
                  <a:lnTo>
                    <a:pt x="12997" y="5185"/>
                  </a:lnTo>
                  <a:lnTo>
                    <a:pt x="13401" y="5792"/>
                  </a:lnTo>
                  <a:lnTo>
                    <a:pt x="13704" y="6431"/>
                  </a:lnTo>
                  <a:lnTo>
                    <a:pt x="13872" y="6734"/>
                  </a:lnTo>
                  <a:lnTo>
                    <a:pt x="13973" y="7071"/>
                  </a:lnTo>
                  <a:lnTo>
                    <a:pt x="14074" y="7408"/>
                  </a:lnTo>
                  <a:lnTo>
                    <a:pt x="14175" y="7778"/>
                  </a:lnTo>
                  <a:lnTo>
                    <a:pt x="14242" y="8182"/>
                  </a:lnTo>
                  <a:lnTo>
                    <a:pt x="14276" y="8620"/>
                  </a:lnTo>
                  <a:lnTo>
                    <a:pt x="14343" y="9461"/>
                  </a:lnTo>
                  <a:lnTo>
                    <a:pt x="14377" y="11212"/>
                  </a:lnTo>
                  <a:lnTo>
                    <a:pt x="14411" y="11953"/>
                  </a:lnTo>
                  <a:lnTo>
                    <a:pt x="14343" y="12727"/>
                  </a:lnTo>
                  <a:lnTo>
                    <a:pt x="14242" y="13468"/>
                  </a:lnTo>
                  <a:lnTo>
                    <a:pt x="14040" y="14209"/>
                  </a:lnTo>
                  <a:lnTo>
                    <a:pt x="13805" y="14916"/>
                  </a:lnTo>
                  <a:lnTo>
                    <a:pt x="13502" y="15589"/>
                  </a:lnTo>
                  <a:lnTo>
                    <a:pt x="13131" y="16229"/>
                  </a:lnTo>
                  <a:lnTo>
                    <a:pt x="12660" y="16868"/>
                  </a:lnTo>
                  <a:lnTo>
                    <a:pt x="12424" y="17138"/>
                  </a:lnTo>
                  <a:lnTo>
                    <a:pt x="12189" y="17373"/>
                  </a:lnTo>
                  <a:lnTo>
                    <a:pt x="11650" y="17878"/>
                  </a:lnTo>
                  <a:lnTo>
                    <a:pt x="11078" y="18316"/>
                  </a:lnTo>
                  <a:lnTo>
                    <a:pt x="10505" y="18754"/>
                  </a:lnTo>
                  <a:lnTo>
                    <a:pt x="10202" y="18989"/>
                  </a:lnTo>
                  <a:lnTo>
                    <a:pt x="9865" y="19191"/>
                  </a:lnTo>
                  <a:lnTo>
                    <a:pt x="9529" y="19360"/>
                  </a:lnTo>
                  <a:lnTo>
                    <a:pt x="9192" y="19528"/>
                  </a:lnTo>
                  <a:lnTo>
                    <a:pt x="8519" y="19797"/>
                  </a:lnTo>
                  <a:lnTo>
                    <a:pt x="7778" y="19999"/>
                  </a:lnTo>
                  <a:lnTo>
                    <a:pt x="6431" y="20370"/>
                  </a:lnTo>
                  <a:lnTo>
                    <a:pt x="5792" y="20538"/>
                  </a:lnTo>
                  <a:lnTo>
                    <a:pt x="5118" y="20673"/>
                  </a:lnTo>
                  <a:lnTo>
                    <a:pt x="4681" y="20740"/>
                  </a:lnTo>
                  <a:lnTo>
                    <a:pt x="4243" y="20774"/>
                  </a:lnTo>
                  <a:lnTo>
                    <a:pt x="3401" y="20774"/>
                  </a:lnTo>
                  <a:lnTo>
                    <a:pt x="2560" y="20706"/>
                  </a:lnTo>
                  <a:lnTo>
                    <a:pt x="1684" y="20605"/>
                  </a:lnTo>
                  <a:lnTo>
                    <a:pt x="842" y="20471"/>
                  </a:lnTo>
                  <a:lnTo>
                    <a:pt x="1" y="20302"/>
                  </a:lnTo>
                  <a:lnTo>
                    <a:pt x="1" y="20572"/>
                  </a:lnTo>
                  <a:lnTo>
                    <a:pt x="169" y="20605"/>
                  </a:lnTo>
                  <a:lnTo>
                    <a:pt x="842" y="20740"/>
                  </a:lnTo>
                  <a:lnTo>
                    <a:pt x="1549" y="20841"/>
                  </a:lnTo>
                  <a:lnTo>
                    <a:pt x="2223" y="20942"/>
                  </a:lnTo>
                  <a:lnTo>
                    <a:pt x="2896" y="21009"/>
                  </a:lnTo>
                  <a:lnTo>
                    <a:pt x="4277" y="21009"/>
                  </a:lnTo>
                  <a:lnTo>
                    <a:pt x="4950" y="20942"/>
                  </a:lnTo>
                  <a:lnTo>
                    <a:pt x="5657" y="20841"/>
                  </a:lnTo>
                  <a:lnTo>
                    <a:pt x="6297" y="20706"/>
                  </a:lnTo>
                  <a:lnTo>
                    <a:pt x="6970" y="20504"/>
                  </a:lnTo>
                  <a:lnTo>
                    <a:pt x="8249" y="20168"/>
                  </a:lnTo>
                  <a:lnTo>
                    <a:pt x="8586" y="20067"/>
                  </a:lnTo>
                  <a:lnTo>
                    <a:pt x="8923" y="19966"/>
                  </a:lnTo>
                  <a:lnTo>
                    <a:pt x="9495" y="19696"/>
                  </a:lnTo>
                  <a:lnTo>
                    <a:pt x="10067" y="19360"/>
                  </a:lnTo>
                  <a:lnTo>
                    <a:pt x="10640" y="18989"/>
                  </a:lnTo>
                  <a:lnTo>
                    <a:pt x="11145" y="18585"/>
                  </a:lnTo>
                  <a:lnTo>
                    <a:pt x="11650" y="18181"/>
                  </a:lnTo>
                  <a:lnTo>
                    <a:pt x="12121" y="17777"/>
                  </a:lnTo>
                  <a:lnTo>
                    <a:pt x="12559" y="17340"/>
                  </a:lnTo>
                  <a:lnTo>
                    <a:pt x="12963" y="16868"/>
                  </a:lnTo>
                  <a:lnTo>
                    <a:pt x="13333" y="16363"/>
                  </a:lnTo>
                  <a:lnTo>
                    <a:pt x="13670" y="15825"/>
                  </a:lnTo>
                  <a:lnTo>
                    <a:pt x="13973" y="15219"/>
                  </a:lnTo>
                  <a:lnTo>
                    <a:pt x="14209" y="14579"/>
                  </a:lnTo>
                  <a:lnTo>
                    <a:pt x="14411" y="13939"/>
                  </a:lnTo>
                  <a:lnTo>
                    <a:pt x="14512" y="13266"/>
                  </a:lnTo>
                  <a:lnTo>
                    <a:pt x="14613" y="12592"/>
                  </a:lnTo>
                  <a:lnTo>
                    <a:pt x="14646" y="11919"/>
                  </a:lnTo>
                  <a:lnTo>
                    <a:pt x="14646" y="11246"/>
                  </a:lnTo>
                  <a:lnTo>
                    <a:pt x="14613" y="10572"/>
                  </a:lnTo>
                  <a:lnTo>
                    <a:pt x="14545" y="9865"/>
                  </a:lnTo>
                  <a:lnTo>
                    <a:pt x="14478" y="8552"/>
                  </a:lnTo>
                  <a:lnTo>
                    <a:pt x="14444" y="7879"/>
                  </a:lnTo>
                  <a:lnTo>
                    <a:pt x="14377" y="7576"/>
                  </a:lnTo>
                  <a:lnTo>
                    <a:pt x="14310" y="7239"/>
                  </a:lnTo>
                  <a:lnTo>
                    <a:pt x="14209" y="6903"/>
                  </a:lnTo>
                  <a:lnTo>
                    <a:pt x="14074" y="6600"/>
                  </a:lnTo>
                  <a:lnTo>
                    <a:pt x="13805" y="5994"/>
                  </a:lnTo>
                  <a:lnTo>
                    <a:pt x="13468" y="5421"/>
                  </a:lnTo>
                  <a:lnTo>
                    <a:pt x="13064" y="4882"/>
                  </a:lnTo>
                  <a:lnTo>
                    <a:pt x="12660" y="4377"/>
                  </a:lnTo>
                  <a:lnTo>
                    <a:pt x="12222" y="3872"/>
                  </a:lnTo>
                  <a:lnTo>
                    <a:pt x="11785" y="3401"/>
                  </a:lnTo>
                  <a:lnTo>
                    <a:pt x="11313" y="2963"/>
                  </a:lnTo>
                  <a:lnTo>
                    <a:pt x="10808" y="2526"/>
                  </a:lnTo>
                  <a:lnTo>
                    <a:pt x="10303" y="2122"/>
                  </a:lnTo>
                  <a:lnTo>
                    <a:pt x="9764" y="1751"/>
                  </a:lnTo>
                  <a:lnTo>
                    <a:pt x="9226" y="1415"/>
                  </a:lnTo>
                  <a:lnTo>
                    <a:pt x="8653" y="1112"/>
                  </a:lnTo>
                  <a:lnTo>
                    <a:pt x="8081" y="842"/>
                  </a:lnTo>
                  <a:lnTo>
                    <a:pt x="7475" y="607"/>
                  </a:lnTo>
                  <a:lnTo>
                    <a:pt x="6869" y="405"/>
                  </a:lnTo>
                  <a:lnTo>
                    <a:pt x="6229" y="236"/>
                  </a:lnTo>
                  <a:lnTo>
                    <a:pt x="5590" y="102"/>
                  </a:lnTo>
                  <a:lnTo>
                    <a:pt x="4950" y="34"/>
                  </a:lnTo>
                  <a:lnTo>
                    <a:pt x="4310" y="1"/>
                  </a:lnTo>
                  <a:lnTo>
                    <a:pt x="3738" y="1"/>
                  </a:lnTo>
                  <a:close/>
                </a:path>
              </a:pathLst>
            </a:custGeom>
            <a:solidFill>
              <a:srgbClr val="BDD1D3"/>
            </a:solidFill>
            <a:ln>
              <a:noFill/>
            </a:ln>
          </p:spPr>
          <p:txBody>
            <a:bodyPr lIns="117025" tIns="117025" rIns="117025" bIns="117025" anchor="ctr"/>
            <a:lstStyle/>
            <a:p>
              <a:pPr>
                <a:defRPr/>
              </a:pPr>
              <a:endParaRPr lang="ru-RU" sz="1350"/>
            </a:p>
          </p:txBody>
        </p:sp>
        <p:sp>
          <p:nvSpPr>
            <p:cNvPr id="849" name="Shape 711">
              <a:extLst>
                <a:ext uri="{FF2B5EF4-FFF2-40B4-BE49-F238E27FC236}">
                  <a16:creationId xmlns:a16="http://schemas.microsoft.com/office/drawing/2014/main" id="{E9057818-53E2-C4BC-D348-7980ADD3111A}"/>
                </a:ext>
              </a:extLst>
            </p:cNvPr>
            <p:cNvSpPr>
              <a:spLocks/>
            </p:cNvSpPr>
            <p:nvPr/>
          </p:nvSpPr>
          <p:spPr bwMode="auto">
            <a:xfrm>
              <a:off x="4483582" y="3152232"/>
              <a:ext cx="79468" cy="72290"/>
            </a:xfrm>
            <a:custGeom>
              <a:avLst/>
              <a:gdLst>
                <a:gd name="T0" fmla="*/ 1157421875 w 3199"/>
                <a:gd name="T1" fmla="*/ 390625 h 2897"/>
                <a:gd name="T2" fmla="*/ 1157421875 w 3199"/>
                <a:gd name="T3" fmla="*/ 13281250 h 2897"/>
                <a:gd name="T4" fmla="*/ 1144531250 w 3199"/>
                <a:gd name="T5" fmla="*/ 13281250 h 2897"/>
                <a:gd name="T6" fmla="*/ 1131250000 w 3199"/>
                <a:gd name="T7" fmla="*/ 132031250 h 2897"/>
                <a:gd name="T8" fmla="*/ 1144531250 w 3199"/>
                <a:gd name="T9" fmla="*/ 263281250 h 2897"/>
                <a:gd name="T10" fmla="*/ 1157421875 w 3199"/>
                <a:gd name="T11" fmla="*/ 500000000 h 2897"/>
                <a:gd name="T12" fmla="*/ 1157421875 w 3199"/>
                <a:gd name="T13" fmla="*/ 763281250 h 2897"/>
                <a:gd name="T14" fmla="*/ 1170703125 w 3199"/>
                <a:gd name="T15" fmla="*/ 894531250 h 2897"/>
                <a:gd name="T16" fmla="*/ 1183984375 w 3199"/>
                <a:gd name="T17" fmla="*/ 1026171875 h 2897"/>
                <a:gd name="T18" fmla="*/ 907812500 w 3199"/>
                <a:gd name="T19" fmla="*/ 1026171875 h 2897"/>
                <a:gd name="T20" fmla="*/ 644531250 w 3199"/>
                <a:gd name="T21" fmla="*/ 1039453125 h 2897"/>
                <a:gd name="T22" fmla="*/ 381640625 w 3199"/>
                <a:gd name="T23" fmla="*/ 1052343750 h 2897"/>
                <a:gd name="T24" fmla="*/ 250000000 w 3199"/>
                <a:gd name="T25" fmla="*/ 1065625000 h 2897"/>
                <a:gd name="T26" fmla="*/ 105468750 w 3199"/>
                <a:gd name="T27" fmla="*/ 1065625000 h 2897"/>
                <a:gd name="T28" fmla="*/ 118359375 w 3199"/>
                <a:gd name="T29" fmla="*/ 933984375 h 2897"/>
                <a:gd name="T30" fmla="*/ 118359375 w 3199"/>
                <a:gd name="T31" fmla="*/ 802734375 h 2897"/>
                <a:gd name="T32" fmla="*/ 105468750 w 3199"/>
                <a:gd name="T33" fmla="*/ 526562500 h 2897"/>
                <a:gd name="T34" fmla="*/ 92187500 w 3199"/>
                <a:gd name="T35" fmla="*/ 289843750 h 2897"/>
                <a:gd name="T36" fmla="*/ 78906250 w 3199"/>
                <a:gd name="T37" fmla="*/ 171484375 h 2897"/>
                <a:gd name="T38" fmla="*/ 39453125 w 3199"/>
                <a:gd name="T39" fmla="*/ 66015625 h 2897"/>
                <a:gd name="T40" fmla="*/ 26562500 w 3199"/>
                <a:gd name="T41" fmla="*/ 66015625 h 2897"/>
                <a:gd name="T42" fmla="*/ 0 w 3199"/>
                <a:gd name="T43" fmla="*/ 184375000 h 2897"/>
                <a:gd name="T44" fmla="*/ 0 w 3199"/>
                <a:gd name="T45" fmla="*/ 302734375 h 2897"/>
                <a:gd name="T46" fmla="*/ 13281250 w 3199"/>
                <a:gd name="T47" fmla="*/ 539453125 h 2897"/>
                <a:gd name="T48" fmla="*/ 13281250 w 3199"/>
                <a:gd name="T49" fmla="*/ 671093750 h 2897"/>
                <a:gd name="T50" fmla="*/ 39453125 w 3199"/>
                <a:gd name="T51" fmla="*/ 815625000 h 2897"/>
                <a:gd name="T52" fmla="*/ 92187500 w 3199"/>
                <a:gd name="T53" fmla="*/ 1091796875 h 2897"/>
                <a:gd name="T54" fmla="*/ 92187500 w 3199"/>
                <a:gd name="T55" fmla="*/ 1105078125 h 2897"/>
                <a:gd name="T56" fmla="*/ 92187500 w 3199"/>
                <a:gd name="T57" fmla="*/ 1118359375 h 2897"/>
                <a:gd name="T58" fmla="*/ 210546875 w 3199"/>
                <a:gd name="T59" fmla="*/ 1091796875 h 2897"/>
                <a:gd name="T60" fmla="*/ 223828125 w 3199"/>
                <a:gd name="T61" fmla="*/ 1118359375 h 2897"/>
                <a:gd name="T62" fmla="*/ 250000000 w 3199"/>
                <a:gd name="T63" fmla="*/ 1131250000 h 2897"/>
                <a:gd name="T64" fmla="*/ 328906250 w 3199"/>
                <a:gd name="T65" fmla="*/ 1131250000 h 2897"/>
                <a:gd name="T66" fmla="*/ 526171875 w 3199"/>
                <a:gd name="T67" fmla="*/ 1118359375 h 2897"/>
                <a:gd name="T68" fmla="*/ 868359375 w 3199"/>
                <a:gd name="T69" fmla="*/ 1105078125 h 2897"/>
                <a:gd name="T70" fmla="*/ 1196875000 w 3199"/>
                <a:gd name="T71" fmla="*/ 1091796875 h 2897"/>
                <a:gd name="T72" fmla="*/ 1210156250 w 3199"/>
                <a:gd name="T73" fmla="*/ 1091796875 h 2897"/>
                <a:gd name="T74" fmla="*/ 1210156250 w 3199"/>
                <a:gd name="T75" fmla="*/ 1078906250 h 2897"/>
                <a:gd name="T76" fmla="*/ 1223437500 w 3199"/>
                <a:gd name="T77" fmla="*/ 1078906250 h 2897"/>
                <a:gd name="T78" fmla="*/ 1236328125 w 3199"/>
                <a:gd name="T79" fmla="*/ 1052343750 h 2897"/>
                <a:gd name="T80" fmla="*/ 1249609375 w 3199"/>
                <a:gd name="T81" fmla="*/ 933984375 h 2897"/>
                <a:gd name="T82" fmla="*/ 1249609375 w 3199"/>
                <a:gd name="T83" fmla="*/ 815625000 h 2897"/>
                <a:gd name="T84" fmla="*/ 1249609375 w 3199"/>
                <a:gd name="T85" fmla="*/ 578906250 h 2897"/>
                <a:gd name="T86" fmla="*/ 1236328125 w 3199"/>
                <a:gd name="T87" fmla="*/ 289843750 h 2897"/>
                <a:gd name="T88" fmla="*/ 1223437500 w 3199"/>
                <a:gd name="T89" fmla="*/ 144921875 h 2897"/>
                <a:gd name="T90" fmla="*/ 1183984375 w 3199"/>
                <a:gd name="T91" fmla="*/ 13281250 h 2897"/>
                <a:gd name="T92" fmla="*/ 1157421875 w 3199"/>
                <a:gd name="T93" fmla="*/ 390625 h 2897"/>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3199"/>
                <a:gd name="T142" fmla="*/ 0 h 2897"/>
                <a:gd name="T143" fmla="*/ 3199 w 3199"/>
                <a:gd name="T144" fmla="*/ 2897 h 2897"/>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3199" h="2897" extrusionOk="0">
                  <a:moveTo>
                    <a:pt x="2963" y="1"/>
                  </a:moveTo>
                  <a:lnTo>
                    <a:pt x="2963" y="34"/>
                  </a:lnTo>
                  <a:lnTo>
                    <a:pt x="2930" y="34"/>
                  </a:lnTo>
                  <a:lnTo>
                    <a:pt x="2896" y="338"/>
                  </a:lnTo>
                  <a:lnTo>
                    <a:pt x="2930" y="674"/>
                  </a:lnTo>
                  <a:lnTo>
                    <a:pt x="2963" y="1280"/>
                  </a:lnTo>
                  <a:lnTo>
                    <a:pt x="2963" y="1954"/>
                  </a:lnTo>
                  <a:lnTo>
                    <a:pt x="2997" y="2290"/>
                  </a:lnTo>
                  <a:lnTo>
                    <a:pt x="3031" y="2627"/>
                  </a:lnTo>
                  <a:lnTo>
                    <a:pt x="2324" y="2627"/>
                  </a:lnTo>
                  <a:lnTo>
                    <a:pt x="1650" y="2661"/>
                  </a:lnTo>
                  <a:lnTo>
                    <a:pt x="977" y="2694"/>
                  </a:lnTo>
                  <a:lnTo>
                    <a:pt x="640" y="2728"/>
                  </a:lnTo>
                  <a:lnTo>
                    <a:pt x="270" y="2728"/>
                  </a:lnTo>
                  <a:lnTo>
                    <a:pt x="303" y="2391"/>
                  </a:lnTo>
                  <a:lnTo>
                    <a:pt x="303" y="2055"/>
                  </a:lnTo>
                  <a:lnTo>
                    <a:pt x="270" y="1348"/>
                  </a:lnTo>
                  <a:lnTo>
                    <a:pt x="236" y="742"/>
                  </a:lnTo>
                  <a:lnTo>
                    <a:pt x="202" y="439"/>
                  </a:lnTo>
                  <a:lnTo>
                    <a:pt x="101" y="169"/>
                  </a:lnTo>
                  <a:lnTo>
                    <a:pt x="68" y="169"/>
                  </a:lnTo>
                  <a:lnTo>
                    <a:pt x="0" y="472"/>
                  </a:lnTo>
                  <a:lnTo>
                    <a:pt x="0" y="775"/>
                  </a:lnTo>
                  <a:lnTo>
                    <a:pt x="34" y="1381"/>
                  </a:lnTo>
                  <a:lnTo>
                    <a:pt x="34" y="1718"/>
                  </a:lnTo>
                  <a:lnTo>
                    <a:pt x="101" y="2088"/>
                  </a:lnTo>
                  <a:lnTo>
                    <a:pt x="236" y="2795"/>
                  </a:lnTo>
                  <a:lnTo>
                    <a:pt x="236" y="2829"/>
                  </a:lnTo>
                  <a:lnTo>
                    <a:pt x="236" y="2863"/>
                  </a:lnTo>
                  <a:lnTo>
                    <a:pt x="539" y="2795"/>
                  </a:lnTo>
                  <a:lnTo>
                    <a:pt x="573" y="2863"/>
                  </a:lnTo>
                  <a:lnTo>
                    <a:pt x="640" y="2896"/>
                  </a:lnTo>
                  <a:lnTo>
                    <a:pt x="842" y="2896"/>
                  </a:lnTo>
                  <a:lnTo>
                    <a:pt x="1347" y="2863"/>
                  </a:lnTo>
                  <a:lnTo>
                    <a:pt x="2223" y="2829"/>
                  </a:lnTo>
                  <a:lnTo>
                    <a:pt x="3064" y="2795"/>
                  </a:lnTo>
                  <a:lnTo>
                    <a:pt x="3098" y="2795"/>
                  </a:lnTo>
                  <a:lnTo>
                    <a:pt x="3098" y="2762"/>
                  </a:lnTo>
                  <a:lnTo>
                    <a:pt x="3132" y="2762"/>
                  </a:lnTo>
                  <a:lnTo>
                    <a:pt x="3165" y="2694"/>
                  </a:lnTo>
                  <a:lnTo>
                    <a:pt x="3199" y="2391"/>
                  </a:lnTo>
                  <a:lnTo>
                    <a:pt x="3199" y="2088"/>
                  </a:lnTo>
                  <a:lnTo>
                    <a:pt x="3199" y="1482"/>
                  </a:lnTo>
                  <a:lnTo>
                    <a:pt x="3165" y="742"/>
                  </a:lnTo>
                  <a:lnTo>
                    <a:pt x="3132" y="371"/>
                  </a:lnTo>
                  <a:lnTo>
                    <a:pt x="3031" y="34"/>
                  </a:lnTo>
                  <a:lnTo>
                    <a:pt x="2963" y="1"/>
                  </a:lnTo>
                  <a:close/>
                </a:path>
              </a:pathLst>
            </a:custGeom>
            <a:solidFill>
              <a:srgbClr val="BDD1D3"/>
            </a:solidFill>
            <a:ln>
              <a:noFill/>
            </a:ln>
          </p:spPr>
          <p:txBody>
            <a:bodyPr lIns="117025" tIns="117025" rIns="117025" bIns="117025" anchor="ctr"/>
            <a:lstStyle/>
            <a:p>
              <a:pPr>
                <a:defRPr/>
              </a:pPr>
              <a:endParaRPr lang="ru-RU" sz="1350"/>
            </a:p>
          </p:txBody>
        </p:sp>
        <p:sp>
          <p:nvSpPr>
            <p:cNvPr id="850" name="Shape 712">
              <a:extLst>
                <a:ext uri="{FF2B5EF4-FFF2-40B4-BE49-F238E27FC236}">
                  <a16:creationId xmlns:a16="http://schemas.microsoft.com/office/drawing/2014/main" id="{1AB48AB5-14B7-22EB-BAE4-57494A63D396}"/>
                </a:ext>
              </a:extLst>
            </p:cNvPr>
            <p:cNvSpPr>
              <a:spLocks/>
            </p:cNvSpPr>
            <p:nvPr/>
          </p:nvSpPr>
          <p:spPr bwMode="auto">
            <a:xfrm>
              <a:off x="4045608" y="3169558"/>
              <a:ext cx="86041" cy="75278"/>
            </a:xfrm>
            <a:custGeom>
              <a:avLst/>
              <a:gdLst>
                <a:gd name="T0" fmla="*/ 355078125 w 3435"/>
                <a:gd name="T1" fmla="*/ 26562500 h 2998"/>
                <a:gd name="T2" fmla="*/ 78906250 w 3435"/>
                <a:gd name="T3" fmla="*/ 79296875 h 2998"/>
                <a:gd name="T4" fmla="*/ 13281250 w 3435"/>
                <a:gd name="T5" fmla="*/ 53125000 h 2998"/>
                <a:gd name="T6" fmla="*/ 0 w 3435"/>
                <a:gd name="T7" fmla="*/ 92578125 h 2998"/>
                <a:gd name="T8" fmla="*/ 26171875 w 3435"/>
                <a:gd name="T9" fmla="*/ 132031250 h 2998"/>
                <a:gd name="T10" fmla="*/ 26171875 w 3435"/>
                <a:gd name="T11" fmla="*/ 657812500 h 2998"/>
                <a:gd name="T12" fmla="*/ 65625000 w 3435"/>
                <a:gd name="T13" fmla="*/ 1170703125 h 2998"/>
                <a:gd name="T14" fmla="*/ 131640625 w 3435"/>
                <a:gd name="T15" fmla="*/ 1157812500 h 2998"/>
                <a:gd name="T16" fmla="*/ 118359375 w 3435"/>
                <a:gd name="T17" fmla="*/ 750000000 h 2998"/>
                <a:gd name="T18" fmla="*/ 105078125 w 3435"/>
                <a:gd name="T19" fmla="*/ 263281250 h 2998"/>
                <a:gd name="T20" fmla="*/ 368359375 w 3435"/>
                <a:gd name="T21" fmla="*/ 118750000 h 2998"/>
                <a:gd name="T22" fmla="*/ 775781250 w 3435"/>
                <a:gd name="T23" fmla="*/ 105468750 h 2998"/>
                <a:gd name="T24" fmla="*/ 1065234375 w 3435"/>
                <a:gd name="T25" fmla="*/ 132031250 h 2998"/>
                <a:gd name="T26" fmla="*/ 1223046875 w 3435"/>
                <a:gd name="T27" fmla="*/ 144921875 h 2998"/>
                <a:gd name="T28" fmla="*/ 1210156250 w 3435"/>
                <a:gd name="T29" fmla="*/ 316015625 h 2998"/>
                <a:gd name="T30" fmla="*/ 1210156250 w 3435"/>
                <a:gd name="T31" fmla="*/ 802734375 h 2998"/>
                <a:gd name="T32" fmla="*/ 1249609375 w 3435"/>
                <a:gd name="T33" fmla="*/ 1091796875 h 2998"/>
                <a:gd name="T34" fmla="*/ 933593750 w 3435"/>
                <a:gd name="T35" fmla="*/ 1065625000 h 2998"/>
                <a:gd name="T36" fmla="*/ 302343750 w 3435"/>
                <a:gd name="T37" fmla="*/ 1052343750 h 2998"/>
                <a:gd name="T38" fmla="*/ 197265625 w 3435"/>
                <a:gd name="T39" fmla="*/ 1091796875 h 2998"/>
                <a:gd name="T40" fmla="*/ 210546875 w 3435"/>
                <a:gd name="T41" fmla="*/ 1144531250 h 2998"/>
                <a:gd name="T42" fmla="*/ 407812500 w 3435"/>
                <a:gd name="T43" fmla="*/ 1157812500 h 2998"/>
                <a:gd name="T44" fmla="*/ 696875000 w 3435"/>
                <a:gd name="T45" fmla="*/ 1144531250 h 2998"/>
                <a:gd name="T46" fmla="*/ 1144140625 w 3435"/>
                <a:gd name="T47" fmla="*/ 1170703125 h 2998"/>
                <a:gd name="T48" fmla="*/ 1301953125 w 3435"/>
                <a:gd name="T49" fmla="*/ 1144531250 h 2998"/>
                <a:gd name="T50" fmla="*/ 1341406250 w 3435"/>
                <a:gd name="T51" fmla="*/ 1105078125 h 2998"/>
                <a:gd name="T52" fmla="*/ 1315234375 w 3435"/>
                <a:gd name="T53" fmla="*/ 947265625 h 2998"/>
                <a:gd name="T54" fmla="*/ 1289062500 w 3435"/>
                <a:gd name="T55" fmla="*/ 487109375 h 2998"/>
                <a:gd name="T56" fmla="*/ 1289062500 w 3435"/>
                <a:gd name="T57" fmla="*/ 158203125 h 2998"/>
                <a:gd name="T58" fmla="*/ 1262500000 w 3435"/>
                <a:gd name="T59" fmla="*/ 39843750 h 2998"/>
                <a:gd name="T60" fmla="*/ 1236328125 w 3435"/>
                <a:gd name="T61" fmla="*/ 105468750 h 2998"/>
                <a:gd name="T62" fmla="*/ 1091796875 w 3435"/>
                <a:gd name="T63" fmla="*/ 39843750 h 2998"/>
                <a:gd name="T64" fmla="*/ 802343750 w 3435"/>
                <a:gd name="T65" fmla="*/ 390625 h 299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3435"/>
                <a:gd name="T100" fmla="*/ 0 h 2998"/>
                <a:gd name="T101" fmla="*/ 3435 w 3435"/>
                <a:gd name="T102" fmla="*/ 2998 h 2998"/>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3435" h="2998" extrusionOk="0">
                  <a:moveTo>
                    <a:pt x="1279" y="1"/>
                  </a:moveTo>
                  <a:lnTo>
                    <a:pt x="909" y="68"/>
                  </a:lnTo>
                  <a:lnTo>
                    <a:pt x="539" y="136"/>
                  </a:lnTo>
                  <a:lnTo>
                    <a:pt x="202" y="203"/>
                  </a:lnTo>
                  <a:lnTo>
                    <a:pt x="101" y="136"/>
                  </a:lnTo>
                  <a:lnTo>
                    <a:pt x="34" y="136"/>
                  </a:lnTo>
                  <a:lnTo>
                    <a:pt x="0" y="169"/>
                  </a:lnTo>
                  <a:lnTo>
                    <a:pt x="0" y="237"/>
                  </a:lnTo>
                  <a:lnTo>
                    <a:pt x="34" y="304"/>
                  </a:lnTo>
                  <a:lnTo>
                    <a:pt x="67" y="338"/>
                  </a:lnTo>
                  <a:lnTo>
                    <a:pt x="34" y="876"/>
                  </a:lnTo>
                  <a:lnTo>
                    <a:pt x="67" y="1684"/>
                  </a:lnTo>
                  <a:lnTo>
                    <a:pt x="135" y="2896"/>
                  </a:lnTo>
                  <a:lnTo>
                    <a:pt x="168" y="2997"/>
                  </a:lnTo>
                  <a:lnTo>
                    <a:pt x="269" y="2997"/>
                  </a:lnTo>
                  <a:lnTo>
                    <a:pt x="337" y="2964"/>
                  </a:lnTo>
                  <a:lnTo>
                    <a:pt x="337" y="2896"/>
                  </a:lnTo>
                  <a:lnTo>
                    <a:pt x="303" y="1920"/>
                  </a:lnTo>
                  <a:lnTo>
                    <a:pt x="269" y="944"/>
                  </a:lnTo>
                  <a:lnTo>
                    <a:pt x="269" y="674"/>
                  </a:lnTo>
                  <a:lnTo>
                    <a:pt x="269" y="371"/>
                  </a:lnTo>
                  <a:lnTo>
                    <a:pt x="943" y="304"/>
                  </a:lnTo>
                  <a:lnTo>
                    <a:pt x="1616" y="270"/>
                  </a:lnTo>
                  <a:lnTo>
                    <a:pt x="1986" y="270"/>
                  </a:lnTo>
                  <a:lnTo>
                    <a:pt x="2357" y="304"/>
                  </a:lnTo>
                  <a:lnTo>
                    <a:pt x="2727" y="338"/>
                  </a:lnTo>
                  <a:lnTo>
                    <a:pt x="3098" y="371"/>
                  </a:lnTo>
                  <a:lnTo>
                    <a:pt x="3131" y="371"/>
                  </a:lnTo>
                  <a:lnTo>
                    <a:pt x="3098" y="573"/>
                  </a:lnTo>
                  <a:lnTo>
                    <a:pt x="3098" y="809"/>
                  </a:lnTo>
                  <a:lnTo>
                    <a:pt x="3098" y="1247"/>
                  </a:lnTo>
                  <a:lnTo>
                    <a:pt x="3098" y="2055"/>
                  </a:lnTo>
                  <a:lnTo>
                    <a:pt x="3131" y="2425"/>
                  </a:lnTo>
                  <a:lnTo>
                    <a:pt x="3199" y="2795"/>
                  </a:lnTo>
                  <a:lnTo>
                    <a:pt x="2795" y="2728"/>
                  </a:lnTo>
                  <a:lnTo>
                    <a:pt x="2390" y="2728"/>
                  </a:lnTo>
                  <a:lnTo>
                    <a:pt x="1549" y="2694"/>
                  </a:lnTo>
                  <a:lnTo>
                    <a:pt x="774" y="2694"/>
                  </a:lnTo>
                  <a:lnTo>
                    <a:pt x="640" y="2762"/>
                  </a:lnTo>
                  <a:lnTo>
                    <a:pt x="505" y="2795"/>
                  </a:lnTo>
                  <a:lnTo>
                    <a:pt x="370" y="2896"/>
                  </a:lnTo>
                  <a:lnTo>
                    <a:pt x="539" y="2930"/>
                  </a:lnTo>
                  <a:lnTo>
                    <a:pt x="707" y="2964"/>
                  </a:lnTo>
                  <a:lnTo>
                    <a:pt x="1044" y="2964"/>
                  </a:lnTo>
                  <a:lnTo>
                    <a:pt x="1414" y="2930"/>
                  </a:lnTo>
                  <a:lnTo>
                    <a:pt x="1784" y="2930"/>
                  </a:lnTo>
                  <a:lnTo>
                    <a:pt x="2525" y="2997"/>
                  </a:lnTo>
                  <a:lnTo>
                    <a:pt x="2929" y="2997"/>
                  </a:lnTo>
                  <a:lnTo>
                    <a:pt x="3300" y="2930"/>
                  </a:lnTo>
                  <a:lnTo>
                    <a:pt x="3333" y="2930"/>
                  </a:lnTo>
                  <a:lnTo>
                    <a:pt x="3401" y="2896"/>
                  </a:lnTo>
                  <a:lnTo>
                    <a:pt x="3434" y="2829"/>
                  </a:lnTo>
                  <a:lnTo>
                    <a:pt x="3434" y="2795"/>
                  </a:lnTo>
                  <a:lnTo>
                    <a:pt x="3367" y="2425"/>
                  </a:lnTo>
                  <a:lnTo>
                    <a:pt x="3333" y="2021"/>
                  </a:lnTo>
                  <a:lnTo>
                    <a:pt x="3300" y="1247"/>
                  </a:lnTo>
                  <a:lnTo>
                    <a:pt x="3333" y="674"/>
                  </a:lnTo>
                  <a:lnTo>
                    <a:pt x="3300" y="405"/>
                  </a:lnTo>
                  <a:lnTo>
                    <a:pt x="3232" y="136"/>
                  </a:lnTo>
                  <a:lnTo>
                    <a:pt x="3232" y="102"/>
                  </a:lnTo>
                  <a:lnTo>
                    <a:pt x="3199" y="136"/>
                  </a:lnTo>
                  <a:lnTo>
                    <a:pt x="3165" y="270"/>
                  </a:lnTo>
                  <a:lnTo>
                    <a:pt x="3131" y="237"/>
                  </a:lnTo>
                  <a:lnTo>
                    <a:pt x="2795" y="102"/>
                  </a:lnTo>
                  <a:lnTo>
                    <a:pt x="2424" y="35"/>
                  </a:lnTo>
                  <a:lnTo>
                    <a:pt x="2054" y="1"/>
                  </a:lnTo>
                  <a:lnTo>
                    <a:pt x="1279" y="1"/>
                  </a:lnTo>
                  <a:close/>
                </a:path>
              </a:pathLst>
            </a:custGeom>
            <a:solidFill>
              <a:srgbClr val="BDD1D3"/>
            </a:solidFill>
            <a:ln>
              <a:noFill/>
            </a:ln>
          </p:spPr>
          <p:txBody>
            <a:bodyPr lIns="117025" tIns="117025" rIns="117025" bIns="117025" anchor="ctr"/>
            <a:lstStyle/>
            <a:p>
              <a:pPr>
                <a:defRPr/>
              </a:pPr>
              <a:endParaRPr lang="ru-RU" sz="1350"/>
            </a:p>
          </p:txBody>
        </p:sp>
        <p:sp>
          <p:nvSpPr>
            <p:cNvPr id="851" name="Shape 713">
              <a:extLst>
                <a:ext uri="{FF2B5EF4-FFF2-40B4-BE49-F238E27FC236}">
                  <a16:creationId xmlns:a16="http://schemas.microsoft.com/office/drawing/2014/main" id="{1781DF64-5FEA-8409-4EA9-EC2279F69ACB}"/>
                </a:ext>
              </a:extLst>
            </p:cNvPr>
            <p:cNvSpPr>
              <a:spLocks/>
            </p:cNvSpPr>
            <p:nvPr/>
          </p:nvSpPr>
          <p:spPr bwMode="auto">
            <a:xfrm>
              <a:off x="4792494" y="2901904"/>
              <a:ext cx="27485" cy="20313"/>
            </a:xfrm>
            <a:custGeom>
              <a:avLst/>
              <a:gdLst>
                <a:gd name="T0" fmla="*/ 144921875 w 1112"/>
                <a:gd name="T1" fmla="*/ 0 h 809"/>
                <a:gd name="T2" fmla="*/ 118750000 w 1112"/>
                <a:gd name="T3" fmla="*/ 13281250 h 809"/>
                <a:gd name="T4" fmla="*/ 79296875 w 1112"/>
                <a:gd name="T5" fmla="*/ 39453125 h 809"/>
                <a:gd name="T6" fmla="*/ 39843750 w 1112"/>
                <a:gd name="T7" fmla="*/ 78906250 h 809"/>
                <a:gd name="T8" fmla="*/ 390625 w 1112"/>
                <a:gd name="T9" fmla="*/ 157812500 h 809"/>
                <a:gd name="T10" fmla="*/ 390625 w 1112"/>
                <a:gd name="T11" fmla="*/ 184375000 h 809"/>
                <a:gd name="T12" fmla="*/ 13281250 w 1112"/>
                <a:gd name="T13" fmla="*/ 197265625 h 809"/>
                <a:gd name="T14" fmla="*/ 144921875 w 1112"/>
                <a:gd name="T15" fmla="*/ 302734375 h 809"/>
                <a:gd name="T16" fmla="*/ 184375000 w 1112"/>
                <a:gd name="T17" fmla="*/ 315625000 h 809"/>
                <a:gd name="T18" fmla="*/ 210546875 w 1112"/>
                <a:gd name="T19" fmla="*/ 302734375 h 809"/>
                <a:gd name="T20" fmla="*/ 223828125 w 1112"/>
                <a:gd name="T21" fmla="*/ 276171875 h 809"/>
                <a:gd name="T22" fmla="*/ 197656250 w 1112"/>
                <a:gd name="T23" fmla="*/ 236718750 h 809"/>
                <a:gd name="T24" fmla="*/ 131640625 w 1112"/>
                <a:gd name="T25" fmla="*/ 184375000 h 809"/>
                <a:gd name="T26" fmla="*/ 263281250 w 1112"/>
                <a:gd name="T27" fmla="*/ 171093750 h 809"/>
                <a:gd name="T28" fmla="*/ 407812500 w 1112"/>
                <a:gd name="T29" fmla="*/ 144921875 h 809"/>
                <a:gd name="T30" fmla="*/ 434375000 w 1112"/>
                <a:gd name="T31" fmla="*/ 131640625 h 809"/>
                <a:gd name="T32" fmla="*/ 434375000 w 1112"/>
                <a:gd name="T33" fmla="*/ 105468750 h 809"/>
                <a:gd name="T34" fmla="*/ 434375000 w 1112"/>
                <a:gd name="T35" fmla="*/ 78906250 h 809"/>
                <a:gd name="T36" fmla="*/ 407812500 w 1112"/>
                <a:gd name="T37" fmla="*/ 66015625 h 809"/>
                <a:gd name="T38" fmla="*/ 263281250 w 1112"/>
                <a:gd name="T39" fmla="*/ 92187500 h 809"/>
                <a:gd name="T40" fmla="*/ 118750000 w 1112"/>
                <a:gd name="T41" fmla="*/ 118359375 h 809"/>
                <a:gd name="T42" fmla="*/ 158203125 w 1112"/>
                <a:gd name="T43" fmla="*/ 66015625 h 809"/>
                <a:gd name="T44" fmla="*/ 171093750 w 1112"/>
                <a:gd name="T45" fmla="*/ 39453125 h 809"/>
                <a:gd name="T46" fmla="*/ 158203125 w 1112"/>
                <a:gd name="T47" fmla="*/ 13281250 h 809"/>
                <a:gd name="T48" fmla="*/ 144921875 w 1112"/>
                <a:gd name="T49" fmla="*/ 0 h 809"/>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112"/>
                <a:gd name="T76" fmla="*/ 0 h 809"/>
                <a:gd name="T77" fmla="*/ 1112 w 1112"/>
                <a:gd name="T78" fmla="*/ 809 h 809"/>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112" h="809" extrusionOk="0">
                  <a:moveTo>
                    <a:pt x="371" y="0"/>
                  </a:moveTo>
                  <a:lnTo>
                    <a:pt x="304" y="34"/>
                  </a:lnTo>
                  <a:lnTo>
                    <a:pt x="203" y="101"/>
                  </a:lnTo>
                  <a:lnTo>
                    <a:pt x="102" y="202"/>
                  </a:lnTo>
                  <a:lnTo>
                    <a:pt x="1" y="404"/>
                  </a:lnTo>
                  <a:lnTo>
                    <a:pt x="1" y="472"/>
                  </a:lnTo>
                  <a:lnTo>
                    <a:pt x="34" y="505"/>
                  </a:lnTo>
                  <a:lnTo>
                    <a:pt x="371" y="775"/>
                  </a:lnTo>
                  <a:lnTo>
                    <a:pt x="472" y="808"/>
                  </a:lnTo>
                  <a:lnTo>
                    <a:pt x="539" y="775"/>
                  </a:lnTo>
                  <a:lnTo>
                    <a:pt x="573" y="707"/>
                  </a:lnTo>
                  <a:lnTo>
                    <a:pt x="506" y="606"/>
                  </a:lnTo>
                  <a:lnTo>
                    <a:pt x="337" y="472"/>
                  </a:lnTo>
                  <a:lnTo>
                    <a:pt x="674" y="438"/>
                  </a:lnTo>
                  <a:lnTo>
                    <a:pt x="1044" y="371"/>
                  </a:lnTo>
                  <a:lnTo>
                    <a:pt x="1112" y="337"/>
                  </a:lnTo>
                  <a:lnTo>
                    <a:pt x="1112" y="270"/>
                  </a:lnTo>
                  <a:lnTo>
                    <a:pt x="1112" y="202"/>
                  </a:lnTo>
                  <a:lnTo>
                    <a:pt x="1044" y="169"/>
                  </a:lnTo>
                  <a:lnTo>
                    <a:pt x="674" y="236"/>
                  </a:lnTo>
                  <a:lnTo>
                    <a:pt x="304" y="303"/>
                  </a:lnTo>
                  <a:lnTo>
                    <a:pt x="405" y="169"/>
                  </a:lnTo>
                  <a:lnTo>
                    <a:pt x="438" y="101"/>
                  </a:lnTo>
                  <a:lnTo>
                    <a:pt x="405" y="34"/>
                  </a:lnTo>
                  <a:lnTo>
                    <a:pt x="371" y="0"/>
                  </a:lnTo>
                  <a:close/>
                </a:path>
              </a:pathLst>
            </a:custGeom>
            <a:solidFill>
              <a:srgbClr val="BDD1D3"/>
            </a:solidFill>
            <a:ln>
              <a:noFill/>
            </a:ln>
          </p:spPr>
          <p:txBody>
            <a:bodyPr lIns="117025" tIns="117025" rIns="117025" bIns="117025" anchor="ctr"/>
            <a:lstStyle/>
            <a:p>
              <a:pPr>
                <a:defRPr/>
              </a:pPr>
              <a:endParaRPr lang="ru-RU" sz="1350"/>
            </a:p>
          </p:txBody>
        </p:sp>
        <p:sp>
          <p:nvSpPr>
            <p:cNvPr id="852" name="Shape 714">
              <a:extLst>
                <a:ext uri="{FF2B5EF4-FFF2-40B4-BE49-F238E27FC236}">
                  <a16:creationId xmlns:a16="http://schemas.microsoft.com/office/drawing/2014/main" id="{A6D92DA7-A253-27F9-3CD9-BD55D73C8BED}"/>
                </a:ext>
              </a:extLst>
            </p:cNvPr>
            <p:cNvSpPr>
              <a:spLocks/>
            </p:cNvSpPr>
            <p:nvPr/>
          </p:nvSpPr>
          <p:spPr bwMode="auto">
            <a:xfrm>
              <a:off x="4374835" y="5194286"/>
              <a:ext cx="236613" cy="188194"/>
            </a:xfrm>
            <a:custGeom>
              <a:avLst/>
              <a:gdLst>
                <a:gd name="T0" fmla="*/ 2143750000 w 9461"/>
                <a:gd name="T1" fmla="*/ 342187500 h 7543"/>
                <a:gd name="T2" fmla="*/ 2147483647 w 9461"/>
                <a:gd name="T3" fmla="*/ 671093750 h 7543"/>
                <a:gd name="T4" fmla="*/ 2147483647 w 9461"/>
                <a:gd name="T5" fmla="*/ 986718750 h 7543"/>
                <a:gd name="T6" fmla="*/ 2147483647 w 9461"/>
                <a:gd name="T7" fmla="*/ 1315234375 h 7543"/>
                <a:gd name="T8" fmla="*/ 881250000 w 9461"/>
                <a:gd name="T9" fmla="*/ 79296875 h 7543"/>
                <a:gd name="T10" fmla="*/ 1367968750 w 9461"/>
                <a:gd name="T11" fmla="*/ 158203125 h 7543"/>
                <a:gd name="T12" fmla="*/ 1854296875 w 9461"/>
                <a:gd name="T13" fmla="*/ 552734375 h 7543"/>
                <a:gd name="T14" fmla="*/ 2147483647 w 9461"/>
                <a:gd name="T15" fmla="*/ 1539062500 h 7543"/>
                <a:gd name="T16" fmla="*/ 2147483647 w 9461"/>
                <a:gd name="T17" fmla="*/ 1249609375 h 7543"/>
                <a:gd name="T18" fmla="*/ 1433593750 w 9461"/>
                <a:gd name="T19" fmla="*/ 1196875000 h 7543"/>
                <a:gd name="T20" fmla="*/ 552343750 w 9461"/>
                <a:gd name="T21" fmla="*/ 723437500 h 7543"/>
                <a:gd name="T22" fmla="*/ 368359375 w 9461"/>
                <a:gd name="T23" fmla="*/ 421093750 h 7543"/>
                <a:gd name="T24" fmla="*/ 683984375 w 9461"/>
                <a:gd name="T25" fmla="*/ 158203125 h 7543"/>
                <a:gd name="T26" fmla="*/ 368359375 w 9461"/>
                <a:gd name="T27" fmla="*/ 710546875 h 7543"/>
                <a:gd name="T28" fmla="*/ 1328515625 w 9461"/>
                <a:gd name="T29" fmla="*/ 1223437500 h 7543"/>
                <a:gd name="T30" fmla="*/ 657812500 w 9461"/>
                <a:gd name="T31" fmla="*/ 1367968750 h 7543"/>
                <a:gd name="T32" fmla="*/ 66015625 w 9461"/>
                <a:gd name="T33" fmla="*/ 1696875000 h 7543"/>
                <a:gd name="T34" fmla="*/ 131640625 w 9461"/>
                <a:gd name="T35" fmla="*/ 881250000 h 7543"/>
                <a:gd name="T36" fmla="*/ 2143750000 w 9461"/>
                <a:gd name="T37" fmla="*/ 1328515625 h 7543"/>
                <a:gd name="T38" fmla="*/ 2147483647 w 9461"/>
                <a:gd name="T39" fmla="*/ 1604687500 h 7543"/>
                <a:gd name="T40" fmla="*/ 2147483647 w 9461"/>
                <a:gd name="T41" fmla="*/ 1946484375 h 7543"/>
                <a:gd name="T42" fmla="*/ 2051562500 w 9461"/>
                <a:gd name="T43" fmla="*/ 1644140625 h 7543"/>
                <a:gd name="T44" fmla="*/ 1433593750 w 9461"/>
                <a:gd name="T45" fmla="*/ 1539062500 h 7543"/>
                <a:gd name="T46" fmla="*/ 1052343750 w 9461"/>
                <a:gd name="T47" fmla="*/ 1644140625 h 7543"/>
                <a:gd name="T48" fmla="*/ 250000000 w 9461"/>
                <a:gd name="T49" fmla="*/ 2147483647 h 7543"/>
                <a:gd name="T50" fmla="*/ 92187500 w 9461"/>
                <a:gd name="T51" fmla="*/ 1854687500 h 7543"/>
                <a:gd name="T52" fmla="*/ 644531250 w 9461"/>
                <a:gd name="T53" fmla="*/ 1486328125 h 7543"/>
                <a:gd name="T54" fmla="*/ 1446875000 w 9461"/>
                <a:gd name="T55" fmla="*/ 1315234375 h 7543"/>
                <a:gd name="T56" fmla="*/ 1630859375 w 9461"/>
                <a:gd name="T57" fmla="*/ 1617968750 h 7543"/>
                <a:gd name="T58" fmla="*/ 2147483647 w 9461"/>
                <a:gd name="T59" fmla="*/ 1894140625 h 7543"/>
                <a:gd name="T60" fmla="*/ 2147483647 w 9461"/>
                <a:gd name="T61" fmla="*/ 2147483647 h 7543"/>
                <a:gd name="T62" fmla="*/ 2147483647 w 9461"/>
                <a:gd name="T63" fmla="*/ 2147483647 h 7543"/>
                <a:gd name="T64" fmla="*/ 1565234375 w 9461"/>
                <a:gd name="T65" fmla="*/ 2147483647 h 7543"/>
                <a:gd name="T66" fmla="*/ 605078125 w 9461"/>
                <a:gd name="T67" fmla="*/ 2147483647 h 7543"/>
                <a:gd name="T68" fmla="*/ 407812500 w 9461"/>
                <a:gd name="T69" fmla="*/ 2147483647 h 7543"/>
                <a:gd name="T70" fmla="*/ 1012890625 w 9461"/>
                <a:gd name="T71" fmla="*/ 1762500000 h 7543"/>
                <a:gd name="T72" fmla="*/ 1499218750 w 9461"/>
                <a:gd name="T73" fmla="*/ 1604687500 h 7543"/>
                <a:gd name="T74" fmla="*/ 512890625 w 9461"/>
                <a:gd name="T75" fmla="*/ 131640625 h 7543"/>
                <a:gd name="T76" fmla="*/ 171093750 w 9461"/>
                <a:gd name="T77" fmla="*/ 578906250 h 7543"/>
                <a:gd name="T78" fmla="*/ 13281250 w 9461"/>
                <a:gd name="T79" fmla="*/ 1157421875 h 7543"/>
                <a:gd name="T80" fmla="*/ 0 w 9461"/>
                <a:gd name="T81" fmla="*/ 1749218750 h 7543"/>
                <a:gd name="T82" fmla="*/ 26562500 w 9461"/>
                <a:gd name="T83" fmla="*/ 1933593750 h 7543"/>
                <a:gd name="T84" fmla="*/ 315625000 w 9461"/>
                <a:gd name="T85" fmla="*/ 2147483647 h 7543"/>
                <a:gd name="T86" fmla="*/ 815625000 w 9461"/>
                <a:gd name="T87" fmla="*/ 2147483647 h 7543"/>
                <a:gd name="T88" fmla="*/ 1696484375 w 9461"/>
                <a:gd name="T89" fmla="*/ 2147483647 h 7543"/>
                <a:gd name="T90" fmla="*/ 2147483647 w 9461"/>
                <a:gd name="T91" fmla="*/ 2147483647 h 7543"/>
                <a:gd name="T92" fmla="*/ 2147483647 w 9461"/>
                <a:gd name="T93" fmla="*/ 2147483647 h 7543"/>
                <a:gd name="T94" fmla="*/ 2147483647 w 9461"/>
                <a:gd name="T95" fmla="*/ 1867578125 h 7543"/>
                <a:gd name="T96" fmla="*/ 2147483647 w 9461"/>
                <a:gd name="T97" fmla="*/ 1551953125 h 7543"/>
                <a:gd name="T98" fmla="*/ 2147483647 w 9461"/>
                <a:gd name="T99" fmla="*/ 1473046875 h 7543"/>
                <a:gd name="T100" fmla="*/ 2147483647 w 9461"/>
                <a:gd name="T101" fmla="*/ 1065625000 h 7543"/>
                <a:gd name="T102" fmla="*/ 2147483647 w 9461"/>
                <a:gd name="T103" fmla="*/ 723437500 h 7543"/>
                <a:gd name="T104" fmla="*/ 2147483647 w 9461"/>
                <a:gd name="T105" fmla="*/ 394921875 h 7543"/>
                <a:gd name="T106" fmla="*/ 1078515625 w 9461"/>
                <a:gd name="T107" fmla="*/ 39843750 h 7543"/>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9461"/>
                <a:gd name="T163" fmla="*/ 0 h 7543"/>
                <a:gd name="T164" fmla="*/ 9461 w 9461"/>
                <a:gd name="T165" fmla="*/ 7543 h 7543"/>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9461" h="7543" extrusionOk="0">
                  <a:moveTo>
                    <a:pt x="3805" y="472"/>
                  </a:moveTo>
                  <a:lnTo>
                    <a:pt x="4377" y="573"/>
                  </a:lnTo>
                  <a:lnTo>
                    <a:pt x="4916" y="708"/>
                  </a:lnTo>
                  <a:lnTo>
                    <a:pt x="5488" y="876"/>
                  </a:lnTo>
                  <a:lnTo>
                    <a:pt x="6027" y="1044"/>
                  </a:lnTo>
                  <a:lnTo>
                    <a:pt x="6566" y="1246"/>
                  </a:lnTo>
                  <a:lnTo>
                    <a:pt x="7104" y="1482"/>
                  </a:lnTo>
                  <a:lnTo>
                    <a:pt x="7643" y="1718"/>
                  </a:lnTo>
                  <a:lnTo>
                    <a:pt x="8182" y="1953"/>
                  </a:lnTo>
                  <a:lnTo>
                    <a:pt x="8586" y="2223"/>
                  </a:lnTo>
                  <a:lnTo>
                    <a:pt x="8754" y="2357"/>
                  </a:lnTo>
                  <a:lnTo>
                    <a:pt x="8922" y="2526"/>
                  </a:lnTo>
                  <a:lnTo>
                    <a:pt x="9023" y="2694"/>
                  </a:lnTo>
                  <a:lnTo>
                    <a:pt x="9124" y="2896"/>
                  </a:lnTo>
                  <a:lnTo>
                    <a:pt x="9192" y="3132"/>
                  </a:lnTo>
                  <a:lnTo>
                    <a:pt x="9225" y="3367"/>
                  </a:lnTo>
                  <a:lnTo>
                    <a:pt x="9192" y="3670"/>
                  </a:lnTo>
                  <a:lnTo>
                    <a:pt x="6498" y="2088"/>
                  </a:lnTo>
                  <a:lnTo>
                    <a:pt x="3805" y="472"/>
                  </a:lnTo>
                  <a:close/>
                  <a:moveTo>
                    <a:pt x="2256" y="203"/>
                  </a:moveTo>
                  <a:lnTo>
                    <a:pt x="2290" y="236"/>
                  </a:lnTo>
                  <a:lnTo>
                    <a:pt x="2323" y="270"/>
                  </a:lnTo>
                  <a:lnTo>
                    <a:pt x="2896" y="337"/>
                  </a:lnTo>
                  <a:lnTo>
                    <a:pt x="3502" y="405"/>
                  </a:lnTo>
                  <a:lnTo>
                    <a:pt x="3771" y="708"/>
                  </a:lnTo>
                  <a:lnTo>
                    <a:pt x="4074" y="943"/>
                  </a:lnTo>
                  <a:lnTo>
                    <a:pt x="4377" y="1179"/>
                  </a:lnTo>
                  <a:lnTo>
                    <a:pt x="4747" y="1415"/>
                  </a:lnTo>
                  <a:lnTo>
                    <a:pt x="5454" y="1819"/>
                  </a:lnTo>
                  <a:lnTo>
                    <a:pt x="6128" y="2189"/>
                  </a:lnTo>
                  <a:lnTo>
                    <a:pt x="9124" y="3940"/>
                  </a:lnTo>
                  <a:lnTo>
                    <a:pt x="7879" y="3603"/>
                  </a:lnTo>
                  <a:lnTo>
                    <a:pt x="7205" y="3435"/>
                  </a:lnTo>
                  <a:lnTo>
                    <a:pt x="6498" y="3300"/>
                  </a:lnTo>
                  <a:lnTo>
                    <a:pt x="5825" y="3199"/>
                  </a:lnTo>
                  <a:lnTo>
                    <a:pt x="5084" y="3132"/>
                  </a:lnTo>
                  <a:lnTo>
                    <a:pt x="4377" y="3098"/>
                  </a:lnTo>
                  <a:lnTo>
                    <a:pt x="3670" y="3098"/>
                  </a:lnTo>
                  <a:lnTo>
                    <a:pt x="3670" y="3064"/>
                  </a:lnTo>
                  <a:lnTo>
                    <a:pt x="3636" y="3031"/>
                  </a:lnTo>
                  <a:lnTo>
                    <a:pt x="2896" y="2627"/>
                  </a:lnTo>
                  <a:lnTo>
                    <a:pt x="2121" y="2256"/>
                  </a:lnTo>
                  <a:lnTo>
                    <a:pt x="1414" y="1852"/>
                  </a:lnTo>
                  <a:lnTo>
                    <a:pt x="1010" y="1650"/>
                  </a:lnTo>
                  <a:lnTo>
                    <a:pt x="640" y="1516"/>
                  </a:lnTo>
                  <a:lnTo>
                    <a:pt x="775" y="1280"/>
                  </a:lnTo>
                  <a:lnTo>
                    <a:pt x="943" y="1078"/>
                  </a:lnTo>
                  <a:lnTo>
                    <a:pt x="1111" y="876"/>
                  </a:lnTo>
                  <a:lnTo>
                    <a:pt x="1313" y="708"/>
                  </a:lnTo>
                  <a:lnTo>
                    <a:pt x="1515" y="539"/>
                  </a:lnTo>
                  <a:lnTo>
                    <a:pt x="1751" y="405"/>
                  </a:lnTo>
                  <a:lnTo>
                    <a:pt x="1987" y="304"/>
                  </a:lnTo>
                  <a:lnTo>
                    <a:pt x="2256" y="203"/>
                  </a:lnTo>
                  <a:close/>
                  <a:moveTo>
                    <a:pt x="573" y="1583"/>
                  </a:moveTo>
                  <a:lnTo>
                    <a:pt x="943" y="1819"/>
                  </a:lnTo>
                  <a:lnTo>
                    <a:pt x="1280" y="2021"/>
                  </a:lnTo>
                  <a:lnTo>
                    <a:pt x="2054" y="2425"/>
                  </a:lnTo>
                  <a:lnTo>
                    <a:pt x="2727" y="2795"/>
                  </a:lnTo>
                  <a:lnTo>
                    <a:pt x="3401" y="3132"/>
                  </a:lnTo>
                  <a:lnTo>
                    <a:pt x="2963" y="3165"/>
                  </a:lnTo>
                  <a:lnTo>
                    <a:pt x="2525" y="3266"/>
                  </a:lnTo>
                  <a:lnTo>
                    <a:pt x="2088" y="3367"/>
                  </a:lnTo>
                  <a:lnTo>
                    <a:pt x="1684" y="3502"/>
                  </a:lnTo>
                  <a:lnTo>
                    <a:pt x="1280" y="3637"/>
                  </a:lnTo>
                  <a:lnTo>
                    <a:pt x="876" y="3839"/>
                  </a:lnTo>
                  <a:lnTo>
                    <a:pt x="505" y="4074"/>
                  </a:lnTo>
                  <a:lnTo>
                    <a:pt x="169" y="4344"/>
                  </a:lnTo>
                  <a:lnTo>
                    <a:pt x="135" y="3805"/>
                  </a:lnTo>
                  <a:lnTo>
                    <a:pt x="169" y="3233"/>
                  </a:lnTo>
                  <a:lnTo>
                    <a:pt x="236" y="2728"/>
                  </a:lnTo>
                  <a:lnTo>
                    <a:pt x="337" y="2256"/>
                  </a:lnTo>
                  <a:lnTo>
                    <a:pt x="438" y="1920"/>
                  </a:lnTo>
                  <a:lnTo>
                    <a:pt x="573" y="1583"/>
                  </a:lnTo>
                  <a:close/>
                  <a:moveTo>
                    <a:pt x="4882" y="3334"/>
                  </a:moveTo>
                  <a:lnTo>
                    <a:pt x="5488" y="3401"/>
                  </a:lnTo>
                  <a:lnTo>
                    <a:pt x="6094" y="3468"/>
                  </a:lnTo>
                  <a:lnTo>
                    <a:pt x="6667" y="3569"/>
                  </a:lnTo>
                  <a:lnTo>
                    <a:pt x="7879" y="3839"/>
                  </a:lnTo>
                  <a:lnTo>
                    <a:pt x="9057" y="4108"/>
                  </a:lnTo>
                  <a:lnTo>
                    <a:pt x="8855" y="4512"/>
                  </a:lnTo>
                  <a:lnTo>
                    <a:pt x="8586" y="4916"/>
                  </a:lnTo>
                  <a:lnTo>
                    <a:pt x="8518" y="5017"/>
                  </a:lnTo>
                  <a:lnTo>
                    <a:pt x="8485" y="4983"/>
                  </a:lnTo>
                  <a:lnTo>
                    <a:pt x="8451" y="4983"/>
                  </a:lnTo>
                  <a:lnTo>
                    <a:pt x="7172" y="4647"/>
                  </a:lnTo>
                  <a:lnTo>
                    <a:pt x="5892" y="4344"/>
                  </a:lnTo>
                  <a:lnTo>
                    <a:pt x="5252" y="4209"/>
                  </a:lnTo>
                  <a:lnTo>
                    <a:pt x="4613" y="4074"/>
                  </a:lnTo>
                  <a:lnTo>
                    <a:pt x="4310" y="4007"/>
                  </a:lnTo>
                  <a:lnTo>
                    <a:pt x="3973" y="3973"/>
                  </a:lnTo>
                  <a:lnTo>
                    <a:pt x="3670" y="3940"/>
                  </a:lnTo>
                  <a:lnTo>
                    <a:pt x="3367" y="3973"/>
                  </a:lnTo>
                  <a:lnTo>
                    <a:pt x="3165" y="4007"/>
                  </a:lnTo>
                  <a:lnTo>
                    <a:pt x="2997" y="4074"/>
                  </a:lnTo>
                  <a:lnTo>
                    <a:pt x="2694" y="4209"/>
                  </a:lnTo>
                  <a:lnTo>
                    <a:pt x="2391" y="4411"/>
                  </a:lnTo>
                  <a:lnTo>
                    <a:pt x="2088" y="4613"/>
                  </a:lnTo>
                  <a:lnTo>
                    <a:pt x="1381" y="5118"/>
                  </a:lnTo>
                  <a:lnTo>
                    <a:pt x="640" y="5556"/>
                  </a:lnTo>
                  <a:lnTo>
                    <a:pt x="539" y="5455"/>
                  </a:lnTo>
                  <a:lnTo>
                    <a:pt x="404" y="5219"/>
                  </a:lnTo>
                  <a:lnTo>
                    <a:pt x="303" y="4983"/>
                  </a:lnTo>
                  <a:lnTo>
                    <a:pt x="236" y="4748"/>
                  </a:lnTo>
                  <a:lnTo>
                    <a:pt x="169" y="4478"/>
                  </a:lnTo>
                  <a:lnTo>
                    <a:pt x="674" y="4209"/>
                  </a:lnTo>
                  <a:lnTo>
                    <a:pt x="1145" y="3973"/>
                  </a:lnTo>
                  <a:lnTo>
                    <a:pt x="1650" y="3805"/>
                  </a:lnTo>
                  <a:lnTo>
                    <a:pt x="2155" y="3637"/>
                  </a:lnTo>
                  <a:lnTo>
                    <a:pt x="2660" y="3502"/>
                  </a:lnTo>
                  <a:lnTo>
                    <a:pt x="3165" y="3401"/>
                  </a:lnTo>
                  <a:lnTo>
                    <a:pt x="3704" y="3367"/>
                  </a:lnTo>
                  <a:lnTo>
                    <a:pt x="4276" y="3334"/>
                  </a:lnTo>
                  <a:lnTo>
                    <a:pt x="4882" y="3334"/>
                  </a:lnTo>
                  <a:close/>
                  <a:moveTo>
                    <a:pt x="3838" y="4108"/>
                  </a:moveTo>
                  <a:lnTo>
                    <a:pt x="4175" y="4142"/>
                  </a:lnTo>
                  <a:lnTo>
                    <a:pt x="4512" y="4209"/>
                  </a:lnTo>
                  <a:lnTo>
                    <a:pt x="5219" y="4377"/>
                  </a:lnTo>
                  <a:lnTo>
                    <a:pt x="5825" y="4546"/>
                  </a:lnTo>
                  <a:lnTo>
                    <a:pt x="7104" y="4849"/>
                  </a:lnTo>
                  <a:lnTo>
                    <a:pt x="8417" y="5152"/>
                  </a:lnTo>
                  <a:lnTo>
                    <a:pt x="8013" y="5690"/>
                  </a:lnTo>
                  <a:lnTo>
                    <a:pt x="7542" y="6195"/>
                  </a:lnTo>
                  <a:lnTo>
                    <a:pt x="7003" y="6633"/>
                  </a:lnTo>
                  <a:lnTo>
                    <a:pt x="6465" y="7003"/>
                  </a:lnTo>
                  <a:lnTo>
                    <a:pt x="6263" y="7105"/>
                  </a:lnTo>
                  <a:lnTo>
                    <a:pt x="6094" y="7206"/>
                  </a:lnTo>
                  <a:lnTo>
                    <a:pt x="5690" y="7307"/>
                  </a:lnTo>
                  <a:lnTo>
                    <a:pt x="5252" y="7340"/>
                  </a:lnTo>
                  <a:lnTo>
                    <a:pt x="4848" y="7307"/>
                  </a:lnTo>
                  <a:lnTo>
                    <a:pt x="4411" y="7273"/>
                  </a:lnTo>
                  <a:lnTo>
                    <a:pt x="4007" y="7172"/>
                  </a:lnTo>
                  <a:lnTo>
                    <a:pt x="3199" y="6936"/>
                  </a:lnTo>
                  <a:lnTo>
                    <a:pt x="2525" y="6734"/>
                  </a:lnTo>
                  <a:lnTo>
                    <a:pt x="1886" y="6465"/>
                  </a:lnTo>
                  <a:lnTo>
                    <a:pt x="1549" y="6296"/>
                  </a:lnTo>
                  <a:lnTo>
                    <a:pt x="1246" y="6128"/>
                  </a:lnTo>
                  <a:lnTo>
                    <a:pt x="977" y="5926"/>
                  </a:lnTo>
                  <a:lnTo>
                    <a:pt x="741" y="5657"/>
                  </a:lnTo>
                  <a:lnTo>
                    <a:pt x="1044" y="5589"/>
                  </a:lnTo>
                  <a:lnTo>
                    <a:pt x="1381" y="5421"/>
                  </a:lnTo>
                  <a:lnTo>
                    <a:pt x="1684" y="5219"/>
                  </a:lnTo>
                  <a:lnTo>
                    <a:pt x="1987" y="4983"/>
                  </a:lnTo>
                  <a:lnTo>
                    <a:pt x="2593" y="4512"/>
                  </a:lnTo>
                  <a:lnTo>
                    <a:pt x="2896" y="4344"/>
                  </a:lnTo>
                  <a:lnTo>
                    <a:pt x="3199" y="4209"/>
                  </a:lnTo>
                  <a:lnTo>
                    <a:pt x="3502" y="4142"/>
                  </a:lnTo>
                  <a:lnTo>
                    <a:pt x="3838" y="4108"/>
                  </a:lnTo>
                  <a:close/>
                  <a:moveTo>
                    <a:pt x="2323" y="1"/>
                  </a:moveTo>
                  <a:lnTo>
                    <a:pt x="1953" y="68"/>
                  </a:lnTo>
                  <a:lnTo>
                    <a:pt x="1616" y="169"/>
                  </a:lnTo>
                  <a:lnTo>
                    <a:pt x="1313" y="337"/>
                  </a:lnTo>
                  <a:lnTo>
                    <a:pt x="1044" y="573"/>
                  </a:lnTo>
                  <a:lnTo>
                    <a:pt x="808" y="842"/>
                  </a:lnTo>
                  <a:lnTo>
                    <a:pt x="606" y="1145"/>
                  </a:lnTo>
                  <a:lnTo>
                    <a:pt x="438" y="1482"/>
                  </a:lnTo>
                  <a:lnTo>
                    <a:pt x="303" y="1819"/>
                  </a:lnTo>
                  <a:lnTo>
                    <a:pt x="202" y="2189"/>
                  </a:lnTo>
                  <a:lnTo>
                    <a:pt x="101" y="2593"/>
                  </a:lnTo>
                  <a:lnTo>
                    <a:pt x="34" y="2963"/>
                  </a:lnTo>
                  <a:lnTo>
                    <a:pt x="0" y="3367"/>
                  </a:lnTo>
                  <a:lnTo>
                    <a:pt x="0" y="3738"/>
                  </a:lnTo>
                  <a:lnTo>
                    <a:pt x="0" y="4445"/>
                  </a:lnTo>
                  <a:lnTo>
                    <a:pt x="0" y="4478"/>
                  </a:lnTo>
                  <a:lnTo>
                    <a:pt x="0" y="4512"/>
                  </a:lnTo>
                  <a:lnTo>
                    <a:pt x="0" y="4546"/>
                  </a:lnTo>
                  <a:lnTo>
                    <a:pt x="34" y="4781"/>
                  </a:lnTo>
                  <a:lnTo>
                    <a:pt x="68" y="4950"/>
                  </a:lnTo>
                  <a:lnTo>
                    <a:pt x="135" y="5152"/>
                  </a:lnTo>
                  <a:lnTo>
                    <a:pt x="303" y="5455"/>
                  </a:lnTo>
                  <a:lnTo>
                    <a:pt x="539" y="5758"/>
                  </a:lnTo>
                  <a:lnTo>
                    <a:pt x="808" y="6027"/>
                  </a:lnTo>
                  <a:lnTo>
                    <a:pt x="1111" y="6263"/>
                  </a:lnTo>
                  <a:lnTo>
                    <a:pt x="1414" y="6465"/>
                  </a:lnTo>
                  <a:lnTo>
                    <a:pt x="1751" y="6633"/>
                  </a:lnTo>
                  <a:lnTo>
                    <a:pt x="2088" y="6768"/>
                  </a:lnTo>
                  <a:lnTo>
                    <a:pt x="2929" y="7105"/>
                  </a:lnTo>
                  <a:lnTo>
                    <a:pt x="3401" y="7273"/>
                  </a:lnTo>
                  <a:lnTo>
                    <a:pt x="3872" y="7374"/>
                  </a:lnTo>
                  <a:lnTo>
                    <a:pt x="4343" y="7475"/>
                  </a:lnTo>
                  <a:lnTo>
                    <a:pt x="4815" y="7542"/>
                  </a:lnTo>
                  <a:lnTo>
                    <a:pt x="5286" y="7542"/>
                  </a:lnTo>
                  <a:lnTo>
                    <a:pt x="5724" y="7475"/>
                  </a:lnTo>
                  <a:lnTo>
                    <a:pt x="6162" y="7374"/>
                  </a:lnTo>
                  <a:lnTo>
                    <a:pt x="6532" y="7172"/>
                  </a:lnTo>
                  <a:lnTo>
                    <a:pt x="6936" y="6970"/>
                  </a:lnTo>
                  <a:lnTo>
                    <a:pt x="7273" y="6700"/>
                  </a:lnTo>
                  <a:lnTo>
                    <a:pt x="7609" y="6397"/>
                  </a:lnTo>
                  <a:lnTo>
                    <a:pt x="7912" y="6061"/>
                  </a:lnTo>
                  <a:lnTo>
                    <a:pt x="8485" y="5387"/>
                  </a:lnTo>
                  <a:lnTo>
                    <a:pt x="8720" y="5118"/>
                  </a:lnTo>
                  <a:lnTo>
                    <a:pt x="8922" y="4781"/>
                  </a:lnTo>
                  <a:lnTo>
                    <a:pt x="9124" y="4411"/>
                  </a:lnTo>
                  <a:lnTo>
                    <a:pt x="9293" y="4041"/>
                  </a:lnTo>
                  <a:lnTo>
                    <a:pt x="9394" y="4041"/>
                  </a:lnTo>
                  <a:lnTo>
                    <a:pt x="9461" y="3973"/>
                  </a:lnTo>
                  <a:lnTo>
                    <a:pt x="9461" y="3872"/>
                  </a:lnTo>
                  <a:lnTo>
                    <a:pt x="9461" y="3839"/>
                  </a:lnTo>
                  <a:lnTo>
                    <a:pt x="9427" y="3805"/>
                  </a:lnTo>
                  <a:lnTo>
                    <a:pt x="9394" y="3771"/>
                  </a:lnTo>
                  <a:lnTo>
                    <a:pt x="9427" y="3502"/>
                  </a:lnTo>
                  <a:lnTo>
                    <a:pt x="9427" y="3233"/>
                  </a:lnTo>
                  <a:lnTo>
                    <a:pt x="9394" y="2997"/>
                  </a:lnTo>
                  <a:lnTo>
                    <a:pt x="9293" y="2728"/>
                  </a:lnTo>
                  <a:lnTo>
                    <a:pt x="9192" y="2559"/>
                  </a:lnTo>
                  <a:lnTo>
                    <a:pt x="9091" y="2391"/>
                  </a:lnTo>
                  <a:lnTo>
                    <a:pt x="8788" y="2122"/>
                  </a:lnTo>
                  <a:lnTo>
                    <a:pt x="8451" y="1852"/>
                  </a:lnTo>
                  <a:lnTo>
                    <a:pt x="8081" y="1650"/>
                  </a:lnTo>
                  <a:lnTo>
                    <a:pt x="7677" y="1448"/>
                  </a:lnTo>
                  <a:lnTo>
                    <a:pt x="7273" y="1280"/>
                  </a:lnTo>
                  <a:lnTo>
                    <a:pt x="6498" y="1011"/>
                  </a:lnTo>
                  <a:lnTo>
                    <a:pt x="5589" y="674"/>
                  </a:lnTo>
                  <a:lnTo>
                    <a:pt x="4646" y="438"/>
                  </a:lnTo>
                  <a:lnTo>
                    <a:pt x="3704" y="236"/>
                  </a:lnTo>
                  <a:lnTo>
                    <a:pt x="2761" y="102"/>
                  </a:lnTo>
                  <a:lnTo>
                    <a:pt x="2761" y="34"/>
                  </a:lnTo>
                  <a:lnTo>
                    <a:pt x="2727" y="1"/>
                  </a:lnTo>
                  <a:lnTo>
                    <a:pt x="2323" y="1"/>
                  </a:lnTo>
                  <a:close/>
                </a:path>
              </a:pathLst>
            </a:custGeom>
            <a:solidFill>
              <a:srgbClr val="BDD1D3"/>
            </a:solidFill>
            <a:ln>
              <a:noFill/>
            </a:ln>
          </p:spPr>
          <p:txBody>
            <a:bodyPr lIns="117025" tIns="117025" rIns="117025" bIns="117025" anchor="ctr"/>
            <a:lstStyle/>
            <a:p>
              <a:pPr>
                <a:defRPr/>
              </a:pPr>
              <a:endParaRPr lang="ru-RU" sz="1350"/>
            </a:p>
          </p:txBody>
        </p:sp>
        <p:sp>
          <p:nvSpPr>
            <p:cNvPr id="853" name="Shape 715">
              <a:extLst>
                <a:ext uri="{FF2B5EF4-FFF2-40B4-BE49-F238E27FC236}">
                  <a16:creationId xmlns:a16="http://schemas.microsoft.com/office/drawing/2014/main" id="{EA0D4962-FF4D-C56C-6977-4EEFA0391727}"/>
                </a:ext>
              </a:extLst>
            </p:cNvPr>
            <p:cNvSpPr>
              <a:spLocks/>
            </p:cNvSpPr>
            <p:nvPr/>
          </p:nvSpPr>
          <p:spPr bwMode="auto">
            <a:xfrm>
              <a:off x="6859276" y="5379492"/>
              <a:ext cx="306522" cy="97383"/>
            </a:xfrm>
            <a:custGeom>
              <a:avLst/>
              <a:gdLst>
                <a:gd name="T0" fmla="*/ 1065234375 w 12256"/>
                <a:gd name="T1" fmla="*/ 316015625 h 3906"/>
                <a:gd name="T2" fmla="*/ 1223046875 w 12256"/>
                <a:gd name="T3" fmla="*/ 421093750 h 3906"/>
                <a:gd name="T4" fmla="*/ 1301953125 w 12256"/>
                <a:gd name="T5" fmla="*/ 605078125 h 3906"/>
                <a:gd name="T6" fmla="*/ 867968750 w 12256"/>
                <a:gd name="T7" fmla="*/ 1091796875 h 3906"/>
                <a:gd name="T8" fmla="*/ 657812500 w 12256"/>
                <a:gd name="T9" fmla="*/ 1328515625 h 3906"/>
                <a:gd name="T10" fmla="*/ 526171875 w 12256"/>
                <a:gd name="T11" fmla="*/ 1407421875 h 3906"/>
                <a:gd name="T12" fmla="*/ 368359375 w 12256"/>
                <a:gd name="T13" fmla="*/ 1433593750 h 3906"/>
                <a:gd name="T14" fmla="*/ 276171875 w 12256"/>
                <a:gd name="T15" fmla="*/ 1394140625 h 3906"/>
                <a:gd name="T16" fmla="*/ 210546875 w 12256"/>
                <a:gd name="T17" fmla="*/ 1341796875 h 3906"/>
                <a:gd name="T18" fmla="*/ 144921875 w 12256"/>
                <a:gd name="T19" fmla="*/ 1170703125 h 3906"/>
                <a:gd name="T20" fmla="*/ 157812500 w 12256"/>
                <a:gd name="T21" fmla="*/ 973437500 h 3906"/>
                <a:gd name="T22" fmla="*/ 210546875 w 12256"/>
                <a:gd name="T23" fmla="*/ 802343750 h 3906"/>
                <a:gd name="T24" fmla="*/ 302734375 w 12256"/>
                <a:gd name="T25" fmla="*/ 683984375 h 3906"/>
                <a:gd name="T26" fmla="*/ 526171875 w 12256"/>
                <a:gd name="T27" fmla="*/ 473828125 h 3906"/>
                <a:gd name="T28" fmla="*/ 762890625 w 12256"/>
                <a:gd name="T29" fmla="*/ 328906250 h 3906"/>
                <a:gd name="T30" fmla="*/ 973437500 w 12256"/>
                <a:gd name="T31" fmla="*/ 302734375 h 3906"/>
                <a:gd name="T32" fmla="*/ 2147483647 w 12256"/>
                <a:gd name="T33" fmla="*/ 13281250 h 3906"/>
                <a:gd name="T34" fmla="*/ 2038671875 w 12256"/>
                <a:gd name="T35" fmla="*/ 79296875 h 3906"/>
                <a:gd name="T36" fmla="*/ 1788671875 w 12256"/>
                <a:gd name="T37" fmla="*/ 210546875 h 3906"/>
                <a:gd name="T38" fmla="*/ 1538671875 w 12256"/>
                <a:gd name="T39" fmla="*/ 394921875 h 3906"/>
                <a:gd name="T40" fmla="*/ 1394140625 w 12256"/>
                <a:gd name="T41" fmla="*/ 421093750 h 3906"/>
                <a:gd name="T42" fmla="*/ 1328515625 w 12256"/>
                <a:gd name="T43" fmla="*/ 316015625 h 3906"/>
                <a:gd name="T44" fmla="*/ 1223046875 w 12256"/>
                <a:gd name="T45" fmla="*/ 223828125 h 3906"/>
                <a:gd name="T46" fmla="*/ 1104687500 w 12256"/>
                <a:gd name="T47" fmla="*/ 171093750 h 3906"/>
                <a:gd name="T48" fmla="*/ 933984375 w 12256"/>
                <a:gd name="T49" fmla="*/ 144921875 h 3906"/>
                <a:gd name="T50" fmla="*/ 736718750 w 12256"/>
                <a:gd name="T51" fmla="*/ 197656250 h 3906"/>
                <a:gd name="T52" fmla="*/ 552343750 w 12256"/>
                <a:gd name="T53" fmla="*/ 289453125 h 3906"/>
                <a:gd name="T54" fmla="*/ 302734375 w 12256"/>
                <a:gd name="T55" fmla="*/ 486718750 h 3906"/>
                <a:gd name="T56" fmla="*/ 105468750 w 12256"/>
                <a:gd name="T57" fmla="*/ 723437500 h 3906"/>
                <a:gd name="T58" fmla="*/ 13281250 w 12256"/>
                <a:gd name="T59" fmla="*/ 1026171875 h 3906"/>
                <a:gd name="T60" fmla="*/ 0 w 12256"/>
                <a:gd name="T61" fmla="*/ 1170703125 h 3906"/>
                <a:gd name="T62" fmla="*/ 39453125 w 12256"/>
                <a:gd name="T63" fmla="*/ 1302343750 h 3906"/>
                <a:gd name="T64" fmla="*/ 118359375 w 12256"/>
                <a:gd name="T65" fmla="*/ 1433593750 h 3906"/>
                <a:gd name="T66" fmla="*/ 250000000 w 12256"/>
                <a:gd name="T67" fmla="*/ 1525781250 h 3906"/>
                <a:gd name="T68" fmla="*/ 683984375 w 12256"/>
                <a:gd name="T69" fmla="*/ 1473046875 h 3906"/>
                <a:gd name="T70" fmla="*/ 867968750 w 12256"/>
                <a:gd name="T71" fmla="*/ 1302343750 h 3906"/>
                <a:gd name="T72" fmla="*/ 1315234375 w 12256"/>
                <a:gd name="T73" fmla="*/ 815625000 h 3906"/>
                <a:gd name="T74" fmla="*/ 1289062500 w 12256"/>
                <a:gd name="T75" fmla="*/ 947265625 h 3906"/>
                <a:gd name="T76" fmla="*/ 1170703125 w 12256"/>
                <a:gd name="T77" fmla="*/ 1196875000 h 3906"/>
                <a:gd name="T78" fmla="*/ 946875000 w 12256"/>
                <a:gd name="T79" fmla="*/ 1525781250 h 3906"/>
                <a:gd name="T80" fmla="*/ 1170703125 w 12256"/>
                <a:gd name="T81" fmla="*/ 1433593750 h 3906"/>
                <a:gd name="T82" fmla="*/ 1380859375 w 12256"/>
                <a:gd name="T83" fmla="*/ 1078515625 h 3906"/>
                <a:gd name="T84" fmla="*/ 1446875000 w 12256"/>
                <a:gd name="T85" fmla="*/ 868359375 h 3906"/>
                <a:gd name="T86" fmla="*/ 1459765625 w 12256"/>
                <a:gd name="T87" fmla="*/ 671093750 h 3906"/>
                <a:gd name="T88" fmla="*/ 1815234375 w 12256"/>
                <a:gd name="T89" fmla="*/ 394921875 h 3906"/>
                <a:gd name="T90" fmla="*/ 2064843750 w 12256"/>
                <a:gd name="T91" fmla="*/ 237109375 h 3906"/>
                <a:gd name="T92" fmla="*/ 2147483647 w 12256"/>
                <a:gd name="T93" fmla="*/ 144921875 h 3906"/>
                <a:gd name="T94" fmla="*/ 2147483647 w 12256"/>
                <a:gd name="T95" fmla="*/ 144921875 h 3906"/>
                <a:gd name="T96" fmla="*/ 2147483647 w 12256"/>
                <a:gd name="T97" fmla="*/ 223828125 h 3906"/>
                <a:gd name="T98" fmla="*/ 2147483647 w 12256"/>
                <a:gd name="T99" fmla="*/ 447265625 h 3906"/>
                <a:gd name="T100" fmla="*/ 2147483647 w 12256"/>
                <a:gd name="T101" fmla="*/ 776171875 h 3906"/>
                <a:gd name="T102" fmla="*/ 2147483647 w 12256"/>
                <a:gd name="T103" fmla="*/ 1105078125 h 3906"/>
                <a:gd name="T104" fmla="*/ 2147483647 w 12256"/>
                <a:gd name="T105" fmla="*/ 1394140625 h 3906"/>
                <a:gd name="T106" fmla="*/ 2147483647 w 12256"/>
                <a:gd name="T107" fmla="*/ 1525781250 h 3906"/>
                <a:gd name="T108" fmla="*/ 2147483647 w 12256"/>
                <a:gd name="T109" fmla="*/ 1407421875 h 3906"/>
                <a:gd name="T110" fmla="*/ 2147483647 w 12256"/>
                <a:gd name="T111" fmla="*/ 986718750 h 3906"/>
                <a:gd name="T112" fmla="*/ 2147483647 w 12256"/>
                <a:gd name="T113" fmla="*/ 671093750 h 3906"/>
                <a:gd name="T114" fmla="*/ 2147483647 w 12256"/>
                <a:gd name="T115" fmla="*/ 394921875 h 3906"/>
                <a:gd name="T116" fmla="*/ 2147483647 w 12256"/>
                <a:gd name="T117" fmla="*/ 144921875 h 3906"/>
                <a:gd name="T118" fmla="*/ 2147483647 w 12256"/>
                <a:gd name="T119" fmla="*/ 39843750 h 3906"/>
                <a:gd name="T120" fmla="*/ 2147483647 w 12256"/>
                <a:gd name="T121" fmla="*/ 390625 h 390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2256"/>
                <a:gd name="T184" fmla="*/ 0 h 3906"/>
                <a:gd name="T185" fmla="*/ 12256 w 12256"/>
                <a:gd name="T186" fmla="*/ 3906 h 390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2256" h="3906" extrusionOk="0">
                  <a:moveTo>
                    <a:pt x="2492" y="775"/>
                  </a:moveTo>
                  <a:lnTo>
                    <a:pt x="2727" y="809"/>
                  </a:lnTo>
                  <a:lnTo>
                    <a:pt x="2963" y="943"/>
                  </a:lnTo>
                  <a:lnTo>
                    <a:pt x="3131" y="1078"/>
                  </a:lnTo>
                  <a:lnTo>
                    <a:pt x="3266" y="1280"/>
                  </a:lnTo>
                  <a:lnTo>
                    <a:pt x="3333" y="1549"/>
                  </a:lnTo>
                  <a:lnTo>
                    <a:pt x="2727" y="2189"/>
                  </a:lnTo>
                  <a:lnTo>
                    <a:pt x="2222" y="2795"/>
                  </a:lnTo>
                  <a:lnTo>
                    <a:pt x="1953" y="3132"/>
                  </a:lnTo>
                  <a:lnTo>
                    <a:pt x="1684" y="3401"/>
                  </a:lnTo>
                  <a:lnTo>
                    <a:pt x="1515" y="3536"/>
                  </a:lnTo>
                  <a:lnTo>
                    <a:pt x="1347" y="3603"/>
                  </a:lnTo>
                  <a:lnTo>
                    <a:pt x="1145" y="3670"/>
                  </a:lnTo>
                  <a:lnTo>
                    <a:pt x="943" y="3670"/>
                  </a:lnTo>
                  <a:lnTo>
                    <a:pt x="808" y="3637"/>
                  </a:lnTo>
                  <a:lnTo>
                    <a:pt x="707" y="3569"/>
                  </a:lnTo>
                  <a:lnTo>
                    <a:pt x="606" y="3502"/>
                  </a:lnTo>
                  <a:lnTo>
                    <a:pt x="539" y="3435"/>
                  </a:lnTo>
                  <a:lnTo>
                    <a:pt x="404" y="3233"/>
                  </a:lnTo>
                  <a:lnTo>
                    <a:pt x="371" y="2997"/>
                  </a:lnTo>
                  <a:lnTo>
                    <a:pt x="371" y="2728"/>
                  </a:lnTo>
                  <a:lnTo>
                    <a:pt x="404" y="2492"/>
                  </a:lnTo>
                  <a:lnTo>
                    <a:pt x="472" y="2256"/>
                  </a:lnTo>
                  <a:lnTo>
                    <a:pt x="539" y="2054"/>
                  </a:lnTo>
                  <a:lnTo>
                    <a:pt x="640" y="1886"/>
                  </a:lnTo>
                  <a:lnTo>
                    <a:pt x="775" y="1751"/>
                  </a:lnTo>
                  <a:lnTo>
                    <a:pt x="1044" y="1482"/>
                  </a:lnTo>
                  <a:lnTo>
                    <a:pt x="1347" y="1213"/>
                  </a:lnTo>
                  <a:lnTo>
                    <a:pt x="1684" y="1011"/>
                  </a:lnTo>
                  <a:lnTo>
                    <a:pt x="1953" y="842"/>
                  </a:lnTo>
                  <a:lnTo>
                    <a:pt x="2256" y="775"/>
                  </a:lnTo>
                  <a:lnTo>
                    <a:pt x="2492" y="775"/>
                  </a:lnTo>
                  <a:close/>
                  <a:moveTo>
                    <a:pt x="6229" y="1"/>
                  </a:moveTo>
                  <a:lnTo>
                    <a:pt x="5892" y="34"/>
                  </a:lnTo>
                  <a:lnTo>
                    <a:pt x="5556" y="102"/>
                  </a:lnTo>
                  <a:lnTo>
                    <a:pt x="5219" y="203"/>
                  </a:lnTo>
                  <a:lnTo>
                    <a:pt x="4882" y="371"/>
                  </a:lnTo>
                  <a:lnTo>
                    <a:pt x="4579" y="539"/>
                  </a:lnTo>
                  <a:lnTo>
                    <a:pt x="4242" y="775"/>
                  </a:lnTo>
                  <a:lnTo>
                    <a:pt x="3939" y="1011"/>
                  </a:lnTo>
                  <a:lnTo>
                    <a:pt x="3670" y="1246"/>
                  </a:lnTo>
                  <a:lnTo>
                    <a:pt x="3569" y="1078"/>
                  </a:lnTo>
                  <a:lnTo>
                    <a:pt x="3502" y="943"/>
                  </a:lnTo>
                  <a:lnTo>
                    <a:pt x="3401" y="809"/>
                  </a:lnTo>
                  <a:lnTo>
                    <a:pt x="3266" y="674"/>
                  </a:lnTo>
                  <a:lnTo>
                    <a:pt x="3131" y="573"/>
                  </a:lnTo>
                  <a:lnTo>
                    <a:pt x="2997" y="506"/>
                  </a:lnTo>
                  <a:lnTo>
                    <a:pt x="2828" y="438"/>
                  </a:lnTo>
                  <a:lnTo>
                    <a:pt x="2626" y="371"/>
                  </a:lnTo>
                  <a:lnTo>
                    <a:pt x="2391" y="371"/>
                  </a:lnTo>
                  <a:lnTo>
                    <a:pt x="2121" y="405"/>
                  </a:lnTo>
                  <a:lnTo>
                    <a:pt x="1886" y="506"/>
                  </a:lnTo>
                  <a:lnTo>
                    <a:pt x="1616" y="607"/>
                  </a:lnTo>
                  <a:lnTo>
                    <a:pt x="1414" y="741"/>
                  </a:lnTo>
                  <a:lnTo>
                    <a:pt x="1179" y="910"/>
                  </a:lnTo>
                  <a:lnTo>
                    <a:pt x="775" y="1246"/>
                  </a:lnTo>
                  <a:lnTo>
                    <a:pt x="505" y="1516"/>
                  </a:lnTo>
                  <a:lnTo>
                    <a:pt x="270" y="1852"/>
                  </a:lnTo>
                  <a:lnTo>
                    <a:pt x="101" y="2223"/>
                  </a:lnTo>
                  <a:lnTo>
                    <a:pt x="34" y="2627"/>
                  </a:lnTo>
                  <a:lnTo>
                    <a:pt x="0" y="2795"/>
                  </a:lnTo>
                  <a:lnTo>
                    <a:pt x="0" y="2997"/>
                  </a:lnTo>
                  <a:lnTo>
                    <a:pt x="34" y="3165"/>
                  </a:lnTo>
                  <a:lnTo>
                    <a:pt x="101" y="3334"/>
                  </a:lnTo>
                  <a:lnTo>
                    <a:pt x="202" y="3502"/>
                  </a:lnTo>
                  <a:lnTo>
                    <a:pt x="303" y="3670"/>
                  </a:lnTo>
                  <a:lnTo>
                    <a:pt x="438" y="3805"/>
                  </a:lnTo>
                  <a:lnTo>
                    <a:pt x="640" y="3906"/>
                  </a:lnTo>
                  <a:lnTo>
                    <a:pt x="1583" y="3906"/>
                  </a:lnTo>
                  <a:lnTo>
                    <a:pt x="1751" y="3771"/>
                  </a:lnTo>
                  <a:lnTo>
                    <a:pt x="1919" y="3637"/>
                  </a:lnTo>
                  <a:lnTo>
                    <a:pt x="2222" y="3334"/>
                  </a:lnTo>
                  <a:lnTo>
                    <a:pt x="2795" y="2728"/>
                  </a:lnTo>
                  <a:lnTo>
                    <a:pt x="3367" y="2088"/>
                  </a:lnTo>
                  <a:lnTo>
                    <a:pt x="3333" y="2189"/>
                  </a:lnTo>
                  <a:lnTo>
                    <a:pt x="3300" y="2425"/>
                  </a:lnTo>
                  <a:lnTo>
                    <a:pt x="3199" y="2627"/>
                  </a:lnTo>
                  <a:lnTo>
                    <a:pt x="2997" y="3064"/>
                  </a:lnTo>
                  <a:lnTo>
                    <a:pt x="2727" y="3502"/>
                  </a:lnTo>
                  <a:lnTo>
                    <a:pt x="2424" y="3906"/>
                  </a:lnTo>
                  <a:lnTo>
                    <a:pt x="2828" y="3906"/>
                  </a:lnTo>
                  <a:lnTo>
                    <a:pt x="2997" y="3670"/>
                  </a:lnTo>
                  <a:lnTo>
                    <a:pt x="3266" y="3233"/>
                  </a:lnTo>
                  <a:lnTo>
                    <a:pt x="3535" y="2761"/>
                  </a:lnTo>
                  <a:lnTo>
                    <a:pt x="3636" y="2492"/>
                  </a:lnTo>
                  <a:lnTo>
                    <a:pt x="3704" y="2223"/>
                  </a:lnTo>
                  <a:lnTo>
                    <a:pt x="3737" y="1987"/>
                  </a:lnTo>
                  <a:lnTo>
                    <a:pt x="3737" y="1718"/>
                  </a:lnTo>
                  <a:lnTo>
                    <a:pt x="4343" y="1213"/>
                  </a:lnTo>
                  <a:lnTo>
                    <a:pt x="4647" y="1011"/>
                  </a:lnTo>
                  <a:lnTo>
                    <a:pt x="4950" y="775"/>
                  </a:lnTo>
                  <a:lnTo>
                    <a:pt x="5286" y="607"/>
                  </a:lnTo>
                  <a:lnTo>
                    <a:pt x="5623" y="438"/>
                  </a:lnTo>
                  <a:lnTo>
                    <a:pt x="5859" y="371"/>
                  </a:lnTo>
                  <a:lnTo>
                    <a:pt x="6094" y="337"/>
                  </a:lnTo>
                  <a:lnTo>
                    <a:pt x="6330" y="371"/>
                  </a:lnTo>
                  <a:lnTo>
                    <a:pt x="6566" y="405"/>
                  </a:lnTo>
                  <a:lnTo>
                    <a:pt x="7003" y="573"/>
                  </a:lnTo>
                  <a:lnTo>
                    <a:pt x="7441" y="775"/>
                  </a:lnTo>
                  <a:lnTo>
                    <a:pt x="8114" y="1145"/>
                  </a:lnTo>
                  <a:lnTo>
                    <a:pt x="8754" y="1549"/>
                  </a:lnTo>
                  <a:lnTo>
                    <a:pt x="9394" y="1987"/>
                  </a:lnTo>
                  <a:lnTo>
                    <a:pt x="10000" y="2492"/>
                  </a:lnTo>
                  <a:lnTo>
                    <a:pt x="10370" y="2829"/>
                  </a:lnTo>
                  <a:lnTo>
                    <a:pt x="10740" y="3199"/>
                  </a:lnTo>
                  <a:lnTo>
                    <a:pt x="11111" y="3569"/>
                  </a:lnTo>
                  <a:lnTo>
                    <a:pt x="11515" y="3906"/>
                  </a:lnTo>
                  <a:lnTo>
                    <a:pt x="12255" y="3906"/>
                  </a:lnTo>
                  <a:lnTo>
                    <a:pt x="12020" y="3771"/>
                  </a:lnTo>
                  <a:lnTo>
                    <a:pt x="11784" y="3603"/>
                  </a:lnTo>
                  <a:lnTo>
                    <a:pt x="11313" y="3233"/>
                  </a:lnTo>
                  <a:lnTo>
                    <a:pt x="10572" y="2526"/>
                  </a:lnTo>
                  <a:lnTo>
                    <a:pt x="10101" y="2122"/>
                  </a:lnTo>
                  <a:lnTo>
                    <a:pt x="9629" y="1718"/>
                  </a:lnTo>
                  <a:lnTo>
                    <a:pt x="9091" y="1347"/>
                  </a:lnTo>
                  <a:lnTo>
                    <a:pt x="8586" y="1011"/>
                  </a:lnTo>
                  <a:lnTo>
                    <a:pt x="8047" y="674"/>
                  </a:lnTo>
                  <a:lnTo>
                    <a:pt x="7475" y="371"/>
                  </a:lnTo>
                  <a:lnTo>
                    <a:pt x="7172" y="203"/>
                  </a:lnTo>
                  <a:lnTo>
                    <a:pt x="6869" y="102"/>
                  </a:lnTo>
                  <a:lnTo>
                    <a:pt x="6532" y="34"/>
                  </a:lnTo>
                  <a:lnTo>
                    <a:pt x="6229" y="1"/>
                  </a:lnTo>
                  <a:close/>
                </a:path>
              </a:pathLst>
            </a:custGeom>
            <a:solidFill>
              <a:srgbClr val="BDD1D3"/>
            </a:solidFill>
            <a:ln>
              <a:noFill/>
            </a:ln>
          </p:spPr>
          <p:txBody>
            <a:bodyPr lIns="117025" tIns="117025" rIns="117025" bIns="117025" anchor="ctr"/>
            <a:lstStyle/>
            <a:p>
              <a:pPr>
                <a:defRPr/>
              </a:pPr>
              <a:endParaRPr lang="ru-RU" sz="1350"/>
            </a:p>
          </p:txBody>
        </p:sp>
        <p:sp>
          <p:nvSpPr>
            <p:cNvPr id="854" name="Shape 716">
              <a:extLst>
                <a:ext uri="{FF2B5EF4-FFF2-40B4-BE49-F238E27FC236}">
                  <a16:creationId xmlns:a16="http://schemas.microsoft.com/office/drawing/2014/main" id="{5F6FB2AB-1611-584F-C496-58ECF9BB7C27}"/>
                </a:ext>
              </a:extLst>
            </p:cNvPr>
            <p:cNvSpPr>
              <a:spLocks/>
            </p:cNvSpPr>
            <p:nvPr/>
          </p:nvSpPr>
          <p:spPr bwMode="auto">
            <a:xfrm>
              <a:off x="4659250" y="5289876"/>
              <a:ext cx="214505" cy="186999"/>
            </a:xfrm>
            <a:custGeom>
              <a:avLst/>
              <a:gdLst>
                <a:gd name="T0" fmla="*/ 920703125 w 8586"/>
                <a:gd name="T1" fmla="*/ 131640625 h 7475"/>
                <a:gd name="T2" fmla="*/ 1683593750 w 8586"/>
                <a:gd name="T3" fmla="*/ 394921875 h 7475"/>
                <a:gd name="T4" fmla="*/ 2147483647 w 8586"/>
                <a:gd name="T5" fmla="*/ 986718750 h 7475"/>
                <a:gd name="T6" fmla="*/ 2147483647 w 8586"/>
                <a:gd name="T7" fmla="*/ 1210156250 h 7475"/>
                <a:gd name="T8" fmla="*/ 2147483647 w 8586"/>
                <a:gd name="T9" fmla="*/ 1565234375 h 7475"/>
                <a:gd name="T10" fmla="*/ 2147483647 w 8586"/>
                <a:gd name="T11" fmla="*/ 1696875000 h 7475"/>
                <a:gd name="T12" fmla="*/ 1315234375 w 8586"/>
                <a:gd name="T13" fmla="*/ 1196875000 h 7475"/>
                <a:gd name="T14" fmla="*/ 328906250 w 8586"/>
                <a:gd name="T15" fmla="*/ 894531250 h 7475"/>
                <a:gd name="T16" fmla="*/ 183984375 w 8586"/>
                <a:gd name="T17" fmla="*/ 605078125 h 7475"/>
                <a:gd name="T18" fmla="*/ 565625000 w 8586"/>
                <a:gd name="T19" fmla="*/ 473828125 h 7475"/>
                <a:gd name="T20" fmla="*/ 1223046875 w 8586"/>
                <a:gd name="T21" fmla="*/ 683984375 h 7475"/>
                <a:gd name="T22" fmla="*/ 2147483647 w 8586"/>
                <a:gd name="T23" fmla="*/ 907812500 h 7475"/>
                <a:gd name="T24" fmla="*/ 2147483647 w 8586"/>
                <a:gd name="T25" fmla="*/ 1065625000 h 7475"/>
                <a:gd name="T26" fmla="*/ 2147483647 w 8586"/>
                <a:gd name="T27" fmla="*/ 920703125 h 7475"/>
                <a:gd name="T28" fmla="*/ 1630859375 w 8586"/>
                <a:gd name="T29" fmla="*/ 683984375 h 7475"/>
                <a:gd name="T30" fmla="*/ 960156250 w 8586"/>
                <a:gd name="T31" fmla="*/ 539453125 h 7475"/>
                <a:gd name="T32" fmla="*/ 460156250 w 8586"/>
                <a:gd name="T33" fmla="*/ 355468750 h 7475"/>
                <a:gd name="T34" fmla="*/ 447265625 w 8586"/>
                <a:gd name="T35" fmla="*/ 66015625 h 7475"/>
                <a:gd name="T36" fmla="*/ 460156250 w 8586"/>
                <a:gd name="T37" fmla="*/ 13281250 h 7475"/>
                <a:gd name="T38" fmla="*/ 407812500 w 8586"/>
                <a:gd name="T39" fmla="*/ 52734375 h 7475"/>
                <a:gd name="T40" fmla="*/ 210546875 w 8586"/>
                <a:gd name="T41" fmla="*/ 302734375 h 7475"/>
                <a:gd name="T42" fmla="*/ 78906250 w 8586"/>
                <a:gd name="T43" fmla="*/ 631640625 h 7475"/>
                <a:gd name="T44" fmla="*/ 0 w 8586"/>
                <a:gd name="T45" fmla="*/ 1341796875 h 7475"/>
                <a:gd name="T46" fmla="*/ 78906250 w 8586"/>
                <a:gd name="T47" fmla="*/ 1894140625 h 7475"/>
                <a:gd name="T48" fmla="*/ 223437500 w 8586"/>
                <a:gd name="T49" fmla="*/ 2147483647 h 7475"/>
                <a:gd name="T50" fmla="*/ 473437500 w 8586"/>
                <a:gd name="T51" fmla="*/ 2147483647 h 7475"/>
                <a:gd name="T52" fmla="*/ 933593750 w 8586"/>
                <a:gd name="T53" fmla="*/ 2147483647 h 7475"/>
                <a:gd name="T54" fmla="*/ 881250000 w 8586"/>
                <a:gd name="T55" fmla="*/ 2147483647 h 7475"/>
                <a:gd name="T56" fmla="*/ 526171875 w 8586"/>
                <a:gd name="T57" fmla="*/ 2147483647 h 7475"/>
                <a:gd name="T58" fmla="*/ 262890625 w 8586"/>
                <a:gd name="T59" fmla="*/ 2130859375 h 7475"/>
                <a:gd name="T60" fmla="*/ 131640625 w 8586"/>
                <a:gd name="T61" fmla="*/ 1775781250 h 7475"/>
                <a:gd name="T62" fmla="*/ 105078125 w 8586"/>
                <a:gd name="T63" fmla="*/ 1117968750 h 7475"/>
                <a:gd name="T64" fmla="*/ 710156250 w 8586"/>
                <a:gd name="T65" fmla="*/ 1525781250 h 7475"/>
                <a:gd name="T66" fmla="*/ 1499218750 w 8586"/>
                <a:gd name="T67" fmla="*/ 1999218750 h 7475"/>
                <a:gd name="T68" fmla="*/ 1775390625 w 8586"/>
                <a:gd name="T69" fmla="*/ 2147483647 h 7475"/>
                <a:gd name="T70" fmla="*/ 1907031250 w 8586"/>
                <a:gd name="T71" fmla="*/ 2147483647 h 7475"/>
                <a:gd name="T72" fmla="*/ 2038671875 w 8586"/>
                <a:gd name="T73" fmla="*/ 2147483647 h 7475"/>
                <a:gd name="T74" fmla="*/ 1999218750 w 8586"/>
                <a:gd name="T75" fmla="*/ 2147483647 h 7475"/>
                <a:gd name="T76" fmla="*/ 1841406250 w 8586"/>
                <a:gd name="T77" fmla="*/ 2147483647 h 7475"/>
                <a:gd name="T78" fmla="*/ 1289062500 w 8586"/>
                <a:gd name="T79" fmla="*/ 1736328125 h 7475"/>
                <a:gd name="T80" fmla="*/ 328906250 w 8586"/>
                <a:gd name="T81" fmla="*/ 1170703125 h 7475"/>
                <a:gd name="T82" fmla="*/ 118359375 w 8586"/>
                <a:gd name="T83" fmla="*/ 881250000 h 7475"/>
                <a:gd name="T84" fmla="*/ 841796875 w 8586"/>
                <a:gd name="T85" fmla="*/ 1157421875 h 7475"/>
                <a:gd name="T86" fmla="*/ 1670312500 w 8586"/>
                <a:gd name="T87" fmla="*/ 1407421875 h 7475"/>
                <a:gd name="T88" fmla="*/ 1893750000 w 8586"/>
                <a:gd name="T89" fmla="*/ 1670703125 h 7475"/>
                <a:gd name="T90" fmla="*/ 2147483647 w 8586"/>
                <a:gd name="T91" fmla="*/ 2147483647 h 7475"/>
                <a:gd name="T92" fmla="*/ 2147483647 w 8586"/>
                <a:gd name="T93" fmla="*/ 2147483647 h 7475"/>
                <a:gd name="T94" fmla="*/ 2147483647 w 8586"/>
                <a:gd name="T95" fmla="*/ 2147483647 h 7475"/>
                <a:gd name="T96" fmla="*/ 2147483647 w 8586"/>
                <a:gd name="T97" fmla="*/ 2147483647 h 7475"/>
                <a:gd name="T98" fmla="*/ 1959765625 w 8586"/>
                <a:gd name="T99" fmla="*/ 1591796875 h 7475"/>
                <a:gd name="T100" fmla="*/ 2147483647 w 8586"/>
                <a:gd name="T101" fmla="*/ 1696875000 h 7475"/>
                <a:gd name="T102" fmla="*/ 2147483647 w 8586"/>
                <a:gd name="T103" fmla="*/ 2144140625 h 7475"/>
                <a:gd name="T104" fmla="*/ 2147483647 w 8586"/>
                <a:gd name="T105" fmla="*/ 2147483647 h 7475"/>
                <a:gd name="T106" fmla="*/ 2147483647 w 8586"/>
                <a:gd name="T107" fmla="*/ 2147483647 h 7475"/>
                <a:gd name="T108" fmla="*/ 2147483647 w 8586"/>
                <a:gd name="T109" fmla="*/ 1894140625 h 7475"/>
                <a:gd name="T110" fmla="*/ 2147483647 w 8586"/>
                <a:gd name="T111" fmla="*/ 1525781250 h 7475"/>
                <a:gd name="T112" fmla="*/ 2147483647 w 8586"/>
                <a:gd name="T113" fmla="*/ 1223437500 h 7475"/>
                <a:gd name="T114" fmla="*/ 2147483647 w 8586"/>
                <a:gd name="T115" fmla="*/ 973437500 h 7475"/>
                <a:gd name="T116" fmla="*/ 2147483647 w 8586"/>
                <a:gd name="T117" fmla="*/ 736718750 h 7475"/>
                <a:gd name="T118" fmla="*/ 1446875000 w 8586"/>
                <a:gd name="T119" fmla="*/ 197656250 h 7475"/>
                <a:gd name="T120" fmla="*/ 867968750 w 8586"/>
                <a:gd name="T121" fmla="*/ 13281250 h 747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586"/>
                <a:gd name="T184" fmla="*/ 0 h 7475"/>
                <a:gd name="T185" fmla="*/ 8586 w 8586"/>
                <a:gd name="T186" fmla="*/ 7475 h 747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586" h="7475" extrusionOk="0">
                  <a:moveTo>
                    <a:pt x="1582" y="169"/>
                  </a:moveTo>
                  <a:lnTo>
                    <a:pt x="1986" y="236"/>
                  </a:lnTo>
                  <a:lnTo>
                    <a:pt x="2357" y="337"/>
                  </a:lnTo>
                  <a:lnTo>
                    <a:pt x="2761" y="438"/>
                  </a:lnTo>
                  <a:lnTo>
                    <a:pt x="3535" y="708"/>
                  </a:lnTo>
                  <a:lnTo>
                    <a:pt x="4310" y="1011"/>
                  </a:lnTo>
                  <a:lnTo>
                    <a:pt x="5993" y="1684"/>
                  </a:lnTo>
                  <a:lnTo>
                    <a:pt x="7676" y="2458"/>
                  </a:lnTo>
                  <a:lnTo>
                    <a:pt x="7811" y="2526"/>
                  </a:lnTo>
                  <a:lnTo>
                    <a:pt x="7946" y="2627"/>
                  </a:lnTo>
                  <a:lnTo>
                    <a:pt x="8148" y="2829"/>
                  </a:lnTo>
                  <a:lnTo>
                    <a:pt x="8282" y="3098"/>
                  </a:lnTo>
                  <a:lnTo>
                    <a:pt x="8350" y="3368"/>
                  </a:lnTo>
                  <a:lnTo>
                    <a:pt x="8383" y="3671"/>
                  </a:lnTo>
                  <a:lnTo>
                    <a:pt x="8350" y="4007"/>
                  </a:lnTo>
                  <a:lnTo>
                    <a:pt x="8316" y="4344"/>
                  </a:lnTo>
                  <a:lnTo>
                    <a:pt x="8249" y="4681"/>
                  </a:lnTo>
                  <a:lnTo>
                    <a:pt x="7272" y="4344"/>
                  </a:lnTo>
                  <a:lnTo>
                    <a:pt x="6296" y="4007"/>
                  </a:lnTo>
                  <a:lnTo>
                    <a:pt x="4343" y="3401"/>
                  </a:lnTo>
                  <a:lnTo>
                    <a:pt x="3367" y="3064"/>
                  </a:lnTo>
                  <a:lnTo>
                    <a:pt x="2357" y="2728"/>
                  </a:lnTo>
                  <a:lnTo>
                    <a:pt x="1347" y="2425"/>
                  </a:lnTo>
                  <a:lnTo>
                    <a:pt x="842" y="2290"/>
                  </a:lnTo>
                  <a:lnTo>
                    <a:pt x="337" y="2189"/>
                  </a:lnTo>
                  <a:lnTo>
                    <a:pt x="370" y="1852"/>
                  </a:lnTo>
                  <a:lnTo>
                    <a:pt x="471" y="1549"/>
                  </a:lnTo>
                  <a:lnTo>
                    <a:pt x="572" y="1246"/>
                  </a:lnTo>
                  <a:lnTo>
                    <a:pt x="707" y="943"/>
                  </a:lnTo>
                  <a:lnTo>
                    <a:pt x="1448" y="1213"/>
                  </a:lnTo>
                  <a:lnTo>
                    <a:pt x="2188" y="1482"/>
                  </a:lnTo>
                  <a:lnTo>
                    <a:pt x="2660" y="1650"/>
                  </a:lnTo>
                  <a:lnTo>
                    <a:pt x="3131" y="1751"/>
                  </a:lnTo>
                  <a:lnTo>
                    <a:pt x="4108" y="1920"/>
                  </a:lnTo>
                  <a:lnTo>
                    <a:pt x="5084" y="2122"/>
                  </a:lnTo>
                  <a:lnTo>
                    <a:pt x="5993" y="2324"/>
                  </a:lnTo>
                  <a:lnTo>
                    <a:pt x="7878" y="2795"/>
                  </a:lnTo>
                  <a:lnTo>
                    <a:pt x="7946" y="2795"/>
                  </a:lnTo>
                  <a:lnTo>
                    <a:pt x="7979" y="2728"/>
                  </a:lnTo>
                  <a:lnTo>
                    <a:pt x="7979" y="2694"/>
                  </a:lnTo>
                  <a:lnTo>
                    <a:pt x="7946" y="2627"/>
                  </a:lnTo>
                  <a:lnTo>
                    <a:pt x="7003" y="2357"/>
                  </a:lnTo>
                  <a:lnTo>
                    <a:pt x="6060" y="2122"/>
                  </a:lnTo>
                  <a:lnTo>
                    <a:pt x="5118" y="1920"/>
                  </a:lnTo>
                  <a:lnTo>
                    <a:pt x="4175" y="1751"/>
                  </a:lnTo>
                  <a:lnTo>
                    <a:pt x="3300" y="1583"/>
                  </a:lnTo>
                  <a:lnTo>
                    <a:pt x="2896" y="1516"/>
                  </a:lnTo>
                  <a:lnTo>
                    <a:pt x="2458" y="1381"/>
                  </a:lnTo>
                  <a:lnTo>
                    <a:pt x="2054" y="1246"/>
                  </a:lnTo>
                  <a:lnTo>
                    <a:pt x="1616" y="1078"/>
                  </a:lnTo>
                  <a:lnTo>
                    <a:pt x="1178" y="910"/>
                  </a:lnTo>
                  <a:lnTo>
                    <a:pt x="741" y="809"/>
                  </a:lnTo>
                  <a:lnTo>
                    <a:pt x="943" y="472"/>
                  </a:lnTo>
                  <a:lnTo>
                    <a:pt x="1145" y="169"/>
                  </a:lnTo>
                  <a:lnTo>
                    <a:pt x="1582" y="169"/>
                  </a:lnTo>
                  <a:close/>
                  <a:moveTo>
                    <a:pt x="1212" y="1"/>
                  </a:moveTo>
                  <a:lnTo>
                    <a:pt x="1178" y="34"/>
                  </a:lnTo>
                  <a:lnTo>
                    <a:pt x="1077" y="34"/>
                  </a:lnTo>
                  <a:lnTo>
                    <a:pt x="1010" y="68"/>
                  </a:lnTo>
                  <a:lnTo>
                    <a:pt x="1044" y="135"/>
                  </a:lnTo>
                  <a:lnTo>
                    <a:pt x="842" y="337"/>
                  </a:lnTo>
                  <a:lnTo>
                    <a:pt x="673" y="539"/>
                  </a:lnTo>
                  <a:lnTo>
                    <a:pt x="539" y="775"/>
                  </a:lnTo>
                  <a:lnTo>
                    <a:pt x="404" y="1044"/>
                  </a:lnTo>
                  <a:lnTo>
                    <a:pt x="303" y="1314"/>
                  </a:lnTo>
                  <a:lnTo>
                    <a:pt x="202" y="1617"/>
                  </a:lnTo>
                  <a:lnTo>
                    <a:pt x="67" y="2189"/>
                  </a:lnTo>
                  <a:lnTo>
                    <a:pt x="0" y="2829"/>
                  </a:lnTo>
                  <a:lnTo>
                    <a:pt x="0" y="3435"/>
                  </a:lnTo>
                  <a:lnTo>
                    <a:pt x="34" y="4007"/>
                  </a:lnTo>
                  <a:lnTo>
                    <a:pt x="101" y="4512"/>
                  </a:lnTo>
                  <a:lnTo>
                    <a:pt x="202" y="4849"/>
                  </a:lnTo>
                  <a:lnTo>
                    <a:pt x="303" y="5186"/>
                  </a:lnTo>
                  <a:lnTo>
                    <a:pt x="438" y="5489"/>
                  </a:lnTo>
                  <a:lnTo>
                    <a:pt x="572" y="5792"/>
                  </a:lnTo>
                  <a:lnTo>
                    <a:pt x="774" y="6061"/>
                  </a:lnTo>
                  <a:lnTo>
                    <a:pt x="976" y="6330"/>
                  </a:lnTo>
                  <a:lnTo>
                    <a:pt x="1212" y="6566"/>
                  </a:lnTo>
                  <a:lnTo>
                    <a:pt x="1481" y="6802"/>
                  </a:lnTo>
                  <a:lnTo>
                    <a:pt x="1919" y="7172"/>
                  </a:lnTo>
                  <a:lnTo>
                    <a:pt x="2390" y="7475"/>
                  </a:lnTo>
                  <a:lnTo>
                    <a:pt x="2896" y="7475"/>
                  </a:lnTo>
                  <a:lnTo>
                    <a:pt x="2559" y="7307"/>
                  </a:lnTo>
                  <a:lnTo>
                    <a:pt x="2256" y="7105"/>
                  </a:lnTo>
                  <a:lnTo>
                    <a:pt x="1919" y="6869"/>
                  </a:lnTo>
                  <a:lnTo>
                    <a:pt x="1616" y="6633"/>
                  </a:lnTo>
                  <a:lnTo>
                    <a:pt x="1347" y="6364"/>
                  </a:lnTo>
                  <a:lnTo>
                    <a:pt x="1111" y="6095"/>
                  </a:lnTo>
                  <a:lnTo>
                    <a:pt x="875" y="5792"/>
                  </a:lnTo>
                  <a:lnTo>
                    <a:pt x="673" y="5455"/>
                  </a:lnTo>
                  <a:lnTo>
                    <a:pt x="539" y="5152"/>
                  </a:lnTo>
                  <a:lnTo>
                    <a:pt x="404" y="4849"/>
                  </a:lnTo>
                  <a:lnTo>
                    <a:pt x="337" y="4546"/>
                  </a:lnTo>
                  <a:lnTo>
                    <a:pt x="303" y="4209"/>
                  </a:lnTo>
                  <a:lnTo>
                    <a:pt x="269" y="3536"/>
                  </a:lnTo>
                  <a:lnTo>
                    <a:pt x="269" y="2862"/>
                  </a:lnTo>
                  <a:lnTo>
                    <a:pt x="640" y="3165"/>
                  </a:lnTo>
                  <a:lnTo>
                    <a:pt x="1010" y="3401"/>
                  </a:lnTo>
                  <a:lnTo>
                    <a:pt x="1818" y="3906"/>
                  </a:lnTo>
                  <a:lnTo>
                    <a:pt x="2626" y="4344"/>
                  </a:lnTo>
                  <a:lnTo>
                    <a:pt x="3401" y="4815"/>
                  </a:lnTo>
                  <a:lnTo>
                    <a:pt x="3838" y="5118"/>
                  </a:lnTo>
                  <a:lnTo>
                    <a:pt x="4242" y="5421"/>
                  </a:lnTo>
                  <a:lnTo>
                    <a:pt x="4411" y="5590"/>
                  </a:lnTo>
                  <a:lnTo>
                    <a:pt x="4545" y="5792"/>
                  </a:lnTo>
                  <a:lnTo>
                    <a:pt x="4680" y="5994"/>
                  </a:lnTo>
                  <a:lnTo>
                    <a:pt x="4781" y="6263"/>
                  </a:lnTo>
                  <a:lnTo>
                    <a:pt x="4882" y="6532"/>
                  </a:lnTo>
                  <a:lnTo>
                    <a:pt x="4916" y="6869"/>
                  </a:lnTo>
                  <a:lnTo>
                    <a:pt x="4949" y="7475"/>
                  </a:lnTo>
                  <a:lnTo>
                    <a:pt x="5219" y="7475"/>
                  </a:lnTo>
                  <a:lnTo>
                    <a:pt x="5219" y="7138"/>
                  </a:lnTo>
                  <a:lnTo>
                    <a:pt x="5185" y="6802"/>
                  </a:lnTo>
                  <a:lnTo>
                    <a:pt x="5118" y="6465"/>
                  </a:lnTo>
                  <a:lnTo>
                    <a:pt x="5017" y="6128"/>
                  </a:lnTo>
                  <a:lnTo>
                    <a:pt x="4882" y="5825"/>
                  </a:lnTo>
                  <a:lnTo>
                    <a:pt x="4714" y="5522"/>
                  </a:lnTo>
                  <a:lnTo>
                    <a:pt x="4512" y="5287"/>
                  </a:lnTo>
                  <a:lnTo>
                    <a:pt x="4242" y="5051"/>
                  </a:lnTo>
                  <a:lnTo>
                    <a:pt x="3300" y="4445"/>
                  </a:lnTo>
                  <a:lnTo>
                    <a:pt x="2323" y="3873"/>
                  </a:lnTo>
                  <a:lnTo>
                    <a:pt x="1347" y="3267"/>
                  </a:lnTo>
                  <a:lnTo>
                    <a:pt x="842" y="2997"/>
                  </a:lnTo>
                  <a:lnTo>
                    <a:pt x="303" y="2761"/>
                  </a:lnTo>
                  <a:lnTo>
                    <a:pt x="269" y="2761"/>
                  </a:lnTo>
                  <a:lnTo>
                    <a:pt x="303" y="2256"/>
                  </a:lnTo>
                  <a:lnTo>
                    <a:pt x="741" y="2492"/>
                  </a:lnTo>
                  <a:lnTo>
                    <a:pt x="1212" y="2660"/>
                  </a:lnTo>
                  <a:lnTo>
                    <a:pt x="2155" y="2963"/>
                  </a:lnTo>
                  <a:lnTo>
                    <a:pt x="3131" y="3267"/>
                  </a:lnTo>
                  <a:lnTo>
                    <a:pt x="4040" y="3536"/>
                  </a:lnTo>
                  <a:lnTo>
                    <a:pt x="4276" y="3603"/>
                  </a:lnTo>
                  <a:lnTo>
                    <a:pt x="4444" y="3772"/>
                  </a:lnTo>
                  <a:lnTo>
                    <a:pt x="4613" y="3974"/>
                  </a:lnTo>
                  <a:lnTo>
                    <a:pt x="4848" y="4277"/>
                  </a:lnTo>
                  <a:lnTo>
                    <a:pt x="5252" y="4782"/>
                  </a:lnTo>
                  <a:lnTo>
                    <a:pt x="5623" y="5320"/>
                  </a:lnTo>
                  <a:lnTo>
                    <a:pt x="5892" y="5825"/>
                  </a:lnTo>
                  <a:lnTo>
                    <a:pt x="6128" y="6364"/>
                  </a:lnTo>
                  <a:lnTo>
                    <a:pt x="6262" y="6903"/>
                  </a:lnTo>
                  <a:lnTo>
                    <a:pt x="6330" y="7475"/>
                  </a:lnTo>
                  <a:lnTo>
                    <a:pt x="6565" y="7475"/>
                  </a:lnTo>
                  <a:lnTo>
                    <a:pt x="6532" y="7138"/>
                  </a:lnTo>
                  <a:lnTo>
                    <a:pt x="6464" y="6835"/>
                  </a:lnTo>
                  <a:lnTo>
                    <a:pt x="6397" y="6499"/>
                  </a:lnTo>
                  <a:lnTo>
                    <a:pt x="6296" y="6196"/>
                  </a:lnTo>
                  <a:lnTo>
                    <a:pt x="6027" y="5590"/>
                  </a:lnTo>
                  <a:lnTo>
                    <a:pt x="5690" y="5017"/>
                  </a:lnTo>
                  <a:lnTo>
                    <a:pt x="5286" y="4411"/>
                  </a:lnTo>
                  <a:lnTo>
                    <a:pt x="5017" y="4075"/>
                  </a:lnTo>
                  <a:lnTo>
                    <a:pt x="4747" y="3772"/>
                  </a:lnTo>
                  <a:lnTo>
                    <a:pt x="6464" y="4344"/>
                  </a:lnTo>
                  <a:lnTo>
                    <a:pt x="7340" y="4613"/>
                  </a:lnTo>
                  <a:lnTo>
                    <a:pt x="8181" y="4883"/>
                  </a:lnTo>
                  <a:lnTo>
                    <a:pt x="8013" y="5489"/>
                  </a:lnTo>
                  <a:lnTo>
                    <a:pt x="7845" y="5994"/>
                  </a:lnTo>
                  <a:lnTo>
                    <a:pt x="7710" y="6364"/>
                  </a:lnTo>
                  <a:lnTo>
                    <a:pt x="7542" y="6768"/>
                  </a:lnTo>
                  <a:lnTo>
                    <a:pt x="7171" y="7475"/>
                  </a:lnTo>
                  <a:lnTo>
                    <a:pt x="7441" y="7475"/>
                  </a:lnTo>
                  <a:lnTo>
                    <a:pt x="7777" y="6633"/>
                  </a:lnTo>
                  <a:lnTo>
                    <a:pt x="8080" y="5825"/>
                  </a:lnTo>
                  <a:lnTo>
                    <a:pt x="8383" y="4883"/>
                  </a:lnTo>
                  <a:lnTo>
                    <a:pt x="8417" y="4849"/>
                  </a:lnTo>
                  <a:lnTo>
                    <a:pt x="8417" y="4748"/>
                  </a:lnTo>
                  <a:lnTo>
                    <a:pt x="8552" y="4209"/>
                  </a:lnTo>
                  <a:lnTo>
                    <a:pt x="8585" y="3906"/>
                  </a:lnTo>
                  <a:lnTo>
                    <a:pt x="8585" y="3637"/>
                  </a:lnTo>
                  <a:lnTo>
                    <a:pt x="8552" y="3368"/>
                  </a:lnTo>
                  <a:lnTo>
                    <a:pt x="8518" y="3132"/>
                  </a:lnTo>
                  <a:lnTo>
                    <a:pt x="8417" y="2862"/>
                  </a:lnTo>
                  <a:lnTo>
                    <a:pt x="8282" y="2660"/>
                  </a:lnTo>
                  <a:lnTo>
                    <a:pt x="8148" y="2492"/>
                  </a:lnTo>
                  <a:lnTo>
                    <a:pt x="8013" y="2391"/>
                  </a:lnTo>
                  <a:lnTo>
                    <a:pt x="7643" y="2189"/>
                  </a:lnTo>
                  <a:lnTo>
                    <a:pt x="6902" y="1886"/>
                  </a:lnTo>
                  <a:lnTo>
                    <a:pt x="5050" y="1078"/>
                  </a:lnTo>
                  <a:lnTo>
                    <a:pt x="4175" y="708"/>
                  </a:lnTo>
                  <a:lnTo>
                    <a:pt x="3704" y="506"/>
                  </a:lnTo>
                  <a:lnTo>
                    <a:pt x="3199" y="304"/>
                  </a:lnTo>
                  <a:lnTo>
                    <a:pt x="2727" y="169"/>
                  </a:lnTo>
                  <a:lnTo>
                    <a:pt x="2222" y="34"/>
                  </a:lnTo>
                  <a:lnTo>
                    <a:pt x="1717" y="1"/>
                  </a:lnTo>
                  <a:lnTo>
                    <a:pt x="1212" y="1"/>
                  </a:lnTo>
                  <a:close/>
                </a:path>
              </a:pathLst>
            </a:custGeom>
            <a:solidFill>
              <a:srgbClr val="BDD1D3"/>
            </a:solidFill>
            <a:ln>
              <a:noFill/>
            </a:ln>
          </p:spPr>
          <p:txBody>
            <a:bodyPr lIns="117025" tIns="117025" rIns="117025" bIns="117025" anchor="ctr"/>
            <a:lstStyle/>
            <a:p>
              <a:pPr>
                <a:defRPr/>
              </a:pPr>
              <a:endParaRPr lang="ru-RU" sz="1350"/>
            </a:p>
          </p:txBody>
        </p:sp>
        <p:sp>
          <p:nvSpPr>
            <p:cNvPr id="855" name="Shape 717">
              <a:extLst>
                <a:ext uri="{FF2B5EF4-FFF2-40B4-BE49-F238E27FC236}">
                  <a16:creationId xmlns:a16="http://schemas.microsoft.com/office/drawing/2014/main" id="{B36D8335-CD4B-4284-E3F2-272E743F3526}"/>
                </a:ext>
              </a:extLst>
            </p:cNvPr>
            <p:cNvSpPr>
              <a:spLocks/>
            </p:cNvSpPr>
            <p:nvPr/>
          </p:nvSpPr>
          <p:spPr bwMode="auto">
            <a:xfrm>
              <a:off x="6519294" y="5245665"/>
              <a:ext cx="57361" cy="53770"/>
            </a:xfrm>
            <a:custGeom>
              <a:avLst/>
              <a:gdLst>
                <a:gd name="T0" fmla="*/ 0 w 2290"/>
                <a:gd name="T1" fmla="*/ 0 h 2156"/>
                <a:gd name="T2" fmla="*/ 0 w 2290"/>
                <a:gd name="T3" fmla="*/ 13281250 h 2156"/>
                <a:gd name="T4" fmla="*/ 26562500 w 2290"/>
                <a:gd name="T5" fmla="*/ 78906250 h 2156"/>
                <a:gd name="T6" fmla="*/ 78906250 w 2290"/>
                <a:gd name="T7" fmla="*/ 131640625 h 2156"/>
                <a:gd name="T8" fmla="*/ 171093750 w 2290"/>
                <a:gd name="T9" fmla="*/ 236718750 h 2156"/>
                <a:gd name="T10" fmla="*/ 394531250 w 2290"/>
                <a:gd name="T11" fmla="*/ 421093750 h 2156"/>
                <a:gd name="T12" fmla="*/ 605078125 w 2290"/>
                <a:gd name="T13" fmla="*/ 618359375 h 2156"/>
                <a:gd name="T14" fmla="*/ 815625000 w 2290"/>
                <a:gd name="T15" fmla="*/ 828515625 h 2156"/>
                <a:gd name="T16" fmla="*/ 841796875 w 2290"/>
                <a:gd name="T17" fmla="*/ 841796875 h 2156"/>
                <a:gd name="T18" fmla="*/ 868359375 w 2290"/>
                <a:gd name="T19" fmla="*/ 828515625 h 2156"/>
                <a:gd name="T20" fmla="*/ 894531250 w 2290"/>
                <a:gd name="T21" fmla="*/ 802343750 h 2156"/>
                <a:gd name="T22" fmla="*/ 894531250 w 2290"/>
                <a:gd name="T23" fmla="*/ 789062500 h 2156"/>
                <a:gd name="T24" fmla="*/ 881250000 w 2290"/>
                <a:gd name="T25" fmla="*/ 776171875 h 2156"/>
                <a:gd name="T26" fmla="*/ 789453125 w 2290"/>
                <a:gd name="T27" fmla="*/ 657812500 h 2156"/>
                <a:gd name="T28" fmla="*/ 683984375 w 2290"/>
                <a:gd name="T29" fmla="*/ 552343750 h 2156"/>
                <a:gd name="T30" fmla="*/ 460546875 w 2290"/>
                <a:gd name="T31" fmla="*/ 355078125 h 2156"/>
                <a:gd name="T32" fmla="*/ 250000000 w 2290"/>
                <a:gd name="T33" fmla="*/ 157812500 h 2156"/>
                <a:gd name="T34" fmla="*/ 131640625 w 2290"/>
                <a:gd name="T35" fmla="*/ 66015625 h 2156"/>
                <a:gd name="T36" fmla="*/ 78906250 w 2290"/>
                <a:gd name="T37" fmla="*/ 26562500 h 2156"/>
                <a:gd name="T38" fmla="*/ 13281250 w 2290"/>
                <a:gd name="T39" fmla="*/ 0 h 2156"/>
                <a:gd name="T40" fmla="*/ 0 w 2290"/>
                <a:gd name="T41" fmla="*/ 0 h 215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290"/>
                <a:gd name="T64" fmla="*/ 0 h 2156"/>
                <a:gd name="T65" fmla="*/ 2290 w 2290"/>
                <a:gd name="T66" fmla="*/ 2156 h 215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290" h="2156" extrusionOk="0">
                  <a:moveTo>
                    <a:pt x="0" y="0"/>
                  </a:moveTo>
                  <a:lnTo>
                    <a:pt x="0" y="34"/>
                  </a:lnTo>
                  <a:lnTo>
                    <a:pt x="68" y="202"/>
                  </a:lnTo>
                  <a:lnTo>
                    <a:pt x="202" y="337"/>
                  </a:lnTo>
                  <a:lnTo>
                    <a:pt x="438" y="606"/>
                  </a:lnTo>
                  <a:lnTo>
                    <a:pt x="1010" y="1078"/>
                  </a:lnTo>
                  <a:lnTo>
                    <a:pt x="1549" y="1583"/>
                  </a:lnTo>
                  <a:lnTo>
                    <a:pt x="2088" y="2121"/>
                  </a:lnTo>
                  <a:lnTo>
                    <a:pt x="2155" y="2155"/>
                  </a:lnTo>
                  <a:lnTo>
                    <a:pt x="2223" y="2121"/>
                  </a:lnTo>
                  <a:lnTo>
                    <a:pt x="2290" y="2054"/>
                  </a:lnTo>
                  <a:lnTo>
                    <a:pt x="2290" y="2020"/>
                  </a:lnTo>
                  <a:lnTo>
                    <a:pt x="2256" y="1987"/>
                  </a:lnTo>
                  <a:lnTo>
                    <a:pt x="2021" y="1684"/>
                  </a:lnTo>
                  <a:lnTo>
                    <a:pt x="1751" y="1414"/>
                  </a:lnTo>
                  <a:lnTo>
                    <a:pt x="1179" y="909"/>
                  </a:lnTo>
                  <a:lnTo>
                    <a:pt x="640" y="404"/>
                  </a:lnTo>
                  <a:lnTo>
                    <a:pt x="337" y="169"/>
                  </a:lnTo>
                  <a:lnTo>
                    <a:pt x="202" y="68"/>
                  </a:lnTo>
                  <a:lnTo>
                    <a:pt x="34" y="0"/>
                  </a:lnTo>
                  <a:lnTo>
                    <a:pt x="0" y="0"/>
                  </a:lnTo>
                  <a:close/>
                </a:path>
              </a:pathLst>
            </a:custGeom>
            <a:solidFill>
              <a:srgbClr val="BDD1D3"/>
            </a:solidFill>
            <a:ln>
              <a:noFill/>
            </a:ln>
          </p:spPr>
          <p:txBody>
            <a:bodyPr lIns="117025" tIns="117025" rIns="117025" bIns="117025" anchor="ctr"/>
            <a:lstStyle/>
            <a:p>
              <a:pPr>
                <a:defRPr/>
              </a:pPr>
              <a:endParaRPr lang="ru-RU" sz="1350"/>
            </a:p>
          </p:txBody>
        </p:sp>
        <p:sp>
          <p:nvSpPr>
            <p:cNvPr id="856" name="Shape 718">
              <a:extLst>
                <a:ext uri="{FF2B5EF4-FFF2-40B4-BE49-F238E27FC236}">
                  <a16:creationId xmlns:a16="http://schemas.microsoft.com/office/drawing/2014/main" id="{724F8D8E-4A2D-1CD1-0287-65300AAE7344}"/>
                </a:ext>
              </a:extLst>
            </p:cNvPr>
            <p:cNvSpPr>
              <a:spLocks/>
            </p:cNvSpPr>
            <p:nvPr/>
          </p:nvSpPr>
          <p:spPr bwMode="auto">
            <a:xfrm>
              <a:off x="6448788" y="5145893"/>
              <a:ext cx="391966" cy="330982"/>
            </a:xfrm>
            <a:custGeom>
              <a:avLst/>
              <a:gdLst>
                <a:gd name="T0" fmla="*/ 1210156250 w 15690"/>
                <a:gd name="T1" fmla="*/ 381640625 h 13232"/>
                <a:gd name="T2" fmla="*/ 960156250 w 15690"/>
                <a:gd name="T3" fmla="*/ 105468750 h 13232"/>
                <a:gd name="T4" fmla="*/ 1052343750 w 15690"/>
                <a:gd name="T5" fmla="*/ 315625000 h 13232"/>
                <a:gd name="T6" fmla="*/ 1196875000 w 15690"/>
                <a:gd name="T7" fmla="*/ 500000000 h 13232"/>
                <a:gd name="T8" fmla="*/ 1433593750 w 15690"/>
                <a:gd name="T9" fmla="*/ 552734375 h 13232"/>
                <a:gd name="T10" fmla="*/ 1446875000 w 15690"/>
                <a:gd name="T11" fmla="*/ 736718750 h 13232"/>
                <a:gd name="T12" fmla="*/ 1196875000 w 15690"/>
                <a:gd name="T13" fmla="*/ 683984375 h 13232"/>
                <a:gd name="T14" fmla="*/ 1012890625 w 15690"/>
                <a:gd name="T15" fmla="*/ 578906250 h 13232"/>
                <a:gd name="T16" fmla="*/ 802343750 w 15690"/>
                <a:gd name="T17" fmla="*/ 289453125 h 13232"/>
                <a:gd name="T18" fmla="*/ 828515625 w 15690"/>
                <a:gd name="T19" fmla="*/ 131640625 h 13232"/>
                <a:gd name="T20" fmla="*/ 736718750 w 15690"/>
                <a:gd name="T21" fmla="*/ 144921875 h 13232"/>
                <a:gd name="T22" fmla="*/ 749609375 w 15690"/>
                <a:gd name="T23" fmla="*/ 355078125 h 13232"/>
                <a:gd name="T24" fmla="*/ 1012890625 w 15690"/>
                <a:gd name="T25" fmla="*/ 683984375 h 13232"/>
                <a:gd name="T26" fmla="*/ 1183593750 w 15690"/>
                <a:gd name="T27" fmla="*/ 762890625 h 13232"/>
                <a:gd name="T28" fmla="*/ 1394140625 w 15690"/>
                <a:gd name="T29" fmla="*/ 802343750 h 13232"/>
                <a:gd name="T30" fmla="*/ 1407421875 w 15690"/>
                <a:gd name="T31" fmla="*/ 1012890625 h 13232"/>
                <a:gd name="T32" fmla="*/ 1223046875 w 15690"/>
                <a:gd name="T33" fmla="*/ 1275781250 h 13232"/>
                <a:gd name="T34" fmla="*/ 1236328125 w 15690"/>
                <a:gd name="T35" fmla="*/ 1341796875 h 13232"/>
                <a:gd name="T36" fmla="*/ 1709765625 w 15690"/>
                <a:gd name="T37" fmla="*/ 1920312500 h 13232"/>
                <a:gd name="T38" fmla="*/ 2143750000 w 15690"/>
                <a:gd name="T39" fmla="*/ 2147483647 h 13232"/>
                <a:gd name="T40" fmla="*/ 2147483647 w 15690"/>
                <a:gd name="T41" fmla="*/ 2147483647 h 13232"/>
                <a:gd name="T42" fmla="*/ 1973046875 w 15690"/>
                <a:gd name="T43" fmla="*/ 2147483647 h 13232"/>
                <a:gd name="T44" fmla="*/ 1578125000 w 15690"/>
                <a:gd name="T45" fmla="*/ 2147483647 h 13232"/>
                <a:gd name="T46" fmla="*/ 894531250 w 15690"/>
                <a:gd name="T47" fmla="*/ 1512500000 h 13232"/>
                <a:gd name="T48" fmla="*/ 999609375 w 15690"/>
                <a:gd name="T49" fmla="*/ 1420703125 h 13232"/>
                <a:gd name="T50" fmla="*/ 867968750 w 15690"/>
                <a:gd name="T51" fmla="*/ 1433593750 h 13232"/>
                <a:gd name="T52" fmla="*/ 526171875 w 15690"/>
                <a:gd name="T53" fmla="*/ 1394140625 h 13232"/>
                <a:gd name="T54" fmla="*/ 171093750 w 15690"/>
                <a:gd name="T55" fmla="*/ 1170703125 h 13232"/>
                <a:gd name="T56" fmla="*/ 105468750 w 15690"/>
                <a:gd name="T57" fmla="*/ 828906250 h 13232"/>
                <a:gd name="T58" fmla="*/ 289453125 w 15690"/>
                <a:gd name="T59" fmla="*/ 460546875 h 13232"/>
                <a:gd name="T60" fmla="*/ 736718750 w 15690"/>
                <a:gd name="T61" fmla="*/ 144921875 h 13232"/>
                <a:gd name="T62" fmla="*/ 776171875 w 15690"/>
                <a:gd name="T63" fmla="*/ 66015625 h 13232"/>
                <a:gd name="T64" fmla="*/ 223828125 w 15690"/>
                <a:gd name="T65" fmla="*/ 394921875 h 13232"/>
                <a:gd name="T66" fmla="*/ 26562500 w 15690"/>
                <a:gd name="T67" fmla="*/ 736718750 h 13232"/>
                <a:gd name="T68" fmla="*/ 26562500 w 15690"/>
                <a:gd name="T69" fmla="*/ 1039062500 h 13232"/>
                <a:gd name="T70" fmla="*/ 210546875 w 15690"/>
                <a:gd name="T71" fmla="*/ 1328515625 h 13232"/>
                <a:gd name="T72" fmla="*/ 736718750 w 15690"/>
                <a:gd name="T73" fmla="*/ 1539062500 h 13232"/>
                <a:gd name="T74" fmla="*/ 973437500 w 15690"/>
                <a:gd name="T75" fmla="*/ 1736328125 h 13232"/>
                <a:gd name="T76" fmla="*/ 1459765625 w 15690"/>
                <a:gd name="T77" fmla="*/ 2147483647 h 13232"/>
                <a:gd name="T78" fmla="*/ 1985937500 w 15690"/>
                <a:gd name="T79" fmla="*/ 2147483647 h 13232"/>
                <a:gd name="T80" fmla="*/ 2147483647 w 15690"/>
                <a:gd name="T81" fmla="*/ 2147483647 h 13232"/>
                <a:gd name="T82" fmla="*/ 2147483647 w 15690"/>
                <a:gd name="T83" fmla="*/ 2147483647 h 13232"/>
                <a:gd name="T84" fmla="*/ 2147483647 w 15690"/>
                <a:gd name="T85" fmla="*/ 2147483647 h 13232"/>
                <a:gd name="T86" fmla="*/ 2147483647 w 15690"/>
                <a:gd name="T87" fmla="*/ 2147483647 h 13232"/>
                <a:gd name="T88" fmla="*/ 2147483647 w 15690"/>
                <a:gd name="T89" fmla="*/ 2147483647 h 13232"/>
                <a:gd name="T90" fmla="*/ 2147483647 w 15690"/>
                <a:gd name="T91" fmla="*/ 2147483647 h 13232"/>
                <a:gd name="T92" fmla="*/ 2147483647 w 15690"/>
                <a:gd name="T93" fmla="*/ 2147483647 h 13232"/>
                <a:gd name="T94" fmla="*/ 2147483647 w 15690"/>
                <a:gd name="T95" fmla="*/ 2147483647 h 13232"/>
                <a:gd name="T96" fmla="*/ 2147483647 w 15690"/>
                <a:gd name="T97" fmla="*/ 2147483647 h 13232"/>
                <a:gd name="T98" fmla="*/ 2147483647 w 15690"/>
                <a:gd name="T99" fmla="*/ 2147483647 h 13232"/>
                <a:gd name="T100" fmla="*/ 2147483647 w 15690"/>
                <a:gd name="T101" fmla="*/ 2147483647 h 13232"/>
                <a:gd name="T102" fmla="*/ 2147483647 w 15690"/>
                <a:gd name="T103" fmla="*/ 2147483647 h 13232"/>
                <a:gd name="T104" fmla="*/ 2147483647 w 15690"/>
                <a:gd name="T105" fmla="*/ 2147483647 h 13232"/>
                <a:gd name="T106" fmla="*/ 2147483647 w 15690"/>
                <a:gd name="T107" fmla="*/ 2147483647 h 13232"/>
                <a:gd name="T108" fmla="*/ 1867578125 w 15690"/>
                <a:gd name="T109" fmla="*/ 1959765625 h 13232"/>
                <a:gd name="T110" fmla="*/ 1341406250 w 15690"/>
                <a:gd name="T111" fmla="*/ 1315234375 h 13232"/>
                <a:gd name="T112" fmla="*/ 1459765625 w 15690"/>
                <a:gd name="T113" fmla="*/ 1144531250 h 13232"/>
                <a:gd name="T114" fmla="*/ 1525781250 w 15690"/>
                <a:gd name="T115" fmla="*/ 618359375 h 13232"/>
                <a:gd name="T116" fmla="*/ 1367968750 w 15690"/>
                <a:gd name="T117" fmla="*/ 250000000 h 13232"/>
                <a:gd name="T118" fmla="*/ 946875000 w 15690"/>
                <a:gd name="T119" fmla="*/ 0 h 1323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5690"/>
                <a:gd name="T181" fmla="*/ 0 h 13232"/>
                <a:gd name="T182" fmla="*/ 15690 w 15690"/>
                <a:gd name="T183" fmla="*/ 13232 h 1323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5690" h="13232" extrusionOk="0">
                  <a:moveTo>
                    <a:pt x="2929" y="640"/>
                  </a:moveTo>
                  <a:lnTo>
                    <a:pt x="3131" y="943"/>
                  </a:lnTo>
                  <a:lnTo>
                    <a:pt x="3165" y="977"/>
                  </a:lnTo>
                  <a:lnTo>
                    <a:pt x="3098" y="977"/>
                  </a:lnTo>
                  <a:lnTo>
                    <a:pt x="3030" y="909"/>
                  </a:lnTo>
                  <a:lnTo>
                    <a:pt x="2997" y="808"/>
                  </a:lnTo>
                  <a:lnTo>
                    <a:pt x="2929" y="640"/>
                  </a:lnTo>
                  <a:close/>
                  <a:moveTo>
                    <a:pt x="2458" y="270"/>
                  </a:moveTo>
                  <a:lnTo>
                    <a:pt x="2626" y="337"/>
                  </a:lnTo>
                  <a:lnTo>
                    <a:pt x="2593" y="371"/>
                  </a:lnTo>
                  <a:lnTo>
                    <a:pt x="2626" y="573"/>
                  </a:lnTo>
                  <a:lnTo>
                    <a:pt x="2694" y="808"/>
                  </a:lnTo>
                  <a:lnTo>
                    <a:pt x="2761" y="1044"/>
                  </a:lnTo>
                  <a:lnTo>
                    <a:pt x="2828" y="1112"/>
                  </a:lnTo>
                  <a:lnTo>
                    <a:pt x="2896" y="1179"/>
                  </a:lnTo>
                  <a:lnTo>
                    <a:pt x="3064" y="1280"/>
                  </a:lnTo>
                  <a:lnTo>
                    <a:pt x="3266" y="1381"/>
                  </a:lnTo>
                  <a:lnTo>
                    <a:pt x="3502" y="1448"/>
                  </a:lnTo>
                  <a:lnTo>
                    <a:pt x="3603" y="1448"/>
                  </a:lnTo>
                  <a:lnTo>
                    <a:pt x="3670" y="1415"/>
                  </a:lnTo>
                  <a:lnTo>
                    <a:pt x="3704" y="1448"/>
                  </a:lnTo>
                  <a:lnTo>
                    <a:pt x="3737" y="1650"/>
                  </a:lnTo>
                  <a:lnTo>
                    <a:pt x="3737" y="1920"/>
                  </a:lnTo>
                  <a:lnTo>
                    <a:pt x="3704" y="1886"/>
                  </a:lnTo>
                  <a:lnTo>
                    <a:pt x="3434" y="1852"/>
                  </a:lnTo>
                  <a:lnTo>
                    <a:pt x="3300" y="1852"/>
                  </a:lnTo>
                  <a:lnTo>
                    <a:pt x="3165" y="1785"/>
                  </a:lnTo>
                  <a:lnTo>
                    <a:pt x="3064" y="1751"/>
                  </a:lnTo>
                  <a:lnTo>
                    <a:pt x="2963" y="1718"/>
                  </a:lnTo>
                  <a:lnTo>
                    <a:pt x="2862" y="1684"/>
                  </a:lnTo>
                  <a:lnTo>
                    <a:pt x="2761" y="1617"/>
                  </a:lnTo>
                  <a:lnTo>
                    <a:pt x="2593" y="1482"/>
                  </a:lnTo>
                  <a:lnTo>
                    <a:pt x="2391" y="1280"/>
                  </a:lnTo>
                  <a:lnTo>
                    <a:pt x="2189" y="1044"/>
                  </a:lnTo>
                  <a:lnTo>
                    <a:pt x="2121" y="909"/>
                  </a:lnTo>
                  <a:lnTo>
                    <a:pt x="2054" y="741"/>
                  </a:lnTo>
                  <a:lnTo>
                    <a:pt x="1987" y="438"/>
                  </a:lnTo>
                  <a:lnTo>
                    <a:pt x="2054" y="438"/>
                  </a:lnTo>
                  <a:lnTo>
                    <a:pt x="2088" y="404"/>
                  </a:lnTo>
                  <a:lnTo>
                    <a:pt x="2121" y="337"/>
                  </a:lnTo>
                  <a:lnTo>
                    <a:pt x="2189" y="303"/>
                  </a:lnTo>
                  <a:lnTo>
                    <a:pt x="2290" y="270"/>
                  </a:lnTo>
                  <a:lnTo>
                    <a:pt x="2458" y="270"/>
                  </a:lnTo>
                  <a:close/>
                  <a:moveTo>
                    <a:pt x="1886" y="371"/>
                  </a:moveTo>
                  <a:lnTo>
                    <a:pt x="1919" y="404"/>
                  </a:lnTo>
                  <a:lnTo>
                    <a:pt x="1886" y="573"/>
                  </a:lnTo>
                  <a:lnTo>
                    <a:pt x="1886" y="741"/>
                  </a:lnTo>
                  <a:lnTo>
                    <a:pt x="1919" y="909"/>
                  </a:lnTo>
                  <a:lnTo>
                    <a:pt x="1987" y="1078"/>
                  </a:lnTo>
                  <a:lnTo>
                    <a:pt x="2222" y="1381"/>
                  </a:lnTo>
                  <a:lnTo>
                    <a:pt x="2458" y="1650"/>
                  </a:lnTo>
                  <a:lnTo>
                    <a:pt x="2593" y="1751"/>
                  </a:lnTo>
                  <a:lnTo>
                    <a:pt x="2694" y="1852"/>
                  </a:lnTo>
                  <a:lnTo>
                    <a:pt x="2795" y="1886"/>
                  </a:lnTo>
                  <a:lnTo>
                    <a:pt x="2929" y="1920"/>
                  </a:lnTo>
                  <a:lnTo>
                    <a:pt x="3030" y="1953"/>
                  </a:lnTo>
                  <a:lnTo>
                    <a:pt x="3131" y="1987"/>
                  </a:lnTo>
                  <a:lnTo>
                    <a:pt x="3266" y="2054"/>
                  </a:lnTo>
                  <a:lnTo>
                    <a:pt x="3434" y="2088"/>
                  </a:lnTo>
                  <a:lnTo>
                    <a:pt x="3569" y="2054"/>
                  </a:lnTo>
                  <a:lnTo>
                    <a:pt x="3737" y="1987"/>
                  </a:lnTo>
                  <a:lnTo>
                    <a:pt x="3704" y="2189"/>
                  </a:lnTo>
                  <a:lnTo>
                    <a:pt x="3670" y="2391"/>
                  </a:lnTo>
                  <a:lnTo>
                    <a:pt x="3603" y="2593"/>
                  </a:lnTo>
                  <a:lnTo>
                    <a:pt x="3502" y="2795"/>
                  </a:lnTo>
                  <a:lnTo>
                    <a:pt x="3401" y="2963"/>
                  </a:lnTo>
                  <a:lnTo>
                    <a:pt x="3300" y="3132"/>
                  </a:lnTo>
                  <a:lnTo>
                    <a:pt x="3131" y="3266"/>
                  </a:lnTo>
                  <a:lnTo>
                    <a:pt x="2997" y="3367"/>
                  </a:lnTo>
                  <a:lnTo>
                    <a:pt x="2963" y="3401"/>
                  </a:lnTo>
                  <a:lnTo>
                    <a:pt x="2997" y="3435"/>
                  </a:lnTo>
                  <a:lnTo>
                    <a:pt x="3165" y="3435"/>
                  </a:lnTo>
                  <a:lnTo>
                    <a:pt x="3300" y="3401"/>
                  </a:lnTo>
                  <a:lnTo>
                    <a:pt x="3535" y="3805"/>
                  </a:lnTo>
                  <a:lnTo>
                    <a:pt x="3805" y="4175"/>
                  </a:lnTo>
                  <a:lnTo>
                    <a:pt x="4377" y="4916"/>
                  </a:lnTo>
                  <a:lnTo>
                    <a:pt x="4680" y="5253"/>
                  </a:lnTo>
                  <a:lnTo>
                    <a:pt x="5051" y="5522"/>
                  </a:lnTo>
                  <a:lnTo>
                    <a:pt x="5286" y="5724"/>
                  </a:lnTo>
                  <a:lnTo>
                    <a:pt x="5488" y="5926"/>
                  </a:lnTo>
                  <a:lnTo>
                    <a:pt x="5892" y="6397"/>
                  </a:lnTo>
                  <a:lnTo>
                    <a:pt x="5791" y="6532"/>
                  </a:lnTo>
                  <a:lnTo>
                    <a:pt x="5724" y="6667"/>
                  </a:lnTo>
                  <a:lnTo>
                    <a:pt x="5623" y="6835"/>
                  </a:lnTo>
                  <a:lnTo>
                    <a:pt x="5556" y="7003"/>
                  </a:lnTo>
                  <a:lnTo>
                    <a:pt x="5421" y="6902"/>
                  </a:lnTo>
                  <a:lnTo>
                    <a:pt x="5253" y="6835"/>
                  </a:lnTo>
                  <a:lnTo>
                    <a:pt x="5051" y="6734"/>
                  </a:lnTo>
                  <a:lnTo>
                    <a:pt x="4882" y="6633"/>
                  </a:lnTo>
                  <a:lnTo>
                    <a:pt x="4579" y="6397"/>
                  </a:lnTo>
                  <a:lnTo>
                    <a:pt x="4310" y="6162"/>
                  </a:lnTo>
                  <a:lnTo>
                    <a:pt x="4040" y="5859"/>
                  </a:lnTo>
                  <a:lnTo>
                    <a:pt x="3064" y="4748"/>
                  </a:lnTo>
                  <a:lnTo>
                    <a:pt x="2727" y="4276"/>
                  </a:lnTo>
                  <a:lnTo>
                    <a:pt x="2525" y="4074"/>
                  </a:lnTo>
                  <a:lnTo>
                    <a:pt x="2290" y="3872"/>
                  </a:lnTo>
                  <a:lnTo>
                    <a:pt x="2525" y="3805"/>
                  </a:lnTo>
                  <a:lnTo>
                    <a:pt x="2559" y="3771"/>
                  </a:lnTo>
                  <a:lnTo>
                    <a:pt x="2593" y="3738"/>
                  </a:lnTo>
                  <a:lnTo>
                    <a:pt x="2559" y="3637"/>
                  </a:lnTo>
                  <a:lnTo>
                    <a:pt x="2492" y="3603"/>
                  </a:lnTo>
                  <a:lnTo>
                    <a:pt x="2458" y="3569"/>
                  </a:lnTo>
                  <a:lnTo>
                    <a:pt x="2391" y="3603"/>
                  </a:lnTo>
                  <a:lnTo>
                    <a:pt x="2222" y="3670"/>
                  </a:lnTo>
                  <a:lnTo>
                    <a:pt x="2054" y="3704"/>
                  </a:lnTo>
                  <a:lnTo>
                    <a:pt x="1886" y="3704"/>
                  </a:lnTo>
                  <a:lnTo>
                    <a:pt x="1717" y="3670"/>
                  </a:lnTo>
                  <a:lnTo>
                    <a:pt x="1347" y="3569"/>
                  </a:lnTo>
                  <a:lnTo>
                    <a:pt x="1044" y="3435"/>
                  </a:lnTo>
                  <a:lnTo>
                    <a:pt x="808" y="3300"/>
                  </a:lnTo>
                  <a:lnTo>
                    <a:pt x="606" y="3165"/>
                  </a:lnTo>
                  <a:lnTo>
                    <a:pt x="438" y="2997"/>
                  </a:lnTo>
                  <a:lnTo>
                    <a:pt x="337" y="2795"/>
                  </a:lnTo>
                  <a:lnTo>
                    <a:pt x="270" y="2593"/>
                  </a:lnTo>
                  <a:lnTo>
                    <a:pt x="270" y="2357"/>
                  </a:lnTo>
                  <a:lnTo>
                    <a:pt x="270" y="2122"/>
                  </a:lnTo>
                  <a:lnTo>
                    <a:pt x="303" y="1886"/>
                  </a:lnTo>
                  <a:lnTo>
                    <a:pt x="404" y="1617"/>
                  </a:lnTo>
                  <a:lnTo>
                    <a:pt x="573" y="1381"/>
                  </a:lnTo>
                  <a:lnTo>
                    <a:pt x="741" y="1179"/>
                  </a:lnTo>
                  <a:lnTo>
                    <a:pt x="943" y="977"/>
                  </a:lnTo>
                  <a:lnTo>
                    <a:pt x="1179" y="808"/>
                  </a:lnTo>
                  <a:lnTo>
                    <a:pt x="1414" y="640"/>
                  </a:lnTo>
                  <a:lnTo>
                    <a:pt x="1886" y="371"/>
                  </a:lnTo>
                  <a:close/>
                  <a:moveTo>
                    <a:pt x="2290" y="0"/>
                  </a:moveTo>
                  <a:lnTo>
                    <a:pt x="2189" y="34"/>
                  </a:lnTo>
                  <a:lnTo>
                    <a:pt x="2054" y="68"/>
                  </a:lnTo>
                  <a:lnTo>
                    <a:pt x="1987" y="169"/>
                  </a:lnTo>
                  <a:lnTo>
                    <a:pt x="1616" y="303"/>
                  </a:lnTo>
                  <a:lnTo>
                    <a:pt x="1246" y="505"/>
                  </a:lnTo>
                  <a:lnTo>
                    <a:pt x="909" y="741"/>
                  </a:lnTo>
                  <a:lnTo>
                    <a:pt x="573" y="1011"/>
                  </a:lnTo>
                  <a:lnTo>
                    <a:pt x="303" y="1347"/>
                  </a:lnTo>
                  <a:lnTo>
                    <a:pt x="202" y="1516"/>
                  </a:lnTo>
                  <a:lnTo>
                    <a:pt x="135" y="1684"/>
                  </a:lnTo>
                  <a:lnTo>
                    <a:pt x="68" y="1886"/>
                  </a:lnTo>
                  <a:lnTo>
                    <a:pt x="0" y="2088"/>
                  </a:lnTo>
                  <a:lnTo>
                    <a:pt x="0" y="2256"/>
                  </a:lnTo>
                  <a:lnTo>
                    <a:pt x="0" y="2458"/>
                  </a:lnTo>
                  <a:lnTo>
                    <a:pt x="68" y="2660"/>
                  </a:lnTo>
                  <a:lnTo>
                    <a:pt x="101" y="2829"/>
                  </a:lnTo>
                  <a:lnTo>
                    <a:pt x="202" y="2963"/>
                  </a:lnTo>
                  <a:lnTo>
                    <a:pt x="303" y="3132"/>
                  </a:lnTo>
                  <a:lnTo>
                    <a:pt x="539" y="3401"/>
                  </a:lnTo>
                  <a:lnTo>
                    <a:pt x="842" y="3603"/>
                  </a:lnTo>
                  <a:lnTo>
                    <a:pt x="1145" y="3805"/>
                  </a:lnTo>
                  <a:lnTo>
                    <a:pt x="1515" y="3906"/>
                  </a:lnTo>
                  <a:lnTo>
                    <a:pt x="1886" y="3940"/>
                  </a:lnTo>
                  <a:lnTo>
                    <a:pt x="2054" y="3940"/>
                  </a:lnTo>
                  <a:lnTo>
                    <a:pt x="2222" y="3906"/>
                  </a:lnTo>
                  <a:lnTo>
                    <a:pt x="2357" y="4175"/>
                  </a:lnTo>
                  <a:lnTo>
                    <a:pt x="2492" y="4445"/>
                  </a:lnTo>
                  <a:lnTo>
                    <a:pt x="2660" y="4680"/>
                  </a:lnTo>
                  <a:lnTo>
                    <a:pt x="2862" y="4950"/>
                  </a:lnTo>
                  <a:lnTo>
                    <a:pt x="3300" y="5421"/>
                  </a:lnTo>
                  <a:lnTo>
                    <a:pt x="3737" y="5825"/>
                  </a:lnTo>
                  <a:lnTo>
                    <a:pt x="4175" y="6330"/>
                  </a:lnTo>
                  <a:lnTo>
                    <a:pt x="4680" y="6801"/>
                  </a:lnTo>
                  <a:lnTo>
                    <a:pt x="4882" y="6936"/>
                  </a:lnTo>
                  <a:lnTo>
                    <a:pt x="5084" y="7037"/>
                  </a:lnTo>
                  <a:lnTo>
                    <a:pt x="5320" y="7138"/>
                  </a:lnTo>
                  <a:lnTo>
                    <a:pt x="5522" y="7273"/>
                  </a:lnTo>
                  <a:lnTo>
                    <a:pt x="5589" y="7306"/>
                  </a:lnTo>
                  <a:lnTo>
                    <a:pt x="5657" y="7273"/>
                  </a:lnTo>
                  <a:lnTo>
                    <a:pt x="5690" y="7239"/>
                  </a:lnTo>
                  <a:lnTo>
                    <a:pt x="5724" y="7172"/>
                  </a:lnTo>
                  <a:lnTo>
                    <a:pt x="5791" y="7003"/>
                  </a:lnTo>
                  <a:lnTo>
                    <a:pt x="5892" y="6869"/>
                  </a:lnTo>
                  <a:lnTo>
                    <a:pt x="7003" y="7710"/>
                  </a:lnTo>
                  <a:lnTo>
                    <a:pt x="8148" y="8485"/>
                  </a:lnTo>
                  <a:lnTo>
                    <a:pt x="8720" y="8855"/>
                  </a:lnTo>
                  <a:lnTo>
                    <a:pt x="9326" y="9226"/>
                  </a:lnTo>
                  <a:lnTo>
                    <a:pt x="9932" y="9562"/>
                  </a:lnTo>
                  <a:lnTo>
                    <a:pt x="10572" y="9865"/>
                  </a:lnTo>
                  <a:lnTo>
                    <a:pt x="11279" y="10135"/>
                  </a:lnTo>
                  <a:lnTo>
                    <a:pt x="11986" y="10370"/>
                  </a:lnTo>
                  <a:lnTo>
                    <a:pt x="12727" y="10606"/>
                  </a:lnTo>
                  <a:lnTo>
                    <a:pt x="13400" y="10875"/>
                  </a:lnTo>
                  <a:lnTo>
                    <a:pt x="13737" y="11044"/>
                  </a:lnTo>
                  <a:lnTo>
                    <a:pt x="14040" y="11212"/>
                  </a:lnTo>
                  <a:lnTo>
                    <a:pt x="14309" y="11448"/>
                  </a:lnTo>
                  <a:lnTo>
                    <a:pt x="14579" y="11683"/>
                  </a:lnTo>
                  <a:lnTo>
                    <a:pt x="14814" y="11953"/>
                  </a:lnTo>
                  <a:lnTo>
                    <a:pt x="14983" y="12256"/>
                  </a:lnTo>
                  <a:lnTo>
                    <a:pt x="15151" y="12592"/>
                  </a:lnTo>
                  <a:lnTo>
                    <a:pt x="15286" y="12996"/>
                  </a:lnTo>
                  <a:lnTo>
                    <a:pt x="15353" y="13232"/>
                  </a:lnTo>
                  <a:lnTo>
                    <a:pt x="15690" y="13232"/>
                  </a:lnTo>
                  <a:lnTo>
                    <a:pt x="15622" y="12895"/>
                  </a:lnTo>
                  <a:lnTo>
                    <a:pt x="15521" y="12592"/>
                  </a:lnTo>
                  <a:lnTo>
                    <a:pt x="15420" y="12323"/>
                  </a:lnTo>
                  <a:lnTo>
                    <a:pt x="15286" y="12054"/>
                  </a:lnTo>
                  <a:lnTo>
                    <a:pt x="15151" y="11818"/>
                  </a:lnTo>
                  <a:lnTo>
                    <a:pt x="14983" y="11616"/>
                  </a:lnTo>
                  <a:lnTo>
                    <a:pt x="14814" y="11414"/>
                  </a:lnTo>
                  <a:lnTo>
                    <a:pt x="14612" y="11212"/>
                  </a:lnTo>
                  <a:lnTo>
                    <a:pt x="14377" y="11044"/>
                  </a:lnTo>
                  <a:lnTo>
                    <a:pt x="13939" y="10741"/>
                  </a:lnTo>
                  <a:lnTo>
                    <a:pt x="13400" y="10505"/>
                  </a:lnTo>
                  <a:lnTo>
                    <a:pt x="12862" y="10303"/>
                  </a:lnTo>
                  <a:lnTo>
                    <a:pt x="12289" y="10101"/>
                  </a:lnTo>
                  <a:lnTo>
                    <a:pt x="11548" y="9865"/>
                  </a:lnTo>
                  <a:lnTo>
                    <a:pt x="10841" y="9562"/>
                  </a:lnTo>
                  <a:lnTo>
                    <a:pt x="10168" y="9259"/>
                  </a:lnTo>
                  <a:lnTo>
                    <a:pt x="9495" y="8922"/>
                  </a:lnTo>
                  <a:lnTo>
                    <a:pt x="8855" y="8552"/>
                  </a:lnTo>
                  <a:lnTo>
                    <a:pt x="8182" y="8148"/>
                  </a:lnTo>
                  <a:lnTo>
                    <a:pt x="6936" y="7306"/>
                  </a:lnTo>
                  <a:lnTo>
                    <a:pt x="6027" y="6667"/>
                  </a:lnTo>
                  <a:lnTo>
                    <a:pt x="6094" y="6532"/>
                  </a:lnTo>
                  <a:lnTo>
                    <a:pt x="6162" y="6364"/>
                  </a:lnTo>
                  <a:lnTo>
                    <a:pt x="6162" y="6330"/>
                  </a:lnTo>
                  <a:lnTo>
                    <a:pt x="6128" y="6296"/>
                  </a:lnTo>
                  <a:lnTo>
                    <a:pt x="6027" y="6296"/>
                  </a:lnTo>
                  <a:lnTo>
                    <a:pt x="5926" y="6061"/>
                  </a:lnTo>
                  <a:lnTo>
                    <a:pt x="5825" y="5892"/>
                  </a:lnTo>
                  <a:lnTo>
                    <a:pt x="5657" y="5724"/>
                  </a:lnTo>
                  <a:lnTo>
                    <a:pt x="5488" y="5556"/>
                  </a:lnTo>
                  <a:lnTo>
                    <a:pt x="5152" y="5286"/>
                  </a:lnTo>
                  <a:lnTo>
                    <a:pt x="4781" y="5017"/>
                  </a:lnTo>
                  <a:lnTo>
                    <a:pt x="4108" y="4108"/>
                  </a:lnTo>
                  <a:lnTo>
                    <a:pt x="3670" y="3569"/>
                  </a:lnTo>
                  <a:lnTo>
                    <a:pt x="3502" y="3401"/>
                  </a:lnTo>
                  <a:lnTo>
                    <a:pt x="3434" y="3367"/>
                  </a:lnTo>
                  <a:lnTo>
                    <a:pt x="3401" y="3367"/>
                  </a:lnTo>
                  <a:lnTo>
                    <a:pt x="3502" y="3266"/>
                  </a:lnTo>
                  <a:lnTo>
                    <a:pt x="3603" y="3165"/>
                  </a:lnTo>
                  <a:lnTo>
                    <a:pt x="3737" y="2930"/>
                  </a:lnTo>
                  <a:lnTo>
                    <a:pt x="3838" y="2593"/>
                  </a:lnTo>
                  <a:lnTo>
                    <a:pt x="3906" y="2256"/>
                  </a:lnTo>
                  <a:lnTo>
                    <a:pt x="3906" y="1920"/>
                  </a:lnTo>
                  <a:lnTo>
                    <a:pt x="3906" y="1583"/>
                  </a:lnTo>
                  <a:lnTo>
                    <a:pt x="3838" y="1280"/>
                  </a:lnTo>
                  <a:lnTo>
                    <a:pt x="3805" y="1044"/>
                  </a:lnTo>
                  <a:lnTo>
                    <a:pt x="3670" y="842"/>
                  </a:lnTo>
                  <a:lnTo>
                    <a:pt x="3502" y="640"/>
                  </a:lnTo>
                  <a:lnTo>
                    <a:pt x="3232" y="438"/>
                  </a:lnTo>
                  <a:lnTo>
                    <a:pt x="2963" y="236"/>
                  </a:lnTo>
                  <a:lnTo>
                    <a:pt x="2694" y="101"/>
                  </a:lnTo>
                  <a:lnTo>
                    <a:pt x="2424" y="0"/>
                  </a:lnTo>
                  <a:lnTo>
                    <a:pt x="2290" y="0"/>
                  </a:lnTo>
                  <a:close/>
                </a:path>
              </a:pathLst>
            </a:custGeom>
            <a:solidFill>
              <a:srgbClr val="BDD1D3"/>
            </a:solidFill>
            <a:ln>
              <a:noFill/>
            </a:ln>
          </p:spPr>
          <p:txBody>
            <a:bodyPr lIns="117025" tIns="117025" rIns="117025" bIns="117025" anchor="ctr"/>
            <a:lstStyle/>
            <a:p>
              <a:pPr>
                <a:defRPr/>
              </a:pPr>
              <a:endParaRPr lang="ru-RU" sz="1350"/>
            </a:p>
          </p:txBody>
        </p:sp>
        <p:sp>
          <p:nvSpPr>
            <p:cNvPr id="857" name="Shape 719">
              <a:extLst>
                <a:ext uri="{FF2B5EF4-FFF2-40B4-BE49-F238E27FC236}">
                  <a16:creationId xmlns:a16="http://schemas.microsoft.com/office/drawing/2014/main" id="{4BE1E0F6-9D8B-F27B-1B4A-7F7DBB6C4F66}"/>
                </a:ext>
              </a:extLst>
            </p:cNvPr>
            <p:cNvSpPr>
              <a:spLocks/>
            </p:cNvSpPr>
            <p:nvPr/>
          </p:nvSpPr>
          <p:spPr bwMode="auto">
            <a:xfrm>
              <a:off x="7192686" y="5435054"/>
              <a:ext cx="98589" cy="41821"/>
            </a:xfrm>
            <a:custGeom>
              <a:avLst/>
              <a:gdLst>
                <a:gd name="T0" fmla="*/ 736718750 w 3940"/>
                <a:gd name="T1" fmla="*/ 390625 h 1684"/>
                <a:gd name="T2" fmla="*/ 618359375 w 3940"/>
                <a:gd name="T3" fmla="*/ 13281250 h 1684"/>
                <a:gd name="T4" fmla="*/ 526562500 w 3940"/>
                <a:gd name="T5" fmla="*/ 39843750 h 1684"/>
                <a:gd name="T6" fmla="*/ 447656250 w 3940"/>
                <a:gd name="T7" fmla="*/ 79296875 h 1684"/>
                <a:gd name="T8" fmla="*/ 381640625 w 3940"/>
                <a:gd name="T9" fmla="*/ 131640625 h 1684"/>
                <a:gd name="T10" fmla="*/ 329296875 w 3940"/>
                <a:gd name="T11" fmla="*/ 197656250 h 1684"/>
                <a:gd name="T12" fmla="*/ 223828125 w 3940"/>
                <a:gd name="T13" fmla="*/ 355468750 h 1684"/>
                <a:gd name="T14" fmla="*/ 132031250 w 3940"/>
                <a:gd name="T15" fmla="*/ 500000000 h 1684"/>
                <a:gd name="T16" fmla="*/ 66015625 w 3940"/>
                <a:gd name="T17" fmla="*/ 592187500 h 1684"/>
                <a:gd name="T18" fmla="*/ 390625 w 3940"/>
                <a:gd name="T19" fmla="*/ 657812500 h 1684"/>
                <a:gd name="T20" fmla="*/ 197656250 w 3940"/>
                <a:gd name="T21" fmla="*/ 657812500 h 1684"/>
                <a:gd name="T22" fmla="*/ 263281250 w 3940"/>
                <a:gd name="T23" fmla="*/ 592187500 h 1684"/>
                <a:gd name="T24" fmla="*/ 302734375 w 3940"/>
                <a:gd name="T25" fmla="*/ 526171875 h 1684"/>
                <a:gd name="T26" fmla="*/ 421093750 w 3940"/>
                <a:gd name="T27" fmla="*/ 355468750 h 1684"/>
                <a:gd name="T28" fmla="*/ 487109375 w 3940"/>
                <a:gd name="T29" fmla="*/ 276562500 h 1684"/>
                <a:gd name="T30" fmla="*/ 552734375 w 3940"/>
                <a:gd name="T31" fmla="*/ 223828125 h 1684"/>
                <a:gd name="T32" fmla="*/ 631640625 w 3940"/>
                <a:gd name="T33" fmla="*/ 184375000 h 1684"/>
                <a:gd name="T34" fmla="*/ 723828125 w 3940"/>
                <a:gd name="T35" fmla="*/ 158203125 h 1684"/>
                <a:gd name="T36" fmla="*/ 815625000 w 3940"/>
                <a:gd name="T37" fmla="*/ 158203125 h 1684"/>
                <a:gd name="T38" fmla="*/ 933984375 w 3940"/>
                <a:gd name="T39" fmla="*/ 171093750 h 1684"/>
                <a:gd name="T40" fmla="*/ 1091796875 w 3940"/>
                <a:gd name="T41" fmla="*/ 210546875 h 1684"/>
                <a:gd name="T42" fmla="*/ 1236718750 w 3940"/>
                <a:gd name="T43" fmla="*/ 263281250 h 1684"/>
                <a:gd name="T44" fmla="*/ 1394531250 w 3940"/>
                <a:gd name="T45" fmla="*/ 316015625 h 1684"/>
                <a:gd name="T46" fmla="*/ 1539062500 w 3940"/>
                <a:gd name="T47" fmla="*/ 368359375 h 1684"/>
                <a:gd name="T48" fmla="*/ 1539062500 w 3940"/>
                <a:gd name="T49" fmla="*/ 210546875 h 1684"/>
                <a:gd name="T50" fmla="*/ 1315625000 w 3940"/>
                <a:gd name="T51" fmla="*/ 131640625 h 1684"/>
                <a:gd name="T52" fmla="*/ 1078906250 w 3940"/>
                <a:gd name="T53" fmla="*/ 52734375 h 1684"/>
                <a:gd name="T54" fmla="*/ 973437500 w 3940"/>
                <a:gd name="T55" fmla="*/ 26562500 h 1684"/>
                <a:gd name="T56" fmla="*/ 855078125 w 3940"/>
                <a:gd name="T57" fmla="*/ 390625 h 1684"/>
                <a:gd name="T58" fmla="*/ 736718750 w 3940"/>
                <a:gd name="T59" fmla="*/ 390625 h 1684"/>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3940"/>
                <a:gd name="T91" fmla="*/ 0 h 1684"/>
                <a:gd name="T92" fmla="*/ 3940 w 3940"/>
                <a:gd name="T93" fmla="*/ 1684 h 1684"/>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3940" h="1684" extrusionOk="0">
                  <a:moveTo>
                    <a:pt x="1886" y="1"/>
                  </a:moveTo>
                  <a:lnTo>
                    <a:pt x="1583" y="34"/>
                  </a:lnTo>
                  <a:lnTo>
                    <a:pt x="1348" y="102"/>
                  </a:lnTo>
                  <a:lnTo>
                    <a:pt x="1146" y="203"/>
                  </a:lnTo>
                  <a:lnTo>
                    <a:pt x="977" y="337"/>
                  </a:lnTo>
                  <a:lnTo>
                    <a:pt x="843" y="506"/>
                  </a:lnTo>
                  <a:lnTo>
                    <a:pt x="573" y="910"/>
                  </a:lnTo>
                  <a:lnTo>
                    <a:pt x="338" y="1280"/>
                  </a:lnTo>
                  <a:lnTo>
                    <a:pt x="169" y="1516"/>
                  </a:lnTo>
                  <a:lnTo>
                    <a:pt x="1" y="1684"/>
                  </a:lnTo>
                  <a:lnTo>
                    <a:pt x="506" y="1684"/>
                  </a:lnTo>
                  <a:lnTo>
                    <a:pt x="674" y="1516"/>
                  </a:lnTo>
                  <a:lnTo>
                    <a:pt x="775" y="1347"/>
                  </a:lnTo>
                  <a:lnTo>
                    <a:pt x="1078" y="910"/>
                  </a:lnTo>
                  <a:lnTo>
                    <a:pt x="1247" y="708"/>
                  </a:lnTo>
                  <a:lnTo>
                    <a:pt x="1415" y="573"/>
                  </a:lnTo>
                  <a:lnTo>
                    <a:pt x="1617" y="472"/>
                  </a:lnTo>
                  <a:lnTo>
                    <a:pt x="1853" y="405"/>
                  </a:lnTo>
                  <a:lnTo>
                    <a:pt x="2088" y="405"/>
                  </a:lnTo>
                  <a:lnTo>
                    <a:pt x="2391" y="438"/>
                  </a:lnTo>
                  <a:lnTo>
                    <a:pt x="2795" y="539"/>
                  </a:lnTo>
                  <a:lnTo>
                    <a:pt x="3166" y="674"/>
                  </a:lnTo>
                  <a:lnTo>
                    <a:pt x="3570" y="809"/>
                  </a:lnTo>
                  <a:lnTo>
                    <a:pt x="3940" y="943"/>
                  </a:lnTo>
                  <a:lnTo>
                    <a:pt x="3940" y="539"/>
                  </a:lnTo>
                  <a:lnTo>
                    <a:pt x="3368" y="337"/>
                  </a:lnTo>
                  <a:lnTo>
                    <a:pt x="2762" y="135"/>
                  </a:lnTo>
                  <a:lnTo>
                    <a:pt x="2492" y="68"/>
                  </a:lnTo>
                  <a:lnTo>
                    <a:pt x="2189" y="1"/>
                  </a:lnTo>
                  <a:lnTo>
                    <a:pt x="1886" y="1"/>
                  </a:lnTo>
                  <a:close/>
                </a:path>
              </a:pathLst>
            </a:custGeom>
            <a:solidFill>
              <a:srgbClr val="BDD1D3"/>
            </a:solidFill>
            <a:ln>
              <a:noFill/>
            </a:ln>
          </p:spPr>
          <p:txBody>
            <a:bodyPr lIns="117025" tIns="117025" rIns="117025" bIns="117025" anchor="ctr"/>
            <a:lstStyle/>
            <a:p>
              <a:pPr>
                <a:defRPr/>
              </a:pPr>
              <a:endParaRPr lang="ru-RU" sz="1350"/>
            </a:p>
          </p:txBody>
        </p:sp>
        <p:sp>
          <p:nvSpPr>
            <p:cNvPr id="858" name="Shape 720">
              <a:extLst>
                <a:ext uri="{FF2B5EF4-FFF2-40B4-BE49-F238E27FC236}">
                  <a16:creationId xmlns:a16="http://schemas.microsoft.com/office/drawing/2014/main" id="{9D294221-8126-39EA-B9EB-3A8BD6D3EAAE}"/>
                </a:ext>
              </a:extLst>
            </p:cNvPr>
            <p:cNvSpPr>
              <a:spLocks/>
            </p:cNvSpPr>
            <p:nvPr/>
          </p:nvSpPr>
          <p:spPr bwMode="auto">
            <a:xfrm>
              <a:off x="6475078" y="5198467"/>
              <a:ext cx="22705" cy="21508"/>
            </a:xfrm>
            <a:custGeom>
              <a:avLst/>
              <a:gdLst>
                <a:gd name="T0" fmla="*/ 262890625 w 910"/>
                <a:gd name="T1" fmla="*/ 390625 h 877"/>
                <a:gd name="T2" fmla="*/ 236718750 w 910"/>
                <a:gd name="T3" fmla="*/ 13671875 h 877"/>
                <a:gd name="T4" fmla="*/ 118359375 w 910"/>
                <a:gd name="T5" fmla="*/ 132031250 h 877"/>
                <a:gd name="T6" fmla="*/ 65625000 w 910"/>
                <a:gd name="T7" fmla="*/ 197656250 h 877"/>
                <a:gd name="T8" fmla="*/ 13281250 w 910"/>
                <a:gd name="T9" fmla="*/ 250390625 h 877"/>
                <a:gd name="T10" fmla="*/ 0 w 910"/>
                <a:gd name="T11" fmla="*/ 276562500 h 877"/>
                <a:gd name="T12" fmla="*/ 0 w 910"/>
                <a:gd name="T13" fmla="*/ 289843750 h 877"/>
                <a:gd name="T14" fmla="*/ 26171875 w 910"/>
                <a:gd name="T15" fmla="*/ 329296875 h 877"/>
                <a:gd name="T16" fmla="*/ 52734375 w 910"/>
                <a:gd name="T17" fmla="*/ 342187500 h 877"/>
                <a:gd name="T18" fmla="*/ 92187500 w 910"/>
                <a:gd name="T19" fmla="*/ 342187500 h 877"/>
                <a:gd name="T20" fmla="*/ 157812500 w 910"/>
                <a:gd name="T21" fmla="*/ 289843750 h 877"/>
                <a:gd name="T22" fmla="*/ 210546875 w 910"/>
                <a:gd name="T23" fmla="*/ 237109375 h 877"/>
                <a:gd name="T24" fmla="*/ 328906250 w 910"/>
                <a:gd name="T25" fmla="*/ 118750000 h 877"/>
                <a:gd name="T26" fmla="*/ 355078125 w 910"/>
                <a:gd name="T27" fmla="*/ 92578125 h 877"/>
                <a:gd name="T28" fmla="*/ 355078125 w 910"/>
                <a:gd name="T29" fmla="*/ 66015625 h 877"/>
                <a:gd name="T30" fmla="*/ 341796875 w 910"/>
                <a:gd name="T31" fmla="*/ 39843750 h 877"/>
                <a:gd name="T32" fmla="*/ 328906250 w 910"/>
                <a:gd name="T33" fmla="*/ 26562500 h 877"/>
                <a:gd name="T34" fmla="*/ 302343750 w 910"/>
                <a:gd name="T35" fmla="*/ 390625 h 877"/>
                <a:gd name="T36" fmla="*/ 262890625 w 910"/>
                <a:gd name="T37" fmla="*/ 390625 h 87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910"/>
                <a:gd name="T58" fmla="*/ 0 h 877"/>
                <a:gd name="T59" fmla="*/ 910 w 910"/>
                <a:gd name="T60" fmla="*/ 877 h 87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910" h="877" extrusionOk="0">
                  <a:moveTo>
                    <a:pt x="673" y="1"/>
                  </a:moveTo>
                  <a:lnTo>
                    <a:pt x="606" y="35"/>
                  </a:lnTo>
                  <a:lnTo>
                    <a:pt x="303" y="338"/>
                  </a:lnTo>
                  <a:lnTo>
                    <a:pt x="168" y="506"/>
                  </a:lnTo>
                  <a:lnTo>
                    <a:pt x="34" y="641"/>
                  </a:lnTo>
                  <a:lnTo>
                    <a:pt x="0" y="708"/>
                  </a:lnTo>
                  <a:lnTo>
                    <a:pt x="0" y="742"/>
                  </a:lnTo>
                  <a:lnTo>
                    <a:pt x="67" y="843"/>
                  </a:lnTo>
                  <a:lnTo>
                    <a:pt x="135" y="876"/>
                  </a:lnTo>
                  <a:lnTo>
                    <a:pt x="236" y="876"/>
                  </a:lnTo>
                  <a:lnTo>
                    <a:pt x="404" y="742"/>
                  </a:lnTo>
                  <a:lnTo>
                    <a:pt x="539" y="607"/>
                  </a:lnTo>
                  <a:lnTo>
                    <a:pt x="842" y="304"/>
                  </a:lnTo>
                  <a:lnTo>
                    <a:pt x="909" y="237"/>
                  </a:lnTo>
                  <a:lnTo>
                    <a:pt x="909" y="169"/>
                  </a:lnTo>
                  <a:lnTo>
                    <a:pt x="875" y="102"/>
                  </a:lnTo>
                  <a:lnTo>
                    <a:pt x="842" y="68"/>
                  </a:lnTo>
                  <a:lnTo>
                    <a:pt x="774" y="1"/>
                  </a:lnTo>
                  <a:lnTo>
                    <a:pt x="673" y="1"/>
                  </a:lnTo>
                  <a:close/>
                </a:path>
              </a:pathLst>
            </a:custGeom>
            <a:solidFill>
              <a:srgbClr val="BDD1D3"/>
            </a:solidFill>
            <a:ln>
              <a:noFill/>
            </a:ln>
          </p:spPr>
          <p:txBody>
            <a:bodyPr lIns="117025" tIns="117025" rIns="117025" bIns="117025" anchor="ctr"/>
            <a:lstStyle/>
            <a:p>
              <a:pPr>
                <a:defRPr/>
              </a:pPr>
              <a:endParaRPr lang="ru-RU" sz="1350"/>
            </a:p>
          </p:txBody>
        </p:sp>
        <p:sp>
          <p:nvSpPr>
            <p:cNvPr id="859" name="Shape 721">
              <a:extLst>
                <a:ext uri="{FF2B5EF4-FFF2-40B4-BE49-F238E27FC236}">
                  <a16:creationId xmlns:a16="http://schemas.microsoft.com/office/drawing/2014/main" id="{90E524CC-3B36-DCC3-1571-46E0C060DABF}"/>
                </a:ext>
              </a:extLst>
            </p:cNvPr>
            <p:cNvSpPr>
              <a:spLocks/>
            </p:cNvSpPr>
            <p:nvPr/>
          </p:nvSpPr>
          <p:spPr bwMode="auto">
            <a:xfrm>
              <a:off x="4037243" y="5245665"/>
              <a:ext cx="38838" cy="105747"/>
            </a:xfrm>
            <a:custGeom>
              <a:avLst/>
              <a:gdLst>
                <a:gd name="T0" fmla="*/ 591796875 w 1550"/>
                <a:gd name="T1" fmla="*/ 0 h 4243"/>
                <a:gd name="T2" fmla="*/ 591796875 w 1550"/>
                <a:gd name="T3" fmla="*/ 13281250 h 4243"/>
                <a:gd name="T4" fmla="*/ 289453125 w 1550"/>
                <a:gd name="T5" fmla="*/ 815625000 h 4243"/>
                <a:gd name="T6" fmla="*/ 131640625 w 1550"/>
                <a:gd name="T7" fmla="*/ 1223046875 h 4243"/>
                <a:gd name="T8" fmla="*/ 0 w 1550"/>
                <a:gd name="T9" fmla="*/ 1630859375 h 4243"/>
                <a:gd name="T10" fmla="*/ 0 w 1550"/>
                <a:gd name="T11" fmla="*/ 1644140625 h 4243"/>
                <a:gd name="T12" fmla="*/ 13281250 w 1550"/>
                <a:gd name="T13" fmla="*/ 1657031250 h 4243"/>
                <a:gd name="T14" fmla="*/ 26562500 w 1550"/>
                <a:gd name="T15" fmla="*/ 1657031250 h 4243"/>
                <a:gd name="T16" fmla="*/ 26562500 w 1550"/>
                <a:gd name="T17" fmla="*/ 1644140625 h 4243"/>
                <a:gd name="T18" fmla="*/ 197265625 w 1550"/>
                <a:gd name="T19" fmla="*/ 1223046875 h 4243"/>
                <a:gd name="T20" fmla="*/ 355078125 w 1550"/>
                <a:gd name="T21" fmla="*/ 789062500 h 4243"/>
                <a:gd name="T22" fmla="*/ 447265625 w 1550"/>
                <a:gd name="T23" fmla="*/ 605078125 h 4243"/>
                <a:gd name="T24" fmla="*/ 526171875 w 1550"/>
                <a:gd name="T25" fmla="*/ 407812500 h 4243"/>
                <a:gd name="T26" fmla="*/ 565625000 w 1550"/>
                <a:gd name="T27" fmla="*/ 302734375 h 4243"/>
                <a:gd name="T28" fmla="*/ 605078125 w 1550"/>
                <a:gd name="T29" fmla="*/ 197265625 h 4243"/>
                <a:gd name="T30" fmla="*/ 605078125 w 1550"/>
                <a:gd name="T31" fmla="*/ 105468750 h 4243"/>
                <a:gd name="T32" fmla="*/ 605078125 w 1550"/>
                <a:gd name="T33" fmla="*/ 13281250 h 4243"/>
                <a:gd name="T34" fmla="*/ 591796875 w 1550"/>
                <a:gd name="T35" fmla="*/ 0 h 424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50"/>
                <a:gd name="T55" fmla="*/ 0 h 4243"/>
                <a:gd name="T56" fmla="*/ 1550 w 1550"/>
                <a:gd name="T57" fmla="*/ 4243 h 424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50" h="4243" extrusionOk="0">
                  <a:moveTo>
                    <a:pt x="1515" y="0"/>
                  </a:moveTo>
                  <a:lnTo>
                    <a:pt x="1515" y="34"/>
                  </a:lnTo>
                  <a:lnTo>
                    <a:pt x="741" y="2088"/>
                  </a:lnTo>
                  <a:lnTo>
                    <a:pt x="337" y="3131"/>
                  </a:lnTo>
                  <a:lnTo>
                    <a:pt x="0" y="4175"/>
                  </a:lnTo>
                  <a:lnTo>
                    <a:pt x="0" y="4209"/>
                  </a:lnTo>
                  <a:lnTo>
                    <a:pt x="34" y="4242"/>
                  </a:lnTo>
                  <a:lnTo>
                    <a:pt x="68" y="4242"/>
                  </a:lnTo>
                  <a:lnTo>
                    <a:pt x="68" y="4209"/>
                  </a:lnTo>
                  <a:lnTo>
                    <a:pt x="505" y="3131"/>
                  </a:lnTo>
                  <a:lnTo>
                    <a:pt x="909" y="2020"/>
                  </a:lnTo>
                  <a:lnTo>
                    <a:pt x="1145" y="1549"/>
                  </a:lnTo>
                  <a:lnTo>
                    <a:pt x="1347" y="1044"/>
                  </a:lnTo>
                  <a:lnTo>
                    <a:pt x="1448" y="775"/>
                  </a:lnTo>
                  <a:lnTo>
                    <a:pt x="1549" y="505"/>
                  </a:lnTo>
                  <a:lnTo>
                    <a:pt x="1549" y="270"/>
                  </a:lnTo>
                  <a:lnTo>
                    <a:pt x="1549" y="34"/>
                  </a:lnTo>
                  <a:lnTo>
                    <a:pt x="1515" y="0"/>
                  </a:lnTo>
                  <a:close/>
                </a:path>
              </a:pathLst>
            </a:custGeom>
            <a:solidFill>
              <a:srgbClr val="BDD1D3"/>
            </a:solidFill>
            <a:ln>
              <a:noFill/>
            </a:ln>
          </p:spPr>
          <p:txBody>
            <a:bodyPr lIns="117025" tIns="117025" rIns="117025" bIns="117025" anchor="ctr"/>
            <a:lstStyle/>
            <a:p>
              <a:pPr>
                <a:defRPr/>
              </a:pPr>
              <a:endParaRPr lang="ru-RU" sz="1350"/>
            </a:p>
          </p:txBody>
        </p:sp>
        <p:sp>
          <p:nvSpPr>
            <p:cNvPr id="860" name="Shape 722">
              <a:extLst>
                <a:ext uri="{FF2B5EF4-FFF2-40B4-BE49-F238E27FC236}">
                  <a16:creationId xmlns:a16="http://schemas.microsoft.com/office/drawing/2014/main" id="{9A2E3B46-DF82-C33F-855B-7BF2FEFF518C}"/>
                </a:ext>
              </a:extLst>
            </p:cNvPr>
            <p:cNvSpPr>
              <a:spLocks/>
            </p:cNvSpPr>
            <p:nvPr/>
          </p:nvSpPr>
          <p:spPr bwMode="auto">
            <a:xfrm>
              <a:off x="4124479" y="5049107"/>
              <a:ext cx="65129" cy="42419"/>
            </a:xfrm>
            <a:custGeom>
              <a:avLst/>
              <a:gdLst>
                <a:gd name="T0" fmla="*/ 1000000000 w 2594"/>
                <a:gd name="T1" fmla="*/ 390625 h 1685"/>
                <a:gd name="T2" fmla="*/ 986718750 w 2594"/>
                <a:gd name="T3" fmla="*/ 13281250 h 1685"/>
                <a:gd name="T4" fmla="*/ 933984375 w 2594"/>
                <a:gd name="T5" fmla="*/ 105468750 h 1685"/>
                <a:gd name="T6" fmla="*/ 868359375 w 2594"/>
                <a:gd name="T7" fmla="*/ 210546875 h 1685"/>
                <a:gd name="T8" fmla="*/ 815625000 w 2594"/>
                <a:gd name="T9" fmla="*/ 316015625 h 1685"/>
                <a:gd name="T10" fmla="*/ 736718750 w 2594"/>
                <a:gd name="T11" fmla="*/ 421093750 h 1685"/>
                <a:gd name="T12" fmla="*/ 644921875 w 2594"/>
                <a:gd name="T13" fmla="*/ 486718750 h 1685"/>
                <a:gd name="T14" fmla="*/ 539453125 w 2594"/>
                <a:gd name="T15" fmla="*/ 539453125 h 1685"/>
                <a:gd name="T16" fmla="*/ 447656250 w 2594"/>
                <a:gd name="T17" fmla="*/ 565625000 h 1685"/>
                <a:gd name="T18" fmla="*/ 342187500 w 2594"/>
                <a:gd name="T19" fmla="*/ 565625000 h 1685"/>
                <a:gd name="T20" fmla="*/ 250390625 w 2594"/>
                <a:gd name="T21" fmla="*/ 539453125 h 1685"/>
                <a:gd name="T22" fmla="*/ 158203125 w 2594"/>
                <a:gd name="T23" fmla="*/ 486718750 h 1685"/>
                <a:gd name="T24" fmla="*/ 118750000 w 2594"/>
                <a:gd name="T25" fmla="*/ 447265625 h 1685"/>
                <a:gd name="T26" fmla="*/ 92578125 w 2594"/>
                <a:gd name="T27" fmla="*/ 407812500 h 1685"/>
                <a:gd name="T28" fmla="*/ 66015625 w 2594"/>
                <a:gd name="T29" fmla="*/ 355468750 h 1685"/>
                <a:gd name="T30" fmla="*/ 39843750 w 2594"/>
                <a:gd name="T31" fmla="*/ 289453125 h 1685"/>
                <a:gd name="T32" fmla="*/ 26562500 w 2594"/>
                <a:gd name="T33" fmla="*/ 276562500 h 1685"/>
                <a:gd name="T34" fmla="*/ 13671875 w 2594"/>
                <a:gd name="T35" fmla="*/ 276562500 h 1685"/>
                <a:gd name="T36" fmla="*/ 13671875 w 2594"/>
                <a:gd name="T37" fmla="*/ 289453125 h 1685"/>
                <a:gd name="T38" fmla="*/ 390625 w 2594"/>
                <a:gd name="T39" fmla="*/ 342187500 h 1685"/>
                <a:gd name="T40" fmla="*/ 390625 w 2594"/>
                <a:gd name="T41" fmla="*/ 381640625 h 1685"/>
                <a:gd name="T42" fmla="*/ 26562500 w 2594"/>
                <a:gd name="T43" fmla="*/ 460546875 h 1685"/>
                <a:gd name="T44" fmla="*/ 79296875 w 2594"/>
                <a:gd name="T45" fmla="*/ 526171875 h 1685"/>
                <a:gd name="T46" fmla="*/ 144921875 w 2594"/>
                <a:gd name="T47" fmla="*/ 578906250 h 1685"/>
                <a:gd name="T48" fmla="*/ 223828125 w 2594"/>
                <a:gd name="T49" fmla="*/ 618359375 h 1685"/>
                <a:gd name="T50" fmla="*/ 302734375 w 2594"/>
                <a:gd name="T51" fmla="*/ 644531250 h 1685"/>
                <a:gd name="T52" fmla="*/ 394921875 w 2594"/>
                <a:gd name="T53" fmla="*/ 657812500 h 1685"/>
                <a:gd name="T54" fmla="*/ 473828125 w 2594"/>
                <a:gd name="T55" fmla="*/ 657812500 h 1685"/>
                <a:gd name="T56" fmla="*/ 566015625 w 2594"/>
                <a:gd name="T57" fmla="*/ 631640625 h 1685"/>
                <a:gd name="T58" fmla="*/ 657812500 w 2594"/>
                <a:gd name="T59" fmla="*/ 578906250 h 1685"/>
                <a:gd name="T60" fmla="*/ 763281250 w 2594"/>
                <a:gd name="T61" fmla="*/ 500000000 h 1685"/>
                <a:gd name="T62" fmla="*/ 842187500 w 2594"/>
                <a:gd name="T63" fmla="*/ 421093750 h 1685"/>
                <a:gd name="T64" fmla="*/ 921093750 w 2594"/>
                <a:gd name="T65" fmla="*/ 316015625 h 1685"/>
                <a:gd name="T66" fmla="*/ 973437500 w 2594"/>
                <a:gd name="T67" fmla="*/ 223828125 h 1685"/>
                <a:gd name="T68" fmla="*/ 1012890625 w 2594"/>
                <a:gd name="T69" fmla="*/ 118750000 h 1685"/>
                <a:gd name="T70" fmla="*/ 1012890625 w 2594"/>
                <a:gd name="T71" fmla="*/ 13281250 h 1685"/>
                <a:gd name="T72" fmla="*/ 1000000000 w 2594"/>
                <a:gd name="T73" fmla="*/ 390625 h 168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594"/>
                <a:gd name="T112" fmla="*/ 0 h 1685"/>
                <a:gd name="T113" fmla="*/ 2594 w 2594"/>
                <a:gd name="T114" fmla="*/ 1685 h 168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594" h="1685" extrusionOk="0">
                  <a:moveTo>
                    <a:pt x="2560" y="1"/>
                  </a:moveTo>
                  <a:lnTo>
                    <a:pt x="2526" y="34"/>
                  </a:lnTo>
                  <a:lnTo>
                    <a:pt x="2391" y="270"/>
                  </a:lnTo>
                  <a:lnTo>
                    <a:pt x="2223" y="539"/>
                  </a:lnTo>
                  <a:lnTo>
                    <a:pt x="2088" y="809"/>
                  </a:lnTo>
                  <a:lnTo>
                    <a:pt x="1886" y="1078"/>
                  </a:lnTo>
                  <a:lnTo>
                    <a:pt x="1651" y="1246"/>
                  </a:lnTo>
                  <a:lnTo>
                    <a:pt x="1381" y="1381"/>
                  </a:lnTo>
                  <a:lnTo>
                    <a:pt x="1146" y="1448"/>
                  </a:lnTo>
                  <a:lnTo>
                    <a:pt x="876" y="1448"/>
                  </a:lnTo>
                  <a:lnTo>
                    <a:pt x="641" y="1381"/>
                  </a:lnTo>
                  <a:lnTo>
                    <a:pt x="405" y="1246"/>
                  </a:lnTo>
                  <a:lnTo>
                    <a:pt x="304" y="1145"/>
                  </a:lnTo>
                  <a:lnTo>
                    <a:pt x="237" y="1044"/>
                  </a:lnTo>
                  <a:lnTo>
                    <a:pt x="169" y="910"/>
                  </a:lnTo>
                  <a:lnTo>
                    <a:pt x="102" y="741"/>
                  </a:lnTo>
                  <a:lnTo>
                    <a:pt x="68" y="708"/>
                  </a:lnTo>
                  <a:lnTo>
                    <a:pt x="35" y="708"/>
                  </a:lnTo>
                  <a:lnTo>
                    <a:pt x="35" y="741"/>
                  </a:lnTo>
                  <a:lnTo>
                    <a:pt x="1" y="876"/>
                  </a:lnTo>
                  <a:lnTo>
                    <a:pt x="1" y="977"/>
                  </a:lnTo>
                  <a:lnTo>
                    <a:pt x="68" y="1179"/>
                  </a:lnTo>
                  <a:lnTo>
                    <a:pt x="203" y="1347"/>
                  </a:lnTo>
                  <a:lnTo>
                    <a:pt x="371" y="1482"/>
                  </a:lnTo>
                  <a:lnTo>
                    <a:pt x="573" y="1583"/>
                  </a:lnTo>
                  <a:lnTo>
                    <a:pt x="775" y="1650"/>
                  </a:lnTo>
                  <a:lnTo>
                    <a:pt x="1011" y="1684"/>
                  </a:lnTo>
                  <a:lnTo>
                    <a:pt x="1213" y="1684"/>
                  </a:lnTo>
                  <a:lnTo>
                    <a:pt x="1449" y="1617"/>
                  </a:lnTo>
                  <a:lnTo>
                    <a:pt x="1684" y="1482"/>
                  </a:lnTo>
                  <a:lnTo>
                    <a:pt x="1954" y="1280"/>
                  </a:lnTo>
                  <a:lnTo>
                    <a:pt x="2156" y="1078"/>
                  </a:lnTo>
                  <a:lnTo>
                    <a:pt x="2358" y="809"/>
                  </a:lnTo>
                  <a:lnTo>
                    <a:pt x="2492" y="573"/>
                  </a:lnTo>
                  <a:lnTo>
                    <a:pt x="2593" y="304"/>
                  </a:lnTo>
                  <a:lnTo>
                    <a:pt x="2593" y="34"/>
                  </a:lnTo>
                  <a:lnTo>
                    <a:pt x="2560" y="1"/>
                  </a:lnTo>
                  <a:close/>
                </a:path>
              </a:pathLst>
            </a:custGeom>
            <a:solidFill>
              <a:srgbClr val="BDD1D3"/>
            </a:solidFill>
            <a:ln>
              <a:noFill/>
            </a:ln>
          </p:spPr>
          <p:txBody>
            <a:bodyPr lIns="117025" tIns="117025" rIns="117025" bIns="117025" anchor="ctr"/>
            <a:lstStyle/>
            <a:p>
              <a:pPr>
                <a:defRPr/>
              </a:pPr>
              <a:endParaRPr lang="ru-RU" sz="1350"/>
            </a:p>
          </p:txBody>
        </p:sp>
        <p:sp>
          <p:nvSpPr>
            <p:cNvPr id="861" name="Shape 723">
              <a:extLst>
                <a:ext uri="{FF2B5EF4-FFF2-40B4-BE49-F238E27FC236}">
                  <a16:creationId xmlns:a16="http://schemas.microsoft.com/office/drawing/2014/main" id="{2A761154-03BB-FB19-878E-C08220814EC6}"/>
                </a:ext>
              </a:extLst>
            </p:cNvPr>
            <p:cNvSpPr>
              <a:spLocks/>
            </p:cNvSpPr>
            <p:nvPr/>
          </p:nvSpPr>
          <p:spPr bwMode="auto">
            <a:xfrm>
              <a:off x="4039633" y="2891150"/>
              <a:ext cx="5378" cy="5974"/>
            </a:xfrm>
            <a:custGeom>
              <a:avLst/>
              <a:gdLst>
                <a:gd name="T0" fmla="*/ 0 w 203"/>
                <a:gd name="T1" fmla="*/ 390625 h 237"/>
                <a:gd name="T2" fmla="*/ 0 w 203"/>
                <a:gd name="T3" fmla="*/ 52734375 h 237"/>
                <a:gd name="T4" fmla="*/ 13281250 w 203"/>
                <a:gd name="T5" fmla="*/ 79296875 h 237"/>
                <a:gd name="T6" fmla="*/ 39453125 w 203"/>
                <a:gd name="T7" fmla="*/ 92187500 h 237"/>
                <a:gd name="T8" fmla="*/ 66015625 w 203"/>
                <a:gd name="T9" fmla="*/ 79296875 h 237"/>
                <a:gd name="T10" fmla="*/ 78906250 w 203"/>
                <a:gd name="T11" fmla="*/ 52734375 h 237"/>
                <a:gd name="T12" fmla="*/ 78906250 w 203"/>
                <a:gd name="T13" fmla="*/ 390625 h 237"/>
                <a:gd name="T14" fmla="*/ 0 w 203"/>
                <a:gd name="T15" fmla="*/ 390625 h 237"/>
                <a:gd name="T16" fmla="*/ 0 60000 65536"/>
                <a:gd name="T17" fmla="*/ 0 60000 65536"/>
                <a:gd name="T18" fmla="*/ 0 60000 65536"/>
                <a:gd name="T19" fmla="*/ 0 60000 65536"/>
                <a:gd name="T20" fmla="*/ 0 60000 65536"/>
                <a:gd name="T21" fmla="*/ 0 60000 65536"/>
                <a:gd name="T22" fmla="*/ 0 60000 65536"/>
                <a:gd name="T23" fmla="*/ 0 60000 65536"/>
                <a:gd name="T24" fmla="*/ 0 w 203"/>
                <a:gd name="T25" fmla="*/ 0 h 237"/>
                <a:gd name="T26" fmla="*/ 203 w 203"/>
                <a:gd name="T27" fmla="*/ 237 h 23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3" h="237" extrusionOk="0">
                  <a:moveTo>
                    <a:pt x="0" y="1"/>
                  </a:moveTo>
                  <a:lnTo>
                    <a:pt x="0" y="135"/>
                  </a:lnTo>
                  <a:lnTo>
                    <a:pt x="34" y="203"/>
                  </a:lnTo>
                  <a:lnTo>
                    <a:pt x="101" y="236"/>
                  </a:lnTo>
                  <a:lnTo>
                    <a:pt x="169" y="203"/>
                  </a:lnTo>
                  <a:lnTo>
                    <a:pt x="202" y="135"/>
                  </a:lnTo>
                  <a:lnTo>
                    <a:pt x="202" y="1"/>
                  </a:lnTo>
                  <a:lnTo>
                    <a:pt x="0" y="1"/>
                  </a:lnTo>
                  <a:close/>
                </a:path>
              </a:pathLst>
            </a:custGeom>
            <a:solidFill>
              <a:srgbClr val="BDD1D3"/>
            </a:solidFill>
            <a:ln>
              <a:noFill/>
            </a:ln>
          </p:spPr>
          <p:txBody>
            <a:bodyPr lIns="117025" tIns="117025" rIns="117025" bIns="117025" anchor="ctr"/>
            <a:lstStyle/>
            <a:p>
              <a:pPr>
                <a:defRPr/>
              </a:pPr>
              <a:endParaRPr lang="ru-RU" sz="1350"/>
            </a:p>
          </p:txBody>
        </p:sp>
        <p:sp>
          <p:nvSpPr>
            <p:cNvPr id="862" name="Shape 724">
              <a:extLst>
                <a:ext uri="{FF2B5EF4-FFF2-40B4-BE49-F238E27FC236}">
                  <a16:creationId xmlns:a16="http://schemas.microsoft.com/office/drawing/2014/main" id="{9A27B65E-92EA-6494-0BBD-A8F37AF57D4D}"/>
                </a:ext>
              </a:extLst>
            </p:cNvPr>
            <p:cNvSpPr>
              <a:spLocks/>
            </p:cNvSpPr>
            <p:nvPr/>
          </p:nvSpPr>
          <p:spPr bwMode="auto">
            <a:xfrm>
              <a:off x="4015135" y="4990558"/>
              <a:ext cx="185228" cy="365037"/>
            </a:xfrm>
            <a:custGeom>
              <a:avLst/>
              <a:gdLst>
                <a:gd name="T0" fmla="*/ 2147483647 w 7407"/>
                <a:gd name="T1" fmla="*/ 39843750 h 14613"/>
                <a:gd name="T2" fmla="*/ 1920312500 w 7407"/>
                <a:gd name="T3" fmla="*/ 263281250 h 14613"/>
                <a:gd name="T4" fmla="*/ 1670312500 w 7407"/>
                <a:gd name="T5" fmla="*/ 644921875 h 14613"/>
                <a:gd name="T6" fmla="*/ 1551953125 w 7407"/>
                <a:gd name="T7" fmla="*/ 1078906250 h 14613"/>
                <a:gd name="T8" fmla="*/ 1578125000 w 7407"/>
                <a:gd name="T9" fmla="*/ 1394531250 h 14613"/>
                <a:gd name="T10" fmla="*/ 1709765625 w 7407"/>
                <a:gd name="T11" fmla="*/ 1828515625 h 14613"/>
                <a:gd name="T12" fmla="*/ 1591406250 w 7407"/>
                <a:gd name="T13" fmla="*/ 2147483647 h 14613"/>
                <a:gd name="T14" fmla="*/ 1025781250 w 7407"/>
                <a:gd name="T15" fmla="*/ 2147483647 h 14613"/>
                <a:gd name="T16" fmla="*/ 157812500 w 7407"/>
                <a:gd name="T17" fmla="*/ 2147483647 h 14613"/>
                <a:gd name="T18" fmla="*/ 13281250 w 7407"/>
                <a:gd name="T19" fmla="*/ 2147483647 h 14613"/>
                <a:gd name="T20" fmla="*/ 13281250 w 7407"/>
                <a:gd name="T21" fmla="*/ 2147483647 h 14613"/>
                <a:gd name="T22" fmla="*/ 65625000 w 7407"/>
                <a:gd name="T23" fmla="*/ 2147483647 h 14613"/>
                <a:gd name="T24" fmla="*/ 118359375 w 7407"/>
                <a:gd name="T25" fmla="*/ 2147483647 h 14613"/>
                <a:gd name="T26" fmla="*/ 355078125 w 7407"/>
                <a:gd name="T27" fmla="*/ 2147483647 h 14613"/>
                <a:gd name="T28" fmla="*/ 1367578125 w 7407"/>
                <a:gd name="T29" fmla="*/ 2147483647 h 14613"/>
                <a:gd name="T30" fmla="*/ 1735937500 w 7407"/>
                <a:gd name="T31" fmla="*/ 2117578125 h 14613"/>
                <a:gd name="T32" fmla="*/ 1775390625 w 7407"/>
                <a:gd name="T33" fmla="*/ 1841406250 h 14613"/>
                <a:gd name="T34" fmla="*/ 1670312500 w 7407"/>
                <a:gd name="T35" fmla="*/ 1460156250 h 14613"/>
                <a:gd name="T36" fmla="*/ 1617578125 w 7407"/>
                <a:gd name="T37" fmla="*/ 1131250000 h 14613"/>
                <a:gd name="T38" fmla="*/ 1696484375 w 7407"/>
                <a:gd name="T39" fmla="*/ 763281250 h 14613"/>
                <a:gd name="T40" fmla="*/ 1867578125 w 7407"/>
                <a:gd name="T41" fmla="*/ 421093750 h 14613"/>
                <a:gd name="T42" fmla="*/ 2117578125 w 7407"/>
                <a:gd name="T43" fmla="*/ 158203125 h 14613"/>
                <a:gd name="T44" fmla="*/ 2147483647 w 7407"/>
                <a:gd name="T45" fmla="*/ 53125000 h 14613"/>
                <a:gd name="T46" fmla="*/ 2147483647 w 7407"/>
                <a:gd name="T47" fmla="*/ 92578125 h 14613"/>
                <a:gd name="T48" fmla="*/ 2147483647 w 7407"/>
                <a:gd name="T49" fmla="*/ 355468750 h 14613"/>
                <a:gd name="T50" fmla="*/ 2147483647 w 7407"/>
                <a:gd name="T51" fmla="*/ 684375000 h 14613"/>
                <a:gd name="T52" fmla="*/ 2147483647 w 7407"/>
                <a:gd name="T53" fmla="*/ 1118359375 h 14613"/>
                <a:gd name="T54" fmla="*/ 2147483647 w 7407"/>
                <a:gd name="T55" fmla="*/ 1407421875 h 14613"/>
                <a:gd name="T56" fmla="*/ 2147483647 w 7407"/>
                <a:gd name="T57" fmla="*/ 1644140625 h 14613"/>
                <a:gd name="T58" fmla="*/ 1893750000 w 7407"/>
                <a:gd name="T59" fmla="*/ 1986328125 h 14613"/>
                <a:gd name="T60" fmla="*/ 1604687500 w 7407"/>
                <a:gd name="T61" fmla="*/ 2147483647 h 14613"/>
                <a:gd name="T62" fmla="*/ 1236328125 w 7407"/>
                <a:gd name="T63" fmla="*/ 2147483647 h 14613"/>
                <a:gd name="T64" fmla="*/ 1025781250 w 7407"/>
                <a:gd name="T65" fmla="*/ 2147483647 h 14613"/>
                <a:gd name="T66" fmla="*/ 867968750 w 7407"/>
                <a:gd name="T67" fmla="*/ 2147483647 h 14613"/>
                <a:gd name="T68" fmla="*/ 657421875 w 7407"/>
                <a:gd name="T69" fmla="*/ 2147483647 h 14613"/>
                <a:gd name="T70" fmla="*/ 381250000 w 7407"/>
                <a:gd name="T71" fmla="*/ 2147483647 h 14613"/>
                <a:gd name="T72" fmla="*/ 157812500 w 7407"/>
                <a:gd name="T73" fmla="*/ 2147483647 h 14613"/>
                <a:gd name="T74" fmla="*/ 78906250 w 7407"/>
                <a:gd name="T75" fmla="*/ 2147483647 h 14613"/>
                <a:gd name="T76" fmla="*/ 52734375 w 7407"/>
                <a:gd name="T77" fmla="*/ 2147483647 h 14613"/>
                <a:gd name="T78" fmla="*/ 131640625 w 7407"/>
                <a:gd name="T79" fmla="*/ 2147483647 h 14613"/>
                <a:gd name="T80" fmla="*/ 302343750 w 7407"/>
                <a:gd name="T81" fmla="*/ 2147483647 h 14613"/>
                <a:gd name="T82" fmla="*/ 512890625 w 7407"/>
                <a:gd name="T83" fmla="*/ 2147483647 h 14613"/>
                <a:gd name="T84" fmla="*/ 710156250 w 7407"/>
                <a:gd name="T85" fmla="*/ 2147483647 h 14613"/>
                <a:gd name="T86" fmla="*/ 867968750 w 7407"/>
                <a:gd name="T87" fmla="*/ 2147483647 h 14613"/>
                <a:gd name="T88" fmla="*/ 1025781250 w 7407"/>
                <a:gd name="T89" fmla="*/ 2147483647 h 14613"/>
                <a:gd name="T90" fmla="*/ 1157421875 w 7407"/>
                <a:gd name="T91" fmla="*/ 2147483647 h 14613"/>
                <a:gd name="T92" fmla="*/ 1459765625 w 7407"/>
                <a:gd name="T93" fmla="*/ 2147483647 h 14613"/>
                <a:gd name="T94" fmla="*/ 1749218750 w 7407"/>
                <a:gd name="T95" fmla="*/ 2147483647 h 14613"/>
                <a:gd name="T96" fmla="*/ 2038671875 w 7407"/>
                <a:gd name="T97" fmla="*/ 1946875000 h 14613"/>
                <a:gd name="T98" fmla="*/ 2147483647 w 7407"/>
                <a:gd name="T99" fmla="*/ 1631250000 h 14613"/>
                <a:gd name="T100" fmla="*/ 2147483647 w 7407"/>
                <a:gd name="T101" fmla="*/ 1381250000 h 14613"/>
                <a:gd name="T102" fmla="*/ 2147483647 w 7407"/>
                <a:gd name="T103" fmla="*/ 1131250000 h 14613"/>
                <a:gd name="T104" fmla="*/ 2147483647 w 7407"/>
                <a:gd name="T105" fmla="*/ 736718750 h 14613"/>
                <a:gd name="T106" fmla="*/ 2147483647 w 7407"/>
                <a:gd name="T107" fmla="*/ 355468750 h 14613"/>
                <a:gd name="T108" fmla="*/ 2147483647 w 7407"/>
                <a:gd name="T109" fmla="*/ 105468750 h 14613"/>
                <a:gd name="T110" fmla="*/ 2147483647 w 7407"/>
                <a:gd name="T111" fmla="*/ 39843750 h 14613"/>
                <a:gd name="T112" fmla="*/ 2147483647 w 7407"/>
                <a:gd name="T113" fmla="*/ 390625 h 1461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407"/>
                <a:gd name="T172" fmla="*/ 0 h 14613"/>
                <a:gd name="T173" fmla="*/ 7407 w 7407"/>
                <a:gd name="T174" fmla="*/ 14613 h 1461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407" h="14613" extrusionOk="0">
                  <a:moveTo>
                    <a:pt x="5993" y="1"/>
                  </a:moveTo>
                  <a:lnTo>
                    <a:pt x="5825" y="35"/>
                  </a:lnTo>
                  <a:lnTo>
                    <a:pt x="5656" y="102"/>
                  </a:lnTo>
                  <a:lnTo>
                    <a:pt x="5488" y="169"/>
                  </a:lnTo>
                  <a:lnTo>
                    <a:pt x="5185" y="405"/>
                  </a:lnTo>
                  <a:lnTo>
                    <a:pt x="4916" y="674"/>
                  </a:lnTo>
                  <a:lnTo>
                    <a:pt x="4680" y="1011"/>
                  </a:lnTo>
                  <a:lnTo>
                    <a:pt x="4478" y="1348"/>
                  </a:lnTo>
                  <a:lnTo>
                    <a:pt x="4276" y="1651"/>
                  </a:lnTo>
                  <a:lnTo>
                    <a:pt x="4141" y="2021"/>
                  </a:lnTo>
                  <a:lnTo>
                    <a:pt x="4040" y="2391"/>
                  </a:lnTo>
                  <a:lnTo>
                    <a:pt x="3973" y="2762"/>
                  </a:lnTo>
                  <a:lnTo>
                    <a:pt x="3973" y="3132"/>
                  </a:lnTo>
                  <a:lnTo>
                    <a:pt x="4007" y="3368"/>
                  </a:lnTo>
                  <a:lnTo>
                    <a:pt x="4040" y="3570"/>
                  </a:lnTo>
                  <a:lnTo>
                    <a:pt x="4209" y="3974"/>
                  </a:lnTo>
                  <a:lnTo>
                    <a:pt x="4310" y="4344"/>
                  </a:lnTo>
                  <a:lnTo>
                    <a:pt x="4377" y="4681"/>
                  </a:lnTo>
                  <a:lnTo>
                    <a:pt x="4377" y="5051"/>
                  </a:lnTo>
                  <a:lnTo>
                    <a:pt x="4310" y="5421"/>
                  </a:lnTo>
                  <a:lnTo>
                    <a:pt x="4074" y="5960"/>
                  </a:lnTo>
                  <a:lnTo>
                    <a:pt x="3838" y="6532"/>
                  </a:lnTo>
                  <a:lnTo>
                    <a:pt x="3232" y="7576"/>
                  </a:lnTo>
                  <a:lnTo>
                    <a:pt x="2626" y="8687"/>
                  </a:lnTo>
                  <a:lnTo>
                    <a:pt x="1986" y="9798"/>
                  </a:lnTo>
                  <a:lnTo>
                    <a:pt x="640" y="11953"/>
                  </a:lnTo>
                  <a:lnTo>
                    <a:pt x="404" y="12323"/>
                  </a:lnTo>
                  <a:lnTo>
                    <a:pt x="202" y="12727"/>
                  </a:lnTo>
                  <a:lnTo>
                    <a:pt x="101" y="12929"/>
                  </a:lnTo>
                  <a:lnTo>
                    <a:pt x="34" y="13131"/>
                  </a:lnTo>
                  <a:lnTo>
                    <a:pt x="0" y="13367"/>
                  </a:lnTo>
                  <a:lnTo>
                    <a:pt x="0" y="13569"/>
                  </a:lnTo>
                  <a:lnTo>
                    <a:pt x="34" y="13636"/>
                  </a:lnTo>
                  <a:lnTo>
                    <a:pt x="67" y="13670"/>
                  </a:lnTo>
                  <a:lnTo>
                    <a:pt x="135" y="13636"/>
                  </a:lnTo>
                  <a:lnTo>
                    <a:pt x="168" y="13569"/>
                  </a:lnTo>
                  <a:lnTo>
                    <a:pt x="168" y="13333"/>
                  </a:lnTo>
                  <a:lnTo>
                    <a:pt x="202" y="13098"/>
                  </a:lnTo>
                  <a:lnTo>
                    <a:pt x="303" y="12862"/>
                  </a:lnTo>
                  <a:lnTo>
                    <a:pt x="404" y="12660"/>
                  </a:lnTo>
                  <a:lnTo>
                    <a:pt x="640" y="12222"/>
                  </a:lnTo>
                  <a:lnTo>
                    <a:pt x="909" y="11818"/>
                  </a:lnTo>
                  <a:lnTo>
                    <a:pt x="1986" y="10068"/>
                  </a:lnTo>
                  <a:lnTo>
                    <a:pt x="2996" y="8317"/>
                  </a:lnTo>
                  <a:lnTo>
                    <a:pt x="3501" y="7442"/>
                  </a:lnTo>
                  <a:lnTo>
                    <a:pt x="3939" y="6532"/>
                  </a:lnTo>
                  <a:lnTo>
                    <a:pt x="4310" y="5792"/>
                  </a:lnTo>
                  <a:lnTo>
                    <a:pt x="4444" y="5421"/>
                  </a:lnTo>
                  <a:lnTo>
                    <a:pt x="4545" y="5051"/>
                  </a:lnTo>
                  <a:lnTo>
                    <a:pt x="4545" y="4883"/>
                  </a:lnTo>
                  <a:lnTo>
                    <a:pt x="4545" y="4714"/>
                  </a:lnTo>
                  <a:lnTo>
                    <a:pt x="4512" y="4378"/>
                  </a:lnTo>
                  <a:lnTo>
                    <a:pt x="4377" y="4041"/>
                  </a:lnTo>
                  <a:lnTo>
                    <a:pt x="4276" y="3738"/>
                  </a:lnTo>
                  <a:lnTo>
                    <a:pt x="4175" y="3469"/>
                  </a:lnTo>
                  <a:lnTo>
                    <a:pt x="4141" y="3199"/>
                  </a:lnTo>
                  <a:lnTo>
                    <a:pt x="4141" y="2896"/>
                  </a:lnTo>
                  <a:lnTo>
                    <a:pt x="4175" y="2593"/>
                  </a:lnTo>
                  <a:lnTo>
                    <a:pt x="4242" y="2257"/>
                  </a:lnTo>
                  <a:lnTo>
                    <a:pt x="4343" y="1954"/>
                  </a:lnTo>
                  <a:lnTo>
                    <a:pt x="4444" y="1651"/>
                  </a:lnTo>
                  <a:lnTo>
                    <a:pt x="4613" y="1348"/>
                  </a:lnTo>
                  <a:lnTo>
                    <a:pt x="4781" y="1078"/>
                  </a:lnTo>
                  <a:lnTo>
                    <a:pt x="4983" y="809"/>
                  </a:lnTo>
                  <a:lnTo>
                    <a:pt x="5185" y="607"/>
                  </a:lnTo>
                  <a:lnTo>
                    <a:pt x="5421" y="405"/>
                  </a:lnTo>
                  <a:lnTo>
                    <a:pt x="5690" y="270"/>
                  </a:lnTo>
                  <a:lnTo>
                    <a:pt x="5959" y="169"/>
                  </a:lnTo>
                  <a:lnTo>
                    <a:pt x="6262" y="136"/>
                  </a:lnTo>
                  <a:lnTo>
                    <a:pt x="6565" y="169"/>
                  </a:lnTo>
                  <a:lnTo>
                    <a:pt x="6565" y="203"/>
                  </a:lnTo>
                  <a:lnTo>
                    <a:pt x="6599" y="237"/>
                  </a:lnTo>
                  <a:lnTo>
                    <a:pt x="6767" y="439"/>
                  </a:lnTo>
                  <a:lnTo>
                    <a:pt x="6902" y="674"/>
                  </a:lnTo>
                  <a:lnTo>
                    <a:pt x="7003" y="910"/>
                  </a:lnTo>
                  <a:lnTo>
                    <a:pt x="7104" y="1179"/>
                  </a:lnTo>
                  <a:lnTo>
                    <a:pt x="7138" y="1482"/>
                  </a:lnTo>
                  <a:lnTo>
                    <a:pt x="7171" y="1752"/>
                  </a:lnTo>
                  <a:lnTo>
                    <a:pt x="7171" y="2290"/>
                  </a:lnTo>
                  <a:lnTo>
                    <a:pt x="7138" y="2593"/>
                  </a:lnTo>
                  <a:lnTo>
                    <a:pt x="7070" y="2863"/>
                  </a:lnTo>
                  <a:lnTo>
                    <a:pt x="6969" y="3132"/>
                  </a:lnTo>
                  <a:lnTo>
                    <a:pt x="6835" y="3401"/>
                  </a:lnTo>
                  <a:lnTo>
                    <a:pt x="6633" y="3603"/>
                  </a:lnTo>
                  <a:lnTo>
                    <a:pt x="6431" y="3839"/>
                  </a:lnTo>
                  <a:lnTo>
                    <a:pt x="6229" y="4041"/>
                  </a:lnTo>
                  <a:lnTo>
                    <a:pt x="5959" y="4209"/>
                  </a:lnTo>
                  <a:lnTo>
                    <a:pt x="5387" y="4613"/>
                  </a:lnTo>
                  <a:lnTo>
                    <a:pt x="5084" y="4849"/>
                  </a:lnTo>
                  <a:lnTo>
                    <a:pt x="4848" y="5085"/>
                  </a:lnTo>
                  <a:lnTo>
                    <a:pt x="4613" y="5455"/>
                  </a:lnTo>
                  <a:lnTo>
                    <a:pt x="4411" y="5825"/>
                  </a:lnTo>
                  <a:lnTo>
                    <a:pt x="4108" y="6633"/>
                  </a:lnTo>
                  <a:lnTo>
                    <a:pt x="3771" y="7711"/>
                  </a:lnTo>
                  <a:lnTo>
                    <a:pt x="3434" y="8788"/>
                  </a:lnTo>
                  <a:lnTo>
                    <a:pt x="3165" y="9866"/>
                  </a:lnTo>
                  <a:lnTo>
                    <a:pt x="2895" y="10977"/>
                  </a:lnTo>
                  <a:lnTo>
                    <a:pt x="2727" y="12020"/>
                  </a:lnTo>
                  <a:lnTo>
                    <a:pt x="2626" y="12525"/>
                  </a:lnTo>
                  <a:lnTo>
                    <a:pt x="2525" y="13064"/>
                  </a:lnTo>
                  <a:lnTo>
                    <a:pt x="2390" y="13434"/>
                  </a:lnTo>
                  <a:lnTo>
                    <a:pt x="2222" y="13771"/>
                  </a:lnTo>
                  <a:lnTo>
                    <a:pt x="1986" y="14074"/>
                  </a:lnTo>
                  <a:lnTo>
                    <a:pt x="1852" y="14209"/>
                  </a:lnTo>
                  <a:lnTo>
                    <a:pt x="1683" y="14310"/>
                  </a:lnTo>
                  <a:lnTo>
                    <a:pt x="1448" y="14444"/>
                  </a:lnTo>
                  <a:lnTo>
                    <a:pt x="1212" y="14478"/>
                  </a:lnTo>
                  <a:lnTo>
                    <a:pt x="976" y="14478"/>
                  </a:lnTo>
                  <a:lnTo>
                    <a:pt x="774" y="14411"/>
                  </a:lnTo>
                  <a:lnTo>
                    <a:pt x="572" y="14276"/>
                  </a:lnTo>
                  <a:lnTo>
                    <a:pt x="404" y="14108"/>
                  </a:lnTo>
                  <a:lnTo>
                    <a:pt x="303" y="13906"/>
                  </a:lnTo>
                  <a:lnTo>
                    <a:pt x="236" y="13670"/>
                  </a:lnTo>
                  <a:lnTo>
                    <a:pt x="202" y="13636"/>
                  </a:lnTo>
                  <a:lnTo>
                    <a:pt x="135" y="13636"/>
                  </a:lnTo>
                  <a:lnTo>
                    <a:pt x="135" y="13670"/>
                  </a:lnTo>
                  <a:lnTo>
                    <a:pt x="135" y="13906"/>
                  </a:lnTo>
                  <a:lnTo>
                    <a:pt x="168" y="14074"/>
                  </a:lnTo>
                  <a:lnTo>
                    <a:pt x="236" y="14242"/>
                  </a:lnTo>
                  <a:lnTo>
                    <a:pt x="337" y="14377"/>
                  </a:lnTo>
                  <a:lnTo>
                    <a:pt x="471" y="14478"/>
                  </a:lnTo>
                  <a:lnTo>
                    <a:pt x="606" y="14545"/>
                  </a:lnTo>
                  <a:lnTo>
                    <a:pt x="774" y="14579"/>
                  </a:lnTo>
                  <a:lnTo>
                    <a:pt x="943" y="14613"/>
                  </a:lnTo>
                  <a:lnTo>
                    <a:pt x="1111" y="14613"/>
                  </a:lnTo>
                  <a:lnTo>
                    <a:pt x="1313" y="14579"/>
                  </a:lnTo>
                  <a:lnTo>
                    <a:pt x="1481" y="14545"/>
                  </a:lnTo>
                  <a:lnTo>
                    <a:pt x="1650" y="14478"/>
                  </a:lnTo>
                  <a:lnTo>
                    <a:pt x="1818" y="14411"/>
                  </a:lnTo>
                  <a:lnTo>
                    <a:pt x="1953" y="14310"/>
                  </a:lnTo>
                  <a:lnTo>
                    <a:pt x="2087" y="14175"/>
                  </a:lnTo>
                  <a:lnTo>
                    <a:pt x="2222" y="14040"/>
                  </a:lnTo>
                  <a:lnTo>
                    <a:pt x="2390" y="13771"/>
                  </a:lnTo>
                  <a:lnTo>
                    <a:pt x="2525" y="13468"/>
                  </a:lnTo>
                  <a:lnTo>
                    <a:pt x="2626" y="13131"/>
                  </a:lnTo>
                  <a:lnTo>
                    <a:pt x="2727" y="12828"/>
                  </a:lnTo>
                  <a:lnTo>
                    <a:pt x="2828" y="12155"/>
                  </a:lnTo>
                  <a:lnTo>
                    <a:pt x="2963" y="11482"/>
                  </a:lnTo>
                  <a:lnTo>
                    <a:pt x="3131" y="10707"/>
                  </a:lnTo>
                  <a:lnTo>
                    <a:pt x="3299" y="9899"/>
                  </a:lnTo>
                  <a:lnTo>
                    <a:pt x="3737" y="8351"/>
                  </a:lnTo>
                  <a:lnTo>
                    <a:pt x="3973" y="7644"/>
                  </a:lnTo>
                  <a:lnTo>
                    <a:pt x="4209" y="6903"/>
                  </a:lnTo>
                  <a:lnTo>
                    <a:pt x="4478" y="6196"/>
                  </a:lnTo>
                  <a:lnTo>
                    <a:pt x="4781" y="5522"/>
                  </a:lnTo>
                  <a:lnTo>
                    <a:pt x="4983" y="5253"/>
                  </a:lnTo>
                  <a:lnTo>
                    <a:pt x="5219" y="4984"/>
                  </a:lnTo>
                  <a:lnTo>
                    <a:pt x="5488" y="4782"/>
                  </a:lnTo>
                  <a:lnTo>
                    <a:pt x="5757" y="4580"/>
                  </a:lnTo>
                  <a:lnTo>
                    <a:pt x="6330" y="4176"/>
                  </a:lnTo>
                  <a:lnTo>
                    <a:pt x="6599" y="3974"/>
                  </a:lnTo>
                  <a:lnTo>
                    <a:pt x="6835" y="3738"/>
                  </a:lnTo>
                  <a:lnTo>
                    <a:pt x="6969" y="3536"/>
                  </a:lnTo>
                  <a:lnTo>
                    <a:pt x="7104" y="3334"/>
                  </a:lnTo>
                  <a:lnTo>
                    <a:pt x="7205" y="3132"/>
                  </a:lnTo>
                  <a:lnTo>
                    <a:pt x="7272" y="2896"/>
                  </a:lnTo>
                  <a:lnTo>
                    <a:pt x="7340" y="2661"/>
                  </a:lnTo>
                  <a:lnTo>
                    <a:pt x="7373" y="2425"/>
                  </a:lnTo>
                  <a:lnTo>
                    <a:pt x="7407" y="1886"/>
                  </a:lnTo>
                  <a:lnTo>
                    <a:pt x="7340" y="1381"/>
                  </a:lnTo>
                  <a:lnTo>
                    <a:pt x="7306" y="1146"/>
                  </a:lnTo>
                  <a:lnTo>
                    <a:pt x="7239" y="910"/>
                  </a:lnTo>
                  <a:lnTo>
                    <a:pt x="7138" y="674"/>
                  </a:lnTo>
                  <a:lnTo>
                    <a:pt x="7003" y="472"/>
                  </a:lnTo>
                  <a:lnTo>
                    <a:pt x="6868" y="270"/>
                  </a:lnTo>
                  <a:lnTo>
                    <a:pt x="6734" y="136"/>
                  </a:lnTo>
                  <a:lnTo>
                    <a:pt x="6666" y="102"/>
                  </a:lnTo>
                  <a:lnTo>
                    <a:pt x="6633" y="102"/>
                  </a:lnTo>
                  <a:lnTo>
                    <a:pt x="6599" y="68"/>
                  </a:lnTo>
                  <a:lnTo>
                    <a:pt x="6397" y="1"/>
                  </a:lnTo>
                  <a:lnTo>
                    <a:pt x="5993" y="1"/>
                  </a:lnTo>
                  <a:close/>
                </a:path>
              </a:pathLst>
            </a:custGeom>
            <a:solidFill>
              <a:srgbClr val="BDD1D3"/>
            </a:solidFill>
            <a:ln>
              <a:noFill/>
            </a:ln>
          </p:spPr>
          <p:txBody>
            <a:bodyPr lIns="117025" tIns="117025" rIns="117025" bIns="117025" anchor="ctr"/>
            <a:lstStyle/>
            <a:p>
              <a:pPr>
                <a:defRPr/>
              </a:pPr>
              <a:endParaRPr lang="ru-RU" sz="1350"/>
            </a:p>
          </p:txBody>
        </p:sp>
        <p:sp>
          <p:nvSpPr>
            <p:cNvPr id="863" name="Shape 725">
              <a:extLst>
                <a:ext uri="{FF2B5EF4-FFF2-40B4-BE49-F238E27FC236}">
                  <a16:creationId xmlns:a16="http://schemas.microsoft.com/office/drawing/2014/main" id="{892A2D28-DA6D-AF1E-3B27-ED234A2D23A5}"/>
                </a:ext>
              </a:extLst>
            </p:cNvPr>
            <p:cNvSpPr>
              <a:spLocks/>
            </p:cNvSpPr>
            <p:nvPr/>
          </p:nvSpPr>
          <p:spPr bwMode="auto">
            <a:xfrm>
              <a:off x="6735592" y="2891150"/>
              <a:ext cx="270074" cy="160712"/>
            </a:xfrm>
            <a:custGeom>
              <a:avLst/>
              <a:gdLst>
                <a:gd name="T0" fmla="*/ 2147483647 w 10808"/>
                <a:gd name="T1" fmla="*/ 473828125 h 6432"/>
                <a:gd name="T2" fmla="*/ 1854296875 w 10808"/>
                <a:gd name="T3" fmla="*/ 802343750 h 6432"/>
                <a:gd name="T4" fmla="*/ 1749218750 w 10808"/>
                <a:gd name="T5" fmla="*/ 736718750 h 6432"/>
                <a:gd name="T6" fmla="*/ 2147483647 w 10808"/>
                <a:gd name="T7" fmla="*/ 631640625 h 6432"/>
                <a:gd name="T8" fmla="*/ 2147483647 w 10808"/>
                <a:gd name="T9" fmla="*/ 394921875 h 6432"/>
                <a:gd name="T10" fmla="*/ 1999218750 w 10808"/>
                <a:gd name="T11" fmla="*/ 789453125 h 6432"/>
                <a:gd name="T12" fmla="*/ 2147483647 w 10808"/>
                <a:gd name="T13" fmla="*/ 263281250 h 6432"/>
                <a:gd name="T14" fmla="*/ 1946484375 w 10808"/>
                <a:gd name="T15" fmla="*/ 855078125 h 6432"/>
                <a:gd name="T16" fmla="*/ 1893750000 w 10808"/>
                <a:gd name="T17" fmla="*/ 578906250 h 6432"/>
                <a:gd name="T18" fmla="*/ 1762500000 w 10808"/>
                <a:gd name="T19" fmla="*/ 1078906250 h 6432"/>
                <a:gd name="T20" fmla="*/ 1854296875 w 10808"/>
                <a:gd name="T21" fmla="*/ 828906250 h 6432"/>
                <a:gd name="T22" fmla="*/ 1683593750 w 10808"/>
                <a:gd name="T23" fmla="*/ 1078906250 h 6432"/>
                <a:gd name="T24" fmla="*/ 1525781250 w 10808"/>
                <a:gd name="T25" fmla="*/ 1157812500 h 6432"/>
                <a:gd name="T26" fmla="*/ 1433593750 w 10808"/>
                <a:gd name="T27" fmla="*/ 1170703125 h 6432"/>
                <a:gd name="T28" fmla="*/ 0 w 10808"/>
                <a:gd name="T29" fmla="*/ 105468750 h 6432"/>
                <a:gd name="T30" fmla="*/ 65625000 w 10808"/>
                <a:gd name="T31" fmla="*/ 526171875 h 6432"/>
                <a:gd name="T32" fmla="*/ 302343750 w 10808"/>
                <a:gd name="T33" fmla="*/ 907812500 h 6432"/>
                <a:gd name="T34" fmla="*/ 789062500 w 10808"/>
                <a:gd name="T35" fmla="*/ 1170703125 h 6432"/>
                <a:gd name="T36" fmla="*/ 986328125 w 10808"/>
                <a:gd name="T37" fmla="*/ 1486328125 h 6432"/>
                <a:gd name="T38" fmla="*/ 631250000 w 10808"/>
                <a:gd name="T39" fmla="*/ 1973046875 h 6432"/>
                <a:gd name="T40" fmla="*/ 473437500 w 10808"/>
                <a:gd name="T41" fmla="*/ 2147483647 h 6432"/>
                <a:gd name="T42" fmla="*/ 341796875 w 10808"/>
                <a:gd name="T43" fmla="*/ 2091406250 h 6432"/>
                <a:gd name="T44" fmla="*/ 565625000 w 10808"/>
                <a:gd name="T45" fmla="*/ 2147483647 h 6432"/>
                <a:gd name="T46" fmla="*/ 789062500 w 10808"/>
                <a:gd name="T47" fmla="*/ 2147483647 h 6432"/>
                <a:gd name="T48" fmla="*/ 973437500 w 10808"/>
                <a:gd name="T49" fmla="*/ 2091406250 h 6432"/>
                <a:gd name="T50" fmla="*/ 749609375 w 10808"/>
                <a:gd name="T51" fmla="*/ 2147483647 h 6432"/>
                <a:gd name="T52" fmla="*/ 657812500 w 10808"/>
                <a:gd name="T53" fmla="*/ 2130859375 h 6432"/>
                <a:gd name="T54" fmla="*/ 1091796875 w 10808"/>
                <a:gd name="T55" fmla="*/ 1473437500 h 6432"/>
                <a:gd name="T56" fmla="*/ 1407421875 w 10808"/>
                <a:gd name="T57" fmla="*/ 1460156250 h 6432"/>
                <a:gd name="T58" fmla="*/ 1525781250 w 10808"/>
                <a:gd name="T59" fmla="*/ 1828515625 h 6432"/>
                <a:gd name="T60" fmla="*/ 1801953125 w 10808"/>
                <a:gd name="T61" fmla="*/ 2117578125 h 6432"/>
                <a:gd name="T62" fmla="*/ 2147483647 w 10808"/>
                <a:gd name="T63" fmla="*/ 2147483647 h 6432"/>
                <a:gd name="T64" fmla="*/ 2147483647 w 10808"/>
                <a:gd name="T65" fmla="*/ 2147483647 h 6432"/>
                <a:gd name="T66" fmla="*/ 2147483647 w 10808"/>
                <a:gd name="T67" fmla="*/ 1880859375 h 6432"/>
                <a:gd name="T68" fmla="*/ 2147483647 w 10808"/>
                <a:gd name="T69" fmla="*/ 1420703125 h 6432"/>
                <a:gd name="T70" fmla="*/ 2147483647 w 10808"/>
                <a:gd name="T71" fmla="*/ 907812500 h 6432"/>
                <a:gd name="T72" fmla="*/ 2147483647 w 10808"/>
                <a:gd name="T73" fmla="*/ 368359375 h 6432"/>
                <a:gd name="T74" fmla="*/ 2147483647 w 10808"/>
                <a:gd name="T75" fmla="*/ 390625 h 6432"/>
                <a:gd name="T76" fmla="*/ 2147483647 w 10808"/>
                <a:gd name="T77" fmla="*/ 526171875 h 6432"/>
                <a:gd name="T78" fmla="*/ 2147483647 w 10808"/>
                <a:gd name="T79" fmla="*/ 1262890625 h 6432"/>
                <a:gd name="T80" fmla="*/ 2147483647 w 10808"/>
                <a:gd name="T81" fmla="*/ 1578515625 h 6432"/>
                <a:gd name="T82" fmla="*/ 2147483647 w 10808"/>
                <a:gd name="T83" fmla="*/ 1986328125 h 6432"/>
                <a:gd name="T84" fmla="*/ 2147483647 w 10808"/>
                <a:gd name="T85" fmla="*/ 2147483647 h 6432"/>
                <a:gd name="T86" fmla="*/ 2147483647 w 10808"/>
                <a:gd name="T87" fmla="*/ 2147483647 h 6432"/>
                <a:gd name="T88" fmla="*/ 1801953125 w 10808"/>
                <a:gd name="T89" fmla="*/ 2025781250 h 6432"/>
                <a:gd name="T90" fmla="*/ 1525781250 w 10808"/>
                <a:gd name="T91" fmla="*/ 1670703125 h 6432"/>
                <a:gd name="T92" fmla="*/ 1499218750 w 10808"/>
                <a:gd name="T93" fmla="*/ 1249609375 h 6432"/>
                <a:gd name="T94" fmla="*/ 1854296875 w 10808"/>
                <a:gd name="T95" fmla="*/ 1236718750 h 6432"/>
                <a:gd name="T96" fmla="*/ 1985937500 w 10808"/>
                <a:gd name="T97" fmla="*/ 1052343750 h 6432"/>
                <a:gd name="T98" fmla="*/ 2025390625 w 10808"/>
                <a:gd name="T99" fmla="*/ 1026171875 h 6432"/>
                <a:gd name="T100" fmla="*/ 2147483647 w 10808"/>
                <a:gd name="T101" fmla="*/ 986718750 h 6432"/>
                <a:gd name="T102" fmla="*/ 2147483647 w 10808"/>
                <a:gd name="T103" fmla="*/ 723437500 h 6432"/>
                <a:gd name="T104" fmla="*/ 2147483647 w 10808"/>
                <a:gd name="T105" fmla="*/ 434375000 h 6432"/>
                <a:gd name="T106" fmla="*/ 2147483647 w 10808"/>
                <a:gd name="T107" fmla="*/ 390625 h 6432"/>
                <a:gd name="T108" fmla="*/ 2147483647 w 10808"/>
                <a:gd name="T109" fmla="*/ 390625 h 6432"/>
                <a:gd name="T110" fmla="*/ 2104296875 w 10808"/>
                <a:gd name="T111" fmla="*/ 316015625 h 6432"/>
                <a:gd name="T112" fmla="*/ 1670312500 w 10808"/>
                <a:gd name="T113" fmla="*/ 723437500 h 6432"/>
                <a:gd name="T114" fmla="*/ 1289062500 w 10808"/>
                <a:gd name="T115" fmla="*/ 1170703125 h 6432"/>
                <a:gd name="T116" fmla="*/ 762890625 w 10808"/>
                <a:gd name="T117" fmla="*/ 1091796875 h 6432"/>
                <a:gd name="T118" fmla="*/ 315625000 w 10808"/>
                <a:gd name="T119" fmla="*/ 815625000 h 6432"/>
                <a:gd name="T120" fmla="*/ 105078125 w 10808"/>
                <a:gd name="T121" fmla="*/ 434375000 h 6432"/>
                <a:gd name="T122" fmla="*/ 65625000 w 10808"/>
                <a:gd name="T123" fmla="*/ 390625 h 6432"/>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808"/>
                <a:gd name="T187" fmla="*/ 0 h 6432"/>
                <a:gd name="T188" fmla="*/ 10808 w 10808"/>
                <a:gd name="T189" fmla="*/ 6432 h 6432"/>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808" h="6432" extrusionOk="0">
                  <a:moveTo>
                    <a:pt x="6330" y="438"/>
                  </a:moveTo>
                  <a:lnTo>
                    <a:pt x="6195" y="910"/>
                  </a:lnTo>
                  <a:lnTo>
                    <a:pt x="6027" y="1381"/>
                  </a:lnTo>
                  <a:lnTo>
                    <a:pt x="6027" y="1213"/>
                  </a:lnTo>
                  <a:lnTo>
                    <a:pt x="5959" y="640"/>
                  </a:lnTo>
                  <a:lnTo>
                    <a:pt x="6330" y="438"/>
                  </a:lnTo>
                  <a:close/>
                  <a:moveTo>
                    <a:pt x="4781" y="1583"/>
                  </a:moveTo>
                  <a:lnTo>
                    <a:pt x="4747" y="2054"/>
                  </a:lnTo>
                  <a:lnTo>
                    <a:pt x="4478" y="2155"/>
                  </a:lnTo>
                  <a:lnTo>
                    <a:pt x="4512" y="1987"/>
                  </a:lnTo>
                  <a:lnTo>
                    <a:pt x="4512" y="1920"/>
                  </a:lnTo>
                  <a:lnTo>
                    <a:pt x="4478" y="1886"/>
                  </a:lnTo>
                  <a:lnTo>
                    <a:pt x="4781" y="1583"/>
                  </a:lnTo>
                  <a:close/>
                  <a:moveTo>
                    <a:pt x="5892" y="674"/>
                  </a:moveTo>
                  <a:lnTo>
                    <a:pt x="5892" y="1213"/>
                  </a:lnTo>
                  <a:lnTo>
                    <a:pt x="5926" y="1617"/>
                  </a:lnTo>
                  <a:lnTo>
                    <a:pt x="5791" y="1785"/>
                  </a:lnTo>
                  <a:lnTo>
                    <a:pt x="5656" y="1953"/>
                  </a:lnTo>
                  <a:lnTo>
                    <a:pt x="5656" y="1819"/>
                  </a:lnTo>
                  <a:lnTo>
                    <a:pt x="5589" y="1011"/>
                  </a:lnTo>
                  <a:lnTo>
                    <a:pt x="5522" y="1819"/>
                  </a:lnTo>
                  <a:lnTo>
                    <a:pt x="5488" y="2122"/>
                  </a:lnTo>
                  <a:lnTo>
                    <a:pt x="5151" y="2391"/>
                  </a:lnTo>
                  <a:lnTo>
                    <a:pt x="5118" y="2021"/>
                  </a:lnTo>
                  <a:lnTo>
                    <a:pt x="5118" y="1617"/>
                  </a:lnTo>
                  <a:lnTo>
                    <a:pt x="5151" y="1179"/>
                  </a:lnTo>
                  <a:lnTo>
                    <a:pt x="5522" y="910"/>
                  </a:lnTo>
                  <a:lnTo>
                    <a:pt x="5892" y="674"/>
                  </a:lnTo>
                  <a:close/>
                  <a:moveTo>
                    <a:pt x="5084" y="1280"/>
                  </a:moveTo>
                  <a:lnTo>
                    <a:pt x="5017" y="1583"/>
                  </a:lnTo>
                  <a:lnTo>
                    <a:pt x="4983" y="1886"/>
                  </a:lnTo>
                  <a:lnTo>
                    <a:pt x="4983" y="2189"/>
                  </a:lnTo>
                  <a:lnTo>
                    <a:pt x="5017" y="2492"/>
                  </a:lnTo>
                  <a:lnTo>
                    <a:pt x="4848" y="2593"/>
                  </a:lnTo>
                  <a:lnTo>
                    <a:pt x="4781" y="1549"/>
                  </a:lnTo>
                  <a:lnTo>
                    <a:pt x="4848" y="1482"/>
                  </a:lnTo>
                  <a:lnTo>
                    <a:pt x="5084" y="1280"/>
                  </a:lnTo>
                  <a:close/>
                  <a:moveTo>
                    <a:pt x="4747" y="2122"/>
                  </a:moveTo>
                  <a:lnTo>
                    <a:pt x="4714" y="2661"/>
                  </a:lnTo>
                  <a:lnTo>
                    <a:pt x="4512" y="2762"/>
                  </a:lnTo>
                  <a:lnTo>
                    <a:pt x="4512" y="2627"/>
                  </a:lnTo>
                  <a:lnTo>
                    <a:pt x="4478" y="2492"/>
                  </a:lnTo>
                  <a:lnTo>
                    <a:pt x="4444" y="2290"/>
                  </a:lnTo>
                  <a:lnTo>
                    <a:pt x="4747" y="2122"/>
                  </a:lnTo>
                  <a:close/>
                  <a:moveTo>
                    <a:pt x="4242" y="2425"/>
                  </a:moveTo>
                  <a:lnTo>
                    <a:pt x="4242" y="2458"/>
                  </a:lnTo>
                  <a:lnTo>
                    <a:pt x="4276" y="2661"/>
                  </a:lnTo>
                  <a:lnTo>
                    <a:pt x="4310" y="2762"/>
                  </a:lnTo>
                  <a:lnTo>
                    <a:pt x="4377" y="2829"/>
                  </a:lnTo>
                  <a:lnTo>
                    <a:pt x="4141" y="2896"/>
                  </a:lnTo>
                  <a:lnTo>
                    <a:pt x="3906" y="2964"/>
                  </a:lnTo>
                  <a:lnTo>
                    <a:pt x="4074" y="2559"/>
                  </a:lnTo>
                  <a:lnTo>
                    <a:pt x="4242" y="2425"/>
                  </a:lnTo>
                  <a:close/>
                  <a:moveTo>
                    <a:pt x="3704" y="2829"/>
                  </a:moveTo>
                  <a:lnTo>
                    <a:pt x="3670" y="2997"/>
                  </a:lnTo>
                  <a:lnTo>
                    <a:pt x="3535" y="2997"/>
                  </a:lnTo>
                  <a:lnTo>
                    <a:pt x="3704" y="2829"/>
                  </a:lnTo>
                  <a:close/>
                  <a:moveTo>
                    <a:pt x="67" y="1"/>
                  </a:moveTo>
                  <a:lnTo>
                    <a:pt x="0" y="270"/>
                  </a:lnTo>
                  <a:lnTo>
                    <a:pt x="0" y="539"/>
                  </a:lnTo>
                  <a:lnTo>
                    <a:pt x="34" y="809"/>
                  </a:lnTo>
                  <a:lnTo>
                    <a:pt x="67" y="1078"/>
                  </a:lnTo>
                  <a:lnTo>
                    <a:pt x="168" y="1347"/>
                  </a:lnTo>
                  <a:lnTo>
                    <a:pt x="269" y="1583"/>
                  </a:lnTo>
                  <a:lnTo>
                    <a:pt x="404" y="1819"/>
                  </a:lnTo>
                  <a:lnTo>
                    <a:pt x="539" y="2054"/>
                  </a:lnTo>
                  <a:lnTo>
                    <a:pt x="774" y="2324"/>
                  </a:lnTo>
                  <a:lnTo>
                    <a:pt x="1044" y="2559"/>
                  </a:lnTo>
                  <a:lnTo>
                    <a:pt x="1347" y="2762"/>
                  </a:lnTo>
                  <a:lnTo>
                    <a:pt x="1684" y="2896"/>
                  </a:lnTo>
                  <a:lnTo>
                    <a:pt x="2020" y="2997"/>
                  </a:lnTo>
                  <a:lnTo>
                    <a:pt x="2391" y="3098"/>
                  </a:lnTo>
                  <a:lnTo>
                    <a:pt x="2727" y="3166"/>
                  </a:lnTo>
                  <a:lnTo>
                    <a:pt x="3098" y="3199"/>
                  </a:lnTo>
                  <a:lnTo>
                    <a:pt x="2525" y="3805"/>
                  </a:lnTo>
                  <a:lnTo>
                    <a:pt x="2121" y="4243"/>
                  </a:lnTo>
                  <a:lnTo>
                    <a:pt x="1919" y="4512"/>
                  </a:lnTo>
                  <a:lnTo>
                    <a:pt x="1751" y="4782"/>
                  </a:lnTo>
                  <a:lnTo>
                    <a:pt x="1616" y="5051"/>
                  </a:lnTo>
                  <a:lnTo>
                    <a:pt x="1482" y="5320"/>
                  </a:lnTo>
                  <a:lnTo>
                    <a:pt x="1381" y="5623"/>
                  </a:lnTo>
                  <a:lnTo>
                    <a:pt x="1347" y="5926"/>
                  </a:lnTo>
                  <a:lnTo>
                    <a:pt x="1212" y="5691"/>
                  </a:lnTo>
                  <a:lnTo>
                    <a:pt x="1077" y="5455"/>
                  </a:lnTo>
                  <a:lnTo>
                    <a:pt x="1010" y="5354"/>
                  </a:lnTo>
                  <a:lnTo>
                    <a:pt x="875" y="5253"/>
                  </a:lnTo>
                  <a:lnTo>
                    <a:pt x="875" y="5354"/>
                  </a:lnTo>
                  <a:lnTo>
                    <a:pt x="943" y="5489"/>
                  </a:lnTo>
                  <a:lnTo>
                    <a:pt x="1044" y="5691"/>
                  </a:lnTo>
                  <a:lnTo>
                    <a:pt x="1414" y="6398"/>
                  </a:lnTo>
                  <a:lnTo>
                    <a:pt x="1448" y="6431"/>
                  </a:lnTo>
                  <a:lnTo>
                    <a:pt x="1482" y="6431"/>
                  </a:lnTo>
                  <a:lnTo>
                    <a:pt x="1583" y="6398"/>
                  </a:lnTo>
                  <a:lnTo>
                    <a:pt x="1785" y="6128"/>
                  </a:lnTo>
                  <a:lnTo>
                    <a:pt x="2020" y="5893"/>
                  </a:lnTo>
                  <a:lnTo>
                    <a:pt x="2256" y="5691"/>
                  </a:lnTo>
                  <a:lnTo>
                    <a:pt x="2492" y="5455"/>
                  </a:lnTo>
                  <a:lnTo>
                    <a:pt x="2525" y="5388"/>
                  </a:lnTo>
                  <a:lnTo>
                    <a:pt x="2492" y="5354"/>
                  </a:lnTo>
                  <a:lnTo>
                    <a:pt x="2458" y="5320"/>
                  </a:lnTo>
                  <a:lnTo>
                    <a:pt x="2391" y="5320"/>
                  </a:lnTo>
                  <a:lnTo>
                    <a:pt x="2155" y="5489"/>
                  </a:lnTo>
                  <a:lnTo>
                    <a:pt x="1919" y="5691"/>
                  </a:lnTo>
                  <a:lnTo>
                    <a:pt x="1684" y="5926"/>
                  </a:lnTo>
                  <a:lnTo>
                    <a:pt x="1482" y="6162"/>
                  </a:lnTo>
                  <a:lnTo>
                    <a:pt x="1448" y="6128"/>
                  </a:lnTo>
                  <a:lnTo>
                    <a:pt x="1684" y="5455"/>
                  </a:lnTo>
                  <a:lnTo>
                    <a:pt x="1987" y="4849"/>
                  </a:lnTo>
                  <a:lnTo>
                    <a:pt x="2155" y="4580"/>
                  </a:lnTo>
                  <a:lnTo>
                    <a:pt x="2323" y="4310"/>
                  </a:lnTo>
                  <a:lnTo>
                    <a:pt x="2795" y="3772"/>
                  </a:lnTo>
                  <a:lnTo>
                    <a:pt x="3333" y="3199"/>
                  </a:lnTo>
                  <a:lnTo>
                    <a:pt x="3636" y="3199"/>
                  </a:lnTo>
                  <a:lnTo>
                    <a:pt x="3603" y="3469"/>
                  </a:lnTo>
                  <a:lnTo>
                    <a:pt x="3603" y="3738"/>
                  </a:lnTo>
                  <a:lnTo>
                    <a:pt x="3636" y="3974"/>
                  </a:lnTo>
                  <a:lnTo>
                    <a:pt x="3704" y="4209"/>
                  </a:lnTo>
                  <a:lnTo>
                    <a:pt x="3805" y="4445"/>
                  </a:lnTo>
                  <a:lnTo>
                    <a:pt x="3906" y="4681"/>
                  </a:lnTo>
                  <a:lnTo>
                    <a:pt x="4074" y="4883"/>
                  </a:lnTo>
                  <a:lnTo>
                    <a:pt x="4242" y="5085"/>
                  </a:lnTo>
                  <a:lnTo>
                    <a:pt x="4411" y="5253"/>
                  </a:lnTo>
                  <a:lnTo>
                    <a:pt x="4613" y="5421"/>
                  </a:lnTo>
                  <a:lnTo>
                    <a:pt x="4848" y="5556"/>
                  </a:lnTo>
                  <a:lnTo>
                    <a:pt x="5084" y="5657"/>
                  </a:lnTo>
                  <a:lnTo>
                    <a:pt x="5353" y="5792"/>
                  </a:lnTo>
                  <a:lnTo>
                    <a:pt x="5623" y="5859"/>
                  </a:lnTo>
                  <a:lnTo>
                    <a:pt x="5892" y="5926"/>
                  </a:lnTo>
                  <a:lnTo>
                    <a:pt x="6599" y="5926"/>
                  </a:lnTo>
                  <a:lnTo>
                    <a:pt x="7003" y="5893"/>
                  </a:lnTo>
                  <a:lnTo>
                    <a:pt x="7407" y="5758"/>
                  </a:lnTo>
                  <a:lnTo>
                    <a:pt x="7811" y="5623"/>
                  </a:lnTo>
                  <a:lnTo>
                    <a:pt x="8215" y="5455"/>
                  </a:lnTo>
                  <a:lnTo>
                    <a:pt x="8585" y="5253"/>
                  </a:lnTo>
                  <a:lnTo>
                    <a:pt x="9292" y="4815"/>
                  </a:lnTo>
                  <a:lnTo>
                    <a:pt x="9865" y="4378"/>
                  </a:lnTo>
                  <a:lnTo>
                    <a:pt x="10101" y="4176"/>
                  </a:lnTo>
                  <a:lnTo>
                    <a:pt x="10336" y="3906"/>
                  </a:lnTo>
                  <a:lnTo>
                    <a:pt x="10538" y="3637"/>
                  </a:lnTo>
                  <a:lnTo>
                    <a:pt x="10673" y="3368"/>
                  </a:lnTo>
                  <a:lnTo>
                    <a:pt x="10774" y="3031"/>
                  </a:lnTo>
                  <a:lnTo>
                    <a:pt x="10808" y="2661"/>
                  </a:lnTo>
                  <a:lnTo>
                    <a:pt x="10808" y="2324"/>
                  </a:lnTo>
                  <a:lnTo>
                    <a:pt x="10774" y="1987"/>
                  </a:lnTo>
                  <a:lnTo>
                    <a:pt x="10707" y="1650"/>
                  </a:lnTo>
                  <a:lnTo>
                    <a:pt x="10606" y="1280"/>
                  </a:lnTo>
                  <a:lnTo>
                    <a:pt x="10505" y="943"/>
                  </a:lnTo>
                  <a:lnTo>
                    <a:pt x="10370" y="607"/>
                  </a:lnTo>
                  <a:lnTo>
                    <a:pt x="10202" y="304"/>
                  </a:lnTo>
                  <a:lnTo>
                    <a:pt x="10000" y="1"/>
                  </a:lnTo>
                  <a:lnTo>
                    <a:pt x="9730" y="1"/>
                  </a:lnTo>
                  <a:lnTo>
                    <a:pt x="9865" y="203"/>
                  </a:lnTo>
                  <a:lnTo>
                    <a:pt x="10000" y="405"/>
                  </a:lnTo>
                  <a:lnTo>
                    <a:pt x="10235" y="842"/>
                  </a:lnTo>
                  <a:lnTo>
                    <a:pt x="10404" y="1347"/>
                  </a:lnTo>
                  <a:lnTo>
                    <a:pt x="10505" y="1852"/>
                  </a:lnTo>
                  <a:lnTo>
                    <a:pt x="10572" y="2357"/>
                  </a:lnTo>
                  <a:lnTo>
                    <a:pt x="10572" y="2829"/>
                  </a:lnTo>
                  <a:lnTo>
                    <a:pt x="10471" y="3233"/>
                  </a:lnTo>
                  <a:lnTo>
                    <a:pt x="10437" y="3435"/>
                  </a:lnTo>
                  <a:lnTo>
                    <a:pt x="10336" y="3603"/>
                  </a:lnTo>
                  <a:lnTo>
                    <a:pt x="10168" y="3839"/>
                  </a:lnTo>
                  <a:lnTo>
                    <a:pt x="9966" y="4041"/>
                  </a:lnTo>
                  <a:lnTo>
                    <a:pt x="9730" y="4277"/>
                  </a:lnTo>
                  <a:lnTo>
                    <a:pt x="9461" y="4445"/>
                  </a:lnTo>
                  <a:lnTo>
                    <a:pt x="8922" y="4782"/>
                  </a:lnTo>
                  <a:lnTo>
                    <a:pt x="8417" y="5085"/>
                  </a:lnTo>
                  <a:lnTo>
                    <a:pt x="8080" y="5253"/>
                  </a:lnTo>
                  <a:lnTo>
                    <a:pt x="7777" y="5388"/>
                  </a:lnTo>
                  <a:lnTo>
                    <a:pt x="7441" y="5522"/>
                  </a:lnTo>
                  <a:lnTo>
                    <a:pt x="7104" y="5623"/>
                  </a:lnTo>
                  <a:lnTo>
                    <a:pt x="6734" y="5691"/>
                  </a:lnTo>
                  <a:lnTo>
                    <a:pt x="6397" y="5724"/>
                  </a:lnTo>
                  <a:lnTo>
                    <a:pt x="6027" y="5724"/>
                  </a:lnTo>
                  <a:lnTo>
                    <a:pt x="5690" y="5657"/>
                  </a:lnTo>
                  <a:lnTo>
                    <a:pt x="5387" y="5590"/>
                  </a:lnTo>
                  <a:lnTo>
                    <a:pt x="5118" y="5489"/>
                  </a:lnTo>
                  <a:lnTo>
                    <a:pt x="4848" y="5354"/>
                  </a:lnTo>
                  <a:lnTo>
                    <a:pt x="4613" y="5186"/>
                  </a:lnTo>
                  <a:lnTo>
                    <a:pt x="4377" y="4984"/>
                  </a:lnTo>
                  <a:lnTo>
                    <a:pt x="4209" y="4782"/>
                  </a:lnTo>
                  <a:lnTo>
                    <a:pt x="4040" y="4512"/>
                  </a:lnTo>
                  <a:lnTo>
                    <a:pt x="3906" y="4277"/>
                  </a:lnTo>
                  <a:lnTo>
                    <a:pt x="3805" y="4007"/>
                  </a:lnTo>
                  <a:lnTo>
                    <a:pt x="3771" y="3738"/>
                  </a:lnTo>
                  <a:lnTo>
                    <a:pt x="3771" y="3469"/>
                  </a:lnTo>
                  <a:lnTo>
                    <a:pt x="3838" y="3199"/>
                  </a:lnTo>
                  <a:lnTo>
                    <a:pt x="4074" y="3132"/>
                  </a:lnTo>
                  <a:lnTo>
                    <a:pt x="4276" y="3065"/>
                  </a:lnTo>
                  <a:lnTo>
                    <a:pt x="4747" y="2896"/>
                  </a:lnTo>
                  <a:lnTo>
                    <a:pt x="4747" y="3166"/>
                  </a:lnTo>
                  <a:lnTo>
                    <a:pt x="4781" y="3199"/>
                  </a:lnTo>
                  <a:lnTo>
                    <a:pt x="4815" y="3166"/>
                  </a:lnTo>
                  <a:lnTo>
                    <a:pt x="4848" y="2829"/>
                  </a:lnTo>
                  <a:lnTo>
                    <a:pt x="5084" y="2694"/>
                  </a:lnTo>
                  <a:lnTo>
                    <a:pt x="5118" y="2762"/>
                  </a:lnTo>
                  <a:lnTo>
                    <a:pt x="5151" y="2795"/>
                  </a:lnTo>
                  <a:lnTo>
                    <a:pt x="5185" y="2762"/>
                  </a:lnTo>
                  <a:lnTo>
                    <a:pt x="5185" y="2627"/>
                  </a:lnTo>
                  <a:lnTo>
                    <a:pt x="5522" y="2357"/>
                  </a:lnTo>
                  <a:lnTo>
                    <a:pt x="5555" y="2492"/>
                  </a:lnTo>
                  <a:lnTo>
                    <a:pt x="5555" y="2526"/>
                  </a:lnTo>
                  <a:lnTo>
                    <a:pt x="5623" y="2526"/>
                  </a:lnTo>
                  <a:lnTo>
                    <a:pt x="5623" y="2492"/>
                  </a:lnTo>
                  <a:lnTo>
                    <a:pt x="5656" y="2357"/>
                  </a:lnTo>
                  <a:lnTo>
                    <a:pt x="5690" y="2189"/>
                  </a:lnTo>
                  <a:lnTo>
                    <a:pt x="5993" y="1852"/>
                  </a:lnTo>
                  <a:lnTo>
                    <a:pt x="6027" y="1819"/>
                  </a:lnTo>
                  <a:lnTo>
                    <a:pt x="6128" y="1650"/>
                  </a:lnTo>
                  <a:lnTo>
                    <a:pt x="6229" y="1482"/>
                  </a:lnTo>
                  <a:lnTo>
                    <a:pt x="6363" y="1112"/>
                  </a:lnTo>
                  <a:lnTo>
                    <a:pt x="6565" y="337"/>
                  </a:lnTo>
                  <a:lnTo>
                    <a:pt x="6565" y="304"/>
                  </a:lnTo>
                  <a:lnTo>
                    <a:pt x="6969" y="135"/>
                  </a:lnTo>
                  <a:lnTo>
                    <a:pt x="7407" y="1"/>
                  </a:lnTo>
                  <a:lnTo>
                    <a:pt x="7104" y="1"/>
                  </a:lnTo>
                  <a:lnTo>
                    <a:pt x="6633" y="169"/>
                  </a:lnTo>
                  <a:lnTo>
                    <a:pt x="6666" y="1"/>
                  </a:lnTo>
                  <a:lnTo>
                    <a:pt x="6464" y="1"/>
                  </a:lnTo>
                  <a:lnTo>
                    <a:pt x="6363" y="270"/>
                  </a:lnTo>
                  <a:lnTo>
                    <a:pt x="6027" y="438"/>
                  </a:lnTo>
                  <a:lnTo>
                    <a:pt x="5724" y="607"/>
                  </a:lnTo>
                  <a:lnTo>
                    <a:pt x="5387" y="809"/>
                  </a:lnTo>
                  <a:lnTo>
                    <a:pt x="5084" y="1044"/>
                  </a:lnTo>
                  <a:lnTo>
                    <a:pt x="4815" y="1280"/>
                  </a:lnTo>
                  <a:lnTo>
                    <a:pt x="4545" y="1549"/>
                  </a:lnTo>
                  <a:lnTo>
                    <a:pt x="4276" y="1852"/>
                  </a:lnTo>
                  <a:lnTo>
                    <a:pt x="4040" y="2189"/>
                  </a:lnTo>
                  <a:lnTo>
                    <a:pt x="3838" y="2559"/>
                  </a:lnTo>
                  <a:lnTo>
                    <a:pt x="3569" y="2762"/>
                  </a:lnTo>
                  <a:lnTo>
                    <a:pt x="3300" y="2997"/>
                  </a:lnTo>
                  <a:lnTo>
                    <a:pt x="2963" y="2997"/>
                  </a:lnTo>
                  <a:lnTo>
                    <a:pt x="2626" y="2964"/>
                  </a:lnTo>
                  <a:lnTo>
                    <a:pt x="2290" y="2863"/>
                  </a:lnTo>
                  <a:lnTo>
                    <a:pt x="1953" y="2795"/>
                  </a:lnTo>
                  <a:lnTo>
                    <a:pt x="1650" y="2661"/>
                  </a:lnTo>
                  <a:lnTo>
                    <a:pt x="1347" y="2492"/>
                  </a:lnTo>
                  <a:lnTo>
                    <a:pt x="1077" y="2324"/>
                  </a:lnTo>
                  <a:lnTo>
                    <a:pt x="808" y="2088"/>
                  </a:lnTo>
                  <a:lnTo>
                    <a:pt x="640" y="1886"/>
                  </a:lnTo>
                  <a:lnTo>
                    <a:pt x="471" y="1650"/>
                  </a:lnTo>
                  <a:lnTo>
                    <a:pt x="337" y="1381"/>
                  </a:lnTo>
                  <a:lnTo>
                    <a:pt x="269" y="1112"/>
                  </a:lnTo>
                  <a:lnTo>
                    <a:pt x="202" y="842"/>
                  </a:lnTo>
                  <a:lnTo>
                    <a:pt x="168" y="573"/>
                  </a:lnTo>
                  <a:lnTo>
                    <a:pt x="135" y="270"/>
                  </a:lnTo>
                  <a:lnTo>
                    <a:pt x="168" y="1"/>
                  </a:lnTo>
                  <a:lnTo>
                    <a:pt x="67" y="1"/>
                  </a:lnTo>
                  <a:close/>
                </a:path>
              </a:pathLst>
            </a:custGeom>
            <a:solidFill>
              <a:srgbClr val="BDD1D3"/>
            </a:solidFill>
            <a:ln>
              <a:noFill/>
            </a:ln>
          </p:spPr>
          <p:txBody>
            <a:bodyPr lIns="117025" tIns="117025" rIns="117025" bIns="117025" anchor="ctr"/>
            <a:lstStyle/>
            <a:p>
              <a:pPr>
                <a:defRPr/>
              </a:pPr>
              <a:endParaRPr lang="ru-RU" sz="1350"/>
            </a:p>
          </p:txBody>
        </p:sp>
        <p:sp>
          <p:nvSpPr>
            <p:cNvPr id="864" name="Shape 726">
              <a:extLst>
                <a:ext uri="{FF2B5EF4-FFF2-40B4-BE49-F238E27FC236}">
                  <a16:creationId xmlns:a16="http://schemas.microsoft.com/office/drawing/2014/main" id="{6FEB8FAB-6DA8-1D03-0AC6-CFF2CA7F2224}"/>
                </a:ext>
              </a:extLst>
            </p:cNvPr>
            <p:cNvSpPr>
              <a:spLocks/>
            </p:cNvSpPr>
            <p:nvPr/>
          </p:nvSpPr>
          <p:spPr bwMode="auto">
            <a:xfrm>
              <a:off x="4272064" y="3094280"/>
              <a:ext cx="62141" cy="66913"/>
            </a:xfrm>
            <a:custGeom>
              <a:avLst/>
              <a:gdLst>
                <a:gd name="T0" fmla="*/ 894531250 w 2493"/>
                <a:gd name="T1" fmla="*/ 79296875 h 2695"/>
                <a:gd name="T2" fmla="*/ 868359375 w 2493"/>
                <a:gd name="T3" fmla="*/ 276562500 h 2695"/>
                <a:gd name="T4" fmla="*/ 868359375 w 2493"/>
                <a:gd name="T5" fmla="*/ 486718750 h 2695"/>
                <a:gd name="T6" fmla="*/ 868359375 w 2493"/>
                <a:gd name="T7" fmla="*/ 697265625 h 2695"/>
                <a:gd name="T8" fmla="*/ 894531250 w 2493"/>
                <a:gd name="T9" fmla="*/ 907812500 h 2695"/>
                <a:gd name="T10" fmla="*/ 894531250 w 2493"/>
                <a:gd name="T11" fmla="*/ 920703125 h 2695"/>
                <a:gd name="T12" fmla="*/ 802734375 w 2493"/>
                <a:gd name="T13" fmla="*/ 907812500 h 2695"/>
                <a:gd name="T14" fmla="*/ 710546875 w 2493"/>
                <a:gd name="T15" fmla="*/ 907812500 h 2695"/>
                <a:gd name="T16" fmla="*/ 526171875 w 2493"/>
                <a:gd name="T17" fmla="*/ 920703125 h 2695"/>
                <a:gd name="T18" fmla="*/ 144921875 w 2493"/>
                <a:gd name="T19" fmla="*/ 920703125 h 2695"/>
                <a:gd name="T20" fmla="*/ 105468750 w 2493"/>
                <a:gd name="T21" fmla="*/ 500000000 h 2695"/>
                <a:gd name="T22" fmla="*/ 79296875 w 2493"/>
                <a:gd name="T23" fmla="*/ 92187500 h 2695"/>
                <a:gd name="T24" fmla="*/ 79296875 w 2493"/>
                <a:gd name="T25" fmla="*/ 92187500 h 2695"/>
                <a:gd name="T26" fmla="*/ 276562500 w 2493"/>
                <a:gd name="T27" fmla="*/ 105468750 h 2695"/>
                <a:gd name="T28" fmla="*/ 486718750 w 2493"/>
                <a:gd name="T29" fmla="*/ 105468750 h 2695"/>
                <a:gd name="T30" fmla="*/ 894531250 w 2493"/>
                <a:gd name="T31" fmla="*/ 79296875 h 2695"/>
                <a:gd name="T32" fmla="*/ 697265625 w 2493"/>
                <a:gd name="T33" fmla="*/ 390625 h 2695"/>
                <a:gd name="T34" fmla="*/ 486718750 w 2493"/>
                <a:gd name="T35" fmla="*/ 13281250 h 2695"/>
                <a:gd name="T36" fmla="*/ 276562500 w 2493"/>
                <a:gd name="T37" fmla="*/ 13281250 h 2695"/>
                <a:gd name="T38" fmla="*/ 66015625 w 2493"/>
                <a:gd name="T39" fmla="*/ 26562500 h 2695"/>
                <a:gd name="T40" fmla="*/ 39843750 w 2493"/>
                <a:gd name="T41" fmla="*/ 39843750 h 2695"/>
                <a:gd name="T42" fmla="*/ 39843750 w 2493"/>
                <a:gd name="T43" fmla="*/ 52734375 h 2695"/>
                <a:gd name="T44" fmla="*/ 13281250 w 2493"/>
                <a:gd name="T45" fmla="*/ 66015625 h 2695"/>
                <a:gd name="T46" fmla="*/ 13281250 w 2493"/>
                <a:gd name="T47" fmla="*/ 79296875 h 2695"/>
                <a:gd name="T48" fmla="*/ 390625 w 2493"/>
                <a:gd name="T49" fmla="*/ 316015625 h 2695"/>
                <a:gd name="T50" fmla="*/ 13281250 w 2493"/>
                <a:gd name="T51" fmla="*/ 552734375 h 2695"/>
                <a:gd name="T52" fmla="*/ 39843750 w 2493"/>
                <a:gd name="T53" fmla="*/ 789453125 h 2695"/>
                <a:gd name="T54" fmla="*/ 79296875 w 2493"/>
                <a:gd name="T55" fmla="*/ 1026171875 h 2695"/>
                <a:gd name="T56" fmla="*/ 92187500 w 2493"/>
                <a:gd name="T57" fmla="*/ 1039453125 h 2695"/>
                <a:gd name="T58" fmla="*/ 118750000 w 2493"/>
                <a:gd name="T59" fmla="*/ 1052343750 h 2695"/>
                <a:gd name="T60" fmla="*/ 144921875 w 2493"/>
                <a:gd name="T61" fmla="*/ 1039453125 h 2695"/>
                <a:gd name="T62" fmla="*/ 158203125 w 2493"/>
                <a:gd name="T63" fmla="*/ 1000000000 h 2695"/>
                <a:gd name="T64" fmla="*/ 158203125 w 2493"/>
                <a:gd name="T65" fmla="*/ 973437500 h 2695"/>
                <a:gd name="T66" fmla="*/ 328906250 w 2493"/>
                <a:gd name="T67" fmla="*/ 1012890625 h 2695"/>
                <a:gd name="T68" fmla="*/ 723828125 w 2493"/>
                <a:gd name="T69" fmla="*/ 1012890625 h 2695"/>
                <a:gd name="T70" fmla="*/ 815625000 w 2493"/>
                <a:gd name="T71" fmla="*/ 1000000000 h 2695"/>
                <a:gd name="T72" fmla="*/ 894531250 w 2493"/>
                <a:gd name="T73" fmla="*/ 973437500 h 2695"/>
                <a:gd name="T74" fmla="*/ 907812500 w 2493"/>
                <a:gd name="T75" fmla="*/ 960156250 h 2695"/>
                <a:gd name="T76" fmla="*/ 907812500 w 2493"/>
                <a:gd name="T77" fmla="*/ 933984375 h 2695"/>
                <a:gd name="T78" fmla="*/ 947265625 w 2493"/>
                <a:gd name="T79" fmla="*/ 933984375 h 2695"/>
                <a:gd name="T80" fmla="*/ 960546875 w 2493"/>
                <a:gd name="T81" fmla="*/ 920703125 h 2695"/>
                <a:gd name="T82" fmla="*/ 960546875 w 2493"/>
                <a:gd name="T83" fmla="*/ 894531250 h 2695"/>
                <a:gd name="T84" fmla="*/ 973437500 w 2493"/>
                <a:gd name="T85" fmla="*/ 697265625 h 2695"/>
                <a:gd name="T86" fmla="*/ 960546875 w 2493"/>
                <a:gd name="T87" fmla="*/ 486718750 h 2695"/>
                <a:gd name="T88" fmla="*/ 947265625 w 2493"/>
                <a:gd name="T89" fmla="*/ 276562500 h 2695"/>
                <a:gd name="T90" fmla="*/ 933984375 w 2493"/>
                <a:gd name="T91" fmla="*/ 66015625 h 2695"/>
                <a:gd name="T92" fmla="*/ 947265625 w 2493"/>
                <a:gd name="T93" fmla="*/ 39843750 h 2695"/>
                <a:gd name="T94" fmla="*/ 947265625 w 2493"/>
                <a:gd name="T95" fmla="*/ 26562500 h 2695"/>
                <a:gd name="T96" fmla="*/ 933984375 w 2493"/>
                <a:gd name="T97" fmla="*/ 390625 h 2695"/>
                <a:gd name="T98" fmla="*/ 697265625 w 2493"/>
                <a:gd name="T99" fmla="*/ 390625 h 2695"/>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93"/>
                <a:gd name="T151" fmla="*/ 0 h 2695"/>
                <a:gd name="T152" fmla="*/ 2493 w 2493"/>
                <a:gd name="T153" fmla="*/ 2695 h 2695"/>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93" h="2695" extrusionOk="0">
                  <a:moveTo>
                    <a:pt x="2290" y="203"/>
                  </a:moveTo>
                  <a:lnTo>
                    <a:pt x="2223" y="708"/>
                  </a:lnTo>
                  <a:lnTo>
                    <a:pt x="2223" y="1246"/>
                  </a:lnTo>
                  <a:lnTo>
                    <a:pt x="2223" y="1785"/>
                  </a:lnTo>
                  <a:lnTo>
                    <a:pt x="2290" y="2324"/>
                  </a:lnTo>
                  <a:lnTo>
                    <a:pt x="2290" y="2357"/>
                  </a:lnTo>
                  <a:lnTo>
                    <a:pt x="2055" y="2324"/>
                  </a:lnTo>
                  <a:lnTo>
                    <a:pt x="1819" y="2324"/>
                  </a:lnTo>
                  <a:lnTo>
                    <a:pt x="1347" y="2357"/>
                  </a:lnTo>
                  <a:lnTo>
                    <a:pt x="371" y="2357"/>
                  </a:lnTo>
                  <a:lnTo>
                    <a:pt x="270" y="1280"/>
                  </a:lnTo>
                  <a:lnTo>
                    <a:pt x="203" y="236"/>
                  </a:lnTo>
                  <a:lnTo>
                    <a:pt x="708" y="270"/>
                  </a:lnTo>
                  <a:lnTo>
                    <a:pt x="1246" y="270"/>
                  </a:lnTo>
                  <a:lnTo>
                    <a:pt x="2290" y="203"/>
                  </a:lnTo>
                  <a:close/>
                  <a:moveTo>
                    <a:pt x="1785" y="1"/>
                  </a:moveTo>
                  <a:lnTo>
                    <a:pt x="1246" y="34"/>
                  </a:lnTo>
                  <a:lnTo>
                    <a:pt x="708" y="34"/>
                  </a:lnTo>
                  <a:lnTo>
                    <a:pt x="169" y="68"/>
                  </a:lnTo>
                  <a:lnTo>
                    <a:pt x="102" y="102"/>
                  </a:lnTo>
                  <a:lnTo>
                    <a:pt x="102" y="135"/>
                  </a:lnTo>
                  <a:lnTo>
                    <a:pt x="34" y="169"/>
                  </a:lnTo>
                  <a:lnTo>
                    <a:pt x="34" y="203"/>
                  </a:lnTo>
                  <a:lnTo>
                    <a:pt x="1" y="809"/>
                  </a:lnTo>
                  <a:lnTo>
                    <a:pt x="34" y="1415"/>
                  </a:lnTo>
                  <a:lnTo>
                    <a:pt x="102" y="2021"/>
                  </a:lnTo>
                  <a:lnTo>
                    <a:pt x="203" y="2627"/>
                  </a:lnTo>
                  <a:lnTo>
                    <a:pt x="236" y="2661"/>
                  </a:lnTo>
                  <a:lnTo>
                    <a:pt x="304" y="2694"/>
                  </a:lnTo>
                  <a:lnTo>
                    <a:pt x="371" y="2661"/>
                  </a:lnTo>
                  <a:lnTo>
                    <a:pt x="405" y="2560"/>
                  </a:lnTo>
                  <a:lnTo>
                    <a:pt x="405" y="2492"/>
                  </a:lnTo>
                  <a:lnTo>
                    <a:pt x="842" y="2593"/>
                  </a:lnTo>
                  <a:lnTo>
                    <a:pt x="1853" y="2593"/>
                  </a:lnTo>
                  <a:lnTo>
                    <a:pt x="2088" y="2560"/>
                  </a:lnTo>
                  <a:lnTo>
                    <a:pt x="2290" y="2492"/>
                  </a:lnTo>
                  <a:lnTo>
                    <a:pt x="2324" y="2458"/>
                  </a:lnTo>
                  <a:lnTo>
                    <a:pt x="2324" y="2391"/>
                  </a:lnTo>
                  <a:lnTo>
                    <a:pt x="2425" y="2391"/>
                  </a:lnTo>
                  <a:lnTo>
                    <a:pt x="2459" y="2357"/>
                  </a:lnTo>
                  <a:lnTo>
                    <a:pt x="2459" y="2290"/>
                  </a:lnTo>
                  <a:lnTo>
                    <a:pt x="2492" y="1785"/>
                  </a:lnTo>
                  <a:lnTo>
                    <a:pt x="2459" y="1246"/>
                  </a:lnTo>
                  <a:lnTo>
                    <a:pt x="2425" y="708"/>
                  </a:lnTo>
                  <a:lnTo>
                    <a:pt x="2391" y="169"/>
                  </a:lnTo>
                  <a:lnTo>
                    <a:pt x="2425" y="102"/>
                  </a:lnTo>
                  <a:lnTo>
                    <a:pt x="2425" y="68"/>
                  </a:lnTo>
                  <a:lnTo>
                    <a:pt x="2391" y="1"/>
                  </a:lnTo>
                  <a:lnTo>
                    <a:pt x="1785" y="1"/>
                  </a:lnTo>
                  <a:close/>
                </a:path>
              </a:pathLst>
            </a:custGeom>
            <a:solidFill>
              <a:srgbClr val="BDD1D3"/>
            </a:solidFill>
            <a:ln>
              <a:noFill/>
            </a:ln>
          </p:spPr>
          <p:txBody>
            <a:bodyPr lIns="117025" tIns="117025" rIns="117025" bIns="117025" anchor="ctr"/>
            <a:lstStyle/>
            <a:p>
              <a:pPr>
                <a:defRPr/>
              </a:pPr>
              <a:endParaRPr lang="ru-RU" sz="1350"/>
            </a:p>
          </p:txBody>
        </p:sp>
        <p:sp>
          <p:nvSpPr>
            <p:cNvPr id="865" name="Shape 727">
              <a:extLst>
                <a:ext uri="{FF2B5EF4-FFF2-40B4-BE49-F238E27FC236}">
                  <a16:creationId xmlns:a16="http://schemas.microsoft.com/office/drawing/2014/main" id="{51A2ED08-9D98-6B08-4DE4-D89E45128DD6}"/>
                </a:ext>
              </a:extLst>
            </p:cNvPr>
            <p:cNvSpPr>
              <a:spLocks/>
            </p:cNvSpPr>
            <p:nvPr/>
          </p:nvSpPr>
          <p:spPr bwMode="auto">
            <a:xfrm>
              <a:off x="4512860" y="3016015"/>
              <a:ext cx="63934" cy="62731"/>
            </a:xfrm>
            <a:custGeom>
              <a:avLst/>
              <a:gdLst>
                <a:gd name="T0" fmla="*/ 907812500 w 2560"/>
                <a:gd name="T1" fmla="*/ 390625 h 2526"/>
                <a:gd name="T2" fmla="*/ 894531250 w 2560"/>
                <a:gd name="T3" fmla="*/ 13281250 h 2526"/>
                <a:gd name="T4" fmla="*/ 894531250 w 2560"/>
                <a:gd name="T5" fmla="*/ 26562500 h 2526"/>
                <a:gd name="T6" fmla="*/ 881640625 w 2560"/>
                <a:gd name="T7" fmla="*/ 52734375 h 2526"/>
                <a:gd name="T8" fmla="*/ 750000000 w 2560"/>
                <a:gd name="T9" fmla="*/ 39843750 h 2526"/>
                <a:gd name="T10" fmla="*/ 605468750 w 2560"/>
                <a:gd name="T11" fmla="*/ 52734375 h 2526"/>
                <a:gd name="T12" fmla="*/ 329296875 w 2560"/>
                <a:gd name="T13" fmla="*/ 66015625 h 2526"/>
                <a:gd name="T14" fmla="*/ 92187500 w 2560"/>
                <a:gd name="T15" fmla="*/ 66015625 h 2526"/>
                <a:gd name="T16" fmla="*/ 66015625 w 2560"/>
                <a:gd name="T17" fmla="*/ 79296875 h 2526"/>
                <a:gd name="T18" fmla="*/ 39843750 w 2560"/>
                <a:gd name="T19" fmla="*/ 105468750 h 2526"/>
                <a:gd name="T20" fmla="*/ 26562500 w 2560"/>
                <a:gd name="T21" fmla="*/ 92187500 h 2526"/>
                <a:gd name="T22" fmla="*/ 13281250 w 2560"/>
                <a:gd name="T23" fmla="*/ 92187500 h 2526"/>
                <a:gd name="T24" fmla="*/ 390625 w 2560"/>
                <a:gd name="T25" fmla="*/ 197656250 h 2526"/>
                <a:gd name="T26" fmla="*/ 390625 w 2560"/>
                <a:gd name="T27" fmla="*/ 289453125 h 2526"/>
                <a:gd name="T28" fmla="*/ 13281250 w 2560"/>
                <a:gd name="T29" fmla="*/ 486718750 h 2526"/>
                <a:gd name="T30" fmla="*/ 26562500 w 2560"/>
                <a:gd name="T31" fmla="*/ 947265625 h 2526"/>
                <a:gd name="T32" fmla="*/ 39843750 w 2560"/>
                <a:gd name="T33" fmla="*/ 973437500 h 2526"/>
                <a:gd name="T34" fmla="*/ 66015625 w 2560"/>
                <a:gd name="T35" fmla="*/ 986718750 h 2526"/>
                <a:gd name="T36" fmla="*/ 92187500 w 2560"/>
                <a:gd name="T37" fmla="*/ 973437500 h 2526"/>
                <a:gd name="T38" fmla="*/ 105468750 w 2560"/>
                <a:gd name="T39" fmla="*/ 960156250 h 2526"/>
                <a:gd name="T40" fmla="*/ 210937500 w 2560"/>
                <a:gd name="T41" fmla="*/ 973437500 h 2526"/>
                <a:gd name="T42" fmla="*/ 329296875 w 2560"/>
                <a:gd name="T43" fmla="*/ 973437500 h 2526"/>
                <a:gd name="T44" fmla="*/ 539453125 w 2560"/>
                <a:gd name="T45" fmla="*/ 960156250 h 2526"/>
                <a:gd name="T46" fmla="*/ 736718750 w 2560"/>
                <a:gd name="T47" fmla="*/ 960156250 h 2526"/>
                <a:gd name="T48" fmla="*/ 828906250 w 2560"/>
                <a:gd name="T49" fmla="*/ 947265625 h 2526"/>
                <a:gd name="T50" fmla="*/ 868359375 w 2560"/>
                <a:gd name="T51" fmla="*/ 920703125 h 2526"/>
                <a:gd name="T52" fmla="*/ 907812500 w 2560"/>
                <a:gd name="T53" fmla="*/ 894531250 h 2526"/>
                <a:gd name="T54" fmla="*/ 868359375 w 2560"/>
                <a:gd name="T55" fmla="*/ 868359375 h 2526"/>
                <a:gd name="T56" fmla="*/ 815625000 w 2560"/>
                <a:gd name="T57" fmla="*/ 841796875 h 2526"/>
                <a:gd name="T58" fmla="*/ 697265625 w 2560"/>
                <a:gd name="T59" fmla="*/ 841796875 h 2526"/>
                <a:gd name="T60" fmla="*/ 473828125 w 2560"/>
                <a:gd name="T61" fmla="*/ 855078125 h 2526"/>
                <a:gd name="T62" fmla="*/ 289843750 w 2560"/>
                <a:gd name="T63" fmla="*/ 855078125 h 2526"/>
                <a:gd name="T64" fmla="*/ 197656250 w 2560"/>
                <a:gd name="T65" fmla="*/ 868359375 h 2526"/>
                <a:gd name="T66" fmla="*/ 105468750 w 2560"/>
                <a:gd name="T67" fmla="*/ 881250000 h 2526"/>
                <a:gd name="T68" fmla="*/ 92187500 w 2560"/>
                <a:gd name="T69" fmla="*/ 421093750 h 2526"/>
                <a:gd name="T70" fmla="*/ 79296875 w 2560"/>
                <a:gd name="T71" fmla="*/ 289453125 h 2526"/>
                <a:gd name="T72" fmla="*/ 52734375 w 2560"/>
                <a:gd name="T73" fmla="*/ 171093750 h 2526"/>
                <a:gd name="T74" fmla="*/ 79296875 w 2560"/>
                <a:gd name="T75" fmla="*/ 171093750 h 2526"/>
                <a:gd name="T76" fmla="*/ 92187500 w 2560"/>
                <a:gd name="T77" fmla="*/ 158203125 h 2526"/>
                <a:gd name="T78" fmla="*/ 105468750 w 2560"/>
                <a:gd name="T79" fmla="*/ 144921875 h 2526"/>
                <a:gd name="T80" fmla="*/ 526562500 w 2560"/>
                <a:gd name="T81" fmla="*/ 131640625 h 2526"/>
                <a:gd name="T82" fmla="*/ 710546875 w 2560"/>
                <a:gd name="T83" fmla="*/ 118750000 h 2526"/>
                <a:gd name="T84" fmla="*/ 802734375 w 2560"/>
                <a:gd name="T85" fmla="*/ 105468750 h 2526"/>
                <a:gd name="T86" fmla="*/ 881640625 w 2560"/>
                <a:gd name="T87" fmla="*/ 92187500 h 2526"/>
                <a:gd name="T88" fmla="*/ 894531250 w 2560"/>
                <a:gd name="T89" fmla="*/ 263281250 h 2526"/>
                <a:gd name="T90" fmla="*/ 907812500 w 2560"/>
                <a:gd name="T91" fmla="*/ 421093750 h 2526"/>
                <a:gd name="T92" fmla="*/ 894531250 w 2560"/>
                <a:gd name="T93" fmla="*/ 657812500 h 2526"/>
                <a:gd name="T94" fmla="*/ 894531250 w 2560"/>
                <a:gd name="T95" fmla="*/ 776171875 h 2526"/>
                <a:gd name="T96" fmla="*/ 907812500 w 2560"/>
                <a:gd name="T97" fmla="*/ 894531250 h 2526"/>
                <a:gd name="T98" fmla="*/ 921093750 w 2560"/>
                <a:gd name="T99" fmla="*/ 907812500 h 2526"/>
                <a:gd name="T100" fmla="*/ 933984375 w 2560"/>
                <a:gd name="T101" fmla="*/ 920703125 h 2526"/>
                <a:gd name="T102" fmla="*/ 960546875 w 2560"/>
                <a:gd name="T103" fmla="*/ 920703125 h 2526"/>
                <a:gd name="T104" fmla="*/ 973437500 w 2560"/>
                <a:gd name="T105" fmla="*/ 894531250 h 2526"/>
                <a:gd name="T106" fmla="*/ 986718750 w 2560"/>
                <a:gd name="T107" fmla="*/ 776171875 h 2526"/>
                <a:gd name="T108" fmla="*/ 1000000000 w 2560"/>
                <a:gd name="T109" fmla="*/ 657812500 h 2526"/>
                <a:gd name="T110" fmla="*/ 986718750 w 2560"/>
                <a:gd name="T111" fmla="*/ 421093750 h 2526"/>
                <a:gd name="T112" fmla="*/ 973437500 w 2560"/>
                <a:gd name="T113" fmla="*/ 223828125 h 2526"/>
                <a:gd name="T114" fmla="*/ 960546875 w 2560"/>
                <a:gd name="T115" fmla="*/ 118750000 h 2526"/>
                <a:gd name="T116" fmla="*/ 933984375 w 2560"/>
                <a:gd name="T117" fmla="*/ 13281250 h 2526"/>
                <a:gd name="T118" fmla="*/ 921093750 w 2560"/>
                <a:gd name="T119" fmla="*/ 13281250 h 2526"/>
                <a:gd name="T120" fmla="*/ 907812500 w 2560"/>
                <a:gd name="T121" fmla="*/ 390625 h 252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60"/>
                <a:gd name="T184" fmla="*/ 0 h 2526"/>
                <a:gd name="T185" fmla="*/ 2560 w 2560"/>
                <a:gd name="T186" fmla="*/ 2526 h 252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60" h="2526" extrusionOk="0">
                  <a:moveTo>
                    <a:pt x="2324" y="1"/>
                  </a:moveTo>
                  <a:lnTo>
                    <a:pt x="2290" y="34"/>
                  </a:lnTo>
                  <a:lnTo>
                    <a:pt x="2290" y="68"/>
                  </a:lnTo>
                  <a:lnTo>
                    <a:pt x="2257" y="135"/>
                  </a:lnTo>
                  <a:lnTo>
                    <a:pt x="1920" y="102"/>
                  </a:lnTo>
                  <a:lnTo>
                    <a:pt x="1550" y="135"/>
                  </a:lnTo>
                  <a:lnTo>
                    <a:pt x="843" y="169"/>
                  </a:lnTo>
                  <a:lnTo>
                    <a:pt x="236" y="169"/>
                  </a:lnTo>
                  <a:lnTo>
                    <a:pt x="169" y="203"/>
                  </a:lnTo>
                  <a:lnTo>
                    <a:pt x="102" y="270"/>
                  </a:lnTo>
                  <a:lnTo>
                    <a:pt x="68" y="236"/>
                  </a:lnTo>
                  <a:lnTo>
                    <a:pt x="34" y="236"/>
                  </a:lnTo>
                  <a:lnTo>
                    <a:pt x="1" y="506"/>
                  </a:lnTo>
                  <a:lnTo>
                    <a:pt x="1" y="741"/>
                  </a:lnTo>
                  <a:lnTo>
                    <a:pt x="34" y="1246"/>
                  </a:lnTo>
                  <a:lnTo>
                    <a:pt x="68" y="2425"/>
                  </a:lnTo>
                  <a:lnTo>
                    <a:pt x="102" y="2492"/>
                  </a:lnTo>
                  <a:lnTo>
                    <a:pt x="169" y="2526"/>
                  </a:lnTo>
                  <a:lnTo>
                    <a:pt x="236" y="2492"/>
                  </a:lnTo>
                  <a:lnTo>
                    <a:pt x="270" y="2458"/>
                  </a:lnTo>
                  <a:lnTo>
                    <a:pt x="540" y="2492"/>
                  </a:lnTo>
                  <a:lnTo>
                    <a:pt x="843" y="2492"/>
                  </a:lnTo>
                  <a:lnTo>
                    <a:pt x="1381" y="2458"/>
                  </a:lnTo>
                  <a:lnTo>
                    <a:pt x="1886" y="2458"/>
                  </a:lnTo>
                  <a:lnTo>
                    <a:pt x="2122" y="2425"/>
                  </a:lnTo>
                  <a:lnTo>
                    <a:pt x="2223" y="2357"/>
                  </a:lnTo>
                  <a:lnTo>
                    <a:pt x="2324" y="2290"/>
                  </a:lnTo>
                  <a:lnTo>
                    <a:pt x="2223" y="2223"/>
                  </a:lnTo>
                  <a:lnTo>
                    <a:pt x="2088" y="2155"/>
                  </a:lnTo>
                  <a:lnTo>
                    <a:pt x="1785" y="2155"/>
                  </a:lnTo>
                  <a:lnTo>
                    <a:pt x="1213" y="2189"/>
                  </a:lnTo>
                  <a:lnTo>
                    <a:pt x="742" y="2189"/>
                  </a:lnTo>
                  <a:lnTo>
                    <a:pt x="506" y="2223"/>
                  </a:lnTo>
                  <a:lnTo>
                    <a:pt x="270" y="2256"/>
                  </a:lnTo>
                  <a:lnTo>
                    <a:pt x="236" y="1078"/>
                  </a:lnTo>
                  <a:lnTo>
                    <a:pt x="203" y="741"/>
                  </a:lnTo>
                  <a:lnTo>
                    <a:pt x="135" y="438"/>
                  </a:lnTo>
                  <a:lnTo>
                    <a:pt x="203" y="438"/>
                  </a:lnTo>
                  <a:lnTo>
                    <a:pt x="236" y="405"/>
                  </a:lnTo>
                  <a:lnTo>
                    <a:pt x="270" y="371"/>
                  </a:lnTo>
                  <a:lnTo>
                    <a:pt x="1348" y="337"/>
                  </a:lnTo>
                  <a:lnTo>
                    <a:pt x="1819" y="304"/>
                  </a:lnTo>
                  <a:lnTo>
                    <a:pt x="2055" y="270"/>
                  </a:lnTo>
                  <a:lnTo>
                    <a:pt x="2257" y="236"/>
                  </a:lnTo>
                  <a:lnTo>
                    <a:pt x="2290" y="674"/>
                  </a:lnTo>
                  <a:lnTo>
                    <a:pt x="2324" y="1078"/>
                  </a:lnTo>
                  <a:lnTo>
                    <a:pt x="2290" y="1684"/>
                  </a:lnTo>
                  <a:lnTo>
                    <a:pt x="2290" y="1987"/>
                  </a:lnTo>
                  <a:lnTo>
                    <a:pt x="2324" y="2290"/>
                  </a:lnTo>
                  <a:lnTo>
                    <a:pt x="2358" y="2324"/>
                  </a:lnTo>
                  <a:lnTo>
                    <a:pt x="2391" y="2357"/>
                  </a:lnTo>
                  <a:lnTo>
                    <a:pt x="2459" y="2357"/>
                  </a:lnTo>
                  <a:lnTo>
                    <a:pt x="2492" y="2290"/>
                  </a:lnTo>
                  <a:lnTo>
                    <a:pt x="2526" y="1987"/>
                  </a:lnTo>
                  <a:lnTo>
                    <a:pt x="2560" y="1684"/>
                  </a:lnTo>
                  <a:lnTo>
                    <a:pt x="2526" y="1078"/>
                  </a:lnTo>
                  <a:lnTo>
                    <a:pt x="2492" y="573"/>
                  </a:lnTo>
                  <a:lnTo>
                    <a:pt x="2459" y="304"/>
                  </a:lnTo>
                  <a:lnTo>
                    <a:pt x="2391" y="34"/>
                  </a:lnTo>
                  <a:lnTo>
                    <a:pt x="2358" y="34"/>
                  </a:lnTo>
                  <a:lnTo>
                    <a:pt x="2324" y="1"/>
                  </a:lnTo>
                  <a:close/>
                </a:path>
              </a:pathLst>
            </a:custGeom>
            <a:solidFill>
              <a:srgbClr val="BDD1D3"/>
            </a:solidFill>
            <a:ln>
              <a:noFill/>
            </a:ln>
          </p:spPr>
          <p:txBody>
            <a:bodyPr lIns="117025" tIns="117025" rIns="117025" bIns="117025" anchor="ctr"/>
            <a:lstStyle/>
            <a:p>
              <a:pPr>
                <a:defRPr/>
              </a:pPr>
              <a:endParaRPr lang="ru-RU" sz="1350"/>
            </a:p>
          </p:txBody>
        </p:sp>
        <p:sp>
          <p:nvSpPr>
            <p:cNvPr id="866" name="Shape 728">
              <a:extLst>
                <a:ext uri="{FF2B5EF4-FFF2-40B4-BE49-F238E27FC236}">
                  <a16:creationId xmlns:a16="http://schemas.microsoft.com/office/drawing/2014/main" id="{75EDAABD-1C11-5468-EDF3-D70DACE8FEF6}"/>
                </a:ext>
              </a:extLst>
            </p:cNvPr>
            <p:cNvSpPr>
              <a:spLocks/>
            </p:cNvSpPr>
            <p:nvPr/>
          </p:nvSpPr>
          <p:spPr bwMode="auto">
            <a:xfrm>
              <a:off x="4201558" y="3099059"/>
              <a:ext cx="63933" cy="59744"/>
            </a:xfrm>
            <a:custGeom>
              <a:avLst/>
              <a:gdLst>
                <a:gd name="T0" fmla="*/ 39843750 w 2560"/>
                <a:gd name="T1" fmla="*/ 390625 h 2392"/>
                <a:gd name="T2" fmla="*/ 26562500 w 2560"/>
                <a:gd name="T3" fmla="*/ 13281250 h 2392"/>
                <a:gd name="T4" fmla="*/ 13281250 w 2560"/>
                <a:gd name="T5" fmla="*/ 118750000 h 2392"/>
                <a:gd name="T6" fmla="*/ 390625 w 2560"/>
                <a:gd name="T7" fmla="*/ 210546875 h 2392"/>
                <a:gd name="T8" fmla="*/ 390625 w 2560"/>
                <a:gd name="T9" fmla="*/ 421093750 h 2392"/>
                <a:gd name="T10" fmla="*/ 13281250 w 2560"/>
                <a:gd name="T11" fmla="*/ 657812500 h 2392"/>
                <a:gd name="T12" fmla="*/ 39843750 w 2560"/>
                <a:gd name="T13" fmla="*/ 776171875 h 2392"/>
                <a:gd name="T14" fmla="*/ 66015625 w 2560"/>
                <a:gd name="T15" fmla="*/ 894531250 h 2392"/>
                <a:gd name="T16" fmla="*/ 79296875 w 2560"/>
                <a:gd name="T17" fmla="*/ 907812500 h 2392"/>
                <a:gd name="T18" fmla="*/ 92187500 w 2560"/>
                <a:gd name="T19" fmla="*/ 921093750 h 2392"/>
                <a:gd name="T20" fmla="*/ 118750000 w 2560"/>
                <a:gd name="T21" fmla="*/ 907812500 h 2392"/>
                <a:gd name="T22" fmla="*/ 131640625 w 2560"/>
                <a:gd name="T23" fmla="*/ 881250000 h 2392"/>
                <a:gd name="T24" fmla="*/ 118750000 w 2560"/>
                <a:gd name="T25" fmla="*/ 762890625 h 2392"/>
                <a:gd name="T26" fmla="*/ 118750000 w 2560"/>
                <a:gd name="T27" fmla="*/ 644531250 h 2392"/>
                <a:gd name="T28" fmla="*/ 92187500 w 2560"/>
                <a:gd name="T29" fmla="*/ 421093750 h 2392"/>
                <a:gd name="T30" fmla="*/ 92187500 w 2560"/>
                <a:gd name="T31" fmla="*/ 250000000 h 2392"/>
                <a:gd name="T32" fmla="*/ 79296875 w 2560"/>
                <a:gd name="T33" fmla="*/ 79296875 h 2392"/>
                <a:gd name="T34" fmla="*/ 79296875 w 2560"/>
                <a:gd name="T35" fmla="*/ 79296875 h 2392"/>
                <a:gd name="T36" fmla="*/ 171093750 w 2560"/>
                <a:gd name="T37" fmla="*/ 92187500 h 2392"/>
                <a:gd name="T38" fmla="*/ 447265625 w 2560"/>
                <a:gd name="T39" fmla="*/ 92187500 h 2392"/>
                <a:gd name="T40" fmla="*/ 868359375 w 2560"/>
                <a:gd name="T41" fmla="*/ 66015625 h 2392"/>
                <a:gd name="T42" fmla="*/ 881250000 w 2560"/>
                <a:gd name="T43" fmla="*/ 92187500 h 2392"/>
                <a:gd name="T44" fmla="*/ 907812500 w 2560"/>
                <a:gd name="T45" fmla="*/ 92187500 h 2392"/>
                <a:gd name="T46" fmla="*/ 907812500 w 2560"/>
                <a:gd name="T47" fmla="*/ 210546875 h 2392"/>
                <a:gd name="T48" fmla="*/ 907812500 w 2560"/>
                <a:gd name="T49" fmla="*/ 342187500 h 2392"/>
                <a:gd name="T50" fmla="*/ 920703125 w 2560"/>
                <a:gd name="T51" fmla="*/ 802343750 h 2392"/>
                <a:gd name="T52" fmla="*/ 736718750 w 2560"/>
                <a:gd name="T53" fmla="*/ 802343750 h 2392"/>
                <a:gd name="T54" fmla="*/ 552734375 w 2560"/>
                <a:gd name="T55" fmla="*/ 815625000 h 2392"/>
                <a:gd name="T56" fmla="*/ 263281250 w 2560"/>
                <a:gd name="T57" fmla="*/ 815625000 h 2392"/>
                <a:gd name="T58" fmla="*/ 210546875 w 2560"/>
                <a:gd name="T59" fmla="*/ 828906250 h 2392"/>
                <a:gd name="T60" fmla="*/ 171093750 w 2560"/>
                <a:gd name="T61" fmla="*/ 855078125 h 2392"/>
                <a:gd name="T62" fmla="*/ 131640625 w 2560"/>
                <a:gd name="T63" fmla="*/ 881250000 h 2392"/>
                <a:gd name="T64" fmla="*/ 158203125 w 2560"/>
                <a:gd name="T65" fmla="*/ 907812500 h 2392"/>
                <a:gd name="T66" fmla="*/ 210546875 w 2560"/>
                <a:gd name="T67" fmla="*/ 921093750 h 2392"/>
                <a:gd name="T68" fmla="*/ 302734375 w 2560"/>
                <a:gd name="T69" fmla="*/ 933984375 h 2392"/>
                <a:gd name="T70" fmla="*/ 500000000 w 2560"/>
                <a:gd name="T71" fmla="*/ 921093750 h 2392"/>
                <a:gd name="T72" fmla="*/ 710546875 w 2560"/>
                <a:gd name="T73" fmla="*/ 921093750 h 2392"/>
                <a:gd name="T74" fmla="*/ 828906250 w 2560"/>
                <a:gd name="T75" fmla="*/ 907812500 h 2392"/>
                <a:gd name="T76" fmla="*/ 920703125 w 2560"/>
                <a:gd name="T77" fmla="*/ 881250000 h 2392"/>
                <a:gd name="T78" fmla="*/ 947265625 w 2560"/>
                <a:gd name="T79" fmla="*/ 907812500 h 2392"/>
                <a:gd name="T80" fmla="*/ 973437500 w 2560"/>
                <a:gd name="T81" fmla="*/ 907812500 h 2392"/>
                <a:gd name="T82" fmla="*/ 999609375 w 2560"/>
                <a:gd name="T83" fmla="*/ 894531250 h 2392"/>
                <a:gd name="T84" fmla="*/ 999609375 w 2560"/>
                <a:gd name="T85" fmla="*/ 868359375 h 2392"/>
                <a:gd name="T86" fmla="*/ 986718750 w 2560"/>
                <a:gd name="T87" fmla="*/ 407812500 h 2392"/>
                <a:gd name="T88" fmla="*/ 986718750 w 2560"/>
                <a:gd name="T89" fmla="*/ 210546875 h 2392"/>
                <a:gd name="T90" fmla="*/ 973437500 w 2560"/>
                <a:gd name="T91" fmla="*/ 105468750 h 2392"/>
                <a:gd name="T92" fmla="*/ 947265625 w 2560"/>
                <a:gd name="T93" fmla="*/ 13281250 h 2392"/>
                <a:gd name="T94" fmla="*/ 933984375 w 2560"/>
                <a:gd name="T95" fmla="*/ 13281250 h 2392"/>
                <a:gd name="T96" fmla="*/ 933984375 w 2560"/>
                <a:gd name="T97" fmla="*/ 26562500 h 2392"/>
                <a:gd name="T98" fmla="*/ 920703125 w 2560"/>
                <a:gd name="T99" fmla="*/ 26562500 h 2392"/>
                <a:gd name="T100" fmla="*/ 894531250 w 2560"/>
                <a:gd name="T101" fmla="*/ 13281250 h 2392"/>
                <a:gd name="T102" fmla="*/ 868359375 w 2560"/>
                <a:gd name="T103" fmla="*/ 390625 h 2392"/>
                <a:gd name="T104" fmla="*/ 789453125 w 2560"/>
                <a:gd name="T105" fmla="*/ 390625 h 2392"/>
                <a:gd name="T106" fmla="*/ 631640625 w 2560"/>
                <a:gd name="T107" fmla="*/ 13281250 h 2392"/>
                <a:gd name="T108" fmla="*/ 355468750 w 2560"/>
                <a:gd name="T109" fmla="*/ 13281250 h 2392"/>
                <a:gd name="T110" fmla="*/ 210546875 w 2560"/>
                <a:gd name="T111" fmla="*/ 26562500 h 2392"/>
                <a:gd name="T112" fmla="*/ 79296875 w 2560"/>
                <a:gd name="T113" fmla="*/ 39843750 h 2392"/>
                <a:gd name="T114" fmla="*/ 66015625 w 2560"/>
                <a:gd name="T115" fmla="*/ 13281250 h 2392"/>
                <a:gd name="T116" fmla="*/ 66015625 w 2560"/>
                <a:gd name="T117" fmla="*/ 390625 h 2392"/>
                <a:gd name="T118" fmla="*/ 39843750 w 2560"/>
                <a:gd name="T119" fmla="*/ 390625 h 2392"/>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560"/>
                <a:gd name="T181" fmla="*/ 0 h 2392"/>
                <a:gd name="T182" fmla="*/ 2560 w 2560"/>
                <a:gd name="T183" fmla="*/ 2392 h 2392"/>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560" h="2392" extrusionOk="0">
                  <a:moveTo>
                    <a:pt x="102" y="1"/>
                  </a:moveTo>
                  <a:lnTo>
                    <a:pt x="68" y="34"/>
                  </a:lnTo>
                  <a:lnTo>
                    <a:pt x="34" y="304"/>
                  </a:lnTo>
                  <a:lnTo>
                    <a:pt x="1" y="539"/>
                  </a:lnTo>
                  <a:lnTo>
                    <a:pt x="1" y="1078"/>
                  </a:lnTo>
                  <a:lnTo>
                    <a:pt x="34" y="1684"/>
                  </a:lnTo>
                  <a:lnTo>
                    <a:pt x="102" y="1987"/>
                  </a:lnTo>
                  <a:lnTo>
                    <a:pt x="169" y="2290"/>
                  </a:lnTo>
                  <a:lnTo>
                    <a:pt x="203" y="2324"/>
                  </a:lnTo>
                  <a:lnTo>
                    <a:pt x="236" y="2358"/>
                  </a:lnTo>
                  <a:lnTo>
                    <a:pt x="304" y="2324"/>
                  </a:lnTo>
                  <a:lnTo>
                    <a:pt x="337" y="2256"/>
                  </a:lnTo>
                  <a:lnTo>
                    <a:pt x="304" y="1953"/>
                  </a:lnTo>
                  <a:lnTo>
                    <a:pt x="304" y="1650"/>
                  </a:lnTo>
                  <a:lnTo>
                    <a:pt x="236" y="1078"/>
                  </a:lnTo>
                  <a:lnTo>
                    <a:pt x="236" y="640"/>
                  </a:lnTo>
                  <a:lnTo>
                    <a:pt x="203" y="203"/>
                  </a:lnTo>
                  <a:lnTo>
                    <a:pt x="438" y="236"/>
                  </a:lnTo>
                  <a:lnTo>
                    <a:pt x="1145" y="236"/>
                  </a:lnTo>
                  <a:lnTo>
                    <a:pt x="2223" y="169"/>
                  </a:lnTo>
                  <a:lnTo>
                    <a:pt x="2256" y="236"/>
                  </a:lnTo>
                  <a:lnTo>
                    <a:pt x="2324" y="236"/>
                  </a:lnTo>
                  <a:lnTo>
                    <a:pt x="2324" y="539"/>
                  </a:lnTo>
                  <a:lnTo>
                    <a:pt x="2324" y="876"/>
                  </a:lnTo>
                  <a:lnTo>
                    <a:pt x="2357" y="2054"/>
                  </a:lnTo>
                  <a:lnTo>
                    <a:pt x="1886" y="2054"/>
                  </a:lnTo>
                  <a:lnTo>
                    <a:pt x="1415" y="2088"/>
                  </a:lnTo>
                  <a:lnTo>
                    <a:pt x="674" y="2088"/>
                  </a:lnTo>
                  <a:lnTo>
                    <a:pt x="539" y="2122"/>
                  </a:lnTo>
                  <a:lnTo>
                    <a:pt x="438" y="2189"/>
                  </a:lnTo>
                  <a:lnTo>
                    <a:pt x="337" y="2256"/>
                  </a:lnTo>
                  <a:lnTo>
                    <a:pt x="405" y="2324"/>
                  </a:lnTo>
                  <a:lnTo>
                    <a:pt x="539" y="2358"/>
                  </a:lnTo>
                  <a:lnTo>
                    <a:pt x="775" y="2391"/>
                  </a:lnTo>
                  <a:lnTo>
                    <a:pt x="1280" y="2358"/>
                  </a:lnTo>
                  <a:lnTo>
                    <a:pt x="1819" y="2358"/>
                  </a:lnTo>
                  <a:lnTo>
                    <a:pt x="2122" y="2324"/>
                  </a:lnTo>
                  <a:lnTo>
                    <a:pt x="2357" y="2256"/>
                  </a:lnTo>
                  <a:lnTo>
                    <a:pt x="2425" y="2324"/>
                  </a:lnTo>
                  <a:lnTo>
                    <a:pt x="2492" y="2324"/>
                  </a:lnTo>
                  <a:lnTo>
                    <a:pt x="2559" y="2290"/>
                  </a:lnTo>
                  <a:lnTo>
                    <a:pt x="2559" y="2223"/>
                  </a:lnTo>
                  <a:lnTo>
                    <a:pt x="2526" y="1044"/>
                  </a:lnTo>
                  <a:lnTo>
                    <a:pt x="2526" y="539"/>
                  </a:lnTo>
                  <a:lnTo>
                    <a:pt x="2492" y="270"/>
                  </a:lnTo>
                  <a:lnTo>
                    <a:pt x="2425" y="34"/>
                  </a:lnTo>
                  <a:lnTo>
                    <a:pt x="2391" y="34"/>
                  </a:lnTo>
                  <a:lnTo>
                    <a:pt x="2391" y="68"/>
                  </a:lnTo>
                  <a:lnTo>
                    <a:pt x="2357" y="68"/>
                  </a:lnTo>
                  <a:lnTo>
                    <a:pt x="2290" y="34"/>
                  </a:lnTo>
                  <a:lnTo>
                    <a:pt x="2223" y="1"/>
                  </a:lnTo>
                  <a:lnTo>
                    <a:pt x="2021" y="1"/>
                  </a:lnTo>
                  <a:lnTo>
                    <a:pt x="1617" y="34"/>
                  </a:lnTo>
                  <a:lnTo>
                    <a:pt x="910" y="34"/>
                  </a:lnTo>
                  <a:lnTo>
                    <a:pt x="539" y="68"/>
                  </a:lnTo>
                  <a:lnTo>
                    <a:pt x="203" y="102"/>
                  </a:lnTo>
                  <a:lnTo>
                    <a:pt x="169" y="34"/>
                  </a:lnTo>
                  <a:lnTo>
                    <a:pt x="169" y="1"/>
                  </a:lnTo>
                  <a:lnTo>
                    <a:pt x="102" y="1"/>
                  </a:lnTo>
                  <a:close/>
                </a:path>
              </a:pathLst>
            </a:custGeom>
            <a:solidFill>
              <a:srgbClr val="BDD1D3"/>
            </a:solidFill>
            <a:ln>
              <a:noFill/>
            </a:ln>
          </p:spPr>
          <p:txBody>
            <a:bodyPr lIns="117025" tIns="117025" rIns="117025" bIns="117025" anchor="ctr"/>
            <a:lstStyle/>
            <a:p>
              <a:pPr>
                <a:defRPr/>
              </a:pPr>
              <a:endParaRPr lang="ru-RU" sz="1350"/>
            </a:p>
          </p:txBody>
        </p:sp>
        <p:sp>
          <p:nvSpPr>
            <p:cNvPr id="867" name="Shape 729">
              <a:extLst>
                <a:ext uri="{FF2B5EF4-FFF2-40B4-BE49-F238E27FC236}">
                  <a16:creationId xmlns:a16="http://schemas.microsoft.com/office/drawing/2014/main" id="{4F491281-A265-DE10-F3A4-80ACE2399E1B}"/>
                </a:ext>
              </a:extLst>
            </p:cNvPr>
            <p:cNvSpPr>
              <a:spLocks/>
            </p:cNvSpPr>
            <p:nvPr/>
          </p:nvSpPr>
          <p:spPr bwMode="auto">
            <a:xfrm>
              <a:off x="4426818" y="2952687"/>
              <a:ext cx="63934" cy="60341"/>
            </a:xfrm>
            <a:custGeom>
              <a:avLst/>
              <a:gdLst>
                <a:gd name="T0" fmla="*/ 920703125 w 2560"/>
                <a:gd name="T1" fmla="*/ 0 h 2425"/>
                <a:gd name="T2" fmla="*/ 920703125 w 2560"/>
                <a:gd name="T3" fmla="*/ 13281250 h 2425"/>
                <a:gd name="T4" fmla="*/ 907812500 w 2560"/>
                <a:gd name="T5" fmla="*/ 52734375 h 2425"/>
                <a:gd name="T6" fmla="*/ 683984375 w 2560"/>
                <a:gd name="T7" fmla="*/ 26562500 h 2425"/>
                <a:gd name="T8" fmla="*/ 460546875 w 2560"/>
                <a:gd name="T9" fmla="*/ 26562500 h 2425"/>
                <a:gd name="T10" fmla="*/ 263281250 w 2560"/>
                <a:gd name="T11" fmla="*/ 13281250 h 2425"/>
                <a:gd name="T12" fmla="*/ 158203125 w 2560"/>
                <a:gd name="T13" fmla="*/ 26562500 h 2425"/>
                <a:gd name="T14" fmla="*/ 118750000 w 2560"/>
                <a:gd name="T15" fmla="*/ 39453125 h 2425"/>
                <a:gd name="T16" fmla="*/ 66015625 w 2560"/>
                <a:gd name="T17" fmla="*/ 66015625 h 2425"/>
                <a:gd name="T18" fmla="*/ 66015625 w 2560"/>
                <a:gd name="T19" fmla="*/ 66015625 h 2425"/>
                <a:gd name="T20" fmla="*/ 66015625 w 2560"/>
                <a:gd name="T21" fmla="*/ 66015625 h 2425"/>
                <a:gd name="T22" fmla="*/ 144921875 w 2560"/>
                <a:gd name="T23" fmla="*/ 105468750 h 2425"/>
                <a:gd name="T24" fmla="*/ 223828125 w 2560"/>
                <a:gd name="T25" fmla="*/ 118750000 h 2425"/>
                <a:gd name="T26" fmla="*/ 394921875 w 2560"/>
                <a:gd name="T27" fmla="*/ 105468750 h 2425"/>
                <a:gd name="T28" fmla="*/ 644531250 w 2560"/>
                <a:gd name="T29" fmla="*/ 118750000 h 2425"/>
                <a:gd name="T30" fmla="*/ 907812500 w 2560"/>
                <a:gd name="T31" fmla="*/ 131640625 h 2425"/>
                <a:gd name="T32" fmla="*/ 894531250 w 2560"/>
                <a:gd name="T33" fmla="*/ 276562500 h 2425"/>
                <a:gd name="T34" fmla="*/ 907812500 w 2560"/>
                <a:gd name="T35" fmla="*/ 421093750 h 2425"/>
                <a:gd name="T36" fmla="*/ 907812500 w 2560"/>
                <a:gd name="T37" fmla="*/ 618359375 h 2425"/>
                <a:gd name="T38" fmla="*/ 920703125 w 2560"/>
                <a:gd name="T39" fmla="*/ 723437500 h 2425"/>
                <a:gd name="T40" fmla="*/ 933984375 w 2560"/>
                <a:gd name="T41" fmla="*/ 815625000 h 2425"/>
                <a:gd name="T42" fmla="*/ 920703125 w 2560"/>
                <a:gd name="T43" fmla="*/ 815625000 h 2425"/>
                <a:gd name="T44" fmla="*/ 526171875 w 2560"/>
                <a:gd name="T45" fmla="*/ 828906250 h 2425"/>
                <a:gd name="T46" fmla="*/ 316015625 w 2560"/>
                <a:gd name="T47" fmla="*/ 841796875 h 2425"/>
                <a:gd name="T48" fmla="*/ 210546875 w 2560"/>
                <a:gd name="T49" fmla="*/ 855078125 h 2425"/>
                <a:gd name="T50" fmla="*/ 118750000 w 2560"/>
                <a:gd name="T51" fmla="*/ 868359375 h 2425"/>
                <a:gd name="T52" fmla="*/ 105468750 w 2560"/>
                <a:gd name="T53" fmla="*/ 671093750 h 2425"/>
                <a:gd name="T54" fmla="*/ 92187500 w 2560"/>
                <a:gd name="T55" fmla="*/ 473828125 h 2425"/>
                <a:gd name="T56" fmla="*/ 105468750 w 2560"/>
                <a:gd name="T57" fmla="*/ 276562500 h 2425"/>
                <a:gd name="T58" fmla="*/ 92187500 w 2560"/>
                <a:gd name="T59" fmla="*/ 171093750 h 2425"/>
                <a:gd name="T60" fmla="*/ 79296875 w 2560"/>
                <a:gd name="T61" fmla="*/ 118750000 h 2425"/>
                <a:gd name="T62" fmla="*/ 66015625 w 2560"/>
                <a:gd name="T63" fmla="*/ 66015625 h 2425"/>
                <a:gd name="T64" fmla="*/ 52734375 w 2560"/>
                <a:gd name="T65" fmla="*/ 79296875 h 2425"/>
                <a:gd name="T66" fmla="*/ 26562500 w 2560"/>
                <a:gd name="T67" fmla="*/ 131640625 h 2425"/>
                <a:gd name="T68" fmla="*/ 13281250 w 2560"/>
                <a:gd name="T69" fmla="*/ 197656250 h 2425"/>
                <a:gd name="T70" fmla="*/ 390625 w 2560"/>
                <a:gd name="T71" fmla="*/ 342187500 h 2425"/>
                <a:gd name="T72" fmla="*/ 13281250 w 2560"/>
                <a:gd name="T73" fmla="*/ 618359375 h 2425"/>
                <a:gd name="T74" fmla="*/ 13281250 w 2560"/>
                <a:gd name="T75" fmla="*/ 710546875 h 2425"/>
                <a:gd name="T76" fmla="*/ 13281250 w 2560"/>
                <a:gd name="T77" fmla="*/ 802343750 h 2425"/>
                <a:gd name="T78" fmla="*/ 13281250 w 2560"/>
                <a:gd name="T79" fmla="*/ 855078125 h 2425"/>
                <a:gd name="T80" fmla="*/ 39843750 w 2560"/>
                <a:gd name="T81" fmla="*/ 894531250 h 2425"/>
                <a:gd name="T82" fmla="*/ 66015625 w 2560"/>
                <a:gd name="T83" fmla="*/ 933984375 h 2425"/>
                <a:gd name="T84" fmla="*/ 105468750 w 2560"/>
                <a:gd name="T85" fmla="*/ 947265625 h 2425"/>
                <a:gd name="T86" fmla="*/ 118750000 w 2560"/>
                <a:gd name="T87" fmla="*/ 947265625 h 2425"/>
                <a:gd name="T88" fmla="*/ 131640625 w 2560"/>
                <a:gd name="T89" fmla="*/ 933984375 h 2425"/>
                <a:gd name="T90" fmla="*/ 131640625 w 2560"/>
                <a:gd name="T91" fmla="*/ 920703125 h 2425"/>
                <a:gd name="T92" fmla="*/ 223828125 w 2560"/>
                <a:gd name="T93" fmla="*/ 933984375 h 2425"/>
                <a:gd name="T94" fmla="*/ 316015625 w 2560"/>
                <a:gd name="T95" fmla="*/ 947265625 h 2425"/>
                <a:gd name="T96" fmla="*/ 526171875 w 2560"/>
                <a:gd name="T97" fmla="*/ 933984375 h 2425"/>
                <a:gd name="T98" fmla="*/ 933984375 w 2560"/>
                <a:gd name="T99" fmla="*/ 907812500 h 2425"/>
                <a:gd name="T100" fmla="*/ 960156250 w 2560"/>
                <a:gd name="T101" fmla="*/ 894531250 h 2425"/>
                <a:gd name="T102" fmla="*/ 973437500 w 2560"/>
                <a:gd name="T103" fmla="*/ 907812500 h 2425"/>
                <a:gd name="T104" fmla="*/ 986718750 w 2560"/>
                <a:gd name="T105" fmla="*/ 907812500 h 2425"/>
                <a:gd name="T106" fmla="*/ 986718750 w 2560"/>
                <a:gd name="T107" fmla="*/ 894531250 h 2425"/>
                <a:gd name="T108" fmla="*/ 999609375 w 2560"/>
                <a:gd name="T109" fmla="*/ 789453125 h 2425"/>
                <a:gd name="T110" fmla="*/ 999609375 w 2560"/>
                <a:gd name="T111" fmla="*/ 683984375 h 2425"/>
                <a:gd name="T112" fmla="*/ 986718750 w 2560"/>
                <a:gd name="T113" fmla="*/ 486718750 h 2425"/>
                <a:gd name="T114" fmla="*/ 986718750 w 2560"/>
                <a:gd name="T115" fmla="*/ 250000000 h 2425"/>
                <a:gd name="T116" fmla="*/ 973437500 w 2560"/>
                <a:gd name="T117" fmla="*/ 131640625 h 2425"/>
                <a:gd name="T118" fmla="*/ 960156250 w 2560"/>
                <a:gd name="T119" fmla="*/ 13281250 h 2425"/>
                <a:gd name="T120" fmla="*/ 947265625 w 2560"/>
                <a:gd name="T121" fmla="*/ 0 h 2425"/>
                <a:gd name="T122" fmla="*/ 920703125 w 2560"/>
                <a:gd name="T123" fmla="*/ 0 h 242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560"/>
                <a:gd name="T187" fmla="*/ 0 h 2425"/>
                <a:gd name="T188" fmla="*/ 2560 w 2560"/>
                <a:gd name="T189" fmla="*/ 2425 h 242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560" h="2425" extrusionOk="0">
                  <a:moveTo>
                    <a:pt x="2357" y="0"/>
                  </a:moveTo>
                  <a:lnTo>
                    <a:pt x="2357" y="34"/>
                  </a:lnTo>
                  <a:lnTo>
                    <a:pt x="2324" y="135"/>
                  </a:lnTo>
                  <a:lnTo>
                    <a:pt x="1751" y="68"/>
                  </a:lnTo>
                  <a:lnTo>
                    <a:pt x="1179" y="68"/>
                  </a:lnTo>
                  <a:lnTo>
                    <a:pt x="674" y="34"/>
                  </a:lnTo>
                  <a:lnTo>
                    <a:pt x="405" y="68"/>
                  </a:lnTo>
                  <a:lnTo>
                    <a:pt x="304" y="101"/>
                  </a:lnTo>
                  <a:lnTo>
                    <a:pt x="169" y="169"/>
                  </a:lnTo>
                  <a:lnTo>
                    <a:pt x="371" y="270"/>
                  </a:lnTo>
                  <a:lnTo>
                    <a:pt x="573" y="304"/>
                  </a:lnTo>
                  <a:lnTo>
                    <a:pt x="1011" y="270"/>
                  </a:lnTo>
                  <a:lnTo>
                    <a:pt x="1650" y="304"/>
                  </a:lnTo>
                  <a:lnTo>
                    <a:pt x="2324" y="337"/>
                  </a:lnTo>
                  <a:lnTo>
                    <a:pt x="2290" y="708"/>
                  </a:lnTo>
                  <a:lnTo>
                    <a:pt x="2324" y="1078"/>
                  </a:lnTo>
                  <a:lnTo>
                    <a:pt x="2324" y="1583"/>
                  </a:lnTo>
                  <a:lnTo>
                    <a:pt x="2357" y="1852"/>
                  </a:lnTo>
                  <a:lnTo>
                    <a:pt x="2391" y="2088"/>
                  </a:lnTo>
                  <a:lnTo>
                    <a:pt x="2357" y="2088"/>
                  </a:lnTo>
                  <a:lnTo>
                    <a:pt x="1347" y="2122"/>
                  </a:lnTo>
                  <a:lnTo>
                    <a:pt x="809" y="2155"/>
                  </a:lnTo>
                  <a:lnTo>
                    <a:pt x="539" y="2189"/>
                  </a:lnTo>
                  <a:lnTo>
                    <a:pt x="304" y="2223"/>
                  </a:lnTo>
                  <a:lnTo>
                    <a:pt x="270" y="1718"/>
                  </a:lnTo>
                  <a:lnTo>
                    <a:pt x="236" y="1213"/>
                  </a:lnTo>
                  <a:lnTo>
                    <a:pt x="270" y="708"/>
                  </a:lnTo>
                  <a:lnTo>
                    <a:pt x="236" y="438"/>
                  </a:lnTo>
                  <a:lnTo>
                    <a:pt x="203" y="304"/>
                  </a:lnTo>
                  <a:lnTo>
                    <a:pt x="169" y="169"/>
                  </a:lnTo>
                  <a:lnTo>
                    <a:pt x="135" y="203"/>
                  </a:lnTo>
                  <a:lnTo>
                    <a:pt x="68" y="337"/>
                  </a:lnTo>
                  <a:lnTo>
                    <a:pt x="34" y="506"/>
                  </a:lnTo>
                  <a:lnTo>
                    <a:pt x="1" y="876"/>
                  </a:lnTo>
                  <a:lnTo>
                    <a:pt x="34" y="1583"/>
                  </a:lnTo>
                  <a:lnTo>
                    <a:pt x="34" y="1819"/>
                  </a:lnTo>
                  <a:lnTo>
                    <a:pt x="34" y="2054"/>
                  </a:lnTo>
                  <a:lnTo>
                    <a:pt x="34" y="2189"/>
                  </a:lnTo>
                  <a:lnTo>
                    <a:pt x="102" y="2290"/>
                  </a:lnTo>
                  <a:lnTo>
                    <a:pt x="169" y="2391"/>
                  </a:lnTo>
                  <a:lnTo>
                    <a:pt x="270" y="2425"/>
                  </a:lnTo>
                  <a:lnTo>
                    <a:pt x="304" y="2425"/>
                  </a:lnTo>
                  <a:lnTo>
                    <a:pt x="337" y="2391"/>
                  </a:lnTo>
                  <a:lnTo>
                    <a:pt x="337" y="2357"/>
                  </a:lnTo>
                  <a:lnTo>
                    <a:pt x="573" y="2391"/>
                  </a:lnTo>
                  <a:lnTo>
                    <a:pt x="809" y="2425"/>
                  </a:lnTo>
                  <a:lnTo>
                    <a:pt x="1347" y="2391"/>
                  </a:lnTo>
                  <a:lnTo>
                    <a:pt x="2391" y="2324"/>
                  </a:lnTo>
                  <a:lnTo>
                    <a:pt x="2458" y="2290"/>
                  </a:lnTo>
                  <a:lnTo>
                    <a:pt x="2492" y="2324"/>
                  </a:lnTo>
                  <a:lnTo>
                    <a:pt x="2526" y="2324"/>
                  </a:lnTo>
                  <a:lnTo>
                    <a:pt x="2526" y="2290"/>
                  </a:lnTo>
                  <a:lnTo>
                    <a:pt x="2559" y="2021"/>
                  </a:lnTo>
                  <a:lnTo>
                    <a:pt x="2559" y="1751"/>
                  </a:lnTo>
                  <a:lnTo>
                    <a:pt x="2526" y="1246"/>
                  </a:lnTo>
                  <a:lnTo>
                    <a:pt x="2526" y="640"/>
                  </a:lnTo>
                  <a:lnTo>
                    <a:pt x="2492" y="337"/>
                  </a:lnTo>
                  <a:lnTo>
                    <a:pt x="2458" y="34"/>
                  </a:lnTo>
                  <a:lnTo>
                    <a:pt x="2425" y="0"/>
                  </a:lnTo>
                  <a:lnTo>
                    <a:pt x="2357" y="0"/>
                  </a:lnTo>
                  <a:close/>
                </a:path>
              </a:pathLst>
            </a:custGeom>
            <a:solidFill>
              <a:srgbClr val="BDD1D3"/>
            </a:solidFill>
            <a:ln>
              <a:noFill/>
            </a:ln>
          </p:spPr>
          <p:txBody>
            <a:bodyPr lIns="117025" tIns="117025" rIns="117025" bIns="117025" anchor="ctr"/>
            <a:lstStyle/>
            <a:p>
              <a:pPr>
                <a:defRPr/>
              </a:pPr>
              <a:endParaRPr lang="ru-RU" sz="1350"/>
            </a:p>
          </p:txBody>
        </p:sp>
        <p:sp>
          <p:nvSpPr>
            <p:cNvPr id="868" name="Shape 730">
              <a:extLst>
                <a:ext uri="{FF2B5EF4-FFF2-40B4-BE49-F238E27FC236}">
                  <a16:creationId xmlns:a16="http://schemas.microsoft.com/office/drawing/2014/main" id="{03D2A35A-F963-5794-BBDA-67682C8FD18A}"/>
                </a:ext>
              </a:extLst>
            </p:cNvPr>
            <p:cNvSpPr>
              <a:spLocks/>
            </p:cNvSpPr>
            <p:nvPr/>
          </p:nvSpPr>
          <p:spPr bwMode="auto">
            <a:xfrm>
              <a:off x="4539748" y="3039913"/>
              <a:ext cx="17925" cy="21508"/>
            </a:xfrm>
            <a:custGeom>
              <a:avLst/>
              <a:gdLst>
                <a:gd name="T0" fmla="*/ 78906250 w 708"/>
                <a:gd name="T1" fmla="*/ 390625 h 843"/>
                <a:gd name="T2" fmla="*/ 39453125 w 708"/>
                <a:gd name="T3" fmla="*/ 13671875 h 843"/>
                <a:gd name="T4" fmla="*/ 26562500 w 708"/>
                <a:gd name="T5" fmla="*/ 53125000 h 843"/>
                <a:gd name="T6" fmla="*/ 0 w 708"/>
                <a:gd name="T7" fmla="*/ 132031250 h 843"/>
                <a:gd name="T8" fmla="*/ 0 w 708"/>
                <a:gd name="T9" fmla="*/ 223828125 h 843"/>
                <a:gd name="T10" fmla="*/ 0 w 708"/>
                <a:gd name="T11" fmla="*/ 289843750 h 843"/>
                <a:gd name="T12" fmla="*/ 13281250 w 708"/>
                <a:gd name="T13" fmla="*/ 316015625 h 843"/>
                <a:gd name="T14" fmla="*/ 26562500 w 708"/>
                <a:gd name="T15" fmla="*/ 329296875 h 843"/>
                <a:gd name="T16" fmla="*/ 39453125 w 708"/>
                <a:gd name="T17" fmla="*/ 329296875 h 843"/>
                <a:gd name="T18" fmla="*/ 157812500 w 708"/>
                <a:gd name="T19" fmla="*/ 316015625 h 843"/>
                <a:gd name="T20" fmla="*/ 223828125 w 708"/>
                <a:gd name="T21" fmla="*/ 302734375 h 843"/>
                <a:gd name="T22" fmla="*/ 276171875 w 708"/>
                <a:gd name="T23" fmla="*/ 276562500 h 843"/>
                <a:gd name="T24" fmla="*/ 276171875 w 708"/>
                <a:gd name="T25" fmla="*/ 263281250 h 843"/>
                <a:gd name="T26" fmla="*/ 276171875 w 708"/>
                <a:gd name="T27" fmla="*/ 250390625 h 843"/>
                <a:gd name="T28" fmla="*/ 263281250 w 708"/>
                <a:gd name="T29" fmla="*/ 223828125 h 843"/>
                <a:gd name="T30" fmla="*/ 171093750 w 708"/>
                <a:gd name="T31" fmla="*/ 223828125 h 843"/>
                <a:gd name="T32" fmla="*/ 78906250 w 708"/>
                <a:gd name="T33" fmla="*/ 237109375 h 843"/>
                <a:gd name="T34" fmla="*/ 92187500 w 708"/>
                <a:gd name="T35" fmla="*/ 118750000 h 843"/>
                <a:gd name="T36" fmla="*/ 105468750 w 708"/>
                <a:gd name="T37" fmla="*/ 66015625 h 843"/>
                <a:gd name="T38" fmla="*/ 105468750 w 708"/>
                <a:gd name="T39" fmla="*/ 26562500 h 843"/>
                <a:gd name="T40" fmla="*/ 92187500 w 708"/>
                <a:gd name="T41" fmla="*/ 390625 h 843"/>
                <a:gd name="T42" fmla="*/ 78906250 w 708"/>
                <a:gd name="T43" fmla="*/ 390625 h 84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708"/>
                <a:gd name="T67" fmla="*/ 0 h 843"/>
                <a:gd name="T68" fmla="*/ 708 w 708"/>
                <a:gd name="T69" fmla="*/ 843 h 843"/>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708" h="843" extrusionOk="0">
                  <a:moveTo>
                    <a:pt x="202" y="1"/>
                  </a:moveTo>
                  <a:lnTo>
                    <a:pt x="101" y="35"/>
                  </a:lnTo>
                  <a:lnTo>
                    <a:pt x="68" y="136"/>
                  </a:lnTo>
                  <a:lnTo>
                    <a:pt x="0" y="338"/>
                  </a:lnTo>
                  <a:lnTo>
                    <a:pt x="0" y="573"/>
                  </a:lnTo>
                  <a:lnTo>
                    <a:pt x="0" y="742"/>
                  </a:lnTo>
                  <a:lnTo>
                    <a:pt x="34" y="809"/>
                  </a:lnTo>
                  <a:lnTo>
                    <a:pt x="68" y="843"/>
                  </a:lnTo>
                  <a:lnTo>
                    <a:pt x="101" y="843"/>
                  </a:lnTo>
                  <a:lnTo>
                    <a:pt x="404" y="809"/>
                  </a:lnTo>
                  <a:lnTo>
                    <a:pt x="573" y="775"/>
                  </a:lnTo>
                  <a:lnTo>
                    <a:pt x="707" y="708"/>
                  </a:lnTo>
                  <a:lnTo>
                    <a:pt x="707" y="674"/>
                  </a:lnTo>
                  <a:lnTo>
                    <a:pt x="707" y="641"/>
                  </a:lnTo>
                  <a:lnTo>
                    <a:pt x="674" y="573"/>
                  </a:lnTo>
                  <a:lnTo>
                    <a:pt x="438" y="573"/>
                  </a:lnTo>
                  <a:lnTo>
                    <a:pt x="202" y="607"/>
                  </a:lnTo>
                  <a:lnTo>
                    <a:pt x="236" y="304"/>
                  </a:lnTo>
                  <a:lnTo>
                    <a:pt x="270" y="169"/>
                  </a:lnTo>
                  <a:lnTo>
                    <a:pt x="270" y="68"/>
                  </a:lnTo>
                  <a:lnTo>
                    <a:pt x="236" y="1"/>
                  </a:lnTo>
                  <a:lnTo>
                    <a:pt x="202" y="1"/>
                  </a:lnTo>
                  <a:close/>
                </a:path>
              </a:pathLst>
            </a:custGeom>
            <a:solidFill>
              <a:srgbClr val="BDD1D3"/>
            </a:solidFill>
            <a:ln>
              <a:noFill/>
            </a:ln>
          </p:spPr>
          <p:txBody>
            <a:bodyPr lIns="117025" tIns="117025" rIns="117025" bIns="117025" anchor="ctr"/>
            <a:lstStyle/>
            <a:p>
              <a:pPr>
                <a:defRPr/>
              </a:pPr>
              <a:endParaRPr lang="ru-RU" sz="1350"/>
            </a:p>
          </p:txBody>
        </p:sp>
        <p:sp>
          <p:nvSpPr>
            <p:cNvPr id="869" name="Shape 731">
              <a:extLst>
                <a:ext uri="{FF2B5EF4-FFF2-40B4-BE49-F238E27FC236}">
                  <a16:creationId xmlns:a16="http://schemas.microsoft.com/office/drawing/2014/main" id="{B7A29B2A-1254-7C7A-6CBB-566B7F396467}"/>
                </a:ext>
              </a:extLst>
            </p:cNvPr>
            <p:cNvSpPr>
              <a:spLocks/>
            </p:cNvSpPr>
            <p:nvPr/>
          </p:nvSpPr>
          <p:spPr bwMode="auto">
            <a:xfrm>
              <a:off x="4292977" y="3113996"/>
              <a:ext cx="18523" cy="22703"/>
            </a:xfrm>
            <a:custGeom>
              <a:avLst/>
              <a:gdLst>
                <a:gd name="T0" fmla="*/ 223828125 w 742"/>
                <a:gd name="T1" fmla="*/ 66015625 h 910"/>
                <a:gd name="T2" fmla="*/ 210546875 w 742"/>
                <a:gd name="T3" fmla="*/ 92187500 h 910"/>
                <a:gd name="T4" fmla="*/ 197265625 w 742"/>
                <a:gd name="T5" fmla="*/ 118750000 h 910"/>
                <a:gd name="T6" fmla="*/ 184375000 w 742"/>
                <a:gd name="T7" fmla="*/ 118750000 h 910"/>
                <a:gd name="T8" fmla="*/ 144921875 w 742"/>
                <a:gd name="T9" fmla="*/ 131640625 h 910"/>
                <a:gd name="T10" fmla="*/ 105468750 w 742"/>
                <a:gd name="T11" fmla="*/ 144921875 h 910"/>
                <a:gd name="T12" fmla="*/ 78906250 w 742"/>
                <a:gd name="T13" fmla="*/ 66015625 h 910"/>
                <a:gd name="T14" fmla="*/ 223828125 w 742"/>
                <a:gd name="T15" fmla="*/ 66015625 h 910"/>
                <a:gd name="T16" fmla="*/ 210546875 w 742"/>
                <a:gd name="T17" fmla="*/ 197656250 h 910"/>
                <a:gd name="T18" fmla="*/ 223828125 w 742"/>
                <a:gd name="T19" fmla="*/ 223828125 h 910"/>
                <a:gd name="T20" fmla="*/ 197265625 w 742"/>
                <a:gd name="T21" fmla="*/ 263281250 h 910"/>
                <a:gd name="T22" fmla="*/ 184375000 w 742"/>
                <a:gd name="T23" fmla="*/ 276562500 h 910"/>
                <a:gd name="T24" fmla="*/ 105468750 w 742"/>
                <a:gd name="T25" fmla="*/ 276562500 h 910"/>
                <a:gd name="T26" fmla="*/ 105468750 w 742"/>
                <a:gd name="T27" fmla="*/ 210546875 h 910"/>
                <a:gd name="T28" fmla="*/ 118359375 w 742"/>
                <a:gd name="T29" fmla="*/ 210546875 h 910"/>
                <a:gd name="T30" fmla="*/ 184375000 w 742"/>
                <a:gd name="T31" fmla="*/ 197656250 h 910"/>
                <a:gd name="T32" fmla="*/ 210546875 w 742"/>
                <a:gd name="T33" fmla="*/ 197656250 h 910"/>
                <a:gd name="T34" fmla="*/ 184375000 w 742"/>
                <a:gd name="T35" fmla="*/ 390625 h 910"/>
                <a:gd name="T36" fmla="*/ 105468750 w 742"/>
                <a:gd name="T37" fmla="*/ 26562500 h 910"/>
                <a:gd name="T38" fmla="*/ 39453125 w 742"/>
                <a:gd name="T39" fmla="*/ 52734375 h 910"/>
                <a:gd name="T40" fmla="*/ 26562500 w 742"/>
                <a:gd name="T41" fmla="*/ 66015625 h 910"/>
                <a:gd name="T42" fmla="*/ 26562500 w 742"/>
                <a:gd name="T43" fmla="*/ 79296875 h 910"/>
                <a:gd name="T44" fmla="*/ 39453125 w 742"/>
                <a:gd name="T45" fmla="*/ 197656250 h 910"/>
                <a:gd name="T46" fmla="*/ 39453125 w 742"/>
                <a:gd name="T47" fmla="*/ 263281250 h 910"/>
                <a:gd name="T48" fmla="*/ 13281250 w 742"/>
                <a:gd name="T49" fmla="*/ 263281250 h 910"/>
                <a:gd name="T50" fmla="*/ 0 w 742"/>
                <a:gd name="T51" fmla="*/ 289453125 h 910"/>
                <a:gd name="T52" fmla="*/ 0 w 742"/>
                <a:gd name="T53" fmla="*/ 316015625 h 910"/>
                <a:gd name="T54" fmla="*/ 26562500 w 742"/>
                <a:gd name="T55" fmla="*/ 342187500 h 910"/>
                <a:gd name="T56" fmla="*/ 105468750 w 742"/>
                <a:gd name="T57" fmla="*/ 355468750 h 910"/>
                <a:gd name="T58" fmla="*/ 184375000 w 742"/>
                <a:gd name="T59" fmla="*/ 355468750 h 910"/>
                <a:gd name="T60" fmla="*/ 223828125 w 742"/>
                <a:gd name="T61" fmla="*/ 342187500 h 910"/>
                <a:gd name="T62" fmla="*/ 250000000 w 742"/>
                <a:gd name="T63" fmla="*/ 316015625 h 910"/>
                <a:gd name="T64" fmla="*/ 276171875 w 742"/>
                <a:gd name="T65" fmla="*/ 289453125 h 910"/>
                <a:gd name="T66" fmla="*/ 289453125 w 742"/>
                <a:gd name="T67" fmla="*/ 250000000 h 910"/>
                <a:gd name="T68" fmla="*/ 289453125 w 742"/>
                <a:gd name="T69" fmla="*/ 197656250 h 910"/>
                <a:gd name="T70" fmla="*/ 276171875 w 742"/>
                <a:gd name="T71" fmla="*/ 171093750 h 910"/>
                <a:gd name="T72" fmla="*/ 263281250 w 742"/>
                <a:gd name="T73" fmla="*/ 144921875 h 910"/>
                <a:gd name="T74" fmla="*/ 276171875 w 742"/>
                <a:gd name="T75" fmla="*/ 118750000 h 910"/>
                <a:gd name="T76" fmla="*/ 276171875 w 742"/>
                <a:gd name="T77" fmla="*/ 66015625 h 910"/>
                <a:gd name="T78" fmla="*/ 276171875 w 742"/>
                <a:gd name="T79" fmla="*/ 26562500 h 910"/>
                <a:gd name="T80" fmla="*/ 250000000 w 742"/>
                <a:gd name="T81" fmla="*/ 13281250 h 910"/>
                <a:gd name="T82" fmla="*/ 210546875 w 742"/>
                <a:gd name="T83" fmla="*/ 390625 h 910"/>
                <a:gd name="T84" fmla="*/ 184375000 w 742"/>
                <a:gd name="T85" fmla="*/ 390625 h 91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742"/>
                <a:gd name="T130" fmla="*/ 0 h 910"/>
                <a:gd name="T131" fmla="*/ 742 w 742"/>
                <a:gd name="T132" fmla="*/ 910 h 91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742" h="910" extrusionOk="0">
                  <a:moveTo>
                    <a:pt x="573" y="169"/>
                  </a:moveTo>
                  <a:lnTo>
                    <a:pt x="539" y="236"/>
                  </a:lnTo>
                  <a:lnTo>
                    <a:pt x="505" y="304"/>
                  </a:lnTo>
                  <a:lnTo>
                    <a:pt x="472" y="304"/>
                  </a:lnTo>
                  <a:lnTo>
                    <a:pt x="371" y="337"/>
                  </a:lnTo>
                  <a:lnTo>
                    <a:pt x="270" y="371"/>
                  </a:lnTo>
                  <a:lnTo>
                    <a:pt x="202" y="169"/>
                  </a:lnTo>
                  <a:lnTo>
                    <a:pt x="573" y="169"/>
                  </a:lnTo>
                  <a:close/>
                  <a:moveTo>
                    <a:pt x="539" y="506"/>
                  </a:moveTo>
                  <a:lnTo>
                    <a:pt x="573" y="573"/>
                  </a:lnTo>
                  <a:lnTo>
                    <a:pt x="505" y="674"/>
                  </a:lnTo>
                  <a:lnTo>
                    <a:pt x="472" y="708"/>
                  </a:lnTo>
                  <a:lnTo>
                    <a:pt x="270" y="708"/>
                  </a:lnTo>
                  <a:lnTo>
                    <a:pt x="270" y="539"/>
                  </a:lnTo>
                  <a:lnTo>
                    <a:pt x="303" y="539"/>
                  </a:lnTo>
                  <a:lnTo>
                    <a:pt x="472" y="506"/>
                  </a:lnTo>
                  <a:lnTo>
                    <a:pt x="539" y="506"/>
                  </a:lnTo>
                  <a:close/>
                  <a:moveTo>
                    <a:pt x="472" y="1"/>
                  </a:moveTo>
                  <a:lnTo>
                    <a:pt x="270" y="68"/>
                  </a:lnTo>
                  <a:lnTo>
                    <a:pt x="101" y="135"/>
                  </a:lnTo>
                  <a:lnTo>
                    <a:pt x="68" y="169"/>
                  </a:lnTo>
                  <a:lnTo>
                    <a:pt x="68" y="203"/>
                  </a:lnTo>
                  <a:lnTo>
                    <a:pt x="101" y="506"/>
                  </a:lnTo>
                  <a:lnTo>
                    <a:pt x="101" y="674"/>
                  </a:lnTo>
                  <a:lnTo>
                    <a:pt x="34" y="674"/>
                  </a:lnTo>
                  <a:lnTo>
                    <a:pt x="0" y="741"/>
                  </a:lnTo>
                  <a:lnTo>
                    <a:pt x="0" y="809"/>
                  </a:lnTo>
                  <a:lnTo>
                    <a:pt x="68" y="876"/>
                  </a:lnTo>
                  <a:lnTo>
                    <a:pt x="270" y="910"/>
                  </a:lnTo>
                  <a:lnTo>
                    <a:pt x="472" y="910"/>
                  </a:lnTo>
                  <a:lnTo>
                    <a:pt x="573" y="876"/>
                  </a:lnTo>
                  <a:lnTo>
                    <a:pt x="640" y="809"/>
                  </a:lnTo>
                  <a:lnTo>
                    <a:pt x="707" y="741"/>
                  </a:lnTo>
                  <a:lnTo>
                    <a:pt x="741" y="640"/>
                  </a:lnTo>
                  <a:lnTo>
                    <a:pt x="741" y="506"/>
                  </a:lnTo>
                  <a:lnTo>
                    <a:pt x="707" y="438"/>
                  </a:lnTo>
                  <a:lnTo>
                    <a:pt x="674" y="371"/>
                  </a:lnTo>
                  <a:lnTo>
                    <a:pt x="707" y="304"/>
                  </a:lnTo>
                  <a:lnTo>
                    <a:pt x="707" y="169"/>
                  </a:lnTo>
                  <a:lnTo>
                    <a:pt x="707" y="68"/>
                  </a:lnTo>
                  <a:lnTo>
                    <a:pt x="640" y="34"/>
                  </a:lnTo>
                  <a:lnTo>
                    <a:pt x="539" y="1"/>
                  </a:lnTo>
                  <a:lnTo>
                    <a:pt x="472" y="1"/>
                  </a:lnTo>
                  <a:close/>
                </a:path>
              </a:pathLst>
            </a:custGeom>
            <a:solidFill>
              <a:srgbClr val="BDD1D3"/>
            </a:solidFill>
            <a:ln>
              <a:noFill/>
            </a:ln>
          </p:spPr>
          <p:txBody>
            <a:bodyPr lIns="117025" tIns="117025" rIns="117025" bIns="117025" anchor="ctr"/>
            <a:lstStyle/>
            <a:p>
              <a:pPr>
                <a:defRPr/>
              </a:pPr>
              <a:endParaRPr lang="ru-RU" sz="1350"/>
            </a:p>
          </p:txBody>
        </p:sp>
        <p:sp>
          <p:nvSpPr>
            <p:cNvPr id="870" name="Shape 732">
              <a:extLst>
                <a:ext uri="{FF2B5EF4-FFF2-40B4-BE49-F238E27FC236}">
                  <a16:creationId xmlns:a16="http://schemas.microsoft.com/office/drawing/2014/main" id="{43808388-9B84-5245-F0A9-6F514339F627}"/>
                </a:ext>
              </a:extLst>
            </p:cNvPr>
            <p:cNvSpPr>
              <a:spLocks/>
            </p:cNvSpPr>
            <p:nvPr/>
          </p:nvSpPr>
          <p:spPr bwMode="auto">
            <a:xfrm>
              <a:off x="4136429" y="3101449"/>
              <a:ext cx="57959" cy="59744"/>
            </a:xfrm>
            <a:custGeom>
              <a:avLst/>
              <a:gdLst>
                <a:gd name="T0" fmla="*/ 591796875 w 2324"/>
                <a:gd name="T1" fmla="*/ 390625 h 2392"/>
                <a:gd name="T2" fmla="*/ 355078125 w 2324"/>
                <a:gd name="T3" fmla="*/ 13281250 h 2392"/>
                <a:gd name="T4" fmla="*/ 78906250 w 2324"/>
                <a:gd name="T5" fmla="*/ 13281250 h 2392"/>
                <a:gd name="T6" fmla="*/ 0 w 2324"/>
                <a:gd name="T7" fmla="*/ 39843750 h 2392"/>
                <a:gd name="T8" fmla="*/ 0 w 2324"/>
                <a:gd name="T9" fmla="*/ 52734375 h 2392"/>
                <a:gd name="T10" fmla="*/ 26562500 w 2324"/>
                <a:gd name="T11" fmla="*/ 79296875 h 2392"/>
                <a:gd name="T12" fmla="*/ 66015625 w 2324"/>
                <a:gd name="T13" fmla="*/ 92187500 h 2392"/>
                <a:gd name="T14" fmla="*/ 144921875 w 2324"/>
                <a:gd name="T15" fmla="*/ 105468750 h 2392"/>
                <a:gd name="T16" fmla="*/ 552343750 w 2324"/>
                <a:gd name="T17" fmla="*/ 105468750 h 2392"/>
                <a:gd name="T18" fmla="*/ 789062500 w 2324"/>
                <a:gd name="T19" fmla="*/ 92187500 h 2392"/>
                <a:gd name="T20" fmla="*/ 776171875 w 2324"/>
                <a:gd name="T21" fmla="*/ 171093750 h 2392"/>
                <a:gd name="T22" fmla="*/ 789062500 w 2324"/>
                <a:gd name="T23" fmla="*/ 250000000 h 2392"/>
                <a:gd name="T24" fmla="*/ 802343750 w 2324"/>
                <a:gd name="T25" fmla="*/ 421093750 h 2392"/>
                <a:gd name="T26" fmla="*/ 802343750 w 2324"/>
                <a:gd name="T27" fmla="*/ 631640625 h 2392"/>
                <a:gd name="T28" fmla="*/ 802343750 w 2324"/>
                <a:gd name="T29" fmla="*/ 723437500 h 2392"/>
                <a:gd name="T30" fmla="*/ 815625000 w 2324"/>
                <a:gd name="T31" fmla="*/ 828906250 h 2392"/>
                <a:gd name="T32" fmla="*/ 381640625 w 2324"/>
                <a:gd name="T33" fmla="*/ 841796875 h 2392"/>
                <a:gd name="T34" fmla="*/ 210546875 w 2324"/>
                <a:gd name="T35" fmla="*/ 841796875 h 2392"/>
                <a:gd name="T36" fmla="*/ 144921875 w 2324"/>
                <a:gd name="T37" fmla="*/ 855078125 h 2392"/>
                <a:gd name="T38" fmla="*/ 105468750 w 2324"/>
                <a:gd name="T39" fmla="*/ 868359375 h 2392"/>
                <a:gd name="T40" fmla="*/ 78906250 w 2324"/>
                <a:gd name="T41" fmla="*/ 894531250 h 2392"/>
                <a:gd name="T42" fmla="*/ 105468750 w 2324"/>
                <a:gd name="T43" fmla="*/ 921093750 h 2392"/>
                <a:gd name="T44" fmla="*/ 144921875 w 2324"/>
                <a:gd name="T45" fmla="*/ 933984375 h 2392"/>
                <a:gd name="T46" fmla="*/ 618359375 w 2324"/>
                <a:gd name="T47" fmla="*/ 933984375 h 2392"/>
                <a:gd name="T48" fmla="*/ 867968750 w 2324"/>
                <a:gd name="T49" fmla="*/ 921093750 h 2392"/>
                <a:gd name="T50" fmla="*/ 894531250 w 2324"/>
                <a:gd name="T51" fmla="*/ 907812500 h 2392"/>
                <a:gd name="T52" fmla="*/ 907421875 w 2324"/>
                <a:gd name="T53" fmla="*/ 894531250 h 2392"/>
                <a:gd name="T54" fmla="*/ 907421875 w 2324"/>
                <a:gd name="T55" fmla="*/ 868359375 h 2392"/>
                <a:gd name="T56" fmla="*/ 894531250 w 2324"/>
                <a:gd name="T57" fmla="*/ 841796875 h 2392"/>
                <a:gd name="T58" fmla="*/ 894531250 w 2324"/>
                <a:gd name="T59" fmla="*/ 736718750 h 2392"/>
                <a:gd name="T60" fmla="*/ 894531250 w 2324"/>
                <a:gd name="T61" fmla="*/ 631640625 h 2392"/>
                <a:gd name="T62" fmla="*/ 881250000 w 2324"/>
                <a:gd name="T63" fmla="*/ 421093750 h 2392"/>
                <a:gd name="T64" fmla="*/ 881250000 w 2324"/>
                <a:gd name="T65" fmla="*/ 237109375 h 2392"/>
                <a:gd name="T66" fmla="*/ 867968750 w 2324"/>
                <a:gd name="T67" fmla="*/ 158203125 h 2392"/>
                <a:gd name="T68" fmla="*/ 855078125 w 2324"/>
                <a:gd name="T69" fmla="*/ 79296875 h 2392"/>
                <a:gd name="T70" fmla="*/ 867968750 w 2324"/>
                <a:gd name="T71" fmla="*/ 52734375 h 2392"/>
                <a:gd name="T72" fmla="*/ 867968750 w 2324"/>
                <a:gd name="T73" fmla="*/ 26562500 h 2392"/>
                <a:gd name="T74" fmla="*/ 855078125 w 2324"/>
                <a:gd name="T75" fmla="*/ 13281250 h 2392"/>
                <a:gd name="T76" fmla="*/ 828515625 w 2324"/>
                <a:gd name="T77" fmla="*/ 390625 h 2392"/>
                <a:gd name="T78" fmla="*/ 591796875 w 2324"/>
                <a:gd name="T79" fmla="*/ 390625 h 2392"/>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4"/>
                <a:gd name="T121" fmla="*/ 0 h 2392"/>
                <a:gd name="T122" fmla="*/ 2324 w 2324"/>
                <a:gd name="T123" fmla="*/ 2392 h 2392"/>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4" h="2392" extrusionOk="0">
                  <a:moveTo>
                    <a:pt x="1515" y="1"/>
                  </a:moveTo>
                  <a:lnTo>
                    <a:pt x="909" y="34"/>
                  </a:lnTo>
                  <a:lnTo>
                    <a:pt x="202" y="34"/>
                  </a:lnTo>
                  <a:lnTo>
                    <a:pt x="0" y="102"/>
                  </a:lnTo>
                  <a:lnTo>
                    <a:pt x="0" y="135"/>
                  </a:lnTo>
                  <a:lnTo>
                    <a:pt x="68" y="203"/>
                  </a:lnTo>
                  <a:lnTo>
                    <a:pt x="169" y="236"/>
                  </a:lnTo>
                  <a:lnTo>
                    <a:pt x="371" y="270"/>
                  </a:lnTo>
                  <a:lnTo>
                    <a:pt x="1414" y="270"/>
                  </a:lnTo>
                  <a:lnTo>
                    <a:pt x="2020" y="236"/>
                  </a:lnTo>
                  <a:lnTo>
                    <a:pt x="1987" y="438"/>
                  </a:lnTo>
                  <a:lnTo>
                    <a:pt x="2020" y="640"/>
                  </a:lnTo>
                  <a:lnTo>
                    <a:pt x="2054" y="1078"/>
                  </a:lnTo>
                  <a:lnTo>
                    <a:pt x="2054" y="1617"/>
                  </a:lnTo>
                  <a:lnTo>
                    <a:pt x="2054" y="1852"/>
                  </a:lnTo>
                  <a:lnTo>
                    <a:pt x="2088" y="2122"/>
                  </a:lnTo>
                  <a:lnTo>
                    <a:pt x="977" y="2155"/>
                  </a:lnTo>
                  <a:lnTo>
                    <a:pt x="539" y="2155"/>
                  </a:lnTo>
                  <a:lnTo>
                    <a:pt x="371" y="2189"/>
                  </a:lnTo>
                  <a:lnTo>
                    <a:pt x="270" y="2223"/>
                  </a:lnTo>
                  <a:lnTo>
                    <a:pt x="202" y="2290"/>
                  </a:lnTo>
                  <a:lnTo>
                    <a:pt x="270" y="2358"/>
                  </a:lnTo>
                  <a:lnTo>
                    <a:pt x="371" y="2391"/>
                  </a:lnTo>
                  <a:lnTo>
                    <a:pt x="1583" y="2391"/>
                  </a:lnTo>
                  <a:lnTo>
                    <a:pt x="2222" y="2358"/>
                  </a:lnTo>
                  <a:lnTo>
                    <a:pt x="2290" y="2324"/>
                  </a:lnTo>
                  <a:lnTo>
                    <a:pt x="2323" y="2290"/>
                  </a:lnTo>
                  <a:lnTo>
                    <a:pt x="2323" y="2223"/>
                  </a:lnTo>
                  <a:lnTo>
                    <a:pt x="2290" y="2155"/>
                  </a:lnTo>
                  <a:lnTo>
                    <a:pt x="2290" y="1886"/>
                  </a:lnTo>
                  <a:lnTo>
                    <a:pt x="2290" y="1617"/>
                  </a:lnTo>
                  <a:lnTo>
                    <a:pt x="2256" y="1078"/>
                  </a:lnTo>
                  <a:lnTo>
                    <a:pt x="2256" y="607"/>
                  </a:lnTo>
                  <a:lnTo>
                    <a:pt x="2222" y="405"/>
                  </a:lnTo>
                  <a:lnTo>
                    <a:pt x="2189" y="203"/>
                  </a:lnTo>
                  <a:lnTo>
                    <a:pt x="2222" y="135"/>
                  </a:lnTo>
                  <a:lnTo>
                    <a:pt x="2222" y="68"/>
                  </a:lnTo>
                  <a:lnTo>
                    <a:pt x="2189" y="34"/>
                  </a:lnTo>
                  <a:lnTo>
                    <a:pt x="2121" y="1"/>
                  </a:lnTo>
                  <a:lnTo>
                    <a:pt x="1515" y="1"/>
                  </a:lnTo>
                  <a:close/>
                </a:path>
              </a:pathLst>
            </a:custGeom>
            <a:solidFill>
              <a:srgbClr val="BDD1D3"/>
            </a:solidFill>
            <a:ln>
              <a:noFill/>
            </a:ln>
          </p:spPr>
          <p:txBody>
            <a:bodyPr lIns="117025" tIns="117025" rIns="117025" bIns="117025" anchor="ctr"/>
            <a:lstStyle/>
            <a:p>
              <a:pPr>
                <a:defRPr/>
              </a:pPr>
              <a:endParaRPr lang="ru-RU" sz="1350"/>
            </a:p>
          </p:txBody>
        </p:sp>
        <p:sp>
          <p:nvSpPr>
            <p:cNvPr id="871" name="Shape 733">
              <a:extLst>
                <a:ext uri="{FF2B5EF4-FFF2-40B4-BE49-F238E27FC236}">
                  <a16:creationId xmlns:a16="http://schemas.microsoft.com/office/drawing/2014/main" id="{471ECB3D-77AF-CE24-7AD4-2FA054EB308E}"/>
                </a:ext>
              </a:extLst>
            </p:cNvPr>
            <p:cNvSpPr>
              <a:spLocks/>
            </p:cNvSpPr>
            <p:nvPr/>
          </p:nvSpPr>
          <p:spPr bwMode="auto">
            <a:xfrm>
              <a:off x="4226056" y="3118178"/>
              <a:ext cx="18523" cy="16131"/>
            </a:xfrm>
            <a:custGeom>
              <a:avLst/>
              <a:gdLst>
                <a:gd name="T0" fmla="*/ 26171875 w 741"/>
                <a:gd name="T1" fmla="*/ 0 h 640"/>
                <a:gd name="T2" fmla="*/ 0 w 741"/>
                <a:gd name="T3" fmla="*/ 26171875 h 640"/>
                <a:gd name="T4" fmla="*/ 0 w 741"/>
                <a:gd name="T5" fmla="*/ 52734375 h 640"/>
                <a:gd name="T6" fmla="*/ 13281250 w 741"/>
                <a:gd name="T7" fmla="*/ 65625000 h 640"/>
                <a:gd name="T8" fmla="*/ 26171875 w 741"/>
                <a:gd name="T9" fmla="*/ 78906250 h 640"/>
                <a:gd name="T10" fmla="*/ 39453125 w 741"/>
                <a:gd name="T11" fmla="*/ 118359375 h 640"/>
                <a:gd name="T12" fmla="*/ 52734375 w 741"/>
                <a:gd name="T13" fmla="*/ 171093750 h 640"/>
                <a:gd name="T14" fmla="*/ 78906250 w 741"/>
                <a:gd name="T15" fmla="*/ 210546875 h 640"/>
                <a:gd name="T16" fmla="*/ 118359375 w 741"/>
                <a:gd name="T17" fmla="*/ 250000000 h 640"/>
                <a:gd name="T18" fmla="*/ 171093750 w 741"/>
                <a:gd name="T19" fmla="*/ 250000000 h 640"/>
                <a:gd name="T20" fmla="*/ 183984375 w 741"/>
                <a:gd name="T21" fmla="*/ 236718750 h 640"/>
                <a:gd name="T22" fmla="*/ 236718750 w 741"/>
                <a:gd name="T23" fmla="*/ 131640625 h 640"/>
                <a:gd name="T24" fmla="*/ 276171875 w 741"/>
                <a:gd name="T25" fmla="*/ 92187500 h 640"/>
                <a:gd name="T26" fmla="*/ 289453125 w 741"/>
                <a:gd name="T27" fmla="*/ 65625000 h 640"/>
                <a:gd name="T28" fmla="*/ 289453125 w 741"/>
                <a:gd name="T29" fmla="*/ 39453125 h 640"/>
                <a:gd name="T30" fmla="*/ 289453125 w 741"/>
                <a:gd name="T31" fmla="*/ 26171875 h 640"/>
                <a:gd name="T32" fmla="*/ 276171875 w 741"/>
                <a:gd name="T33" fmla="*/ 13281250 h 640"/>
                <a:gd name="T34" fmla="*/ 236718750 w 741"/>
                <a:gd name="T35" fmla="*/ 26171875 h 640"/>
                <a:gd name="T36" fmla="*/ 197265625 w 741"/>
                <a:gd name="T37" fmla="*/ 52734375 h 640"/>
                <a:gd name="T38" fmla="*/ 157812500 w 741"/>
                <a:gd name="T39" fmla="*/ 105078125 h 640"/>
                <a:gd name="T40" fmla="*/ 131640625 w 741"/>
                <a:gd name="T41" fmla="*/ 144531250 h 640"/>
                <a:gd name="T42" fmla="*/ 105078125 w 741"/>
                <a:gd name="T43" fmla="*/ 92187500 h 640"/>
                <a:gd name="T44" fmla="*/ 92187500 w 741"/>
                <a:gd name="T45" fmla="*/ 26171875 h 640"/>
                <a:gd name="T46" fmla="*/ 78906250 w 741"/>
                <a:gd name="T47" fmla="*/ 0 h 640"/>
                <a:gd name="T48" fmla="*/ 26171875 w 741"/>
                <a:gd name="T49" fmla="*/ 0 h 64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741"/>
                <a:gd name="T76" fmla="*/ 0 h 640"/>
                <a:gd name="T77" fmla="*/ 741 w 741"/>
                <a:gd name="T78" fmla="*/ 640 h 64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741" h="640" extrusionOk="0">
                  <a:moveTo>
                    <a:pt x="67" y="0"/>
                  </a:moveTo>
                  <a:lnTo>
                    <a:pt x="0" y="67"/>
                  </a:lnTo>
                  <a:lnTo>
                    <a:pt x="0" y="135"/>
                  </a:lnTo>
                  <a:lnTo>
                    <a:pt x="34" y="168"/>
                  </a:lnTo>
                  <a:lnTo>
                    <a:pt x="67" y="202"/>
                  </a:lnTo>
                  <a:lnTo>
                    <a:pt x="101" y="303"/>
                  </a:lnTo>
                  <a:lnTo>
                    <a:pt x="135" y="438"/>
                  </a:lnTo>
                  <a:lnTo>
                    <a:pt x="202" y="539"/>
                  </a:lnTo>
                  <a:lnTo>
                    <a:pt x="303" y="640"/>
                  </a:lnTo>
                  <a:lnTo>
                    <a:pt x="438" y="640"/>
                  </a:lnTo>
                  <a:lnTo>
                    <a:pt x="471" y="606"/>
                  </a:lnTo>
                  <a:lnTo>
                    <a:pt x="606" y="337"/>
                  </a:lnTo>
                  <a:lnTo>
                    <a:pt x="707" y="236"/>
                  </a:lnTo>
                  <a:lnTo>
                    <a:pt x="741" y="168"/>
                  </a:lnTo>
                  <a:lnTo>
                    <a:pt x="741" y="101"/>
                  </a:lnTo>
                  <a:lnTo>
                    <a:pt x="741" y="67"/>
                  </a:lnTo>
                  <a:lnTo>
                    <a:pt x="707" y="34"/>
                  </a:lnTo>
                  <a:lnTo>
                    <a:pt x="606" y="67"/>
                  </a:lnTo>
                  <a:lnTo>
                    <a:pt x="505" y="135"/>
                  </a:lnTo>
                  <a:lnTo>
                    <a:pt x="404" y="269"/>
                  </a:lnTo>
                  <a:lnTo>
                    <a:pt x="337" y="370"/>
                  </a:lnTo>
                  <a:lnTo>
                    <a:pt x="269" y="236"/>
                  </a:lnTo>
                  <a:lnTo>
                    <a:pt x="236" y="67"/>
                  </a:lnTo>
                  <a:lnTo>
                    <a:pt x="202" y="0"/>
                  </a:lnTo>
                  <a:lnTo>
                    <a:pt x="67" y="0"/>
                  </a:lnTo>
                  <a:close/>
                </a:path>
              </a:pathLst>
            </a:custGeom>
            <a:solidFill>
              <a:srgbClr val="BDD1D3"/>
            </a:solidFill>
            <a:ln>
              <a:noFill/>
            </a:ln>
          </p:spPr>
          <p:txBody>
            <a:bodyPr lIns="117025" tIns="117025" rIns="117025" bIns="117025" anchor="ctr"/>
            <a:lstStyle/>
            <a:p>
              <a:pPr>
                <a:defRPr/>
              </a:pPr>
              <a:endParaRPr lang="ru-RU" sz="1350"/>
            </a:p>
          </p:txBody>
        </p:sp>
        <p:sp>
          <p:nvSpPr>
            <p:cNvPr id="872" name="Shape 734">
              <a:extLst>
                <a:ext uri="{FF2B5EF4-FFF2-40B4-BE49-F238E27FC236}">
                  <a16:creationId xmlns:a16="http://schemas.microsoft.com/office/drawing/2014/main" id="{BC07CE6B-4E08-DC32-B3EC-6634EC0D99B3}"/>
                </a:ext>
              </a:extLst>
            </p:cNvPr>
            <p:cNvSpPr>
              <a:spLocks/>
            </p:cNvSpPr>
            <p:nvPr/>
          </p:nvSpPr>
          <p:spPr bwMode="auto">
            <a:xfrm>
              <a:off x="4061741" y="3103242"/>
              <a:ext cx="63933" cy="60939"/>
            </a:xfrm>
            <a:custGeom>
              <a:avLst/>
              <a:gdLst>
                <a:gd name="T0" fmla="*/ 933984375 w 2560"/>
                <a:gd name="T1" fmla="*/ 0 h 2425"/>
                <a:gd name="T2" fmla="*/ 921093750 w 2560"/>
                <a:gd name="T3" fmla="*/ 13281250 h 2425"/>
                <a:gd name="T4" fmla="*/ 907812500 w 2560"/>
                <a:gd name="T5" fmla="*/ 52734375 h 2425"/>
                <a:gd name="T6" fmla="*/ 683984375 w 2560"/>
                <a:gd name="T7" fmla="*/ 26171875 h 2425"/>
                <a:gd name="T8" fmla="*/ 460546875 w 2560"/>
                <a:gd name="T9" fmla="*/ 26171875 h 2425"/>
                <a:gd name="T10" fmla="*/ 250000000 w 2560"/>
                <a:gd name="T11" fmla="*/ 13281250 h 2425"/>
                <a:gd name="T12" fmla="*/ 158203125 w 2560"/>
                <a:gd name="T13" fmla="*/ 26171875 h 2425"/>
                <a:gd name="T14" fmla="*/ 105468750 w 2560"/>
                <a:gd name="T15" fmla="*/ 39453125 h 2425"/>
                <a:gd name="T16" fmla="*/ 66015625 w 2560"/>
                <a:gd name="T17" fmla="*/ 65625000 h 2425"/>
                <a:gd name="T18" fmla="*/ 66015625 w 2560"/>
                <a:gd name="T19" fmla="*/ 78906250 h 2425"/>
                <a:gd name="T20" fmla="*/ 144921875 w 2560"/>
                <a:gd name="T21" fmla="*/ 105078125 h 2425"/>
                <a:gd name="T22" fmla="*/ 223828125 w 2560"/>
                <a:gd name="T23" fmla="*/ 118359375 h 2425"/>
                <a:gd name="T24" fmla="*/ 394921875 w 2560"/>
                <a:gd name="T25" fmla="*/ 105078125 h 2425"/>
                <a:gd name="T26" fmla="*/ 644531250 w 2560"/>
                <a:gd name="T27" fmla="*/ 118359375 h 2425"/>
                <a:gd name="T28" fmla="*/ 907812500 w 2560"/>
                <a:gd name="T29" fmla="*/ 131640625 h 2425"/>
                <a:gd name="T30" fmla="*/ 894531250 w 2560"/>
                <a:gd name="T31" fmla="*/ 276171875 h 2425"/>
                <a:gd name="T32" fmla="*/ 907812500 w 2560"/>
                <a:gd name="T33" fmla="*/ 420703125 h 2425"/>
                <a:gd name="T34" fmla="*/ 907812500 w 2560"/>
                <a:gd name="T35" fmla="*/ 617968750 h 2425"/>
                <a:gd name="T36" fmla="*/ 921093750 w 2560"/>
                <a:gd name="T37" fmla="*/ 723437500 h 2425"/>
                <a:gd name="T38" fmla="*/ 933984375 w 2560"/>
                <a:gd name="T39" fmla="*/ 815234375 h 2425"/>
                <a:gd name="T40" fmla="*/ 921093750 w 2560"/>
                <a:gd name="T41" fmla="*/ 815234375 h 2425"/>
                <a:gd name="T42" fmla="*/ 513281250 w 2560"/>
                <a:gd name="T43" fmla="*/ 828515625 h 2425"/>
                <a:gd name="T44" fmla="*/ 316015625 w 2560"/>
                <a:gd name="T45" fmla="*/ 841796875 h 2425"/>
                <a:gd name="T46" fmla="*/ 210546875 w 2560"/>
                <a:gd name="T47" fmla="*/ 855078125 h 2425"/>
                <a:gd name="T48" fmla="*/ 118750000 w 2560"/>
                <a:gd name="T49" fmla="*/ 881250000 h 2425"/>
                <a:gd name="T50" fmla="*/ 105468750 w 2560"/>
                <a:gd name="T51" fmla="*/ 683984375 h 2425"/>
                <a:gd name="T52" fmla="*/ 92187500 w 2560"/>
                <a:gd name="T53" fmla="*/ 486718750 h 2425"/>
                <a:gd name="T54" fmla="*/ 105468750 w 2560"/>
                <a:gd name="T55" fmla="*/ 276171875 h 2425"/>
                <a:gd name="T56" fmla="*/ 92187500 w 2560"/>
                <a:gd name="T57" fmla="*/ 171093750 h 2425"/>
                <a:gd name="T58" fmla="*/ 79296875 w 2560"/>
                <a:gd name="T59" fmla="*/ 118359375 h 2425"/>
                <a:gd name="T60" fmla="*/ 66015625 w 2560"/>
                <a:gd name="T61" fmla="*/ 78906250 h 2425"/>
                <a:gd name="T62" fmla="*/ 52734375 w 2560"/>
                <a:gd name="T63" fmla="*/ 78906250 h 2425"/>
                <a:gd name="T64" fmla="*/ 26562500 w 2560"/>
                <a:gd name="T65" fmla="*/ 131640625 h 2425"/>
                <a:gd name="T66" fmla="*/ 13281250 w 2560"/>
                <a:gd name="T67" fmla="*/ 197265625 h 2425"/>
                <a:gd name="T68" fmla="*/ 390625 w 2560"/>
                <a:gd name="T69" fmla="*/ 341796875 h 2425"/>
                <a:gd name="T70" fmla="*/ 13281250 w 2560"/>
                <a:gd name="T71" fmla="*/ 617968750 h 2425"/>
                <a:gd name="T72" fmla="*/ 13281250 w 2560"/>
                <a:gd name="T73" fmla="*/ 710156250 h 2425"/>
                <a:gd name="T74" fmla="*/ 13281250 w 2560"/>
                <a:gd name="T75" fmla="*/ 802343750 h 2425"/>
                <a:gd name="T76" fmla="*/ 13281250 w 2560"/>
                <a:gd name="T77" fmla="*/ 855078125 h 2425"/>
                <a:gd name="T78" fmla="*/ 39843750 w 2560"/>
                <a:gd name="T79" fmla="*/ 894531250 h 2425"/>
                <a:gd name="T80" fmla="*/ 66015625 w 2560"/>
                <a:gd name="T81" fmla="*/ 933984375 h 2425"/>
                <a:gd name="T82" fmla="*/ 105468750 w 2560"/>
                <a:gd name="T83" fmla="*/ 946875000 h 2425"/>
                <a:gd name="T84" fmla="*/ 118750000 w 2560"/>
                <a:gd name="T85" fmla="*/ 946875000 h 2425"/>
                <a:gd name="T86" fmla="*/ 131640625 w 2560"/>
                <a:gd name="T87" fmla="*/ 933984375 h 2425"/>
                <a:gd name="T88" fmla="*/ 131640625 w 2560"/>
                <a:gd name="T89" fmla="*/ 920703125 h 2425"/>
                <a:gd name="T90" fmla="*/ 223828125 w 2560"/>
                <a:gd name="T91" fmla="*/ 933984375 h 2425"/>
                <a:gd name="T92" fmla="*/ 316015625 w 2560"/>
                <a:gd name="T93" fmla="*/ 946875000 h 2425"/>
                <a:gd name="T94" fmla="*/ 526171875 w 2560"/>
                <a:gd name="T95" fmla="*/ 933984375 h 2425"/>
                <a:gd name="T96" fmla="*/ 933984375 w 2560"/>
                <a:gd name="T97" fmla="*/ 907421875 h 2425"/>
                <a:gd name="T98" fmla="*/ 960546875 w 2560"/>
                <a:gd name="T99" fmla="*/ 894531250 h 2425"/>
                <a:gd name="T100" fmla="*/ 973437500 w 2560"/>
                <a:gd name="T101" fmla="*/ 907421875 h 2425"/>
                <a:gd name="T102" fmla="*/ 986718750 w 2560"/>
                <a:gd name="T103" fmla="*/ 907421875 h 2425"/>
                <a:gd name="T104" fmla="*/ 986718750 w 2560"/>
                <a:gd name="T105" fmla="*/ 894531250 h 2425"/>
                <a:gd name="T106" fmla="*/ 1000000000 w 2560"/>
                <a:gd name="T107" fmla="*/ 789062500 h 2425"/>
                <a:gd name="T108" fmla="*/ 1000000000 w 2560"/>
                <a:gd name="T109" fmla="*/ 696875000 h 2425"/>
                <a:gd name="T110" fmla="*/ 986718750 w 2560"/>
                <a:gd name="T111" fmla="*/ 486718750 h 2425"/>
                <a:gd name="T112" fmla="*/ 986718750 w 2560"/>
                <a:gd name="T113" fmla="*/ 250000000 h 2425"/>
                <a:gd name="T114" fmla="*/ 973437500 w 2560"/>
                <a:gd name="T115" fmla="*/ 131640625 h 2425"/>
                <a:gd name="T116" fmla="*/ 960546875 w 2560"/>
                <a:gd name="T117" fmla="*/ 13281250 h 2425"/>
                <a:gd name="T118" fmla="*/ 947265625 w 2560"/>
                <a:gd name="T119" fmla="*/ 0 h 2425"/>
                <a:gd name="T120" fmla="*/ 933984375 w 2560"/>
                <a:gd name="T121" fmla="*/ 0 h 2425"/>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60"/>
                <a:gd name="T184" fmla="*/ 0 h 2425"/>
                <a:gd name="T185" fmla="*/ 2560 w 2560"/>
                <a:gd name="T186" fmla="*/ 2425 h 2425"/>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60" h="2425" extrusionOk="0">
                  <a:moveTo>
                    <a:pt x="2391" y="0"/>
                  </a:moveTo>
                  <a:lnTo>
                    <a:pt x="2358" y="34"/>
                  </a:lnTo>
                  <a:lnTo>
                    <a:pt x="2324" y="135"/>
                  </a:lnTo>
                  <a:lnTo>
                    <a:pt x="1751" y="67"/>
                  </a:lnTo>
                  <a:lnTo>
                    <a:pt x="1179" y="67"/>
                  </a:lnTo>
                  <a:lnTo>
                    <a:pt x="640" y="34"/>
                  </a:lnTo>
                  <a:lnTo>
                    <a:pt x="405" y="67"/>
                  </a:lnTo>
                  <a:lnTo>
                    <a:pt x="270" y="101"/>
                  </a:lnTo>
                  <a:lnTo>
                    <a:pt x="169" y="168"/>
                  </a:lnTo>
                  <a:lnTo>
                    <a:pt x="169" y="202"/>
                  </a:lnTo>
                  <a:lnTo>
                    <a:pt x="371" y="269"/>
                  </a:lnTo>
                  <a:lnTo>
                    <a:pt x="573" y="303"/>
                  </a:lnTo>
                  <a:lnTo>
                    <a:pt x="1011" y="269"/>
                  </a:lnTo>
                  <a:lnTo>
                    <a:pt x="1650" y="303"/>
                  </a:lnTo>
                  <a:lnTo>
                    <a:pt x="2324" y="337"/>
                  </a:lnTo>
                  <a:lnTo>
                    <a:pt x="2290" y="707"/>
                  </a:lnTo>
                  <a:lnTo>
                    <a:pt x="2324" y="1077"/>
                  </a:lnTo>
                  <a:lnTo>
                    <a:pt x="2324" y="1582"/>
                  </a:lnTo>
                  <a:lnTo>
                    <a:pt x="2358" y="1852"/>
                  </a:lnTo>
                  <a:lnTo>
                    <a:pt x="2391" y="2087"/>
                  </a:lnTo>
                  <a:lnTo>
                    <a:pt x="2358" y="2087"/>
                  </a:lnTo>
                  <a:lnTo>
                    <a:pt x="1314" y="2121"/>
                  </a:lnTo>
                  <a:lnTo>
                    <a:pt x="809" y="2155"/>
                  </a:lnTo>
                  <a:lnTo>
                    <a:pt x="539" y="2189"/>
                  </a:lnTo>
                  <a:lnTo>
                    <a:pt x="304" y="2256"/>
                  </a:lnTo>
                  <a:lnTo>
                    <a:pt x="270" y="1751"/>
                  </a:lnTo>
                  <a:lnTo>
                    <a:pt x="236" y="1246"/>
                  </a:lnTo>
                  <a:lnTo>
                    <a:pt x="270" y="707"/>
                  </a:lnTo>
                  <a:lnTo>
                    <a:pt x="236" y="438"/>
                  </a:lnTo>
                  <a:lnTo>
                    <a:pt x="203" y="303"/>
                  </a:lnTo>
                  <a:lnTo>
                    <a:pt x="169" y="202"/>
                  </a:lnTo>
                  <a:lnTo>
                    <a:pt x="135" y="202"/>
                  </a:lnTo>
                  <a:lnTo>
                    <a:pt x="68" y="337"/>
                  </a:lnTo>
                  <a:lnTo>
                    <a:pt x="34" y="505"/>
                  </a:lnTo>
                  <a:lnTo>
                    <a:pt x="1" y="875"/>
                  </a:lnTo>
                  <a:lnTo>
                    <a:pt x="34" y="1582"/>
                  </a:lnTo>
                  <a:lnTo>
                    <a:pt x="34" y="1818"/>
                  </a:lnTo>
                  <a:lnTo>
                    <a:pt x="34" y="2054"/>
                  </a:lnTo>
                  <a:lnTo>
                    <a:pt x="34" y="2189"/>
                  </a:lnTo>
                  <a:lnTo>
                    <a:pt x="102" y="2290"/>
                  </a:lnTo>
                  <a:lnTo>
                    <a:pt x="169" y="2391"/>
                  </a:lnTo>
                  <a:lnTo>
                    <a:pt x="270" y="2424"/>
                  </a:lnTo>
                  <a:lnTo>
                    <a:pt x="304" y="2424"/>
                  </a:lnTo>
                  <a:lnTo>
                    <a:pt x="337" y="2391"/>
                  </a:lnTo>
                  <a:lnTo>
                    <a:pt x="337" y="2357"/>
                  </a:lnTo>
                  <a:lnTo>
                    <a:pt x="573" y="2391"/>
                  </a:lnTo>
                  <a:lnTo>
                    <a:pt x="809" y="2424"/>
                  </a:lnTo>
                  <a:lnTo>
                    <a:pt x="1347" y="2391"/>
                  </a:lnTo>
                  <a:lnTo>
                    <a:pt x="2391" y="2323"/>
                  </a:lnTo>
                  <a:lnTo>
                    <a:pt x="2459" y="2290"/>
                  </a:lnTo>
                  <a:lnTo>
                    <a:pt x="2492" y="2323"/>
                  </a:lnTo>
                  <a:lnTo>
                    <a:pt x="2526" y="2323"/>
                  </a:lnTo>
                  <a:lnTo>
                    <a:pt x="2526" y="2290"/>
                  </a:lnTo>
                  <a:lnTo>
                    <a:pt x="2560" y="2020"/>
                  </a:lnTo>
                  <a:lnTo>
                    <a:pt x="2560" y="1784"/>
                  </a:lnTo>
                  <a:lnTo>
                    <a:pt x="2526" y="1246"/>
                  </a:lnTo>
                  <a:lnTo>
                    <a:pt x="2526" y="640"/>
                  </a:lnTo>
                  <a:lnTo>
                    <a:pt x="2492" y="337"/>
                  </a:lnTo>
                  <a:lnTo>
                    <a:pt x="2459" y="34"/>
                  </a:lnTo>
                  <a:lnTo>
                    <a:pt x="2425" y="0"/>
                  </a:lnTo>
                  <a:lnTo>
                    <a:pt x="2391" y="0"/>
                  </a:lnTo>
                  <a:close/>
                </a:path>
              </a:pathLst>
            </a:custGeom>
            <a:solidFill>
              <a:srgbClr val="BDD1D3"/>
            </a:solidFill>
            <a:ln>
              <a:noFill/>
            </a:ln>
          </p:spPr>
          <p:txBody>
            <a:bodyPr lIns="117025" tIns="117025" rIns="117025" bIns="117025" anchor="ctr"/>
            <a:lstStyle/>
            <a:p>
              <a:pPr>
                <a:defRPr/>
              </a:pPr>
              <a:endParaRPr lang="ru-RU" sz="1350"/>
            </a:p>
          </p:txBody>
        </p:sp>
        <p:sp>
          <p:nvSpPr>
            <p:cNvPr id="873" name="Shape 735">
              <a:extLst>
                <a:ext uri="{FF2B5EF4-FFF2-40B4-BE49-F238E27FC236}">
                  <a16:creationId xmlns:a16="http://schemas.microsoft.com/office/drawing/2014/main" id="{564A9376-0521-7B15-68C3-34F53A9FBF91}"/>
                </a:ext>
              </a:extLst>
            </p:cNvPr>
            <p:cNvSpPr>
              <a:spLocks/>
            </p:cNvSpPr>
            <p:nvPr/>
          </p:nvSpPr>
          <p:spPr bwMode="auto">
            <a:xfrm>
              <a:off x="4156745" y="3122360"/>
              <a:ext cx="14938" cy="15533"/>
            </a:xfrm>
            <a:custGeom>
              <a:avLst/>
              <a:gdLst>
                <a:gd name="T0" fmla="*/ 92187500 w 607"/>
                <a:gd name="T1" fmla="*/ 0 h 607"/>
                <a:gd name="T2" fmla="*/ 52734375 w 607"/>
                <a:gd name="T3" fmla="*/ 26562500 h 607"/>
                <a:gd name="T4" fmla="*/ 26562500 w 607"/>
                <a:gd name="T5" fmla="*/ 52734375 h 607"/>
                <a:gd name="T6" fmla="*/ 0 w 607"/>
                <a:gd name="T7" fmla="*/ 78906250 h 607"/>
                <a:gd name="T8" fmla="*/ 0 w 607"/>
                <a:gd name="T9" fmla="*/ 118359375 h 607"/>
                <a:gd name="T10" fmla="*/ 0 w 607"/>
                <a:gd name="T11" fmla="*/ 157812500 h 607"/>
                <a:gd name="T12" fmla="*/ 26562500 w 607"/>
                <a:gd name="T13" fmla="*/ 197265625 h 607"/>
                <a:gd name="T14" fmla="*/ 52734375 w 607"/>
                <a:gd name="T15" fmla="*/ 223828125 h 607"/>
                <a:gd name="T16" fmla="*/ 92187500 w 607"/>
                <a:gd name="T17" fmla="*/ 236718750 h 607"/>
                <a:gd name="T18" fmla="*/ 144921875 w 607"/>
                <a:gd name="T19" fmla="*/ 236718750 h 607"/>
                <a:gd name="T20" fmla="*/ 171093750 w 607"/>
                <a:gd name="T21" fmla="*/ 223828125 h 607"/>
                <a:gd name="T22" fmla="*/ 210546875 w 607"/>
                <a:gd name="T23" fmla="*/ 210546875 h 607"/>
                <a:gd name="T24" fmla="*/ 223828125 w 607"/>
                <a:gd name="T25" fmla="*/ 171093750 h 607"/>
                <a:gd name="T26" fmla="*/ 210546875 w 607"/>
                <a:gd name="T27" fmla="*/ 157812500 h 607"/>
                <a:gd name="T28" fmla="*/ 197265625 w 607"/>
                <a:gd name="T29" fmla="*/ 144921875 h 607"/>
                <a:gd name="T30" fmla="*/ 171093750 w 607"/>
                <a:gd name="T31" fmla="*/ 131640625 h 607"/>
                <a:gd name="T32" fmla="*/ 144921875 w 607"/>
                <a:gd name="T33" fmla="*/ 144921875 h 607"/>
                <a:gd name="T34" fmla="*/ 118359375 w 607"/>
                <a:gd name="T35" fmla="*/ 157812500 h 607"/>
                <a:gd name="T36" fmla="*/ 78906250 w 607"/>
                <a:gd name="T37" fmla="*/ 144921875 h 607"/>
                <a:gd name="T38" fmla="*/ 78906250 w 607"/>
                <a:gd name="T39" fmla="*/ 131640625 h 607"/>
                <a:gd name="T40" fmla="*/ 78906250 w 607"/>
                <a:gd name="T41" fmla="*/ 118359375 h 607"/>
                <a:gd name="T42" fmla="*/ 78906250 w 607"/>
                <a:gd name="T43" fmla="*/ 92187500 h 607"/>
                <a:gd name="T44" fmla="*/ 92187500 w 607"/>
                <a:gd name="T45" fmla="*/ 78906250 h 607"/>
                <a:gd name="T46" fmla="*/ 131640625 w 607"/>
                <a:gd name="T47" fmla="*/ 66015625 h 607"/>
                <a:gd name="T48" fmla="*/ 184375000 w 607"/>
                <a:gd name="T49" fmla="*/ 66015625 h 607"/>
                <a:gd name="T50" fmla="*/ 236718750 w 607"/>
                <a:gd name="T51" fmla="*/ 52734375 h 607"/>
                <a:gd name="T52" fmla="*/ 236718750 w 607"/>
                <a:gd name="T53" fmla="*/ 39453125 h 607"/>
                <a:gd name="T54" fmla="*/ 236718750 w 607"/>
                <a:gd name="T55" fmla="*/ 26562500 h 607"/>
                <a:gd name="T56" fmla="*/ 210546875 w 607"/>
                <a:gd name="T57" fmla="*/ 0 h 607"/>
                <a:gd name="T58" fmla="*/ 92187500 w 607"/>
                <a:gd name="T59" fmla="*/ 0 h 60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607"/>
                <a:gd name="T91" fmla="*/ 0 h 607"/>
                <a:gd name="T92" fmla="*/ 607 w 607"/>
                <a:gd name="T93" fmla="*/ 607 h 60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607" h="607" extrusionOk="0">
                  <a:moveTo>
                    <a:pt x="236" y="0"/>
                  </a:moveTo>
                  <a:lnTo>
                    <a:pt x="135" y="68"/>
                  </a:lnTo>
                  <a:lnTo>
                    <a:pt x="68" y="135"/>
                  </a:lnTo>
                  <a:lnTo>
                    <a:pt x="0" y="202"/>
                  </a:lnTo>
                  <a:lnTo>
                    <a:pt x="0" y="303"/>
                  </a:lnTo>
                  <a:lnTo>
                    <a:pt x="0" y="404"/>
                  </a:lnTo>
                  <a:lnTo>
                    <a:pt x="68" y="505"/>
                  </a:lnTo>
                  <a:lnTo>
                    <a:pt x="135" y="573"/>
                  </a:lnTo>
                  <a:lnTo>
                    <a:pt x="236" y="606"/>
                  </a:lnTo>
                  <a:lnTo>
                    <a:pt x="371" y="606"/>
                  </a:lnTo>
                  <a:lnTo>
                    <a:pt x="438" y="573"/>
                  </a:lnTo>
                  <a:lnTo>
                    <a:pt x="539" y="539"/>
                  </a:lnTo>
                  <a:lnTo>
                    <a:pt x="573" y="438"/>
                  </a:lnTo>
                  <a:lnTo>
                    <a:pt x="539" y="404"/>
                  </a:lnTo>
                  <a:lnTo>
                    <a:pt x="505" y="371"/>
                  </a:lnTo>
                  <a:lnTo>
                    <a:pt x="438" y="337"/>
                  </a:lnTo>
                  <a:lnTo>
                    <a:pt x="371" y="371"/>
                  </a:lnTo>
                  <a:lnTo>
                    <a:pt x="303" y="404"/>
                  </a:lnTo>
                  <a:lnTo>
                    <a:pt x="202" y="371"/>
                  </a:lnTo>
                  <a:lnTo>
                    <a:pt x="202" y="337"/>
                  </a:lnTo>
                  <a:lnTo>
                    <a:pt x="202" y="303"/>
                  </a:lnTo>
                  <a:lnTo>
                    <a:pt x="202" y="236"/>
                  </a:lnTo>
                  <a:lnTo>
                    <a:pt x="236" y="202"/>
                  </a:lnTo>
                  <a:lnTo>
                    <a:pt x="337" y="169"/>
                  </a:lnTo>
                  <a:lnTo>
                    <a:pt x="472" y="169"/>
                  </a:lnTo>
                  <a:lnTo>
                    <a:pt x="606" y="135"/>
                  </a:lnTo>
                  <a:lnTo>
                    <a:pt x="606" y="101"/>
                  </a:lnTo>
                  <a:lnTo>
                    <a:pt x="606" y="68"/>
                  </a:lnTo>
                  <a:lnTo>
                    <a:pt x="539" y="0"/>
                  </a:lnTo>
                  <a:lnTo>
                    <a:pt x="236" y="0"/>
                  </a:lnTo>
                  <a:close/>
                </a:path>
              </a:pathLst>
            </a:custGeom>
            <a:solidFill>
              <a:srgbClr val="BDD1D3"/>
            </a:solidFill>
            <a:ln>
              <a:noFill/>
            </a:ln>
          </p:spPr>
          <p:txBody>
            <a:bodyPr lIns="117025" tIns="117025" rIns="117025" bIns="117025" anchor="ctr"/>
            <a:lstStyle/>
            <a:p>
              <a:pPr>
                <a:defRPr/>
              </a:pPr>
              <a:endParaRPr lang="ru-RU" sz="1350"/>
            </a:p>
          </p:txBody>
        </p:sp>
        <p:sp>
          <p:nvSpPr>
            <p:cNvPr id="874" name="Shape 736">
              <a:extLst>
                <a:ext uri="{FF2B5EF4-FFF2-40B4-BE49-F238E27FC236}">
                  <a16:creationId xmlns:a16="http://schemas.microsoft.com/office/drawing/2014/main" id="{B5189978-A375-4879-F98A-E9FA31B52647}"/>
                </a:ext>
              </a:extLst>
            </p:cNvPr>
            <p:cNvSpPr>
              <a:spLocks/>
            </p:cNvSpPr>
            <p:nvPr/>
          </p:nvSpPr>
          <p:spPr bwMode="auto">
            <a:xfrm>
              <a:off x="4584561" y="3014820"/>
              <a:ext cx="55568" cy="61536"/>
            </a:xfrm>
            <a:custGeom>
              <a:avLst/>
              <a:gdLst>
                <a:gd name="T0" fmla="*/ 683984375 w 2223"/>
                <a:gd name="T1" fmla="*/ 390625 h 2459"/>
                <a:gd name="T2" fmla="*/ 500000000 w 2223"/>
                <a:gd name="T3" fmla="*/ 26562500 h 2459"/>
                <a:gd name="T4" fmla="*/ 263281250 w 2223"/>
                <a:gd name="T5" fmla="*/ 26562500 h 2459"/>
                <a:gd name="T6" fmla="*/ 26562500 w 2223"/>
                <a:gd name="T7" fmla="*/ 39843750 h 2459"/>
                <a:gd name="T8" fmla="*/ 390625 w 2223"/>
                <a:gd name="T9" fmla="*/ 53125000 h 2459"/>
                <a:gd name="T10" fmla="*/ 390625 w 2223"/>
                <a:gd name="T11" fmla="*/ 79296875 h 2459"/>
                <a:gd name="T12" fmla="*/ 390625 w 2223"/>
                <a:gd name="T13" fmla="*/ 92578125 h 2459"/>
                <a:gd name="T14" fmla="*/ 13281250 w 2223"/>
                <a:gd name="T15" fmla="*/ 118750000 h 2459"/>
                <a:gd name="T16" fmla="*/ 390625 w 2223"/>
                <a:gd name="T17" fmla="*/ 197656250 h 2459"/>
                <a:gd name="T18" fmla="*/ 390625 w 2223"/>
                <a:gd name="T19" fmla="*/ 289843750 h 2459"/>
                <a:gd name="T20" fmla="*/ 13281250 w 2223"/>
                <a:gd name="T21" fmla="*/ 460546875 h 2459"/>
                <a:gd name="T22" fmla="*/ 13281250 w 2223"/>
                <a:gd name="T23" fmla="*/ 671093750 h 2459"/>
                <a:gd name="T24" fmla="*/ 13281250 w 2223"/>
                <a:gd name="T25" fmla="*/ 789453125 h 2459"/>
                <a:gd name="T26" fmla="*/ 26562500 w 2223"/>
                <a:gd name="T27" fmla="*/ 894531250 h 2459"/>
                <a:gd name="T28" fmla="*/ 26562500 w 2223"/>
                <a:gd name="T29" fmla="*/ 907812500 h 2459"/>
                <a:gd name="T30" fmla="*/ 26562500 w 2223"/>
                <a:gd name="T31" fmla="*/ 933984375 h 2459"/>
                <a:gd name="T32" fmla="*/ 39843750 w 2223"/>
                <a:gd name="T33" fmla="*/ 960546875 h 2459"/>
                <a:gd name="T34" fmla="*/ 66015625 w 2223"/>
                <a:gd name="T35" fmla="*/ 960546875 h 2459"/>
                <a:gd name="T36" fmla="*/ 316015625 w 2223"/>
                <a:gd name="T37" fmla="*/ 947265625 h 2459"/>
                <a:gd name="T38" fmla="*/ 552734375 w 2223"/>
                <a:gd name="T39" fmla="*/ 933984375 h 2459"/>
                <a:gd name="T40" fmla="*/ 710546875 w 2223"/>
                <a:gd name="T41" fmla="*/ 933984375 h 2459"/>
                <a:gd name="T42" fmla="*/ 789453125 w 2223"/>
                <a:gd name="T43" fmla="*/ 907812500 h 2459"/>
                <a:gd name="T44" fmla="*/ 828906250 w 2223"/>
                <a:gd name="T45" fmla="*/ 894531250 h 2459"/>
                <a:gd name="T46" fmla="*/ 855078125 w 2223"/>
                <a:gd name="T47" fmla="*/ 868359375 h 2459"/>
                <a:gd name="T48" fmla="*/ 815625000 w 2223"/>
                <a:gd name="T49" fmla="*/ 842187500 h 2459"/>
                <a:gd name="T50" fmla="*/ 789453125 w 2223"/>
                <a:gd name="T51" fmla="*/ 828906250 h 2459"/>
                <a:gd name="T52" fmla="*/ 710546875 w 2223"/>
                <a:gd name="T53" fmla="*/ 828906250 h 2459"/>
                <a:gd name="T54" fmla="*/ 552734375 w 2223"/>
                <a:gd name="T55" fmla="*/ 842187500 h 2459"/>
                <a:gd name="T56" fmla="*/ 105468750 w 2223"/>
                <a:gd name="T57" fmla="*/ 868359375 h 2459"/>
                <a:gd name="T58" fmla="*/ 105468750 w 2223"/>
                <a:gd name="T59" fmla="*/ 763281250 h 2459"/>
                <a:gd name="T60" fmla="*/ 105468750 w 2223"/>
                <a:gd name="T61" fmla="*/ 657812500 h 2459"/>
                <a:gd name="T62" fmla="*/ 92187500 w 2223"/>
                <a:gd name="T63" fmla="*/ 460546875 h 2459"/>
                <a:gd name="T64" fmla="*/ 92187500 w 2223"/>
                <a:gd name="T65" fmla="*/ 289843750 h 2459"/>
                <a:gd name="T66" fmla="*/ 92187500 w 2223"/>
                <a:gd name="T67" fmla="*/ 210937500 h 2459"/>
                <a:gd name="T68" fmla="*/ 79296875 w 2223"/>
                <a:gd name="T69" fmla="*/ 118750000 h 2459"/>
                <a:gd name="T70" fmla="*/ 316015625 w 2223"/>
                <a:gd name="T71" fmla="*/ 118750000 h 2459"/>
                <a:gd name="T72" fmla="*/ 565625000 w 2223"/>
                <a:gd name="T73" fmla="*/ 105468750 h 2459"/>
                <a:gd name="T74" fmla="*/ 723437500 w 2223"/>
                <a:gd name="T75" fmla="*/ 92578125 h 2459"/>
                <a:gd name="T76" fmla="*/ 802343750 w 2223"/>
                <a:gd name="T77" fmla="*/ 66015625 h 2459"/>
                <a:gd name="T78" fmla="*/ 828906250 w 2223"/>
                <a:gd name="T79" fmla="*/ 53125000 h 2459"/>
                <a:gd name="T80" fmla="*/ 868359375 w 2223"/>
                <a:gd name="T81" fmla="*/ 26562500 h 2459"/>
                <a:gd name="T82" fmla="*/ 868359375 w 2223"/>
                <a:gd name="T83" fmla="*/ 13671875 h 2459"/>
                <a:gd name="T84" fmla="*/ 776171875 w 2223"/>
                <a:gd name="T85" fmla="*/ 390625 h 2459"/>
                <a:gd name="T86" fmla="*/ 683984375 w 2223"/>
                <a:gd name="T87" fmla="*/ 390625 h 24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23"/>
                <a:gd name="T133" fmla="*/ 0 h 2459"/>
                <a:gd name="T134" fmla="*/ 2223 w 2223"/>
                <a:gd name="T135" fmla="*/ 2459 h 24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23" h="2459" extrusionOk="0">
                  <a:moveTo>
                    <a:pt x="1751" y="1"/>
                  </a:moveTo>
                  <a:lnTo>
                    <a:pt x="1280" y="68"/>
                  </a:lnTo>
                  <a:lnTo>
                    <a:pt x="674" y="68"/>
                  </a:lnTo>
                  <a:lnTo>
                    <a:pt x="68" y="102"/>
                  </a:lnTo>
                  <a:lnTo>
                    <a:pt x="1" y="136"/>
                  </a:lnTo>
                  <a:lnTo>
                    <a:pt x="1" y="203"/>
                  </a:lnTo>
                  <a:lnTo>
                    <a:pt x="1" y="237"/>
                  </a:lnTo>
                  <a:lnTo>
                    <a:pt x="34" y="304"/>
                  </a:lnTo>
                  <a:lnTo>
                    <a:pt x="1" y="506"/>
                  </a:lnTo>
                  <a:lnTo>
                    <a:pt x="1" y="742"/>
                  </a:lnTo>
                  <a:lnTo>
                    <a:pt x="34" y="1179"/>
                  </a:lnTo>
                  <a:lnTo>
                    <a:pt x="34" y="1718"/>
                  </a:lnTo>
                  <a:lnTo>
                    <a:pt x="34" y="2021"/>
                  </a:lnTo>
                  <a:lnTo>
                    <a:pt x="68" y="2290"/>
                  </a:lnTo>
                  <a:lnTo>
                    <a:pt x="68" y="2324"/>
                  </a:lnTo>
                  <a:lnTo>
                    <a:pt x="68" y="2391"/>
                  </a:lnTo>
                  <a:lnTo>
                    <a:pt x="102" y="2459"/>
                  </a:lnTo>
                  <a:lnTo>
                    <a:pt x="169" y="2459"/>
                  </a:lnTo>
                  <a:lnTo>
                    <a:pt x="809" y="2425"/>
                  </a:lnTo>
                  <a:lnTo>
                    <a:pt x="1415" y="2391"/>
                  </a:lnTo>
                  <a:lnTo>
                    <a:pt x="1819" y="2391"/>
                  </a:lnTo>
                  <a:lnTo>
                    <a:pt x="2021" y="2324"/>
                  </a:lnTo>
                  <a:lnTo>
                    <a:pt x="2122" y="2290"/>
                  </a:lnTo>
                  <a:lnTo>
                    <a:pt x="2189" y="2223"/>
                  </a:lnTo>
                  <a:lnTo>
                    <a:pt x="2088" y="2156"/>
                  </a:lnTo>
                  <a:lnTo>
                    <a:pt x="2021" y="2122"/>
                  </a:lnTo>
                  <a:lnTo>
                    <a:pt x="1819" y="2122"/>
                  </a:lnTo>
                  <a:lnTo>
                    <a:pt x="1415" y="2156"/>
                  </a:lnTo>
                  <a:lnTo>
                    <a:pt x="270" y="2223"/>
                  </a:lnTo>
                  <a:lnTo>
                    <a:pt x="270" y="1954"/>
                  </a:lnTo>
                  <a:lnTo>
                    <a:pt x="270" y="1684"/>
                  </a:lnTo>
                  <a:lnTo>
                    <a:pt x="236" y="1179"/>
                  </a:lnTo>
                  <a:lnTo>
                    <a:pt x="236" y="742"/>
                  </a:lnTo>
                  <a:lnTo>
                    <a:pt x="236" y="540"/>
                  </a:lnTo>
                  <a:lnTo>
                    <a:pt x="203" y="304"/>
                  </a:lnTo>
                  <a:lnTo>
                    <a:pt x="809" y="304"/>
                  </a:lnTo>
                  <a:lnTo>
                    <a:pt x="1448" y="270"/>
                  </a:lnTo>
                  <a:lnTo>
                    <a:pt x="1852" y="237"/>
                  </a:lnTo>
                  <a:lnTo>
                    <a:pt x="2054" y="169"/>
                  </a:lnTo>
                  <a:lnTo>
                    <a:pt x="2122" y="136"/>
                  </a:lnTo>
                  <a:lnTo>
                    <a:pt x="2223" y="68"/>
                  </a:lnTo>
                  <a:lnTo>
                    <a:pt x="2223" y="35"/>
                  </a:lnTo>
                  <a:lnTo>
                    <a:pt x="1987" y="1"/>
                  </a:lnTo>
                  <a:lnTo>
                    <a:pt x="1751" y="1"/>
                  </a:lnTo>
                  <a:close/>
                </a:path>
              </a:pathLst>
            </a:custGeom>
            <a:solidFill>
              <a:srgbClr val="BDD1D3"/>
            </a:solidFill>
            <a:ln>
              <a:noFill/>
            </a:ln>
          </p:spPr>
          <p:txBody>
            <a:bodyPr lIns="117025" tIns="117025" rIns="117025" bIns="117025" anchor="ctr"/>
            <a:lstStyle/>
            <a:p>
              <a:pPr>
                <a:defRPr/>
              </a:pPr>
              <a:endParaRPr lang="ru-RU" sz="1350"/>
            </a:p>
          </p:txBody>
        </p:sp>
        <p:sp>
          <p:nvSpPr>
            <p:cNvPr id="875" name="Shape 737">
              <a:extLst>
                <a:ext uri="{FF2B5EF4-FFF2-40B4-BE49-F238E27FC236}">
                  <a16:creationId xmlns:a16="http://schemas.microsoft.com/office/drawing/2014/main" id="{83121357-5F17-650B-3584-2BB1FD2F0D6D}"/>
                </a:ext>
              </a:extLst>
            </p:cNvPr>
            <p:cNvSpPr>
              <a:spLocks/>
            </p:cNvSpPr>
            <p:nvPr/>
          </p:nvSpPr>
          <p:spPr bwMode="auto">
            <a:xfrm>
              <a:off x="4775166" y="2938348"/>
              <a:ext cx="68713" cy="127255"/>
            </a:xfrm>
            <a:custGeom>
              <a:avLst/>
              <a:gdLst>
                <a:gd name="T0" fmla="*/ 920703125 w 2728"/>
                <a:gd name="T1" fmla="*/ 183984375 h 5085"/>
                <a:gd name="T2" fmla="*/ 920703125 w 2728"/>
                <a:gd name="T3" fmla="*/ 512890625 h 5085"/>
                <a:gd name="T4" fmla="*/ 946875000 w 2728"/>
                <a:gd name="T5" fmla="*/ 946875000 h 5085"/>
                <a:gd name="T6" fmla="*/ 946875000 w 2728"/>
                <a:gd name="T7" fmla="*/ 1893750000 h 5085"/>
                <a:gd name="T8" fmla="*/ 565625000 w 2728"/>
                <a:gd name="T9" fmla="*/ 1880859375 h 5085"/>
                <a:gd name="T10" fmla="*/ 433984375 w 2728"/>
                <a:gd name="T11" fmla="*/ 1907031250 h 5085"/>
                <a:gd name="T12" fmla="*/ 421093750 w 2728"/>
                <a:gd name="T13" fmla="*/ 1420312500 h 5085"/>
                <a:gd name="T14" fmla="*/ 381640625 w 2728"/>
                <a:gd name="T15" fmla="*/ 907421875 h 5085"/>
                <a:gd name="T16" fmla="*/ 368359375 w 2728"/>
                <a:gd name="T17" fmla="*/ 867968750 h 5085"/>
                <a:gd name="T18" fmla="*/ 131640625 w 2728"/>
                <a:gd name="T19" fmla="*/ 907421875 h 5085"/>
                <a:gd name="T20" fmla="*/ 92187500 w 2728"/>
                <a:gd name="T21" fmla="*/ 473437500 h 5085"/>
                <a:gd name="T22" fmla="*/ 78906250 w 2728"/>
                <a:gd name="T23" fmla="*/ 197265625 h 5085"/>
                <a:gd name="T24" fmla="*/ 289453125 w 2728"/>
                <a:gd name="T25" fmla="*/ 118359375 h 5085"/>
                <a:gd name="T26" fmla="*/ 933984375 w 2728"/>
                <a:gd name="T27" fmla="*/ 78906250 h 5085"/>
                <a:gd name="T28" fmla="*/ 500000000 w 2728"/>
                <a:gd name="T29" fmla="*/ 13281250 h 5085"/>
                <a:gd name="T30" fmla="*/ 66015625 w 2728"/>
                <a:gd name="T31" fmla="*/ 52734375 h 5085"/>
                <a:gd name="T32" fmla="*/ 39453125 w 2728"/>
                <a:gd name="T33" fmla="*/ 65625000 h 5085"/>
                <a:gd name="T34" fmla="*/ 0 w 2728"/>
                <a:gd name="T35" fmla="*/ 171093750 h 5085"/>
                <a:gd name="T36" fmla="*/ 0 w 2728"/>
                <a:gd name="T37" fmla="*/ 473437500 h 5085"/>
                <a:gd name="T38" fmla="*/ 26562500 w 2728"/>
                <a:gd name="T39" fmla="*/ 828515625 h 5085"/>
                <a:gd name="T40" fmla="*/ 52734375 w 2728"/>
                <a:gd name="T41" fmla="*/ 960156250 h 5085"/>
                <a:gd name="T42" fmla="*/ 118359375 w 2728"/>
                <a:gd name="T43" fmla="*/ 973437500 h 5085"/>
                <a:gd name="T44" fmla="*/ 328906250 w 2728"/>
                <a:gd name="T45" fmla="*/ 1446875000 h 5085"/>
                <a:gd name="T46" fmla="*/ 368359375 w 2728"/>
                <a:gd name="T47" fmla="*/ 1959765625 h 5085"/>
                <a:gd name="T48" fmla="*/ 407812500 w 2728"/>
                <a:gd name="T49" fmla="*/ 1985937500 h 5085"/>
                <a:gd name="T50" fmla="*/ 433984375 w 2728"/>
                <a:gd name="T51" fmla="*/ 1946484375 h 5085"/>
                <a:gd name="T52" fmla="*/ 539453125 w 2728"/>
                <a:gd name="T53" fmla="*/ 1972656250 h 5085"/>
                <a:gd name="T54" fmla="*/ 815625000 w 2728"/>
                <a:gd name="T55" fmla="*/ 1985937500 h 5085"/>
                <a:gd name="T56" fmla="*/ 999609375 w 2728"/>
                <a:gd name="T57" fmla="*/ 1985937500 h 5085"/>
                <a:gd name="T58" fmla="*/ 1052343750 w 2728"/>
                <a:gd name="T59" fmla="*/ 1959765625 h 5085"/>
                <a:gd name="T60" fmla="*/ 1065234375 w 2728"/>
                <a:gd name="T61" fmla="*/ 1907031250 h 5085"/>
                <a:gd name="T62" fmla="*/ 1039062500 w 2728"/>
                <a:gd name="T63" fmla="*/ 1420312500 h 5085"/>
                <a:gd name="T64" fmla="*/ 1025781250 w 2728"/>
                <a:gd name="T65" fmla="*/ 500000000 h 5085"/>
                <a:gd name="T66" fmla="*/ 986328125 w 2728"/>
                <a:gd name="T67" fmla="*/ 171093750 h 5085"/>
                <a:gd name="T68" fmla="*/ 960156250 w 2728"/>
                <a:gd name="T69" fmla="*/ 39453125 h 5085"/>
                <a:gd name="T70" fmla="*/ 946875000 w 2728"/>
                <a:gd name="T71" fmla="*/ 0 h 5085"/>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728"/>
                <a:gd name="T109" fmla="*/ 0 h 5085"/>
                <a:gd name="T110" fmla="*/ 2728 w 2728"/>
                <a:gd name="T111" fmla="*/ 5085 h 5085"/>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728" h="5085" extrusionOk="0">
                  <a:moveTo>
                    <a:pt x="2391" y="202"/>
                  </a:moveTo>
                  <a:lnTo>
                    <a:pt x="2357" y="471"/>
                  </a:lnTo>
                  <a:lnTo>
                    <a:pt x="2323" y="741"/>
                  </a:lnTo>
                  <a:lnTo>
                    <a:pt x="2357" y="1313"/>
                  </a:lnTo>
                  <a:lnTo>
                    <a:pt x="2391" y="1886"/>
                  </a:lnTo>
                  <a:lnTo>
                    <a:pt x="2424" y="2424"/>
                  </a:lnTo>
                  <a:lnTo>
                    <a:pt x="2458" y="3636"/>
                  </a:lnTo>
                  <a:lnTo>
                    <a:pt x="2424" y="4848"/>
                  </a:lnTo>
                  <a:lnTo>
                    <a:pt x="1785" y="4848"/>
                  </a:lnTo>
                  <a:lnTo>
                    <a:pt x="1448" y="4815"/>
                  </a:lnTo>
                  <a:lnTo>
                    <a:pt x="1280" y="4848"/>
                  </a:lnTo>
                  <a:lnTo>
                    <a:pt x="1111" y="4882"/>
                  </a:lnTo>
                  <a:lnTo>
                    <a:pt x="1111" y="4242"/>
                  </a:lnTo>
                  <a:lnTo>
                    <a:pt x="1078" y="3636"/>
                  </a:lnTo>
                  <a:lnTo>
                    <a:pt x="943" y="2391"/>
                  </a:lnTo>
                  <a:lnTo>
                    <a:pt x="977" y="2323"/>
                  </a:lnTo>
                  <a:lnTo>
                    <a:pt x="977" y="2256"/>
                  </a:lnTo>
                  <a:lnTo>
                    <a:pt x="943" y="2222"/>
                  </a:lnTo>
                  <a:lnTo>
                    <a:pt x="842" y="2189"/>
                  </a:lnTo>
                  <a:lnTo>
                    <a:pt x="337" y="2323"/>
                  </a:lnTo>
                  <a:lnTo>
                    <a:pt x="303" y="1751"/>
                  </a:lnTo>
                  <a:lnTo>
                    <a:pt x="236" y="1212"/>
                  </a:lnTo>
                  <a:lnTo>
                    <a:pt x="236" y="741"/>
                  </a:lnTo>
                  <a:lnTo>
                    <a:pt x="202" y="505"/>
                  </a:lnTo>
                  <a:lnTo>
                    <a:pt x="169" y="269"/>
                  </a:lnTo>
                  <a:lnTo>
                    <a:pt x="741" y="303"/>
                  </a:lnTo>
                  <a:lnTo>
                    <a:pt x="1280" y="269"/>
                  </a:lnTo>
                  <a:lnTo>
                    <a:pt x="2391" y="202"/>
                  </a:lnTo>
                  <a:close/>
                  <a:moveTo>
                    <a:pt x="2391" y="0"/>
                  </a:moveTo>
                  <a:lnTo>
                    <a:pt x="1280" y="34"/>
                  </a:lnTo>
                  <a:lnTo>
                    <a:pt x="707" y="67"/>
                  </a:lnTo>
                  <a:lnTo>
                    <a:pt x="169" y="135"/>
                  </a:lnTo>
                  <a:lnTo>
                    <a:pt x="135" y="168"/>
                  </a:lnTo>
                  <a:lnTo>
                    <a:pt x="101" y="168"/>
                  </a:lnTo>
                  <a:lnTo>
                    <a:pt x="68" y="202"/>
                  </a:lnTo>
                  <a:lnTo>
                    <a:pt x="0" y="438"/>
                  </a:lnTo>
                  <a:lnTo>
                    <a:pt x="0" y="707"/>
                  </a:lnTo>
                  <a:lnTo>
                    <a:pt x="0" y="1212"/>
                  </a:lnTo>
                  <a:lnTo>
                    <a:pt x="34" y="1818"/>
                  </a:lnTo>
                  <a:lnTo>
                    <a:pt x="68" y="2121"/>
                  </a:lnTo>
                  <a:lnTo>
                    <a:pt x="135" y="2424"/>
                  </a:lnTo>
                  <a:lnTo>
                    <a:pt x="135" y="2458"/>
                  </a:lnTo>
                  <a:lnTo>
                    <a:pt x="202" y="2492"/>
                  </a:lnTo>
                  <a:lnTo>
                    <a:pt x="303" y="2492"/>
                  </a:lnTo>
                  <a:lnTo>
                    <a:pt x="808" y="2424"/>
                  </a:lnTo>
                  <a:lnTo>
                    <a:pt x="842" y="3704"/>
                  </a:lnTo>
                  <a:lnTo>
                    <a:pt x="876" y="4377"/>
                  </a:lnTo>
                  <a:lnTo>
                    <a:pt x="943" y="5017"/>
                  </a:lnTo>
                  <a:lnTo>
                    <a:pt x="977" y="5050"/>
                  </a:lnTo>
                  <a:lnTo>
                    <a:pt x="1044" y="5084"/>
                  </a:lnTo>
                  <a:lnTo>
                    <a:pt x="1078" y="5050"/>
                  </a:lnTo>
                  <a:lnTo>
                    <a:pt x="1111" y="4983"/>
                  </a:lnTo>
                  <a:lnTo>
                    <a:pt x="1246" y="5017"/>
                  </a:lnTo>
                  <a:lnTo>
                    <a:pt x="1381" y="5050"/>
                  </a:lnTo>
                  <a:lnTo>
                    <a:pt x="1684" y="5050"/>
                  </a:lnTo>
                  <a:lnTo>
                    <a:pt x="2088" y="5084"/>
                  </a:lnTo>
                  <a:lnTo>
                    <a:pt x="2458" y="5050"/>
                  </a:lnTo>
                  <a:lnTo>
                    <a:pt x="2559" y="5084"/>
                  </a:lnTo>
                  <a:lnTo>
                    <a:pt x="2626" y="5050"/>
                  </a:lnTo>
                  <a:lnTo>
                    <a:pt x="2694" y="5017"/>
                  </a:lnTo>
                  <a:lnTo>
                    <a:pt x="2727" y="4949"/>
                  </a:lnTo>
                  <a:lnTo>
                    <a:pt x="2727" y="4882"/>
                  </a:lnTo>
                  <a:lnTo>
                    <a:pt x="2660" y="4848"/>
                  </a:lnTo>
                  <a:lnTo>
                    <a:pt x="2660" y="3636"/>
                  </a:lnTo>
                  <a:lnTo>
                    <a:pt x="2626" y="2424"/>
                  </a:lnTo>
                  <a:lnTo>
                    <a:pt x="2626" y="1280"/>
                  </a:lnTo>
                  <a:lnTo>
                    <a:pt x="2593" y="707"/>
                  </a:lnTo>
                  <a:lnTo>
                    <a:pt x="2525" y="438"/>
                  </a:lnTo>
                  <a:lnTo>
                    <a:pt x="2458" y="168"/>
                  </a:lnTo>
                  <a:lnTo>
                    <a:pt x="2458" y="101"/>
                  </a:lnTo>
                  <a:lnTo>
                    <a:pt x="2458" y="67"/>
                  </a:lnTo>
                  <a:lnTo>
                    <a:pt x="2424" y="0"/>
                  </a:lnTo>
                  <a:lnTo>
                    <a:pt x="2391" y="0"/>
                  </a:lnTo>
                  <a:close/>
                </a:path>
              </a:pathLst>
            </a:custGeom>
            <a:solidFill>
              <a:srgbClr val="BDD1D3"/>
            </a:solidFill>
            <a:ln>
              <a:noFill/>
            </a:ln>
          </p:spPr>
          <p:txBody>
            <a:bodyPr lIns="117025" tIns="117025" rIns="117025" bIns="117025" anchor="ctr"/>
            <a:lstStyle/>
            <a:p>
              <a:pPr>
                <a:defRPr/>
              </a:pPr>
              <a:endParaRPr lang="ru-RU" sz="1350"/>
            </a:p>
          </p:txBody>
        </p:sp>
        <p:sp>
          <p:nvSpPr>
            <p:cNvPr id="876" name="Shape 738">
              <a:extLst>
                <a:ext uri="{FF2B5EF4-FFF2-40B4-BE49-F238E27FC236}">
                  <a16:creationId xmlns:a16="http://schemas.microsoft.com/office/drawing/2014/main" id="{BD742861-CA84-1205-9780-ED19B30BF583}"/>
                </a:ext>
              </a:extLst>
            </p:cNvPr>
            <p:cNvSpPr>
              <a:spLocks/>
            </p:cNvSpPr>
            <p:nvPr/>
          </p:nvSpPr>
          <p:spPr bwMode="auto">
            <a:xfrm>
              <a:off x="3843650" y="4529333"/>
              <a:ext cx="341178" cy="344126"/>
            </a:xfrm>
            <a:custGeom>
              <a:avLst/>
              <a:gdLst>
                <a:gd name="T0" fmla="*/ 2147483647 w 13637"/>
                <a:gd name="T1" fmla="*/ 2147483647 h 13771"/>
                <a:gd name="T2" fmla="*/ 2147483647 w 13637"/>
                <a:gd name="T3" fmla="*/ 2147483647 h 13771"/>
                <a:gd name="T4" fmla="*/ 2147483647 w 13637"/>
                <a:gd name="T5" fmla="*/ 2147483647 h 13771"/>
                <a:gd name="T6" fmla="*/ 2147483647 w 13637"/>
                <a:gd name="T7" fmla="*/ 2147483647 h 13771"/>
                <a:gd name="T8" fmla="*/ 2147483647 w 13637"/>
                <a:gd name="T9" fmla="*/ 2147483647 h 13771"/>
                <a:gd name="T10" fmla="*/ 2147483647 w 13637"/>
                <a:gd name="T11" fmla="*/ 2147483647 h 13771"/>
                <a:gd name="T12" fmla="*/ 2147483647 w 13637"/>
                <a:gd name="T13" fmla="*/ 2147483647 h 13771"/>
                <a:gd name="T14" fmla="*/ 2147483647 w 13637"/>
                <a:gd name="T15" fmla="*/ 2147483647 h 13771"/>
                <a:gd name="T16" fmla="*/ 2147483647 w 13637"/>
                <a:gd name="T17" fmla="*/ 2147483647 h 13771"/>
                <a:gd name="T18" fmla="*/ 828906250 w 13637"/>
                <a:gd name="T19" fmla="*/ 79296875 h 13771"/>
                <a:gd name="T20" fmla="*/ 105468750 w 13637"/>
                <a:gd name="T21" fmla="*/ 368359375 h 13771"/>
                <a:gd name="T22" fmla="*/ 223828125 w 13637"/>
                <a:gd name="T23" fmla="*/ 407812500 h 13771"/>
                <a:gd name="T24" fmla="*/ 920703125 w 13637"/>
                <a:gd name="T25" fmla="*/ 144921875 h 13771"/>
                <a:gd name="T26" fmla="*/ 1683593750 w 13637"/>
                <a:gd name="T27" fmla="*/ 92187500 h 13771"/>
                <a:gd name="T28" fmla="*/ 2147483647 w 13637"/>
                <a:gd name="T29" fmla="*/ 237109375 h 13771"/>
                <a:gd name="T30" fmla="*/ 2147483647 w 13637"/>
                <a:gd name="T31" fmla="*/ 539453125 h 13771"/>
                <a:gd name="T32" fmla="*/ 2147483647 w 13637"/>
                <a:gd name="T33" fmla="*/ 1000000000 h 13771"/>
                <a:gd name="T34" fmla="*/ 2147483647 w 13637"/>
                <a:gd name="T35" fmla="*/ 1591796875 h 13771"/>
                <a:gd name="T36" fmla="*/ 2147483647 w 13637"/>
                <a:gd name="T37" fmla="*/ 2147483647 h 13771"/>
                <a:gd name="T38" fmla="*/ 2147483647 w 13637"/>
                <a:gd name="T39" fmla="*/ 2147483647 h 13771"/>
                <a:gd name="T40" fmla="*/ 2147483647 w 13637"/>
                <a:gd name="T41" fmla="*/ 2147483647 h 13771"/>
                <a:gd name="T42" fmla="*/ 2147483647 w 13637"/>
                <a:gd name="T43" fmla="*/ 2147483647 h 13771"/>
                <a:gd name="T44" fmla="*/ 2147483647 w 13637"/>
                <a:gd name="T45" fmla="*/ 2147483647 h 13771"/>
                <a:gd name="T46" fmla="*/ 2147483647 w 13637"/>
                <a:gd name="T47" fmla="*/ 2147483647 h 13771"/>
                <a:gd name="T48" fmla="*/ 2147483647 w 13637"/>
                <a:gd name="T49" fmla="*/ 2147483647 h 13771"/>
                <a:gd name="T50" fmla="*/ 2147483647 w 13637"/>
                <a:gd name="T51" fmla="*/ 2147483647 h 13771"/>
                <a:gd name="T52" fmla="*/ 2104687500 w 13637"/>
                <a:gd name="T53" fmla="*/ 2147483647 h 13771"/>
                <a:gd name="T54" fmla="*/ 1118359375 w 13637"/>
                <a:gd name="T55" fmla="*/ 2147483647 h 13771"/>
                <a:gd name="T56" fmla="*/ 539453125 w 13637"/>
                <a:gd name="T57" fmla="*/ 2147483647 h 13771"/>
                <a:gd name="T58" fmla="*/ 390625 w 13637"/>
                <a:gd name="T59" fmla="*/ 2147483647 h 13771"/>
                <a:gd name="T60" fmla="*/ 355468750 w 13637"/>
                <a:gd name="T61" fmla="*/ 2147483647 h 13771"/>
                <a:gd name="T62" fmla="*/ 920703125 w 13637"/>
                <a:gd name="T63" fmla="*/ 2147483647 h 13771"/>
                <a:gd name="T64" fmla="*/ 1525781250 w 13637"/>
                <a:gd name="T65" fmla="*/ 2147483647 h 13771"/>
                <a:gd name="T66" fmla="*/ 2147483647 w 13637"/>
                <a:gd name="T67" fmla="*/ 2147483647 h 13771"/>
                <a:gd name="T68" fmla="*/ 2147483647 w 13637"/>
                <a:gd name="T69" fmla="*/ 2147483647 h 13771"/>
                <a:gd name="T70" fmla="*/ 2147483647 w 13637"/>
                <a:gd name="T71" fmla="*/ 2147483647 h 13771"/>
                <a:gd name="T72" fmla="*/ 2147483647 w 13637"/>
                <a:gd name="T73" fmla="*/ 2147483647 h 13771"/>
                <a:gd name="T74" fmla="*/ 2147483647 w 13637"/>
                <a:gd name="T75" fmla="*/ 2147483647 h 13771"/>
                <a:gd name="T76" fmla="*/ 2147483647 w 13637"/>
                <a:gd name="T77" fmla="*/ 2147483647 h 13771"/>
                <a:gd name="T78" fmla="*/ 2147483647 w 13637"/>
                <a:gd name="T79" fmla="*/ 2147483647 h 13771"/>
                <a:gd name="T80" fmla="*/ 2147483647 w 13637"/>
                <a:gd name="T81" fmla="*/ 2147483647 h 13771"/>
                <a:gd name="T82" fmla="*/ 2147483647 w 13637"/>
                <a:gd name="T83" fmla="*/ 2147483647 h 13771"/>
                <a:gd name="T84" fmla="*/ 2147483647 w 13637"/>
                <a:gd name="T85" fmla="*/ 2147483647 h 13771"/>
                <a:gd name="T86" fmla="*/ 2147483647 w 13637"/>
                <a:gd name="T87" fmla="*/ 2147483647 h 13771"/>
                <a:gd name="T88" fmla="*/ 2147483647 w 13637"/>
                <a:gd name="T89" fmla="*/ 2147483647 h 13771"/>
                <a:gd name="T90" fmla="*/ 2147483647 w 13637"/>
                <a:gd name="T91" fmla="*/ 2147483647 h 13771"/>
                <a:gd name="T92" fmla="*/ 2147483647 w 13637"/>
                <a:gd name="T93" fmla="*/ 2144140625 h 13771"/>
                <a:gd name="T94" fmla="*/ 2147483647 w 13637"/>
                <a:gd name="T95" fmla="*/ 1578515625 h 13771"/>
                <a:gd name="T96" fmla="*/ 2147483647 w 13637"/>
                <a:gd name="T97" fmla="*/ 1052343750 h 13771"/>
                <a:gd name="T98" fmla="*/ 2147483647 w 13637"/>
                <a:gd name="T99" fmla="*/ 618359375 h 13771"/>
                <a:gd name="T100" fmla="*/ 2147483647 w 13637"/>
                <a:gd name="T101" fmla="*/ 276562500 h 13771"/>
                <a:gd name="T102" fmla="*/ 2130859375 w 13637"/>
                <a:gd name="T103" fmla="*/ 66015625 h 13771"/>
                <a:gd name="T104" fmla="*/ 1355078125 w 13637"/>
                <a:gd name="T105" fmla="*/ 390625 h 1377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3637"/>
                <a:gd name="T160" fmla="*/ 0 h 13771"/>
                <a:gd name="T161" fmla="*/ 13637 w 13637"/>
                <a:gd name="T162" fmla="*/ 13771 h 1377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3637" h="13771" extrusionOk="0">
                  <a:moveTo>
                    <a:pt x="12626" y="6095"/>
                  </a:moveTo>
                  <a:lnTo>
                    <a:pt x="12896" y="6162"/>
                  </a:lnTo>
                  <a:lnTo>
                    <a:pt x="12997" y="6196"/>
                  </a:lnTo>
                  <a:lnTo>
                    <a:pt x="13098" y="6263"/>
                  </a:lnTo>
                  <a:lnTo>
                    <a:pt x="13199" y="6364"/>
                  </a:lnTo>
                  <a:lnTo>
                    <a:pt x="13300" y="6465"/>
                  </a:lnTo>
                  <a:lnTo>
                    <a:pt x="13367" y="6600"/>
                  </a:lnTo>
                  <a:lnTo>
                    <a:pt x="13401" y="6768"/>
                  </a:lnTo>
                  <a:lnTo>
                    <a:pt x="13434" y="6903"/>
                  </a:lnTo>
                  <a:lnTo>
                    <a:pt x="13434" y="7071"/>
                  </a:lnTo>
                  <a:lnTo>
                    <a:pt x="13367" y="7206"/>
                  </a:lnTo>
                  <a:lnTo>
                    <a:pt x="13333" y="7340"/>
                  </a:lnTo>
                  <a:lnTo>
                    <a:pt x="13232" y="7475"/>
                  </a:lnTo>
                  <a:lnTo>
                    <a:pt x="13131" y="7576"/>
                  </a:lnTo>
                  <a:lnTo>
                    <a:pt x="12862" y="7711"/>
                  </a:lnTo>
                  <a:lnTo>
                    <a:pt x="12559" y="7812"/>
                  </a:lnTo>
                  <a:lnTo>
                    <a:pt x="12222" y="7845"/>
                  </a:lnTo>
                  <a:lnTo>
                    <a:pt x="11852" y="7845"/>
                  </a:lnTo>
                  <a:lnTo>
                    <a:pt x="11145" y="7812"/>
                  </a:lnTo>
                  <a:lnTo>
                    <a:pt x="10505" y="7778"/>
                  </a:lnTo>
                  <a:lnTo>
                    <a:pt x="10505" y="7542"/>
                  </a:lnTo>
                  <a:lnTo>
                    <a:pt x="10505" y="7307"/>
                  </a:lnTo>
                  <a:lnTo>
                    <a:pt x="10539" y="6734"/>
                  </a:lnTo>
                  <a:lnTo>
                    <a:pt x="10539" y="6196"/>
                  </a:lnTo>
                  <a:lnTo>
                    <a:pt x="10977" y="6128"/>
                  </a:lnTo>
                  <a:lnTo>
                    <a:pt x="11448" y="6095"/>
                  </a:lnTo>
                  <a:lnTo>
                    <a:pt x="12626" y="6095"/>
                  </a:lnTo>
                  <a:close/>
                  <a:moveTo>
                    <a:pt x="3469" y="1"/>
                  </a:moveTo>
                  <a:lnTo>
                    <a:pt x="2795" y="68"/>
                  </a:lnTo>
                  <a:lnTo>
                    <a:pt x="2122" y="203"/>
                  </a:lnTo>
                  <a:lnTo>
                    <a:pt x="1482" y="405"/>
                  </a:lnTo>
                  <a:lnTo>
                    <a:pt x="842" y="640"/>
                  </a:lnTo>
                  <a:lnTo>
                    <a:pt x="270" y="943"/>
                  </a:lnTo>
                  <a:lnTo>
                    <a:pt x="1" y="1112"/>
                  </a:lnTo>
                  <a:lnTo>
                    <a:pt x="1" y="1415"/>
                  </a:lnTo>
                  <a:lnTo>
                    <a:pt x="573" y="1044"/>
                  </a:lnTo>
                  <a:lnTo>
                    <a:pt x="1145" y="741"/>
                  </a:lnTo>
                  <a:lnTo>
                    <a:pt x="1751" y="539"/>
                  </a:lnTo>
                  <a:lnTo>
                    <a:pt x="2357" y="371"/>
                  </a:lnTo>
                  <a:lnTo>
                    <a:pt x="2997" y="270"/>
                  </a:lnTo>
                  <a:lnTo>
                    <a:pt x="3671" y="236"/>
                  </a:lnTo>
                  <a:lnTo>
                    <a:pt x="4310" y="236"/>
                  </a:lnTo>
                  <a:lnTo>
                    <a:pt x="4950" y="304"/>
                  </a:lnTo>
                  <a:lnTo>
                    <a:pt x="5590" y="438"/>
                  </a:lnTo>
                  <a:lnTo>
                    <a:pt x="6128" y="607"/>
                  </a:lnTo>
                  <a:lnTo>
                    <a:pt x="6633" y="809"/>
                  </a:lnTo>
                  <a:lnTo>
                    <a:pt x="7138" y="1078"/>
                  </a:lnTo>
                  <a:lnTo>
                    <a:pt x="7610" y="1381"/>
                  </a:lnTo>
                  <a:lnTo>
                    <a:pt x="8047" y="1752"/>
                  </a:lnTo>
                  <a:lnTo>
                    <a:pt x="8451" y="2122"/>
                  </a:lnTo>
                  <a:lnTo>
                    <a:pt x="8822" y="2560"/>
                  </a:lnTo>
                  <a:lnTo>
                    <a:pt x="9192" y="2997"/>
                  </a:lnTo>
                  <a:lnTo>
                    <a:pt x="9495" y="3536"/>
                  </a:lnTo>
                  <a:lnTo>
                    <a:pt x="9764" y="4075"/>
                  </a:lnTo>
                  <a:lnTo>
                    <a:pt x="9966" y="4647"/>
                  </a:lnTo>
                  <a:lnTo>
                    <a:pt x="10135" y="5219"/>
                  </a:lnTo>
                  <a:lnTo>
                    <a:pt x="10202" y="5792"/>
                  </a:lnTo>
                  <a:lnTo>
                    <a:pt x="10269" y="6398"/>
                  </a:lnTo>
                  <a:lnTo>
                    <a:pt x="10269" y="7004"/>
                  </a:lnTo>
                  <a:lnTo>
                    <a:pt x="10236" y="7610"/>
                  </a:lnTo>
                  <a:lnTo>
                    <a:pt x="10236" y="7677"/>
                  </a:lnTo>
                  <a:lnTo>
                    <a:pt x="10303" y="7711"/>
                  </a:lnTo>
                  <a:lnTo>
                    <a:pt x="10303" y="7778"/>
                  </a:lnTo>
                  <a:lnTo>
                    <a:pt x="10269" y="7845"/>
                  </a:lnTo>
                  <a:lnTo>
                    <a:pt x="10269" y="7913"/>
                  </a:lnTo>
                  <a:lnTo>
                    <a:pt x="10202" y="8384"/>
                  </a:lnTo>
                  <a:lnTo>
                    <a:pt x="10067" y="8822"/>
                  </a:lnTo>
                  <a:lnTo>
                    <a:pt x="9798" y="9664"/>
                  </a:lnTo>
                  <a:lnTo>
                    <a:pt x="9697" y="9967"/>
                  </a:lnTo>
                  <a:lnTo>
                    <a:pt x="9529" y="10270"/>
                  </a:lnTo>
                  <a:lnTo>
                    <a:pt x="9394" y="10573"/>
                  </a:lnTo>
                  <a:lnTo>
                    <a:pt x="9192" y="10842"/>
                  </a:lnTo>
                  <a:lnTo>
                    <a:pt x="8754" y="11381"/>
                  </a:lnTo>
                  <a:lnTo>
                    <a:pt x="8283" y="11852"/>
                  </a:lnTo>
                  <a:lnTo>
                    <a:pt x="8014" y="12088"/>
                  </a:lnTo>
                  <a:lnTo>
                    <a:pt x="7711" y="12323"/>
                  </a:lnTo>
                  <a:lnTo>
                    <a:pt x="7441" y="12525"/>
                  </a:lnTo>
                  <a:lnTo>
                    <a:pt x="7138" y="12694"/>
                  </a:lnTo>
                  <a:lnTo>
                    <a:pt x="6532" y="12963"/>
                  </a:lnTo>
                  <a:lnTo>
                    <a:pt x="5960" y="13165"/>
                  </a:lnTo>
                  <a:lnTo>
                    <a:pt x="5388" y="13300"/>
                  </a:lnTo>
                  <a:lnTo>
                    <a:pt x="4849" y="13401"/>
                  </a:lnTo>
                  <a:lnTo>
                    <a:pt x="3906" y="13535"/>
                  </a:lnTo>
                  <a:lnTo>
                    <a:pt x="2863" y="13535"/>
                  </a:lnTo>
                  <a:lnTo>
                    <a:pt x="2357" y="13468"/>
                  </a:lnTo>
                  <a:lnTo>
                    <a:pt x="1852" y="13367"/>
                  </a:lnTo>
                  <a:lnTo>
                    <a:pt x="1381" y="13232"/>
                  </a:lnTo>
                  <a:lnTo>
                    <a:pt x="910" y="13064"/>
                  </a:lnTo>
                  <a:lnTo>
                    <a:pt x="438" y="12828"/>
                  </a:lnTo>
                  <a:lnTo>
                    <a:pt x="1" y="12593"/>
                  </a:lnTo>
                  <a:lnTo>
                    <a:pt x="1" y="12828"/>
                  </a:lnTo>
                  <a:lnTo>
                    <a:pt x="438" y="13064"/>
                  </a:lnTo>
                  <a:lnTo>
                    <a:pt x="910" y="13300"/>
                  </a:lnTo>
                  <a:lnTo>
                    <a:pt x="1381" y="13468"/>
                  </a:lnTo>
                  <a:lnTo>
                    <a:pt x="1852" y="13603"/>
                  </a:lnTo>
                  <a:lnTo>
                    <a:pt x="2357" y="13704"/>
                  </a:lnTo>
                  <a:lnTo>
                    <a:pt x="2863" y="13737"/>
                  </a:lnTo>
                  <a:lnTo>
                    <a:pt x="3368" y="13771"/>
                  </a:lnTo>
                  <a:lnTo>
                    <a:pt x="3906" y="13737"/>
                  </a:lnTo>
                  <a:lnTo>
                    <a:pt x="4411" y="13704"/>
                  </a:lnTo>
                  <a:lnTo>
                    <a:pt x="4984" y="13636"/>
                  </a:lnTo>
                  <a:lnTo>
                    <a:pt x="5556" y="13502"/>
                  </a:lnTo>
                  <a:lnTo>
                    <a:pt x="6128" y="13333"/>
                  </a:lnTo>
                  <a:lnTo>
                    <a:pt x="6734" y="13098"/>
                  </a:lnTo>
                  <a:lnTo>
                    <a:pt x="7374" y="12795"/>
                  </a:lnTo>
                  <a:lnTo>
                    <a:pt x="7677" y="12626"/>
                  </a:lnTo>
                  <a:lnTo>
                    <a:pt x="7980" y="12391"/>
                  </a:lnTo>
                  <a:lnTo>
                    <a:pt x="8283" y="12155"/>
                  </a:lnTo>
                  <a:lnTo>
                    <a:pt x="8586" y="11886"/>
                  </a:lnTo>
                  <a:lnTo>
                    <a:pt x="9024" y="11414"/>
                  </a:lnTo>
                  <a:lnTo>
                    <a:pt x="9428" y="10876"/>
                  </a:lnTo>
                  <a:lnTo>
                    <a:pt x="9764" y="10303"/>
                  </a:lnTo>
                  <a:lnTo>
                    <a:pt x="9899" y="10000"/>
                  </a:lnTo>
                  <a:lnTo>
                    <a:pt x="10000" y="9697"/>
                  </a:lnTo>
                  <a:lnTo>
                    <a:pt x="10101" y="9360"/>
                  </a:lnTo>
                  <a:lnTo>
                    <a:pt x="10202" y="9024"/>
                  </a:lnTo>
                  <a:lnTo>
                    <a:pt x="10370" y="8317"/>
                  </a:lnTo>
                  <a:lnTo>
                    <a:pt x="10471" y="7980"/>
                  </a:lnTo>
                  <a:lnTo>
                    <a:pt x="11313" y="8047"/>
                  </a:lnTo>
                  <a:lnTo>
                    <a:pt x="12256" y="8047"/>
                  </a:lnTo>
                  <a:lnTo>
                    <a:pt x="12694" y="7980"/>
                  </a:lnTo>
                  <a:lnTo>
                    <a:pt x="12896" y="7913"/>
                  </a:lnTo>
                  <a:lnTo>
                    <a:pt x="13098" y="7845"/>
                  </a:lnTo>
                  <a:lnTo>
                    <a:pt x="13266" y="7711"/>
                  </a:lnTo>
                  <a:lnTo>
                    <a:pt x="13401" y="7576"/>
                  </a:lnTo>
                  <a:lnTo>
                    <a:pt x="13502" y="7408"/>
                  </a:lnTo>
                  <a:lnTo>
                    <a:pt x="13603" y="7239"/>
                  </a:lnTo>
                  <a:lnTo>
                    <a:pt x="13636" y="7004"/>
                  </a:lnTo>
                  <a:lnTo>
                    <a:pt x="13636" y="6768"/>
                  </a:lnTo>
                  <a:lnTo>
                    <a:pt x="13603" y="6566"/>
                  </a:lnTo>
                  <a:lnTo>
                    <a:pt x="13502" y="6398"/>
                  </a:lnTo>
                  <a:lnTo>
                    <a:pt x="13367" y="6229"/>
                  </a:lnTo>
                  <a:lnTo>
                    <a:pt x="13199" y="6061"/>
                  </a:lnTo>
                  <a:lnTo>
                    <a:pt x="13030" y="5960"/>
                  </a:lnTo>
                  <a:lnTo>
                    <a:pt x="12795" y="5893"/>
                  </a:lnTo>
                  <a:lnTo>
                    <a:pt x="12525" y="5859"/>
                  </a:lnTo>
                  <a:lnTo>
                    <a:pt x="12222" y="5859"/>
                  </a:lnTo>
                  <a:lnTo>
                    <a:pt x="11616" y="5926"/>
                  </a:lnTo>
                  <a:lnTo>
                    <a:pt x="10808" y="5926"/>
                  </a:lnTo>
                  <a:lnTo>
                    <a:pt x="10539" y="5994"/>
                  </a:lnTo>
                  <a:lnTo>
                    <a:pt x="10471" y="5489"/>
                  </a:lnTo>
                  <a:lnTo>
                    <a:pt x="10370" y="4984"/>
                  </a:lnTo>
                  <a:lnTo>
                    <a:pt x="10202" y="4512"/>
                  </a:lnTo>
                  <a:lnTo>
                    <a:pt x="10034" y="4041"/>
                  </a:lnTo>
                  <a:lnTo>
                    <a:pt x="9798" y="3570"/>
                  </a:lnTo>
                  <a:lnTo>
                    <a:pt x="9529" y="3132"/>
                  </a:lnTo>
                  <a:lnTo>
                    <a:pt x="9259" y="2694"/>
                  </a:lnTo>
                  <a:lnTo>
                    <a:pt x="8923" y="2324"/>
                  </a:lnTo>
                  <a:lnTo>
                    <a:pt x="8586" y="1920"/>
                  </a:lnTo>
                  <a:lnTo>
                    <a:pt x="8182" y="1583"/>
                  </a:lnTo>
                  <a:lnTo>
                    <a:pt x="7778" y="1280"/>
                  </a:lnTo>
                  <a:lnTo>
                    <a:pt x="7374" y="977"/>
                  </a:lnTo>
                  <a:lnTo>
                    <a:pt x="6903" y="708"/>
                  </a:lnTo>
                  <a:lnTo>
                    <a:pt x="6431" y="506"/>
                  </a:lnTo>
                  <a:lnTo>
                    <a:pt x="5960" y="304"/>
                  </a:lnTo>
                  <a:lnTo>
                    <a:pt x="5455" y="169"/>
                  </a:lnTo>
                  <a:lnTo>
                    <a:pt x="4815" y="68"/>
                  </a:lnTo>
                  <a:lnTo>
                    <a:pt x="4142" y="1"/>
                  </a:lnTo>
                  <a:lnTo>
                    <a:pt x="3469" y="1"/>
                  </a:lnTo>
                  <a:close/>
                </a:path>
              </a:pathLst>
            </a:custGeom>
            <a:solidFill>
              <a:srgbClr val="BDD1D3"/>
            </a:solidFill>
            <a:ln>
              <a:noFill/>
            </a:ln>
          </p:spPr>
          <p:txBody>
            <a:bodyPr lIns="117025" tIns="117025" rIns="117025" bIns="117025" anchor="ctr"/>
            <a:lstStyle/>
            <a:p>
              <a:pPr>
                <a:defRPr/>
              </a:pPr>
              <a:endParaRPr lang="ru-RU" sz="1350"/>
            </a:p>
          </p:txBody>
        </p:sp>
        <p:sp>
          <p:nvSpPr>
            <p:cNvPr id="877" name="Shape 739">
              <a:extLst>
                <a:ext uri="{FF2B5EF4-FFF2-40B4-BE49-F238E27FC236}">
                  <a16:creationId xmlns:a16="http://schemas.microsoft.com/office/drawing/2014/main" id="{A858B311-59EF-F939-F4F0-85356350E7AC}"/>
                </a:ext>
              </a:extLst>
            </p:cNvPr>
            <p:cNvSpPr>
              <a:spLocks/>
            </p:cNvSpPr>
            <p:nvPr/>
          </p:nvSpPr>
          <p:spPr bwMode="auto">
            <a:xfrm>
              <a:off x="4724975" y="3008846"/>
              <a:ext cx="61543" cy="60939"/>
            </a:xfrm>
            <a:custGeom>
              <a:avLst/>
              <a:gdLst>
                <a:gd name="T0" fmla="*/ 881250000 w 2458"/>
                <a:gd name="T1" fmla="*/ 78906250 h 2425"/>
                <a:gd name="T2" fmla="*/ 867968750 w 2458"/>
                <a:gd name="T3" fmla="*/ 250000000 h 2425"/>
                <a:gd name="T4" fmla="*/ 867968750 w 2458"/>
                <a:gd name="T5" fmla="*/ 421093750 h 2425"/>
                <a:gd name="T6" fmla="*/ 867968750 w 2458"/>
                <a:gd name="T7" fmla="*/ 631250000 h 2425"/>
                <a:gd name="T8" fmla="*/ 855078125 w 2458"/>
                <a:gd name="T9" fmla="*/ 841796875 h 2425"/>
                <a:gd name="T10" fmla="*/ 749609375 w 2458"/>
                <a:gd name="T11" fmla="*/ 828515625 h 2425"/>
                <a:gd name="T12" fmla="*/ 644531250 w 2458"/>
                <a:gd name="T13" fmla="*/ 815625000 h 2425"/>
                <a:gd name="T14" fmla="*/ 433984375 w 2458"/>
                <a:gd name="T15" fmla="*/ 828515625 h 2425"/>
                <a:gd name="T16" fmla="*/ 263281250 w 2458"/>
                <a:gd name="T17" fmla="*/ 841796875 h 2425"/>
                <a:gd name="T18" fmla="*/ 184375000 w 2458"/>
                <a:gd name="T19" fmla="*/ 841796875 h 2425"/>
                <a:gd name="T20" fmla="*/ 105468750 w 2458"/>
                <a:gd name="T21" fmla="*/ 867968750 h 2425"/>
                <a:gd name="T22" fmla="*/ 92187500 w 2458"/>
                <a:gd name="T23" fmla="*/ 657812500 h 2425"/>
                <a:gd name="T24" fmla="*/ 78906250 w 2458"/>
                <a:gd name="T25" fmla="*/ 460546875 h 2425"/>
                <a:gd name="T26" fmla="*/ 78906250 w 2458"/>
                <a:gd name="T27" fmla="*/ 289453125 h 2425"/>
                <a:gd name="T28" fmla="*/ 66015625 w 2458"/>
                <a:gd name="T29" fmla="*/ 118359375 h 2425"/>
                <a:gd name="T30" fmla="*/ 473437500 w 2458"/>
                <a:gd name="T31" fmla="*/ 105468750 h 2425"/>
                <a:gd name="T32" fmla="*/ 683984375 w 2458"/>
                <a:gd name="T33" fmla="*/ 92187500 h 2425"/>
                <a:gd name="T34" fmla="*/ 881250000 w 2458"/>
                <a:gd name="T35" fmla="*/ 78906250 h 2425"/>
                <a:gd name="T36" fmla="*/ 683984375 w 2458"/>
                <a:gd name="T37" fmla="*/ 0 h 2425"/>
                <a:gd name="T38" fmla="*/ 473437500 w 2458"/>
                <a:gd name="T39" fmla="*/ 13281250 h 2425"/>
                <a:gd name="T40" fmla="*/ 66015625 w 2458"/>
                <a:gd name="T41" fmla="*/ 39453125 h 2425"/>
                <a:gd name="T42" fmla="*/ 39453125 w 2458"/>
                <a:gd name="T43" fmla="*/ 39453125 h 2425"/>
                <a:gd name="T44" fmla="*/ 26171875 w 2458"/>
                <a:gd name="T45" fmla="*/ 52734375 h 2425"/>
                <a:gd name="T46" fmla="*/ 13281250 w 2458"/>
                <a:gd name="T47" fmla="*/ 66015625 h 2425"/>
                <a:gd name="T48" fmla="*/ 0 w 2458"/>
                <a:gd name="T49" fmla="*/ 184375000 h 2425"/>
                <a:gd name="T50" fmla="*/ 0 w 2458"/>
                <a:gd name="T51" fmla="*/ 289453125 h 2425"/>
                <a:gd name="T52" fmla="*/ 0 w 2458"/>
                <a:gd name="T53" fmla="*/ 526171875 h 2425"/>
                <a:gd name="T54" fmla="*/ 13281250 w 2458"/>
                <a:gd name="T55" fmla="*/ 723437500 h 2425"/>
                <a:gd name="T56" fmla="*/ 13281250 w 2458"/>
                <a:gd name="T57" fmla="*/ 828515625 h 2425"/>
                <a:gd name="T58" fmla="*/ 39453125 w 2458"/>
                <a:gd name="T59" fmla="*/ 920703125 h 2425"/>
                <a:gd name="T60" fmla="*/ 39453125 w 2458"/>
                <a:gd name="T61" fmla="*/ 933984375 h 2425"/>
                <a:gd name="T62" fmla="*/ 66015625 w 2458"/>
                <a:gd name="T63" fmla="*/ 946875000 h 2425"/>
                <a:gd name="T64" fmla="*/ 78906250 w 2458"/>
                <a:gd name="T65" fmla="*/ 946875000 h 2425"/>
                <a:gd name="T66" fmla="*/ 92187500 w 2458"/>
                <a:gd name="T67" fmla="*/ 933984375 h 2425"/>
                <a:gd name="T68" fmla="*/ 289453125 w 2458"/>
                <a:gd name="T69" fmla="*/ 933984375 h 2425"/>
                <a:gd name="T70" fmla="*/ 500000000 w 2458"/>
                <a:gd name="T71" fmla="*/ 920703125 h 2425"/>
                <a:gd name="T72" fmla="*/ 683984375 w 2458"/>
                <a:gd name="T73" fmla="*/ 920703125 h 2425"/>
                <a:gd name="T74" fmla="*/ 776171875 w 2458"/>
                <a:gd name="T75" fmla="*/ 907421875 h 2425"/>
                <a:gd name="T76" fmla="*/ 867968750 w 2458"/>
                <a:gd name="T77" fmla="*/ 894531250 h 2425"/>
                <a:gd name="T78" fmla="*/ 907421875 w 2458"/>
                <a:gd name="T79" fmla="*/ 894531250 h 2425"/>
                <a:gd name="T80" fmla="*/ 920703125 w 2458"/>
                <a:gd name="T81" fmla="*/ 881250000 h 2425"/>
                <a:gd name="T82" fmla="*/ 920703125 w 2458"/>
                <a:gd name="T83" fmla="*/ 867968750 h 2425"/>
                <a:gd name="T84" fmla="*/ 946875000 w 2458"/>
                <a:gd name="T85" fmla="*/ 762890625 h 2425"/>
                <a:gd name="T86" fmla="*/ 960156250 w 2458"/>
                <a:gd name="T87" fmla="*/ 644531250 h 2425"/>
                <a:gd name="T88" fmla="*/ 960156250 w 2458"/>
                <a:gd name="T89" fmla="*/ 407812500 h 2425"/>
                <a:gd name="T90" fmla="*/ 946875000 w 2458"/>
                <a:gd name="T91" fmla="*/ 223828125 h 2425"/>
                <a:gd name="T92" fmla="*/ 946875000 w 2458"/>
                <a:gd name="T93" fmla="*/ 131640625 h 2425"/>
                <a:gd name="T94" fmla="*/ 920703125 w 2458"/>
                <a:gd name="T95" fmla="*/ 39453125 h 2425"/>
                <a:gd name="T96" fmla="*/ 907421875 w 2458"/>
                <a:gd name="T97" fmla="*/ 13281250 h 2425"/>
                <a:gd name="T98" fmla="*/ 881250000 w 2458"/>
                <a:gd name="T99" fmla="*/ 0 h 2425"/>
                <a:gd name="T100" fmla="*/ 683984375 w 2458"/>
                <a:gd name="T101" fmla="*/ 0 h 242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58"/>
                <a:gd name="T154" fmla="*/ 0 h 2425"/>
                <a:gd name="T155" fmla="*/ 2458 w 2458"/>
                <a:gd name="T156" fmla="*/ 2425 h 242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58" h="2425" extrusionOk="0">
                  <a:moveTo>
                    <a:pt x="2256" y="202"/>
                  </a:moveTo>
                  <a:lnTo>
                    <a:pt x="2222" y="640"/>
                  </a:lnTo>
                  <a:lnTo>
                    <a:pt x="2222" y="1078"/>
                  </a:lnTo>
                  <a:lnTo>
                    <a:pt x="2222" y="1616"/>
                  </a:lnTo>
                  <a:lnTo>
                    <a:pt x="2189" y="2155"/>
                  </a:lnTo>
                  <a:lnTo>
                    <a:pt x="1919" y="2121"/>
                  </a:lnTo>
                  <a:lnTo>
                    <a:pt x="1650" y="2088"/>
                  </a:lnTo>
                  <a:lnTo>
                    <a:pt x="1111" y="2121"/>
                  </a:lnTo>
                  <a:lnTo>
                    <a:pt x="674" y="2155"/>
                  </a:lnTo>
                  <a:lnTo>
                    <a:pt x="472" y="2155"/>
                  </a:lnTo>
                  <a:lnTo>
                    <a:pt x="270" y="2222"/>
                  </a:lnTo>
                  <a:lnTo>
                    <a:pt x="236" y="1684"/>
                  </a:lnTo>
                  <a:lnTo>
                    <a:pt x="202" y="1179"/>
                  </a:lnTo>
                  <a:lnTo>
                    <a:pt x="202" y="741"/>
                  </a:lnTo>
                  <a:lnTo>
                    <a:pt x="169" y="303"/>
                  </a:lnTo>
                  <a:lnTo>
                    <a:pt x="1212" y="270"/>
                  </a:lnTo>
                  <a:lnTo>
                    <a:pt x="1751" y="236"/>
                  </a:lnTo>
                  <a:lnTo>
                    <a:pt x="2256" y="202"/>
                  </a:lnTo>
                  <a:close/>
                  <a:moveTo>
                    <a:pt x="1751" y="0"/>
                  </a:moveTo>
                  <a:lnTo>
                    <a:pt x="1212" y="34"/>
                  </a:lnTo>
                  <a:lnTo>
                    <a:pt x="169" y="101"/>
                  </a:lnTo>
                  <a:lnTo>
                    <a:pt x="101" y="101"/>
                  </a:lnTo>
                  <a:lnTo>
                    <a:pt x="67" y="135"/>
                  </a:lnTo>
                  <a:lnTo>
                    <a:pt x="34" y="169"/>
                  </a:lnTo>
                  <a:lnTo>
                    <a:pt x="0" y="472"/>
                  </a:lnTo>
                  <a:lnTo>
                    <a:pt x="0" y="741"/>
                  </a:lnTo>
                  <a:lnTo>
                    <a:pt x="0" y="1347"/>
                  </a:lnTo>
                  <a:lnTo>
                    <a:pt x="34" y="1852"/>
                  </a:lnTo>
                  <a:lnTo>
                    <a:pt x="34" y="2121"/>
                  </a:lnTo>
                  <a:lnTo>
                    <a:pt x="101" y="2357"/>
                  </a:lnTo>
                  <a:lnTo>
                    <a:pt x="101" y="2391"/>
                  </a:lnTo>
                  <a:lnTo>
                    <a:pt x="169" y="2424"/>
                  </a:lnTo>
                  <a:lnTo>
                    <a:pt x="202" y="2424"/>
                  </a:lnTo>
                  <a:lnTo>
                    <a:pt x="236" y="2391"/>
                  </a:lnTo>
                  <a:lnTo>
                    <a:pt x="741" y="2391"/>
                  </a:lnTo>
                  <a:lnTo>
                    <a:pt x="1280" y="2357"/>
                  </a:lnTo>
                  <a:lnTo>
                    <a:pt x="1751" y="2357"/>
                  </a:lnTo>
                  <a:lnTo>
                    <a:pt x="1987" y="2323"/>
                  </a:lnTo>
                  <a:lnTo>
                    <a:pt x="2222" y="2290"/>
                  </a:lnTo>
                  <a:lnTo>
                    <a:pt x="2323" y="2290"/>
                  </a:lnTo>
                  <a:lnTo>
                    <a:pt x="2357" y="2256"/>
                  </a:lnTo>
                  <a:lnTo>
                    <a:pt x="2357" y="2222"/>
                  </a:lnTo>
                  <a:lnTo>
                    <a:pt x="2424" y="1953"/>
                  </a:lnTo>
                  <a:lnTo>
                    <a:pt x="2458" y="1650"/>
                  </a:lnTo>
                  <a:lnTo>
                    <a:pt x="2458" y="1044"/>
                  </a:lnTo>
                  <a:lnTo>
                    <a:pt x="2424" y="573"/>
                  </a:lnTo>
                  <a:lnTo>
                    <a:pt x="2424" y="337"/>
                  </a:lnTo>
                  <a:lnTo>
                    <a:pt x="2357" y="101"/>
                  </a:lnTo>
                  <a:lnTo>
                    <a:pt x="2323" y="34"/>
                  </a:lnTo>
                  <a:lnTo>
                    <a:pt x="2256" y="0"/>
                  </a:lnTo>
                  <a:lnTo>
                    <a:pt x="1751" y="0"/>
                  </a:lnTo>
                  <a:close/>
                </a:path>
              </a:pathLst>
            </a:custGeom>
            <a:solidFill>
              <a:srgbClr val="BDD1D3"/>
            </a:solidFill>
            <a:ln>
              <a:noFill/>
            </a:ln>
          </p:spPr>
          <p:txBody>
            <a:bodyPr lIns="117025" tIns="117025" rIns="117025" bIns="117025" anchor="ctr"/>
            <a:lstStyle/>
            <a:p>
              <a:pPr>
                <a:defRPr/>
              </a:pPr>
              <a:endParaRPr lang="ru-RU" sz="1350"/>
            </a:p>
          </p:txBody>
        </p:sp>
        <p:sp>
          <p:nvSpPr>
            <p:cNvPr id="878" name="Shape 740">
              <a:extLst>
                <a:ext uri="{FF2B5EF4-FFF2-40B4-BE49-F238E27FC236}">
                  <a16:creationId xmlns:a16="http://schemas.microsoft.com/office/drawing/2014/main" id="{C49BB783-08B1-07B4-F5A6-9E663B552E88}"/>
                </a:ext>
              </a:extLst>
            </p:cNvPr>
            <p:cNvSpPr>
              <a:spLocks/>
            </p:cNvSpPr>
            <p:nvPr/>
          </p:nvSpPr>
          <p:spPr bwMode="auto">
            <a:xfrm>
              <a:off x="4667017" y="2891150"/>
              <a:ext cx="64531" cy="44808"/>
            </a:xfrm>
            <a:custGeom>
              <a:avLst/>
              <a:gdLst>
                <a:gd name="T0" fmla="*/ 13281250 w 2593"/>
                <a:gd name="T1" fmla="*/ 390625 h 1786"/>
                <a:gd name="T2" fmla="*/ 0 w 2593"/>
                <a:gd name="T3" fmla="*/ 92187500 h 1786"/>
                <a:gd name="T4" fmla="*/ 13281250 w 2593"/>
                <a:gd name="T5" fmla="*/ 184375000 h 1786"/>
                <a:gd name="T6" fmla="*/ 13281250 w 2593"/>
                <a:gd name="T7" fmla="*/ 368359375 h 1786"/>
                <a:gd name="T8" fmla="*/ 13281250 w 2593"/>
                <a:gd name="T9" fmla="*/ 447265625 h 1786"/>
                <a:gd name="T10" fmla="*/ 13281250 w 2593"/>
                <a:gd name="T11" fmla="*/ 552734375 h 1786"/>
                <a:gd name="T12" fmla="*/ 26171875 w 2593"/>
                <a:gd name="T13" fmla="*/ 592187500 h 1786"/>
                <a:gd name="T14" fmla="*/ 39453125 w 2593"/>
                <a:gd name="T15" fmla="*/ 644531250 h 1786"/>
                <a:gd name="T16" fmla="*/ 65625000 w 2593"/>
                <a:gd name="T17" fmla="*/ 671093750 h 1786"/>
                <a:gd name="T18" fmla="*/ 105078125 w 2593"/>
                <a:gd name="T19" fmla="*/ 697265625 h 1786"/>
                <a:gd name="T20" fmla="*/ 118359375 w 2593"/>
                <a:gd name="T21" fmla="*/ 683984375 h 1786"/>
                <a:gd name="T22" fmla="*/ 131640625 w 2593"/>
                <a:gd name="T23" fmla="*/ 671093750 h 1786"/>
                <a:gd name="T24" fmla="*/ 223437500 w 2593"/>
                <a:gd name="T25" fmla="*/ 683984375 h 1786"/>
                <a:gd name="T26" fmla="*/ 526171875 w 2593"/>
                <a:gd name="T27" fmla="*/ 683984375 h 1786"/>
                <a:gd name="T28" fmla="*/ 933593750 w 2593"/>
                <a:gd name="T29" fmla="*/ 644531250 h 1786"/>
                <a:gd name="T30" fmla="*/ 986328125 w 2593"/>
                <a:gd name="T31" fmla="*/ 644531250 h 1786"/>
                <a:gd name="T32" fmla="*/ 999609375 w 2593"/>
                <a:gd name="T33" fmla="*/ 631640625 h 1786"/>
                <a:gd name="T34" fmla="*/ 1012890625 w 2593"/>
                <a:gd name="T35" fmla="*/ 539453125 h 1786"/>
                <a:gd name="T36" fmla="*/ 999609375 w 2593"/>
                <a:gd name="T37" fmla="*/ 434375000 h 1786"/>
                <a:gd name="T38" fmla="*/ 986328125 w 2593"/>
                <a:gd name="T39" fmla="*/ 237109375 h 1786"/>
                <a:gd name="T40" fmla="*/ 986328125 w 2593"/>
                <a:gd name="T41" fmla="*/ 390625 h 1786"/>
                <a:gd name="T42" fmla="*/ 907421875 w 2593"/>
                <a:gd name="T43" fmla="*/ 390625 h 1786"/>
                <a:gd name="T44" fmla="*/ 907421875 w 2593"/>
                <a:gd name="T45" fmla="*/ 171093750 h 1786"/>
                <a:gd name="T46" fmla="*/ 907421875 w 2593"/>
                <a:gd name="T47" fmla="*/ 368359375 h 1786"/>
                <a:gd name="T48" fmla="*/ 920703125 w 2593"/>
                <a:gd name="T49" fmla="*/ 460546875 h 1786"/>
                <a:gd name="T50" fmla="*/ 933593750 w 2593"/>
                <a:gd name="T51" fmla="*/ 565625000 h 1786"/>
                <a:gd name="T52" fmla="*/ 526171875 w 2593"/>
                <a:gd name="T53" fmla="*/ 565625000 h 1786"/>
                <a:gd name="T54" fmla="*/ 315625000 w 2593"/>
                <a:gd name="T55" fmla="*/ 578906250 h 1786"/>
                <a:gd name="T56" fmla="*/ 223437500 w 2593"/>
                <a:gd name="T57" fmla="*/ 592187500 h 1786"/>
                <a:gd name="T58" fmla="*/ 118359375 w 2593"/>
                <a:gd name="T59" fmla="*/ 618359375 h 1786"/>
                <a:gd name="T60" fmla="*/ 105078125 w 2593"/>
                <a:gd name="T61" fmla="*/ 421093750 h 1786"/>
                <a:gd name="T62" fmla="*/ 92187500 w 2593"/>
                <a:gd name="T63" fmla="*/ 223828125 h 1786"/>
                <a:gd name="T64" fmla="*/ 105078125 w 2593"/>
                <a:gd name="T65" fmla="*/ 390625 h 1786"/>
                <a:gd name="T66" fmla="*/ 13281250 w 2593"/>
                <a:gd name="T67" fmla="*/ 390625 h 178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593"/>
                <a:gd name="T103" fmla="*/ 0 h 1786"/>
                <a:gd name="T104" fmla="*/ 2593 w 2593"/>
                <a:gd name="T105" fmla="*/ 1786 h 178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593" h="1786" extrusionOk="0">
                  <a:moveTo>
                    <a:pt x="34" y="1"/>
                  </a:moveTo>
                  <a:lnTo>
                    <a:pt x="0" y="236"/>
                  </a:lnTo>
                  <a:lnTo>
                    <a:pt x="34" y="472"/>
                  </a:lnTo>
                  <a:lnTo>
                    <a:pt x="34" y="943"/>
                  </a:lnTo>
                  <a:lnTo>
                    <a:pt x="34" y="1145"/>
                  </a:lnTo>
                  <a:lnTo>
                    <a:pt x="34" y="1415"/>
                  </a:lnTo>
                  <a:lnTo>
                    <a:pt x="67" y="1516"/>
                  </a:lnTo>
                  <a:lnTo>
                    <a:pt x="101" y="1650"/>
                  </a:lnTo>
                  <a:lnTo>
                    <a:pt x="168" y="1718"/>
                  </a:lnTo>
                  <a:lnTo>
                    <a:pt x="269" y="1785"/>
                  </a:lnTo>
                  <a:lnTo>
                    <a:pt x="303" y="1751"/>
                  </a:lnTo>
                  <a:lnTo>
                    <a:pt x="337" y="1718"/>
                  </a:lnTo>
                  <a:lnTo>
                    <a:pt x="572" y="1751"/>
                  </a:lnTo>
                  <a:lnTo>
                    <a:pt x="1347" y="1751"/>
                  </a:lnTo>
                  <a:lnTo>
                    <a:pt x="2390" y="1650"/>
                  </a:lnTo>
                  <a:lnTo>
                    <a:pt x="2525" y="1650"/>
                  </a:lnTo>
                  <a:lnTo>
                    <a:pt x="2559" y="1617"/>
                  </a:lnTo>
                  <a:lnTo>
                    <a:pt x="2593" y="1381"/>
                  </a:lnTo>
                  <a:lnTo>
                    <a:pt x="2559" y="1112"/>
                  </a:lnTo>
                  <a:lnTo>
                    <a:pt x="2525" y="607"/>
                  </a:lnTo>
                  <a:lnTo>
                    <a:pt x="2525" y="1"/>
                  </a:lnTo>
                  <a:lnTo>
                    <a:pt x="2323" y="1"/>
                  </a:lnTo>
                  <a:lnTo>
                    <a:pt x="2323" y="438"/>
                  </a:lnTo>
                  <a:lnTo>
                    <a:pt x="2323" y="943"/>
                  </a:lnTo>
                  <a:lnTo>
                    <a:pt x="2357" y="1179"/>
                  </a:lnTo>
                  <a:lnTo>
                    <a:pt x="2390" y="1448"/>
                  </a:lnTo>
                  <a:lnTo>
                    <a:pt x="1347" y="1448"/>
                  </a:lnTo>
                  <a:lnTo>
                    <a:pt x="808" y="1482"/>
                  </a:lnTo>
                  <a:lnTo>
                    <a:pt x="572" y="1516"/>
                  </a:lnTo>
                  <a:lnTo>
                    <a:pt x="303" y="1583"/>
                  </a:lnTo>
                  <a:lnTo>
                    <a:pt x="269" y="1078"/>
                  </a:lnTo>
                  <a:lnTo>
                    <a:pt x="236" y="573"/>
                  </a:lnTo>
                  <a:lnTo>
                    <a:pt x="269"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879" name="Shape 741">
              <a:extLst>
                <a:ext uri="{FF2B5EF4-FFF2-40B4-BE49-F238E27FC236}">
                  <a16:creationId xmlns:a16="http://schemas.microsoft.com/office/drawing/2014/main" id="{50141A98-01D3-6108-6FE9-F50A396C0652}"/>
                </a:ext>
              </a:extLst>
            </p:cNvPr>
            <p:cNvSpPr>
              <a:spLocks/>
            </p:cNvSpPr>
            <p:nvPr/>
          </p:nvSpPr>
          <p:spPr bwMode="auto">
            <a:xfrm>
              <a:off x="3843650" y="3535789"/>
              <a:ext cx="228248" cy="384154"/>
            </a:xfrm>
            <a:custGeom>
              <a:avLst/>
              <a:gdLst>
                <a:gd name="T0" fmla="*/ 2147483647 w 9125"/>
                <a:gd name="T1" fmla="*/ 0 h 15354"/>
                <a:gd name="T2" fmla="*/ 2147483647 w 9125"/>
                <a:gd name="T3" fmla="*/ 13281250 h 15354"/>
                <a:gd name="T4" fmla="*/ 2147483647 w 9125"/>
                <a:gd name="T5" fmla="*/ 26562500 h 15354"/>
                <a:gd name="T6" fmla="*/ 2147483647 w 9125"/>
                <a:gd name="T7" fmla="*/ 39453125 h 15354"/>
                <a:gd name="T8" fmla="*/ 2147483647 w 9125"/>
                <a:gd name="T9" fmla="*/ 421093750 h 15354"/>
                <a:gd name="T10" fmla="*/ 2147483647 w 9125"/>
                <a:gd name="T11" fmla="*/ 802343750 h 15354"/>
                <a:gd name="T12" fmla="*/ 2147483647 w 9125"/>
                <a:gd name="T13" fmla="*/ 1170703125 h 15354"/>
                <a:gd name="T14" fmla="*/ 2147483647 w 9125"/>
                <a:gd name="T15" fmla="*/ 1539062500 h 15354"/>
                <a:gd name="T16" fmla="*/ 2147483647 w 9125"/>
                <a:gd name="T17" fmla="*/ 2147483647 h 15354"/>
                <a:gd name="T18" fmla="*/ 2147483647 w 9125"/>
                <a:gd name="T19" fmla="*/ 2147483647 h 15354"/>
                <a:gd name="T20" fmla="*/ 2147483647 w 9125"/>
                <a:gd name="T21" fmla="*/ 2147483647 h 15354"/>
                <a:gd name="T22" fmla="*/ 2147483647 w 9125"/>
                <a:gd name="T23" fmla="*/ 2147483647 h 15354"/>
                <a:gd name="T24" fmla="*/ 2147483647 w 9125"/>
                <a:gd name="T25" fmla="*/ 2147483647 h 15354"/>
                <a:gd name="T26" fmla="*/ 2147483647 w 9125"/>
                <a:gd name="T27" fmla="*/ 2147483647 h 15354"/>
                <a:gd name="T28" fmla="*/ 2147483647 w 9125"/>
                <a:gd name="T29" fmla="*/ 2147483647 h 15354"/>
                <a:gd name="T30" fmla="*/ 2147483647 w 9125"/>
                <a:gd name="T31" fmla="*/ 2147483647 h 15354"/>
                <a:gd name="T32" fmla="*/ 2147483647 w 9125"/>
                <a:gd name="T33" fmla="*/ 2147483647 h 15354"/>
                <a:gd name="T34" fmla="*/ 2147483647 w 9125"/>
                <a:gd name="T35" fmla="*/ 2147483647 h 15354"/>
                <a:gd name="T36" fmla="*/ 2025781250 w 9125"/>
                <a:gd name="T37" fmla="*/ 2147483647 h 15354"/>
                <a:gd name="T38" fmla="*/ 1355078125 w 9125"/>
                <a:gd name="T39" fmla="*/ 2147483647 h 15354"/>
                <a:gd name="T40" fmla="*/ 671093750 w 9125"/>
                <a:gd name="T41" fmla="*/ 2147483647 h 15354"/>
                <a:gd name="T42" fmla="*/ 390625 w 9125"/>
                <a:gd name="T43" fmla="*/ 2147483647 h 15354"/>
                <a:gd name="T44" fmla="*/ 390625 w 9125"/>
                <a:gd name="T45" fmla="*/ 2147483647 h 15354"/>
                <a:gd name="T46" fmla="*/ 671093750 w 9125"/>
                <a:gd name="T47" fmla="*/ 2147483647 h 15354"/>
                <a:gd name="T48" fmla="*/ 1341796875 w 9125"/>
                <a:gd name="T49" fmla="*/ 2147483647 h 15354"/>
                <a:gd name="T50" fmla="*/ 2012500000 w 9125"/>
                <a:gd name="T51" fmla="*/ 2147483647 h 15354"/>
                <a:gd name="T52" fmla="*/ 2147483647 w 9125"/>
                <a:gd name="T53" fmla="*/ 2147483647 h 15354"/>
                <a:gd name="T54" fmla="*/ 2147483647 w 9125"/>
                <a:gd name="T55" fmla="*/ 2147483647 h 15354"/>
                <a:gd name="T56" fmla="*/ 2147483647 w 9125"/>
                <a:gd name="T57" fmla="*/ 2147483647 h 15354"/>
                <a:gd name="T58" fmla="*/ 2147483647 w 9125"/>
                <a:gd name="T59" fmla="*/ 2147483647 h 15354"/>
                <a:gd name="T60" fmla="*/ 2147483647 w 9125"/>
                <a:gd name="T61" fmla="*/ 2147483647 h 15354"/>
                <a:gd name="T62" fmla="*/ 2147483647 w 9125"/>
                <a:gd name="T63" fmla="*/ 2147483647 h 15354"/>
                <a:gd name="T64" fmla="*/ 2147483647 w 9125"/>
                <a:gd name="T65" fmla="*/ 2147483647 h 15354"/>
                <a:gd name="T66" fmla="*/ 2147483647 w 9125"/>
                <a:gd name="T67" fmla="*/ 2147483647 h 15354"/>
                <a:gd name="T68" fmla="*/ 2147483647 w 9125"/>
                <a:gd name="T69" fmla="*/ 2147483647 h 15354"/>
                <a:gd name="T70" fmla="*/ 2147483647 w 9125"/>
                <a:gd name="T71" fmla="*/ 2147483647 h 15354"/>
                <a:gd name="T72" fmla="*/ 2147483647 w 9125"/>
                <a:gd name="T73" fmla="*/ 2147483647 h 15354"/>
                <a:gd name="T74" fmla="*/ 2147483647 w 9125"/>
                <a:gd name="T75" fmla="*/ 2147483647 h 15354"/>
                <a:gd name="T76" fmla="*/ 2147483647 w 9125"/>
                <a:gd name="T77" fmla="*/ 2147483647 h 15354"/>
                <a:gd name="T78" fmla="*/ 2147483647 w 9125"/>
                <a:gd name="T79" fmla="*/ 2147483647 h 15354"/>
                <a:gd name="T80" fmla="*/ 2147483647 w 9125"/>
                <a:gd name="T81" fmla="*/ 2147483647 h 15354"/>
                <a:gd name="T82" fmla="*/ 2147483647 w 9125"/>
                <a:gd name="T83" fmla="*/ 2147483647 h 15354"/>
                <a:gd name="T84" fmla="*/ 2147483647 w 9125"/>
                <a:gd name="T85" fmla="*/ 1512500000 h 15354"/>
                <a:gd name="T86" fmla="*/ 2147483647 w 9125"/>
                <a:gd name="T87" fmla="*/ 1144531250 h 15354"/>
                <a:gd name="T88" fmla="*/ 2147483647 w 9125"/>
                <a:gd name="T89" fmla="*/ 789453125 h 15354"/>
                <a:gd name="T90" fmla="*/ 2147483647 w 9125"/>
                <a:gd name="T91" fmla="*/ 421093750 h 15354"/>
                <a:gd name="T92" fmla="*/ 2147483647 w 9125"/>
                <a:gd name="T93" fmla="*/ 39453125 h 15354"/>
                <a:gd name="T94" fmla="*/ 2147483647 w 9125"/>
                <a:gd name="T95" fmla="*/ 26562500 h 15354"/>
                <a:gd name="T96" fmla="*/ 2147483647 w 9125"/>
                <a:gd name="T97" fmla="*/ 13281250 h 15354"/>
                <a:gd name="T98" fmla="*/ 2147483647 w 9125"/>
                <a:gd name="T99" fmla="*/ 0 h 1535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9125"/>
                <a:gd name="T151" fmla="*/ 0 h 15354"/>
                <a:gd name="T152" fmla="*/ 9125 w 9125"/>
                <a:gd name="T153" fmla="*/ 15354 h 1535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9125" h="15354" extrusionOk="0">
                  <a:moveTo>
                    <a:pt x="8956" y="0"/>
                  </a:moveTo>
                  <a:lnTo>
                    <a:pt x="8889" y="34"/>
                  </a:lnTo>
                  <a:lnTo>
                    <a:pt x="8855" y="68"/>
                  </a:lnTo>
                  <a:lnTo>
                    <a:pt x="8855" y="101"/>
                  </a:lnTo>
                  <a:lnTo>
                    <a:pt x="8855" y="1078"/>
                  </a:lnTo>
                  <a:lnTo>
                    <a:pt x="8788" y="2054"/>
                  </a:lnTo>
                  <a:lnTo>
                    <a:pt x="8687" y="2997"/>
                  </a:lnTo>
                  <a:lnTo>
                    <a:pt x="8552" y="3940"/>
                  </a:lnTo>
                  <a:lnTo>
                    <a:pt x="8216" y="5859"/>
                  </a:lnTo>
                  <a:lnTo>
                    <a:pt x="8047" y="6801"/>
                  </a:lnTo>
                  <a:lnTo>
                    <a:pt x="7879" y="7778"/>
                  </a:lnTo>
                  <a:lnTo>
                    <a:pt x="7778" y="8653"/>
                  </a:lnTo>
                  <a:lnTo>
                    <a:pt x="7677" y="9562"/>
                  </a:lnTo>
                  <a:lnTo>
                    <a:pt x="7542" y="11380"/>
                  </a:lnTo>
                  <a:lnTo>
                    <a:pt x="7441" y="12289"/>
                  </a:lnTo>
                  <a:lnTo>
                    <a:pt x="7340" y="13165"/>
                  </a:lnTo>
                  <a:lnTo>
                    <a:pt x="7172" y="14074"/>
                  </a:lnTo>
                  <a:lnTo>
                    <a:pt x="6936" y="14949"/>
                  </a:lnTo>
                  <a:lnTo>
                    <a:pt x="5186" y="14814"/>
                  </a:lnTo>
                  <a:lnTo>
                    <a:pt x="3469" y="14646"/>
                  </a:lnTo>
                  <a:lnTo>
                    <a:pt x="1718" y="14444"/>
                  </a:lnTo>
                  <a:lnTo>
                    <a:pt x="1" y="14242"/>
                  </a:lnTo>
                  <a:lnTo>
                    <a:pt x="1" y="14511"/>
                  </a:lnTo>
                  <a:lnTo>
                    <a:pt x="1718" y="14713"/>
                  </a:lnTo>
                  <a:lnTo>
                    <a:pt x="3435" y="14915"/>
                  </a:lnTo>
                  <a:lnTo>
                    <a:pt x="5152" y="15084"/>
                  </a:lnTo>
                  <a:lnTo>
                    <a:pt x="6869" y="15218"/>
                  </a:lnTo>
                  <a:lnTo>
                    <a:pt x="6869" y="15252"/>
                  </a:lnTo>
                  <a:lnTo>
                    <a:pt x="6903" y="15319"/>
                  </a:lnTo>
                  <a:lnTo>
                    <a:pt x="6970" y="15353"/>
                  </a:lnTo>
                  <a:lnTo>
                    <a:pt x="7071" y="15353"/>
                  </a:lnTo>
                  <a:lnTo>
                    <a:pt x="7105" y="15319"/>
                  </a:lnTo>
                  <a:lnTo>
                    <a:pt x="7138" y="15252"/>
                  </a:lnTo>
                  <a:lnTo>
                    <a:pt x="7374" y="14309"/>
                  </a:lnTo>
                  <a:lnTo>
                    <a:pt x="7576" y="13367"/>
                  </a:lnTo>
                  <a:lnTo>
                    <a:pt x="7711" y="12424"/>
                  </a:lnTo>
                  <a:lnTo>
                    <a:pt x="7812" y="11448"/>
                  </a:lnTo>
                  <a:lnTo>
                    <a:pt x="7980" y="9529"/>
                  </a:lnTo>
                  <a:lnTo>
                    <a:pt x="8047" y="8552"/>
                  </a:lnTo>
                  <a:lnTo>
                    <a:pt x="8182" y="7576"/>
                  </a:lnTo>
                  <a:lnTo>
                    <a:pt x="8317" y="6667"/>
                  </a:lnTo>
                  <a:lnTo>
                    <a:pt x="8485" y="5724"/>
                  </a:lnTo>
                  <a:lnTo>
                    <a:pt x="8822" y="3872"/>
                  </a:lnTo>
                  <a:lnTo>
                    <a:pt x="8956" y="2930"/>
                  </a:lnTo>
                  <a:lnTo>
                    <a:pt x="9057" y="2021"/>
                  </a:lnTo>
                  <a:lnTo>
                    <a:pt x="9125" y="1078"/>
                  </a:lnTo>
                  <a:lnTo>
                    <a:pt x="9091" y="101"/>
                  </a:lnTo>
                  <a:lnTo>
                    <a:pt x="9091" y="68"/>
                  </a:lnTo>
                  <a:lnTo>
                    <a:pt x="9057" y="34"/>
                  </a:lnTo>
                  <a:lnTo>
                    <a:pt x="8956" y="0"/>
                  </a:lnTo>
                  <a:close/>
                </a:path>
              </a:pathLst>
            </a:custGeom>
            <a:solidFill>
              <a:srgbClr val="BDD1D3"/>
            </a:solidFill>
            <a:ln>
              <a:noFill/>
            </a:ln>
          </p:spPr>
          <p:txBody>
            <a:bodyPr lIns="117025" tIns="117025" rIns="117025" bIns="117025" anchor="ctr"/>
            <a:lstStyle/>
            <a:p>
              <a:pPr>
                <a:defRPr/>
              </a:pPr>
              <a:endParaRPr lang="ru-RU" sz="1350"/>
            </a:p>
          </p:txBody>
        </p:sp>
        <p:sp>
          <p:nvSpPr>
            <p:cNvPr id="880" name="Shape 742">
              <a:extLst>
                <a:ext uri="{FF2B5EF4-FFF2-40B4-BE49-F238E27FC236}">
                  <a16:creationId xmlns:a16="http://schemas.microsoft.com/office/drawing/2014/main" id="{12D274B9-C937-EBA8-EB45-DD9A030A0E10}"/>
                </a:ext>
              </a:extLst>
            </p:cNvPr>
            <p:cNvSpPr>
              <a:spLocks/>
            </p:cNvSpPr>
            <p:nvPr/>
          </p:nvSpPr>
          <p:spPr bwMode="auto">
            <a:xfrm>
              <a:off x="4802054" y="2973000"/>
              <a:ext cx="26290" cy="22703"/>
            </a:xfrm>
            <a:custGeom>
              <a:avLst/>
              <a:gdLst>
                <a:gd name="T0" fmla="*/ 342187500 w 1045"/>
                <a:gd name="T1" fmla="*/ 390625 h 910"/>
                <a:gd name="T2" fmla="*/ 328906250 w 1045"/>
                <a:gd name="T3" fmla="*/ 13281250 h 910"/>
                <a:gd name="T4" fmla="*/ 328906250 w 1045"/>
                <a:gd name="T5" fmla="*/ 39843750 h 910"/>
                <a:gd name="T6" fmla="*/ 328906250 w 1045"/>
                <a:gd name="T7" fmla="*/ 92187500 h 910"/>
                <a:gd name="T8" fmla="*/ 316015625 w 1045"/>
                <a:gd name="T9" fmla="*/ 131640625 h 910"/>
                <a:gd name="T10" fmla="*/ 289453125 w 1045"/>
                <a:gd name="T11" fmla="*/ 158203125 h 910"/>
                <a:gd name="T12" fmla="*/ 237109375 w 1045"/>
                <a:gd name="T13" fmla="*/ 184375000 h 910"/>
                <a:gd name="T14" fmla="*/ 144921875 w 1045"/>
                <a:gd name="T15" fmla="*/ 184375000 h 910"/>
                <a:gd name="T16" fmla="*/ 144921875 w 1045"/>
                <a:gd name="T17" fmla="*/ 158203125 h 910"/>
                <a:gd name="T18" fmla="*/ 144921875 w 1045"/>
                <a:gd name="T19" fmla="*/ 131640625 h 910"/>
                <a:gd name="T20" fmla="*/ 158203125 w 1045"/>
                <a:gd name="T21" fmla="*/ 105468750 h 910"/>
                <a:gd name="T22" fmla="*/ 158203125 w 1045"/>
                <a:gd name="T23" fmla="*/ 92187500 h 910"/>
                <a:gd name="T24" fmla="*/ 144921875 w 1045"/>
                <a:gd name="T25" fmla="*/ 79296875 h 910"/>
                <a:gd name="T26" fmla="*/ 131640625 w 1045"/>
                <a:gd name="T27" fmla="*/ 92187500 h 910"/>
                <a:gd name="T28" fmla="*/ 79296875 w 1045"/>
                <a:gd name="T29" fmla="*/ 118750000 h 910"/>
                <a:gd name="T30" fmla="*/ 26562500 w 1045"/>
                <a:gd name="T31" fmla="*/ 144921875 h 910"/>
                <a:gd name="T32" fmla="*/ 390625 w 1045"/>
                <a:gd name="T33" fmla="*/ 158203125 h 910"/>
                <a:gd name="T34" fmla="*/ 390625 w 1045"/>
                <a:gd name="T35" fmla="*/ 184375000 h 910"/>
                <a:gd name="T36" fmla="*/ 66015625 w 1045"/>
                <a:gd name="T37" fmla="*/ 328906250 h 910"/>
                <a:gd name="T38" fmla="*/ 79296875 w 1045"/>
                <a:gd name="T39" fmla="*/ 342187500 h 910"/>
                <a:gd name="T40" fmla="*/ 105468750 w 1045"/>
                <a:gd name="T41" fmla="*/ 355468750 h 910"/>
                <a:gd name="T42" fmla="*/ 131640625 w 1045"/>
                <a:gd name="T43" fmla="*/ 342187500 h 910"/>
                <a:gd name="T44" fmla="*/ 144921875 w 1045"/>
                <a:gd name="T45" fmla="*/ 342187500 h 910"/>
                <a:gd name="T46" fmla="*/ 144921875 w 1045"/>
                <a:gd name="T47" fmla="*/ 316015625 h 910"/>
                <a:gd name="T48" fmla="*/ 144921875 w 1045"/>
                <a:gd name="T49" fmla="*/ 263281250 h 910"/>
                <a:gd name="T50" fmla="*/ 237109375 w 1045"/>
                <a:gd name="T51" fmla="*/ 263281250 h 910"/>
                <a:gd name="T52" fmla="*/ 302734375 w 1045"/>
                <a:gd name="T53" fmla="*/ 237109375 h 910"/>
                <a:gd name="T54" fmla="*/ 355468750 w 1045"/>
                <a:gd name="T55" fmla="*/ 197656250 h 910"/>
                <a:gd name="T56" fmla="*/ 394921875 w 1045"/>
                <a:gd name="T57" fmla="*/ 144921875 h 910"/>
                <a:gd name="T58" fmla="*/ 407812500 w 1045"/>
                <a:gd name="T59" fmla="*/ 79296875 h 910"/>
                <a:gd name="T60" fmla="*/ 394921875 w 1045"/>
                <a:gd name="T61" fmla="*/ 13281250 h 910"/>
                <a:gd name="T62" fmla="*/ 381640625 w 1045"/>
                <a:gd name="T63" fmla="*/ 390625 h 910"/>
                <a:gd name="T64" fmla="*/ 342187500 w 1045"/>
                <a:gd name="T65" fmla="*/ 390625 h 91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045"/>
                <a:gd name="T100" fmla="*/ 0 h 910"/>
                <a:gd name="T101" fmla="*/ 1045 w 1045"/>
                <a:gd name="T102" fmla="*/ 910 h 910"/>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045" h="910" extrusionOk="0">
                  <a:moveTo>
                    <a:pt x="876" y="1"/>
                  </a:moveTo>
                  <a:lnTo>
                    <a:pt x="842" y="34"/>
                  </a:lnTo>
                  <a:lnTo>
                    <a:pt x="842" y="102"/>
                  </a:lnTo>
                  <a:lnTo>
                    <a:pt x="842" y="236"/>
                  </a:lnTo>
                  <a:lnTo>
                    <a:pt x="809" y="337"/>
                  </a:lnTo>
                  <a:lnTo>
                    <a:pt x="741" y="405"/>
                  </a:lnTo>
                  <a:lnTo>
                    <a:pt x="607" y="472"/>
                  </a:lnTo>
                  <a:lnTo>
                    <a:pt x="371" y="472"/>
                  </a:lnTo>
                  <a:lnTo>
                    <a:pt x="371" y="405"/>
                  </a:lnTo>
                  <a:lnTo>
                    <a:pt x="371" y="337"/>
                  </a:lnTo>
                  <a:lnTo>
                    <a:pt x="405" y="270"/>
                  </a:lnTo>
                  <a:lnTo>
                    <a:pt x="405" y="236"/>
                  </a:lnTo>
                  <a:lnTo>
                    <a:pt x="371" y="203"/>
                  </a:lnTo>
                  <a:lnTo>
                    <a:pt x="337" y="236"/>
                  </a:lnTo>
                  <a:lnTo>
                    <a:pt x="203" y="304"/>
                  </a:lnTo>
                  <a:lnTo>
                    <a:pt x="68" y="371"/>
                  </a:lnTo>
                  <a:lnTo>
                    <a:pt x="1" y="405"/>
                  </a:lnTo>
                  <a:lnTo>
                    <a:pt x="1" y="472"/>
                  </a:lnTo>
                  <a:lnTo>
                    <a:pt x="169" y="842"/>
                  </a:lnTo>
                  <a:lnTo>
                    <a:pt x="203" y="876"/>
                  </a:lnTo>
                  <a:lnTo>
                    <a:pt x="270" y="910"/>
                  </a:lnTo>
                  <a:lnTo>
                    <a:pt x="337" y="876"/>
                  </a:lnTo>
                  <a:lnTo>
                    <a:pt x="371" y="876"/>
                  </a:lnTo>
                  <a:lnTo>
                    <a:pt x="371" y="809"/>
                  </a:lnTo>
                  <a:lnTo>
                    <a:pt x="371" y="674"/>
                  </a:lnTo>
                  <a:lnTo>
                    <a:pt x="607" y="674"/>
                  </a:lnTo>
                  <a:lnTo>
                    <a:pt x="775" y="607"/>
                  </a:lnTo>
                  <a:lnTo>
                    <a:pt x="910" y="506"/>
                  </a:lnTo>
                  <a:lnTo>
                    <a:pt x="1011" y="371"/>
                  </a:lnTo>
                  <a:lnTo>
                    <a:pt x="1044" y="203"/>
                  </a:lnTo>
                  <a:lnTo>
                    <a:pt x="1011" y="34"/>
                  </a:lnTo>
                  <a:lnTo>
                    <a:pt x="977" y="1"/>
                  </a:lnTo>
                  <a:lnTo>
                    <a:pt x="876" y="1"/>
                  </a:lnTo>
                  <a:close/>
                </a:path>
              </a:pathLst>
            </a:custGeom>
            <a:solidFill>
              <a:srgbClr val="BDD1D3"/>
            </a:solidFill>
            <a:ln>
              <a:noFill/>
            </a:ln>
          </p:spPr>
          <p:txBody>
            <a:bodyPr lIns="117025" tIns="117025" rIns="117025" bIns="117025" anchor="ctr"/>
            <a:lstStyle/>
            <a:p>
              <a:pPr>
                <a:defRPr/>
              </a:pPr>
              <a:endParaRPr lang="ru-RU" sz="1350"/>
            </a:p>
          </p:txBody>
        </p:sp>
        <p:sp>
          <p:nvSpPr>
            <p:cNvPr id="881" name="Shape 743">
              <a:extLst>
                <a:ext uri="{FF2B5EF4-FFF2-40B4-BE49-F238E27FC236}">
                  <a16:creationId xmlns:a16="http://schemas.microsoft.com/office/drawing/2014/main" id="{969CF0E9-DB3F-3E82-02EF-128356B5F448}"/>
                </a:ext>
              </a:extLst>
            </p:cNvPr>
            <p:cNvSpPr>
              <a:spLocks/>
            </p:cNvSpPr>
            <p:nvPr/>
          </p:nvSpPr>
          <p:spPr bwMode="auto">
            <a:xfrm>
              <a:off x="3843650" y="4554426"/>
              <a:ext cx="234223" cy="290954"/>
            </a:xfrm>
            <a:custGeom>
              <a:avLst/>
              <a:gdLst>
                <a:gd name="T0" fmla="*/ 2038671875 w 9361"/>
                <a:gd name="T1" fmla="*/ 408203125 h 11650"/>
                <a:gd name="T2" fmla="*/ 1670703125 w 9361"/>
                <a:gd name="T3" fmla="*/ 263281250 h 11650"/>
                <a:gd name="T4" fmla="*/ 2147483647 w 9361"/>
                <a:gd name="T5" fmla="*/ 631640625 h 11650"/>
                <a:gd name="T6" fmla="*/ 1986328125 w 9361"/>
                <a:gd name="T7" fmla="*/ 2147483647 h 11650"/>
                <a:gd name="T8" fmla="*/ 2147483647 w 9361"/>
                <a:gd name="T9" fmla="*/ 1710156250 h 11650"/>
                <a:gd name="T10" fmla="*/ 1183984375 w 9361"/>
                <a:gd name="T11" fmla="*/ 2147483647 h 11650"/>
                <a:gd name="T12" fmla="*/ 2147483647 w 9361"/>
                <a:gd name="T13" fmla="*/ 1328515625 h 11650"/>
                <a:gd name="T14" fmla="*/ 1460156250 w 9361"/>
                <a:gd name="T15" fmla="*/ 2147483647 h 11650"/>
                <a:gd name="T16" fmla="*/ 2147483647 w 9361"/>
                <a:gd name="T17" fmla="*/ 2104687500 h 11650"/>
                <a:gd name="T18" fmla="*/ 2104687500 w 9361"/>
                <a:gd name="T19" fmla="*/ 2147483647 h 11650"/>
                <a:gd name="T20" fmla="*/ 2147483647 w 9361"/>
                <a:gd name="T21" fmla="*/ 2147483647 h 11650"/>
                <a:gd name="T22" fmla="*/ 2147483647 w 9361"/>
                <a:gd name="T23" fmla="*/ 1723046875 h 11650"/>
                <a:gd name="T24" fmla="*/ 841796875 w 9361"/>
                <a:gd name="T25" fmla="*/ 2147483647 h 11650"/>
                <a:gd name="T26" fmla="*/ 2147483647 w 9361"/>
                <a:gd name="T27" fmla="*/ 1591796875 h 11650"/>
                <a:gd name="T28" fmla="*/ 2012500000 w 9361"/>
                <a:gd name="T29" fmla="*/ 2147483647 h 11650"/>
                <a:gd name="T30" fmla="*/ 2147483647 w 9361"/>
                <a:gd name="T31" fmla="*/ 2147483647 h 11650"/>
                <a:gd name="T32" fmla="*/ 2147483647 w 9361"/>
                <a:gd name="T33" fmla="*/ 2147483647 h 11650"/>
                <a:gd name="T34" fmla="*/ 2147483647 w 9361"/>
                <a:gd name="T35" fmla="*/ 2147483647 h 11650"/>
                <a:gd name="T36" fmla="*/ 2147483647 w 9361"/>
                <a:gd name="T37" fmla="*/ 2147483647 h 11650"/>
                <a:gd name="T38" fmla="*/ 2147483647 w 9361"/>
                <a:gd name="T39" fmla="*/ 2147483647 h 11650"/>
                <a:gd name="T40" fmla="*/ 2117578125 w 9361"/>
                <a:gd name="T41" fmla="*/ 2147483647 h 11650"/>
                <a:gd name="T42" fmla="*/ 2147483647 w 9361"/>
                <a:gd name="T43" fmla="*/ 2147483647 h 11650"/>
                <a:gd name="T44" fmla="*/ 2147483647 w 9361"/>
                <a:gd name="T45" fmla="*/ 2147483647 h 11650"/>
                <a:gd name="T46" fmla="*/ 2147483647 w 9361"/>
                <a:gd name="T47" fmla="*/ 2147483647 h 11650"/>
                <a:gd name="T48" fmla="*/ 2130859375 w 9361"/>
                <a:gd name="T49" fmla="*/ 2147483647 h 11650"/>
                <a:gd name="T50" fmla="*/ 2147483647 w 9361"/>
                <a:gd name="T51" fmla="*/ 2147483647 h 11650"/>
                <a:gd name="T52" fmla="*/ 2147483647 w 9361"/>
                <a:gd name="T53" fmla="*/ 2147483647 h 11650"/>
                <a:gd name="T54" fmla="*/ 736718750 w 9361"/>
                <a:gd name="T55" fmla="*/ 2147483647 h 11650"/>
                <a:gd name="T56" fmla="*/ 973437500 w 9361"/>
                <a:gd name="T57" fmla="*/ 2147483647 h 11650"/>
                <a:gd name="T58" fmla="*/ 2144140625 w 9361"/>
                <a:gd name="T59" fmla="*/ 2147483647 h 11650"/>
                <a:gd name="T60" fmla="*/ 1367968750 w 9361"/>
                <a:gd name="T61" fmla="*/ 2147483647 h 11650"/>
                <a:gd name="T62" fmla="*/ 1749609375 w 9361"/>
                <a:gd name="T63" fmla="*/ 2147483647 h 11650"/>
                <a:gd name="T64" fmla="*/ 2117578125 w 9361"/>
                <a:gd name="T65" fmla="*/ 2147483647 h 11650"/>
                <a:gd name="T66" fmla="*/ 289453125 w 9361"/>
                <a:gd name="T67" fmla="*/ 2147483647 h 11650"/>
                <a:gd name="T68" fmla="*/ 2147483647 w 9361"/>
                <a:gd name="T69" fmla="*/ 2147483647 h 11650"/>
                <a:gd name="T70" fmla="*/ 390625 w 9361"/>
                <a:gd name="T71" fmla="*/ 723828125 h 11650"/>
                <a:gd name="T72" fmla="*/ 565625000 w 9361"/>
                <a:gd name="T73" fmla="*/ 342187500 h 11650"/>
                <a:gd name="T74" fmla="*/ 1144531250 w 9361"/>
                <a:gd name="T75" fmla="*/ 210937500 h 11650"/>
                <a:gd name="T76" fmla="*/ 390625 w 9361"/>
                <a:gd name="T77" fmla="*/ 973437500 h 11650"/>
                <a:gd name="T78" fmla="*/ 1880859375 w 9361"/>
                <a:gd name="T79" fmla="*/ 368750000 h 11650"/>
                <a:gd name="T80" fmla="*/ 92187500 w 9361"/>
                <a:gd name="T81" fmla="*/ 1065625000 h 11650"/>
                <a:gd name="T82" fmla="*/ 1880859375 w 9361"/>
                <a:gd name="T83" fmla="*/ 513281250 h 11650"/>
                <a:gd name="T84" fmla="*/ 210546875 w 9361"/>
                <a:gd name="T85" fmla="*/ 1394531250 h 11650"/>
                <a:gd name="T86" fmla="*/ 390625 w 9361"/>
                <a:gd name="T87" fmla="*/ 1591796875 h 11650"/>
                <a:gd name="T88" fmla="*/ 342187500 w 9361"/>
                <a:gd name="T89" fmla="*/ 1644140625 h 11650"/>
                <a:gd name="T90" fmla="*/ 2147483647 w 9361"/>
                <a:gd name="T91" fmla="*/ 802734375 h 11650"/>
                <a:gd name="T92" fmla="*/ 2147483647 w 9361"/>
                <a:gd name="T93" fmla="*/ 1486328125 h 11650"/>
                <a:gd name="T94" fmla="*/ 2147483647 w 9361"/>
                <a:gd name="T95" fmla="*/ 1052343750 h 11650"/>
                <a:gd name="T96" fmla="*/ 1683593750 w 9361"/>
                <a:gd name="T97" fmla="*/ 1525781250 h 11650"/>
                <a:gd name="T98" fmla="*/ 2147483647 w 9361"/>
                <a:gd name="T99" fmla="*/ 828906250 h 11650"/>
                <a:gd name="T100" fmla="*/ 1512890625 w 9361"/>
                <a:gd name="T101" fmla="*/ 1249609375 h 11650"/>
                <a:gd name="T102" fmla="*/ 210546875 w 9361"/>
                <a:gd name="T103" fmla="*/ 2038671875 h 11650"/>
                <a:gd name="T104" fmla="*/ 52734375 w 9361"/>
                <a:gd name="T105" fmla="*/ 2147483647 h 11650"/>
                <a:gd name="T106" fmla="*/ 1289062500 w 9361"/>
                <a:gd name="T107" fmla="*/ 2147483647 h 11650"/>
                <a:gd name="T108" fmla="*/ 513281250 w 9361"/>
                <a:gd name="T109" fmla="*/ 2147483647 h 11650"/>
                <a:gd name="T110" fmla="*/ 736718750 w 9361"/>
                <a:gd name="T111" fmla="*/ 2147483647 h 11650"/>
                <a:gd name="T112" fmla="*/ 657812500 w 9361"/>
                <a:gd name="T113" fmla="*/ 2147483647 h 11650"/>
                <a:gd name="T114" fmla="*/ 223828125 w 9361"/>
                <a:gd name="T115" fmla="*/ 2147483647 h 11650"/>
                <a:gd name="T116" fmla="*/ 947265625 w 9361"/>
                <a:gd name="T117" fmla="*/ 2147483647 h 11650"/>
                <a:gd name="T118" fmla="*/ 2147483647 w 9361"/>
                <a:gd name="T119" fmla="*/ 2147483647 h 11650"/>
                <a:gd name="T120" fmla="*/ 2147483647 w 9361"/>
                <a:gd name="T121" fmla="*/ 2147483647 h 11650"/>
                <a:gd name="T122" fmla="*/ 2147483647 w 9361"/>
                <a:gd name="T123" fmla="*/ 723828125 h 11650"/>
                <a:gd name="T124" fmla="*/ 2147483647 w 9361"/>
                <a:gd name="T125" fmla="*/ 144921875 h 1165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9361"/>
                <a:gd name="T190" fmla="*/ 0 h 11650"/>
                <a:gd name="T191" fmla="*/ 9361 w 9361"/>
                <a:gd name="T192" fmla="*/ 11650 h 11650"/>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9361" h="11650" extrusionOk="0">
                  <a:moveTo>
                    <a:pt x="4445" y="371"/>
                  </a:moveTo>
                  <a:lnTo>
                    <a:pt x="5051" y="438"/>
                  </a:lnTo>
                  <a:lnTo>
                    <a:pt x="5623" y="607"/>
                  </a:lnTo>
                  <a:lnTo>
                    <a:pt x="6196" y="843"/>
                  </a:lnTo>
                  <a:lnTo>
                    <a:pt x="6701" y="1112"/>
                  </a:lnTo>
                  <a:lnTo>
                    <a:pt x="6398" y="1213"/>
                  </a:lnTo>
                  <a:lnTo>
                    <a:pt x="6398" y="1146"/>
                  </a:lnTo>
                  <a:lnTo>
                    <a:pt x="6330" y="1112"/>
                  </a:lnTo>
                  <a:lnTo>
                    <a:pt x="5758" y="1045"/>
                  </a:lnTo>
                  <a:lnTo>
                    <a:pt x="5219" y="1045"/>
                  </a:lnTo>
                  <a:lnTo>
                    <a:pt x="5421" y="977"/>
                  </a:lnTo>
                  <a:lnTo>
                    <a:pt x="5590" y="843"/>
                  </a:lnTo>
                  <a:lnTo>
                    <a:pt x="5657" y="809"/>
                  </a:lnTo>
                  <a:lnTo>
                    <a:pt x="5657" y="742"/>
                  </a:lnTo>
                  <a:lnTo>
                    <a:pt x="5623" y="674"/>
                  </a:lnTo>
                  <a:lnTo>
                    <a:pt x="5590" y="641"/>
                  </a:lnTo>
                  <a:lnTo>
                    <a:pt x="5287" y="573"/>
                  </a:lnTo>
                  <a:lnTo>
                    <a:pt x="4950" y="573"/>
                  </a:lnTo>
                  <a:lnTo>
                    <a:pt x="4613" y="607"/>
                  </a:lnTo>
                  <a:lnTo>
                    <a:pt x="4277" y="674"/>
                  </a:lnTo>
                  <a:lnTo>
                    <a:pt x="3603" y="809"/>
                  </a:lnTo>
                  <a:lnTo>
                    <a:pt x="2997" y="977"/>
                  </a:lnTo>
                  <a:lnTo>
                    <a:pt x="2554" y="1117"/>
                  </a:lnTo>
                  <a:lnTo>
                    <a:pt x="3098" y="910"/>
                  </a:lnTo>
                  <a:lnTo>
                    <a:pt x="3805" y="674"/>
                  </a:lnTo>
                  <a:lnTo>
                    <a:pt x="4445" y="371"/>
                  </a:lnTo>
                  <a:close/>
                  <a:moveTo>
                    <a:pt x="6835" y="1348"/>
                  </a:moveTo>
                  <a:lnTo>
                    <a:pt x="6633" y="1482"/>
                  </a:lnTo>
                  <a:lnTo>
                    <a:pt x="6364" y="1617"/>
                  </a:lnTo>
                  <a:lnTo>
                    <a:pt x="5859" y="1819"/>
                  </a:lnTo>
                  <a:lnTo>
                    <a:pt x="4849" y="2189"/>
                  </a:lnTo>
                  <a:lnTo>
                    <a:pt x="3637" y="2661"/>
                  </a:lnTo>
                  <a:lnTo>
                    <a:pt x="5017" y="2088"/>
                  </a:lnTo>
                  <a:lnTo>
                    <a:pt x="5893" y="1684"/>
                  </a:lnTo>
                  <a:lnTo>
                    <a:pt x="6364" y="1482"/>
                  </a:lnTo>
                  <a:lnTo>
                    <a:pt x="6835" y="1348"/>
                  </a:lnTo>
                  <a:close/>
                  <a:moveTo>
                    <a:pt x="5960" y="5522"/>
                  </a:moveTo>
                  <a:lnTo>
                    <a:pt x="5522" y="5758"/>
                  </a:lnTo>
                  <a:lnTo>
                    <a:pt x="5085" y="5960"/>
                  </a:lnTo>
                  <a:lnTo>
                    <a:pt x="4176" y="6297"/>
                  </a:lnTo>
                  <a:lnTo>
                    <a:pt x="4613" y="6095"/>
                  </a:lnTo>
                  <a:lnTo>
                    <a:pt x="5051" y="5893"/>
                  </a:lnTo>
                  <a:lnTo>
                    <a:pt x="5960" y="5522"/>
                  </a:lnTo>
                  <a:close/>
                  <a:moveTo>
                    <a:pt x="8485" y="2964"/>
                  </a:moveTo>
                  <a:lnTo>
                    <a:pt x="8620" y="3233"/>
                  </a:lnTo>
                  <a:lnTo>
                    <a:pt x="8519" y="3233"/>
                  </a:lnTo>
                  <a:lnTo>
                    <a:pt x="7879" y="3502"/>
                  </a:lnTo>
                  <a:lnTo>
                    <a:pt x="7239" y="3772"/>
                  </a:lnTo>
                  <a:lnTo>
                    <a:pt x="5960" y="4378"/>
                  </a:lnTo>
                  <a:lnTo>
                    <a:pt x="4714" y="5017"/>
                  </a:lnTo>
                  <a:lnTo>
                    <a:pt x="4075" y="5320"/>
                  </a:lnTo>
                  <a:lnTo>
                    <a:pt x="3435" y="5623"/>
                  </a:lnTo>
                  <a:lnTo>
                    <a:pt x="2088" y="6229"/>
                  </a:lnTo>
                  <a:lnTo>
                    <a:pt x="741" y="6835"/>
                  </a:lnTo>
                  <a:lnTo>
                    <a:pt x="102" y="7138"/>
                  </a:lnTo>
                  <a:lnTo>
                    <a:pt x="809" y="6701"/>
                  </a:lnTo>
                  <a:lnTo>
                    <a:pt x="1516" y="6297"/>
                  </a:lnTo>
                  <a:lnTo>
                    <a:pt x="2256" y="5926"/>
                  </a:lnTo>
                  <a:lnTo>
                    <a:pt x="3031" y="5590"/>
                  </a:lnTo>
                  <a:lnTo>
                    <a:pt x="4209" y="5051"/>
                  </a:lnTo>
                  <a:lnTo>
                    <a:pt x="5388" y="4411"/>
                  </a:lnTo>
                  <a:lnTo>
                    <a:pt x="5893" y="4108"/>
                  </a:lnTo>
                  <a:lnTo>
                    <a:pt x="6532" y="3839"/>
                  </a:lnTo>
                  <a:lnTo>
                    <a:pt x="7172" y="3570"/>
                  </a:lnTo>
                  <a:lnTo>
                    <a:pt x="7778" y="3334"/>
                  </a:lnTo>
                  <a:lnTo>
                    <a:pt x="8418" y="3065"/>
                  </a:lnTo>
                  <a:lnTo>
                    <a:pt x="8451" y="2997"/>
                  </a:lnTo>
                  <a:lnTo>
                    <a:pt x="8485" y="2964"/>
                  </a:lnTo>
                  <a:close/>
                  <a:moveTo>
                    <a:pt x="8687" y="3401"/>
                  </a:moveTo>
                  <a:lnTo>
                    <a:pt x="8889" y="3906"/>
                  </a:lnTo>
                  <a:lnTo>
                    <a:pt x="9024" y="4479"/>
                  </a:lnTo>
                  <a:lnTo>
                    <a:pt x="9091" y="5017"/>
                  </a:lnTo>
                  <a:lnTo>
                    <a:pt x="9125" y="5590"/>
                  </a:lnTo>
                  <a:lnTo>
                    <a:pt x="8552" y="5825"/>
                  </a:lnTo>
                  <a:lnTo>
                    <a:pt x="7576" y="6196"/>
                  </a:lnTo>
                  <a:lnTo>
                    <a:pt x="6633" y="6600"/>
                  </a:lnTo>
                  <a:lnTo>
                    <a:pt x="5691" y="7004"/>
                  </a:lnTo>
                  <a:lnTo>
                    <a:pt x="4782" y="7441"/>
                  </a:lnTo>
                  <a:lnTo>
                    <a:pt x="3738" y="8047"/>
                  </a:lnTo>
                  <a:lnTo>
                    <a:pt x="2661" y="8620"/>
                  </a:lnTo>
                  <a:lnTo>
                    <a:pt x="2357" y="8788"/>
                  </a:lnTo>
                  <a:lnTo>
                    <a:pt x="2021" y="8923"/>
                  </a:lnTo>
                  <a:lnTo>
                    <a:pt x="1347" y="9159"/>
                  </a:lnTo>
                  <a:lnTo>
                    <a:pt x="3368" y="7845"/>
                  </a:lnTo>
                  <a:lnTo>
                    <a:pt x="3839" y="7610"/>
                  </a:lnTo>
                  <a:lnTo>
                    <a:pt x="6229" y="6431"/>
                  </a:lnTo>
                  <a:lnTo>
                    <a:pt x="7441" y="5859"/>
                  </a:lnTo>
                  <a:lnTo>
                    <a:pt x="8081" y="5623"/>
                  </a:lnTo>
                  <a:lnTo>
                    <a:pt x="8721" y="5388"/>
                  </a:lnTo>
                  <a:lnTo>
                    <a:pt x="8754" y="5354"/>
                  </a:lnTo>
                  <a:lnTo>
                    <a:pt x="8788" y="5320"/>
                  </a:lnTo>
                  <a:lnTo>
                    <a:pt x="8788" y="5219"/>
                  </a:lnTo>
                  <a:lnTo>
                    <a:pt x="8754" y="5152"/>
                  </a:lnTo>
                  <a:lnTo>
                    <a:pt x="8687" y="5118"/>
                  </a:lnTo>
                  <a:lnTo>
                    <a:pt x="8620" y="5118"/>
                  </a:lnTo>
                  <a:lnTo>
                    <a:pt x="8047" y="5287"/>
                  </a:lnTo>
                  <a:lnTo>
                    <a:pt x="7509" y="5489"/>
                  </a:lnTo>
                  <a:lnTo>
                    <a:pt x="6398" y="5994"/>
                  </a:lnTo>
                  <a:lnTo>
                    <a:pt x="5388" y="6431"/>
                  </a:lnTo>
                  <a:lnTo>
                    <a:pt x="4378" y="6903"/>
                  </a:lnTo>
                  <a:lnTo>
                    <a:pt x="3738" y="7273"/>
                  </a:lnTo>
                  <a:lnTo>
                    <a:pt x="3098" y="7643"/>
                  </a:lnTo>
                  <a:lnTo>
                    <a:pt x="2088" y="8081"/>
                  </a:lnTo>
                  <a:lnTo>
                    <a:pt x="1044" y="8485"/>
                  </a:lnTo>
                  <a:lnTo>
                    <a:pt x="2088" y="7711"/>
                  </a:lnTo>
                  <a:lnTo>
                    <a:pt x="3098" y="6936"/>
                  </a:lnTo>
                  <a:lnTo>
                    <a:pt x="4108" y="6600"/>
                  </a:lnTo>
                  <a:lnTo>
                    <a:pt x="5118" y="6229"/>
                  </a:lnTo>
                  <a:lnTo>
                    <a:pt x="5590" y="6027"/>
                  </a:lnTo>
                  <a:lnTo>
                    <a:pt x="6061" y="5792"/>
                  </a:lnTo>
                  <a:lnTo>
                    <a:pt x="6802" y="5354"/>
                  </a:lnTo>
                  <a:lnTo>
                    <a:pt x="7138" y="5152"/>
                  </a:lnTo>
                  <a:lnTo>
                    <a:pt x="7509" y="4984"/>
                  </a:lnTo>
                  <a:lnTo>
                    <a:pt x="8317" y="4681"/>
                  </a:lnTo>
                  <a:lnTo>
                    <a:pt x="8350" y="4647"/>
                  </a:lnTo>
                  <a:lnTo>
                    <a:pt x="8384" y="4580"/>
                  </a:lnTo>
                  <a:lnTo>
                    <a:pt x="8384" y="4479"/>
                  </a:lnTo>
                  <a:lnTo>
                    <a:pt x="8350" y="4411"/>
                  </a:lnTo>
                  <a:lnTo>
                    <a:pt x="8249" y="4411"/>
                  </a:lnTo>
                  <a:lnTo>
                    <a:pt x="7778" y="4546"/>
                  </a:lnTo>
                  <a:lnTo>
                    <a:pt x="7374" y="4748"/>
                  </a:lnTo>
                  <a:lnTo>
                    <a:pt x="6330" y="5118"/>
                  </a:lnTo>
                  <a:lnTo>
                    <a:pt x="5354" y="5489"/>
                  </a:lnTo>
                  <a:lnTo>
                    <a:pt x="4849" y="5691"/>
                  </a:lnTo>
                  <a:lnTo>
                    <a:pt x="4344" y="5893"/>
                  </a:lnTo>
                  <a:lnTo>
                    <a:pt x="3873" y="6162"/>
                  </a:lnTo>
                  <a:lnTo>
                    <a:pt x="3401" y="6431"/>
                  </a:lnTo>
                  <a:lnTo>
                    <a:pt x="2930" y="6734"/>
                  </a:lnTo>
                  <a:lnTo>
                    <a:pt x="2155" y="7004"/>
                  </a:lnTo>
                  <a:lnTo>
                    <a:pt x="1381" y="7340"/>
                  </a:lnTo>
                  <a:lnTo>
                    <a:pt x="1145" y="7475"/>
                  </a:lnTo>
                  <a:lnTo>
                    <a:pt x="1516" y="7206"/>
                  </a:lnTo>
                  <a:lnTo>
                    <a:pt x="2122" y="6869"/>
                  </a:lnTo>
                  <a:lnTo>
                    <a:pt x="2728" y="6566"/>
                  </a:lnTo>
                  <a:lnTo>
                    <a:pt x="3974" y="5960"/>
                  </a:lnTo>
                  <a:lnTo>
                    <a:pt x="5118" y="5354"/>
                  </a:lnTo>
                  <a:lnTo>
                    <a:pt x="6196" y="4714"/>
                  </a:lnTo>
                  <a:lnTo>
                    <a:pt x="6802" y="4378"/>
                  </a:lnTo>
                  <a:lnTo>
                    <a:pt x="7408" y="4075"/>
                  </a:lnTo>
                  <a:lnTo>
                    <a:pt x="8653" y="3469"/>
                  </a:lnTo>
                  <a:lnTo>
                    <a:pt x="8687" y="3435"/>
                  </a:lnTo>
                  <a:lnTo>
                    <a:pt x="8687" y="3401"/>
                  </a:lnTo>
                  <a:close/>
                  <a:moveTo>
                    <a:pt x="7643" y="8856"/>
                  </a:moveTo>
                  <a:lnTo>
                    <a:pt x="7475" y="8990"/>
                  </a:lnTo>
                  <a:lnTo>
                    <a:pt x="7071" y="9226"/>
                  </a:lnTo>
                  <a:lnTo>
                    <a:pt x="7206" y="9125"/>
                  </a:lnTo>
                  <a:lnTo>
                    <a:pt x="7576" y="8889"/>
                  </a:lnTo>
                  <a:lnTo>
                    <a:pt x="7643" y="8856"/>
                  </a:lnTo>
                  <a:close/>
                  <a:moveTo>
                    <a:pt x="5152" y="9327"/>
                  </a:moveTo>
                  <a:lnTo>
                    <a:pt x="4647" y="9664"/>
                  </a:lnTo>
                  <a:lnTo>
                    <a:pt x="4142" y="9967"/>
                  </a:lnTo>
                  <a:lnTo>
                    <a:pt x="3772" y="10169"/>
                  </a:lnTo>
                  <a:lnTo>
                    <a:pt x="4108" y="9933"/>
                  </a:lnTo>
                  <a:lnTo>
                    <a:pt x="4613" y="9630"/>
                  </a:lnTo>
                  <a:lnTo>
                    <a:pt x="5152" y="9327"/>
                  </a:lnTo>
                  <a:close/>
                  <a:moveTo>
                    <a:pt x="6768" y="9697"/>
                  </a:moveTo>
                  <a:lnTo>
                    <a:pt x="6633" y="9832"/>
                  </a:lnTo>
                  <a:lnTo>
                    <a:pt x="6229" y="10202"/>
                  </a:lnTo>
                  <a:lnTo>
                    <a:pt x="6027" y="10337"/>
                  </a:lnTo>
                  <a:lnTo>
                    <a:pt x="5825" y="10505"/>
                  </a:lnTo>
                  <a:lnTo>
                    <a:pt x="5455" y="10674"/>
                  </a:lnTo>
                  <a:lnTo>
                    <a:pt x="5051" y="10808"/>
                  </a:lnTo>
                  <a:lnTo>
                    <a:pt x="5152" y="10741"/>
                  </a:lnTo>
                  <a:lnTo>
                    <a:pt x="5522" y="10472"/>
                  </a:lnTo>
                  <a:lnTo>
                    <a:pt x="5893" y="10202"/>
                  </a:lnTo>
                  <a:lnTo>
                    <a:pt x="6768" y="9697"/>
                  </a:lnTo>
                  <a:close/>
                  <a:moveTo>
                    <a:pt x="9125" y="5893"/>
                  </a:moveTo>
                  <a:lnTo>
                    <a:pt x="9091" y="6330"/>
                  </a:lnTo>
                  <a:lnTo>
                    <a:pt x="9024" y="6768"/>
                  </a:lnTo>
                  <a:lnTo>
                    <a:pt x="8889" y="7576"/>
                  </a:lnTo>
                  <a:lnTo>
                    <a:pt x="8754" y="7980"/>
                  </a:lnTo>
                  <a:lnTo>
                    <a:pt x="8620" y="8384"/>
                  </a:lnTo>
                  <a:lnTo>
                    <a:pt x="8451" y="8755"/>
                  </a:lnTo>
                  <a:lnTo>
                    <a:pt x="8249" y="9091"/>
                  </a:lnTo>
                  <a:lnTo>
                    <a:pt x="8014" y="9428"/>
                  </a:lnTo>
                  <a:lnTo>
                    <a:pt x="7778" y="9731"/>
                  </a:lnTo>
                  <a:lnTo>
                    <a:pt x="7509" y="10000"/>
                  </a:lnTo>
                  <a:lnTo>
                    <a:pt x="7239" y="10270"/>
                  </a:lnTo>
                  <a:lnTo>
                    <a:pt x="7172" y="10202"/>
                  </a:lnTo>
                  <a:lnTo>
                    <a:pt x="7105" y="10169"/>
                  </a:lnTo>
                  <a:lnTo>
                    <a:pt x="7037" y="10202"/>
                  </a:lnTo>
                  <a:lnTo>
                    <a:pt x="6701" y="10404"/>
                  </a:lnTo>
                  <a:lnTo>
                    <a:pt x="6532" y="10505"/>
                  </a:lnTo>
                  <a:lnTo>
                    <a:pt x="6364" y="10573"/>
                  </a:lnTo>
                  <a:lnTo>
                    <a:pt x="6734" y="10270"/>
                  </a:lnTo>
                  <a:lnTo>
                    <a:pt x="7138" y="9967"/>
                  </a:lnTo>
                  <a:lnTo>
                    <a:pt x="7576" y="9697"/>
                  </a:lnTo>
                  <a:lnTo>
                    <a:pt x="7980" y="9428"/>
                  </a:lnTo>
                  <a:lnTo>
                    <a:pt x="8014" y="9361"/>
                  </a:lnTo>
                  <a:lnTo>
                    <a:pt x="8014" y="9260"/>
                  </a:lnTo>
                  <a:lnTo>
                    <a:pt x="7946" y="9192"/>
                  </a:lnTo>
                  <a:lnTo>
                    <a:pt x="7643" y="9192"/>
                  </a:lnTo>
                  <a:lnTo>
                    <a:pt x="7845" y="9058"/>
                  </a:lnTo>
                  <a:lnTo>
                    <a:pt x="7980" y="8856"/>
                  </a:lnTo>
                  <a:lnTo>
                    <a:pt x="8014" y="8788"/>
                  </a:lnTo>
                  <a:lnTo>
                    <a:pt x="8014" y="8687"/>
                  </a:lnTo>
                  <a:lnTo>
                    <a:pt x="7980" y="8620"/>
                  </a:lnTo>
                  <a:lnTo>
                    <a:pt x="7879" y="8553"/>
                  </a:lnTo>
                  <a:lnTo>
                    <a:pt x="7812" y="8519"/>
                  </a:lnTo>
                  <a:lnTo>
                    <a:pt x="7711" y="8519"/>
                  </a:lnTo>
                  <a:lnTo>
                    <a:pt x="7542" y="8553"/>
                  </a:lnTo>
                  <a:lnTo>
                    <a:pt x="7307" y="8654"/>
                  </a:lnTo>
                  <a:lnTo>
                    <a:pt x="7105" y="8788"/>
                  </a:lnTo>
                  <a:lnTo>
                    <a:pt x="6734" y="9125"/>
                  </a:lnTo>
                  <a:lnTo>
                    <a:pt x="6465" y="9394"/>
                  </a:lnTo>
                  <a:lnTo>
                    <a:pt x="5960" y="9832"/>
                  </a:lnTo>
                  <a:lnTo>
                    <a:pt x="5421" y="10169"/>
                  </a:lnTo>
                  <a:lnTo>
                    <a:pt x="4916" y="10539"/>
                  </a:lnTo>
                  <a:lnTo>
                    <a:pt x="4512" y="10707"/>
                  </a:lnTo>
                  <a:lnTo>
                    <a:pt x="4075" y="10842"/>
                  </a:lnTo>
                  <a:lnTo>
                    <a:pt x="4546" y="10539"/>
                  </a:lnTo>
                  <a:lnTo>
                    <a:pt x="5017" y="10202"/>
                  </a:lnTo>
                  <a:lnTo>
                    <a:pt x="5994" y="9596"/>
                  </a:lnTo>
                  <a:lnTo>
                    <a:pt x="6465" y="9226"/>
                  </a:lnTo>
                  <a:lnTo>
                    <a:pt x="6936" y="8856"/>
                  </a:lnTo>
                  <a:lnTo>
                    <a:pt x="7206" y="8687"/>
                  </a:lnTo>
                  <a:lnTo>
                    <a:pt x="7441" y="8519"/>
                  </a:lnTo>
                  <a:lnTo>
                    <a:pt x="7711" y="8384"/>
                  </a:lnTo>
                  <a:lnTo>
                    <a:pt x="8014" y="8283"/>
                  </a:lnTo>
                  <a:lnTo>
                    <a:pt x="8317" y="8182"/>
                  </a:lnTo>
                  <a:lnTo>
                    <a:pt x="8384" y="8182"/>
                  </a:lnTo>
                  <a:lnTo>
                    <a:pt x="8418" y="8115"/>
                  </a:lnTo>
                  <a:lnTo>
                    <a:pt x="8418" y="8047"/>
                  </a:lnTo>
                  <a:lnTo>
                    <a:pt x="8384" y="7946"/>
                  </a:lnTo>
                  <a:lnTo>
                    <a:pt x="8249" y="7946"/>
                  </a:lnTo>
                  <a:lnTo>
                    <a:pt x="7913" y="8014"/>
                  </a:lnTo>
                  <a:lnTo>
                    <a:pt x="7408" y="8081"/>
                  </a:lnTo>
                  <a:lnTo>
                    <a:pt x="7138" y="8148"/>
                  </a:lnTo>
                  <a:lnTo>
                    <a:pt x="6869" y="8249"/>
                  </a:lnTo>
                  <a:lnTo>
                    <a:pt x="7172" y="8014"/>
                  </a:lnTo>
                  <a:lnTo>
                    <a:pt x="7576" y="7744"/>
                  </a:lnTo>
                  <a:lnTo>
                    <a:pt x="8014" y="7542"/>
                  </a:lnTo>
                  <a:lnTo>
                    <a:pt x="8889" y="7138"/>
                  </a:lnTo>
                  <a:lnTo>
                    <a:pt x="8956" y="7071"/>
                  </a:lnTo>
                  <a:lnTo>
                    <a:pt x="8956" y="6970"/>
                  </a:lnTo>
                  <a:lnTo>
                    <a:pt x="8889" y="6903"/>
                  </a:lnTo>
                  <a:lnTo>
                    <a:pt x="8822" y="6869"/>
                  </a:lnTo>
                  <a:lnTo>
                    <a:pt x="8620" y="6903"/>
                  </a:lnTo>
                  <a:lnTo>
                    <a:pt x="8418" y="6936"/>
                  </a:lnTo>
                  <a:lnTo>
                    <a:pt x="8081" y="7071"/>
                  </a:lnTo>
                  <a:lnTo>
                    <a:pt x="7744" y="7273"/>
                  </a:lnTo>
                  <a:lnTo>
                    <a:pt x="7408" y="7475"/>
                  </a:lnTo>
                  <a:lnTo>
                    <a:pt x="6330" y="8081"/>
                  </a:lnTo>
                  <a:lnTo>
                    <a:pt x="5287" y="8687"/>
                  </a:lnTo>
                  <a:lnTo>
                    <a:pt x="5085" y="8788"/>
                  </a:lnTo>
                  <a:lnTo>
                    <a:pt x="5455" y="8553"/>
                  </a:lnTo>
                  <a:lnTo>
                    <a:pt x="6162" y="7980"/>
                  </a:lnTo>
                  <a:lnTo>
                    <a:pt x="6869" y="7441"/>
                  </a:lnTo>
                  <a:lnTo>
                    <a:pt x="7239" y="7206"/>
                  </a:lnTo>
                  <a:lnTo>
                    <a:pt x="7610" y="6970"/>
                  </a:lnTo>
                  <a:lnTo>
                    <a:pt x="8014" y="6802"/>
                  </a:lnTo>
                  <a:lnTo>
                    <a:pt x="8451" y="6667"/>
                  </a:lnTo>
                  <a:lnTo>
                    <a:pt x="8519" y="6633"/>
                  </a:lnTo>
                  <a:lnTo>
                    <a:pt x="8552" y="6600"/>
                  </a:lnTo>
                  <a:lnTo>
                    <a:pt x="8552" y="6532"/>
                  </a:lnTo>
                  <a:lnTo>
                    <a:pt x="8519" y="6431"/>
                  </a:lnTo>
                  <a:lnTo>
                    <a:pt x="8485" y="6398"/>
                  </a:lnTo>
                  <a:lnTo>
                    <a:pt x="8418" y="6398"/>
                  </a:lnTo>
                  <a:lnTo>
                    <a:pt x="8081" y="6431"/>
                  </a:lnTo>
                  <a:lnTo>
                    <a:pt x="7744" y="6499"/>
                  </a:lnTo>
                  <a:lnTo>
                    <a:pt x="8216" y="6297"/>
                  </a:lnTo>
                  <a:lnTo>
                    <a:pt x="8687" y="6061"/>
                  </a:lnTo>
                  <a:lnTo>
                    <a:pt x="9125" y="5893"/>
                  </a:lnTo>
                  <a:close/>
                  <a:moveTo>
                    <a:pt x="6734" y="7172"/>
                  </a:moveTo>
                  <a:lnTo>
                    <a:pt x="6263" y="7542"/>
                  </a:lnTo>
                  <a:lnTo>
                    <a:pt x="5758" y="7946"/>
                  </a:lnTo>
                  <a:lnTo>
                    <a:pt x="5186" y="8418"/>
                  </a:lnTo>
                  <a:lnTo>
                    <a:pt x="4613" y="8822"/>
                  </a:lnTo>
                  <a:lnTo>
                    <a:pt x="3401" y="9596"/>
                  </a:lnTo>
                  <a:lnTo>
                    <a:pt x="2997" y="9798"/>
                  </a:lnTo>
                  <a:lnTo>
                    <a:pt x="2627" y="10034"/>
                  </a:lnTo>
                  <a:lnTo>
                    <a:pt x="2256" y="10270"/>
                  </a:lnTo>
                  <a:lnTo>
                    <a:pt x="1886" y="10539"/>
                  </a:lnTo>
                  <a:lnTo>
                    <a:pt x="1852" y="10573"/>
                  </a:lnTo>
                  <a:lnTo>
                    <a:pt x="1852" y="10640"/>
                  </a:lnTo>
                  <a:lnTo>
                    <a:pt x="1886" y="10707"/>
                  </a:lnTo>
                  <a:lnTo>
                    <a:pt x="1953" y="10775"/>
                  </a:lnTo>
                  <a:lnTo>
                    <a:pt x="2054" y="10775"/>
                  </a:lnTo>
                  <a:lnTo>
                    <a:pt x="3502" y="9832"/>
                  </a:lnTo>
                  <a:lnTo>
                    <a:pt x="4512" y="9361"/>
                  </a:lnTo>
                  <a:lnTo>
                    <a:pt x="4142" y="9563"/>
                  </a:lnTo>
                  <a:lnTo>
                    <a:pt x="3738" y="9832"/>
                  </a:lnTo>
                  <a:lnTo>
                    <a:pt x="3334" y="10135"/>
                  </a:lnTo>
                  <a:lnTo>
                    <a:pt x="2964" y="10438"/>
                  </a:lnTo>
                  <a:lnTo>
                    <a:pt x="2560" y="10741"/>
                  </a:lnTo>
                  <a:lnTo>
                    <a:pt x="2492" y="10775"/>
                  </a:lnTo>
                  <a:lnTo>
                    <a:pt x="2492" y="10808"/>
                  </a:lnTo>
                  <a:lnTo>
                    <a:pt x="2492" y="10909"/>
                  </a:lnTo>
                  <a:lnTo>
                    <a:pt x="2560" y="10977"/>
                  </a:lnTo>
                  <a:lnTo>
                    <a:pt x="2694" y="10977"/>
                  </a:lnTo>
                  <a:lnTo>
                    <a:pt x="2997" y="10775"/>
                  </a:lnTo>
                  <a:lnTo>
                    <a:pt x="3368" y="10640"/>
                  </a:lnTo>
                  <a:lnTo>
                    <a:pt x="3704" y="10472"/>
                  </a:lnTo>
                  <a:lnTo>
                    <a:pt x="4041" y="10303"/>
                  </a:lnTo>
                  <a:lnTo>
                    <a:pt x="4782" y="9899"/>
                  </a:lnTo>
                  <a:lnTo>
                    <a:pt x="5489" y="9428"/>
                  </a:lnTo>
                  <a:lnTo>
                    <a:pt x="6128" y="8990"/>
                  </a:lnTo>
                  <a:lnTo>
                    <a:pt x="6802" y="8586"/>
                  </a:lnTo>
                  <a:lnTo>
                    <a:pt x="6936" y="8519"/>
                  </a:lnTo>
                  <a:lnTo>
                    <a:pt x="6465" y="8856"/>
                  </a:lnTo>
                  <a:lnTo>
                    <a:pt x="5994" y="9226"/>
                  </a:lnTo>
                  <a:lnTo>
                    <a:pt x="5388" y="9664"/>
                  </a:lnTo>
                  <a:lnTo>
                    <a:pt x="4748" y="10101"/>
                  </a:lnTo>
                  <a:lnTo>
                    <a:pt x="4108" y="10505"/>
                  </a:lnTo>
                  <a:lnTo>
                    <a:pt x="3502" y="10977"/>
                  </a:lnTo>
                  <a:lnTo>
                    <a:pt x="3435" y="11044"/>
                  </a:lnTo>
                  <a:lnTo>
                    <a:pt x="3469" y="11111"/>
                  </a:lnTo>
                  <a:lnTo>
                    <a:pt x="3502" y="11179"/>
                  </a:lnTo>
                  <a:lnTo>
                    <a:pt x="3603" y="11212"/>
                  </a:lnTo>
                  <a:lnTo>
                    <a:pt x="3974" y="11179"/>
                  </a:lnTo>
                  <a:lnTo>
                    <a:pt x="4310" y="11078"/>
                  </a:lnTo>
                  <a:lnTo>
                    <a:pt x="4310" y="11145"/>
                  </a:lnTo>
                  <a:lnTo>
                    <a:pt x="4344" y="11246"/>
                  </a:lnTo>
                  <a:lnTo>
                    <a:pt x="4378" y="11280"/>
                  </a:lnTo>
                  <a:lnTo>
                    <a:pt x="4479" y="11280"/>
                  </a:lnTo>
                  <a:lnTo>
                    <a:pt x="5152" y="11044"/>
                  </a:lnTo>
                  <a:lnTo>
                    <a:pt x="5489" y="10943"/>
                  </a:lnTo>
                  <a:lnTo>
                    <a:pt x="5825" y="10808"/>
                  </a:lnTo>
                  <a:lnTo>
                    <a:pt x="5859" y="10876"/>
                  </a:lnTo>
                  <a:lnTo>
                    <a:pt x="5926" y="10909"/>
                  </a:lnTo>
                  <a:lnTo>
                    <a:pt x="6128" y="10909"/>
                  </a:lnTo>
                  <a:lnTo>
                    <a:pt x="6263" y="10876"/>
                  </a:lnTo>
                  <a:lnTo>
                    <a:pt x="5859" y="11044"/>
                  </a:lnTo>
                  <a:lnTo>
                    <a:pt x="5421" y="11212"/>
                  </a:lnTo>
                  <a:lnTo>
                    <a:pt x="4984" y="11313"/>
                  </a:lnTo>
                  <a:lnTo>
                    <a:pt x="4512" y="11381"/>
                  </a:lnTo>
                  <a:lnTo>
                    <a:pt x="4041" y="11414"/>
                  </a:lnTo>
                  <a:lnTo>
                    <a:pt x="3570" y="11381"/>
                  </a:lnTo>
                  <a:lnTo>
                    <a:pt x="3098" y="11347"/>
                  </a:lnTo>
                  <a:lnTo>
                    <a:pt x="2593" y="11246"/>
                  </a:lnTo>
                  <a:lnTo>
                    <a:pt x="2088" y="11111"/>
                  </a:lnTo>
                  <a:lnTo>
                    <a:pt x="1617" y="10943"/>
                  </a:lnTo>
                  <a:lnTo>
                    <a:pt x="1179" y="10741"/>
                  </a:lnTo>
                  <a:lnTo>
                    <a:pt x="741" y="10505"/>
                  </a:lnTo>
                  <a:lnTo>
                    <a:pt x="775" y="10505"/>
                  </a:lnTo>
                  <a:lnTo>
                    <a:pt x="1246" y="10236"/>
                  </a:lnTo>
                  <a:lnTo>
                    <a:pt x="1718" y="10034"/>
                  </a:lnTo>
                  <a:lnTo>
                    <a:pt x="2189" y="9832"/>
                  </a:lnTo>
                  <a:lnTo>
                    <a:pt x="2694" y="9630"/>
                  </a:lnTo>
                  <a:lnTo>
                    <a:pt x="3166" y="9394"/>
                  </a:lnTo>
                  <a:lnTo>
                    <a:pt x="3637" y="9125"/>
                  </a:lnTo>
                  <a:lnTo>
                    <a:pt x="4546" y="8586"/>
                  </a:lnTo>
                  <a:lnTo>
                    <a:pt x="5623" y="7845"/>
                  </a:lnTo>
                  <a:lnTo>
                    <a:pt x="6196" y="7475"/>
                  </a:lnTo>
                  <a:lnTo>
                    <a:pt x="6734" y="7172"/>
                  </a:lnTo>
                  <a:close/>
                  <a:moveTo>
                    <a:pt x="3637" y="1"/>
                  </a:moveTo>
                  <a:lnTo>
                    <a:pt x="3031" y="68"/>
                  </a:lnTo>
                  <a:lnTo>
                    <a:pt x="2492" y="203"/>
                  </a:lnTo>
                  <a:lnTo>
                    <a:pt x="1920" y="371"/>
                  </a:lnTo>
                  <a:lnTo>
                    <a:pt x="1415" y="573"/>
                  </a:lnTo>
                  <a:lnTo>
                    <a:pt x="910" y="843"/>
                  </a:lnTo>
                  <a:lnTo>
                    <a:pt x="438" y="1146"/>
                  </a:lnTo>
                  <a:lnTo>
                    <a:pt x="1" y="1516"/>
                  </a:lnTo>
                  <a:lnTo>
                    <a:pt x="1" y="1853"/>
                  </a:lnTo>
                  <a:lnTo>
                    <a:pt x="270" y="1617"/>
                  </a:lnTo>
                  <a:lnTo>
                    <a:pt x="539" y="1381"/>
                  </a:lnTo>
                  <a:lnTo>
                    <a:pt x="842" y="1179"/>
                  </a:lnTo>
                  <a:lnTo>
                    <a:pt x="1145" y="1011"/>
                  </a:lnTo>
                  <a:lnTo>
                    <a:pt x="1448" y="843"/>
                  </a:lnTo>
                  <a:lnTo>
                    <a:pt x="1785" y="674"/>
                  </a:lnTo>
                  <a:lnTo>
                    <a:pt x="2122" y="573"/>
                  </a:lnTo>
                  <a:lnTo>
                    <a:pt x="1953" y="641"/>
                  </a:lnTo>
                  <a:lnTo>
                    <a:pt x="1448" y="876"/>
                  </a:lnTo>
                  <a:lnTo>
                    <a:pt x="977" y="1146"/>
                  </a:lnTo>
                  <a:lnTo>
                    <a:pt x="539" y="1449"/>
                  </a:lnTo>
                  <a:lnTo>
                    <a:pt x="506" y="1516"/>
                  </a:lnTo>
                  <a:lnTo>
                    <a:pt x="506" y="1583"/>
                  </a:lnTo>
                  <a:lnTo>
                    <a:pt x="539" y="1617"/>
                  </a:lnTo>
                  <a:lnTo>
                    <a:pt x="640" y="1617"/>
                  </a:lnTo>
                  <a:lnTo>
                    <a:pt x="1314" y="1213"/>
                  </a:lnTo>
                  <a:lnTo>
                    <a:pt x="2021" y="843"/>
                  </a:lnTo>
                  <a:lnTo>
                    <a:pt x="2492" y="674"/>
                  </a:lnTo>
                  <a:lnTo>
                    <a:pt x="2930" y="540"/>
                  </a:lnTo>
                  <a:lnTo>
                    <a:pt x="3401" y="438"/>
                  </a:lnTo>
                  <a:lnTo>
                    <a:pt x="3873" y="405"/>
                  </a:lnTo>
                  <a:lnTo>
                    <a:pt x="2863" y="775"/>
                  </a:lnTo>
                  <a:lnTo>
                    <a:pt x="1852" y="1146"/>
                  </a:lnTo>
                  <a:lnTo>
                    <a:pt x="1347" y="1348"/>
                  </a:lnTo>
                  <a:lnTo>
                    <a:pt x="876" y="1583"/>
                  </a:lnTo>
                  <a:lnTo>
                    <a:pt x="405" y="1853"/>
                  </a:lnTo>
                  <a:lnTo>
                    <a:pt x="1" y="2156"/>
                  </a:lnTo>
                  <a:lnTo>
                    <a:pt x="1" y="2492"/>
                  </a:lnTo>
                  <a:lnTo>
                    <a:pt x="640" y="2189"/>
                  </a:lnTo>
                  <a:lnTo>
                    <a:pt x="1280" y="1886"/>
                  </a:lnTo>
                  <a:lnTo>
                    <a:pt x="1953" y="1617"/>
                  </a:lnTo>
                  <a:lnTo>
                    <a:pt x="2627" y="1348"/>
                  </a:lnTo>
                  <a:lnTo>
                    <a:pt x="3300" y="1146"/>
                  </a:lnTo>
                  <a:lnTo>
                    <a:pt x="4007" y="1011"/>
                  </a:lnTo>
                  <a:lnTo>
                    <a:pt x="4546" y="876"/>
                  </a:lnTo>
                  <a:lnTo>
                    <a:pt x="4849" y="843"/>
                  </a:lnTo>
                  <a:lnTo>
                    <a:pt x="5152" y="809"/>
                  </a:lnTo>
                  <a:lnTo>
                    <a:pt x="4815" y="944"/>
                  </a:lnTo>
                  <a:lnTo>
                    <a:pt x="4512" y="1011"/>
                  </a:lnTo>
                  <a:lnTo>
                    <a:pt x="3873" y="1179"/>
                  </a:lnTo>
                  <a:lnTo>
                    <a:pt x="3098" y="1415"/>
                  </a:lnTo>
                  <a:lnTo>
                    <a:pt x="2324" y="1684"/>
                  </a:lnTo>
                  <a:lnTo>
                    <a:pt x="1650" y="1920"/>
                  </a:lnTo>
                  <a:lnTo>
                    <a:pt x="842" y="2189"/>
                  </a:lnTo>
                  <a:lnTo>
                    <a:pt x="438" y="2324"/>
                  </a:lnTo>
                  <a:lnTo>
                    <a:pt x="1" y="2526"/>
                  </a:lnTo>
                  <a:lnTo>
                    <a:pt x="1" y="2829"/>
                  </a:lnTo>
                  <a:lnTo>
                    <a:pt x="236" y="2728"/>
                  </a:lnTo>
                  <a:lnTo>
                    <a:pt x="1" y="2863"/>
                  </a:lnTo>
                  <a:lnTo>
                    <a:pt x="1" y="3132"/>
                  </a:lnTo>
                  <a:lnTo>
                    <a:pt x="876" y="2627"/>
                  </a:lnTo>
                  <a:lnTo>
                    <a:pt x="1314" y="2391"/>
                  </a:lnTo>
                  <a:lnTo>
                    <a:pt x="1785" y="2189"/>
                  </a:lnTo>
                  <a:lnTo>
                    <a:pt x="2762" y="1819"/>
                  </a:lnTo>
                  <a:lnTo>
                    <a:pt x="3267" y="1651"/>
                  </a:lnTo>
                  <a:lnTo>
                    <a:pt x="3772" y="1516"/>
                  </a:lnTo>
                  <a:lnTo>
                    <a:pt x="4310" y="1415"/>
                  </a:lnTo>
                  <a:lnTo>
                    <a:pt x="4815" y="1314"/>
                  </a:lnTo>
                  <a:lnTo>
                    <a:pt x="5354" y="1280"/>
                  </a:lnTo>
                  <a:lnTo>
                    <a:pt x="5859" y="1314"/>
                  </a:lnTo>
                  <a:lnTo>
                    <a:pt x="5085" y="1550"/>
                  </a:lnTo>
                  <a:lnTo>
                    <a:pt x="3839" y="1987"/>
                  </a:lnTo>
                  <a:lnTo>
                    <a:pt x="1718" y="2795"/>
                  </a:lnTo>
                  <a:lnTo>
                    <a:pt x="842" y="3166"/>
                  </a:lnTo>
                  <a:lnTo>
                    <a:pt x="405" y="3368"/>
                  </a:lnTo>
                  <a:lnTo>
                    <a:pt x="1" y="3603"/>
                  </a:lnTo>
                  <a:lnTo>
                    <a:pt x="1" y="3906"/>
                  </a:lnTo>
                  <a:lnTo>
                    <a:pt x="539" y="3570"/>
                  </a:lnTo>
                  <a:lnTo>
                    <a:pt x="1145" y="3300"/>
                  </a:lnTo>
                  <a:lnTo>
                    <a:pt x="1718" y="3065"/>
                  </a:lnTo>
                  <a:lnTo>
                    <a:pt x="2290" y="2829"/>
                  </a:lnTo>
                  <a:lnTo>
                    <a:pt x="4411" y="2055"/>
                  </a:lnTo>
                  <a:lnTo>
                    <a:pt x="4512" y="2021"/>
                  </a:lnTo>
                  <a:lnTo>
                    <a:pt x="3300" y="2526"/>
                  </a:lnTo>
                  <a:lnTo>
                    <a:pt x="2155" y="2997"/>
                  </a:lnTo>
                  <a:lnTo>
                    <a:pt x="977" y="3502"/>
                  </a:lnTo>
                  <a:lnTo>
                    <a:pt x="506" y="3772"/>
                  </a:lnTo>
                  <a:lnTo>
                    <a:pt x="1" y="4075"/>
                  </a:lnTo>
                  <a:lnTo>
                    <a:pt x="1" y="4310"/>
                  </a:lnTo>
                  <a:lnTo>
                    <a:pt x="438" y="4041"/>
                  </a:lnTo>
                  <a:lnTo>
                    <a:pt x="977" y="3772"/>
                  </a:lnTo>
                  <a:lnTo>
                    <a:pt x="1516" y="3536"/>
                  </a:lnTo>
                  <a:lnTo>
                    <a:pt x="741" y="4007"/>
                  </a:lnTo>
                  <a:lnTo>
                    <a:pt x="1" y="4512"/>
                  </a:lnTo>
                  <a:lnTo>
                    <a:pt x="1" y="4782"/>
                  </a:lnTo>
                  <a:lnTo>
                    <a:pt x="236" y="4613"/>
                  </a:lnTo>
                  <a:lnTo>
                    <a:pt x="876" y="4209"/>
                  </a:lnTo>
                  <a:lnTo>
                    <a:pt x="1516" y="3839"/>
                  </a:lnTo>
                  <a:lnTo>
                    <a:pt x="2189" y="3502"/>
                  </a:lnTo>
                  <a:lnTo>
                    <a:pt x="2863" y="3199"/>
                  </a:lnTo>
                  <a:lnTo>
                    <a:pt x="4243" y="2694"/>
                  </a:lnTo>
                  <a:lnTo>
                    <a:pt x="5590" y="2189"/>
                  </a:lnTo>
                  <a:lnTo>
                    <a:pt x="6398" y="1853"/>
                  </a:lnTo>
                  <a:lnTo>
                    <a:pt x="6802" y="1684"/>
                  </a:lnTo>
                  <a:lnTo>
                    <a:pt x="7138" y="1415"/>
                  </a:lnTo>
                  <a:lnTo>
                    <a:pt x="7475" y="1718"/>
                  </a:lnTo>
                  <a:lnTo>
                    <a:pt x="7812" y="2055"/>
                  </a:lnTo>
                  <a:lnTo>
                    <a:pt x="8115" y="2425"/>
                  </a:lnTo>
                  <a:lnTo>
                    <a:pt x="8384" y="2795"/>
                  </a:lnTo>
                  <a:lnTo>
                    <a:pt x="8350" y="2795"/>
                  </a:lnTo>
                  <a:lnTo>
                    <a:pt x="8014" y="2829"/>
                  </a:lnTo>
                  <a:lnTo>
                    <a:pt x="7711" y="2896"/>
                  </a:lnTo>
                  <a:lnTo>
                    <a:pt x="7408" y="3031"/>
                  </a:lnTo>
                  <a:lnTo>
                    <a:pt x="7071" y="3166"/>
                  </a:lnTo>
                  <a:lnTo>
                    <a:pt x="6499" y="3469"/>
                  </a:lnTo>
                  <a:lnTo>
                    <a:pt x="5926" y="3805"/>
                  </a:lnTo>
                  <a:lnTo>
                    <a:pt x="5893" y="3805"/>
                  </a:lnTo>
                  <a:lnTo>
                    <a:pt x="3098" y="5118"/>
                  </a:lnTo>
                  <a:lnTo>
                    <a:pt x="2290" y="5455"/>
                  </a:lnTo>
                  <a:lnTo>
                    <a:pt x="2863" y="5118"/>
                  </a:lnTo>
                  <a:lnTo>
                    <a:pt x="4714" y="4007"/>
                  </a:lnTo>
                  <a:lnTo>
                    <a:pt x="5489" y="3772"/>
                  </a:lnTo>
                  <a:lnTo>
                    <a:pt x="6263" y="3469"/>
                  </a:lnTo>
                  <a:lnTo>
                    <a:pt x="7004" y="3166"/>
                  </a:lnTo>
                  <a:lnTo>
                    <a:pt x="7374" y="2964"/>
                  </a:lnTo>
                  <a:lnTo>
                    <a:pt x="7744" y="2762"/>
                  </a:lnTo>
                  <a:lnTo>
                    <a:pt x="7778" y="2694"/>
                  </a:lnTo>
                  <a:lnTo>
                    <a:pt x="7812" y="2627"/>
                  </a:lnTo>
                  <a:lnTo>
                    <a:pt x="7744" y="2560"/>
                  </a:lnTo>
                  <a:lnTo>
                    <a:pt x="7677" y="2526"/>
                  </a:lnTo>
                  <a:lnTo>
                    <a:pt x="7239" y="2593"/>
                  </a:lnTo>
                  <a:lnTo>
                    <a:pt x="6802" y="2694"/>
                  </a:lnTo>
                  <a:lnTo>
                    <a:pt x="6364" y="2829"/>
                  </a:lnTo>
                  <a:lnTo>
                    <a:pt x="5960" y="3031"/>
                  </a:lnTo>
                  <a:lnTo>
                    <a:pt x="5522" y="3199"/>
                  </a:lnTo>
                  <a:lnTo>
                    <a:pt x="5118" y="3435"/>
                  </a:lnTo>
                  <a:lnTo>
                    <a:pt x="4310" y="3906"/>
                  </a:lnTo>
                  <a:lnTo>
                    <a:pt x="3536" y="4176"/>
                  </a:lnTo>
                  <a:lnTo>
                    <a:pt x="2728" y="4445"/>
                  </a:lnTo>
                  <a:lnTo>
                    <a:pt x="4479" y="3502"/>
                  </a:lnTo>
                  <a:lnTo>
                    <a:pt x="5623" y="2896"/>
                  </a:lnTo>
                  <a:lnTo>
                    <a:pt x="6128" y="2627"/>
                  </a:lnTo>
                  <a:lnTo>
                    <a:pt x="6768" y="2425"/>
                  </a:lnTo>
                  <a:lnTo>
                    <a:pt x="7071" y="2290"/>
                  </a:lnTo>
                  <a:lnTo>
                    <a:pt x="7374" y="2156"/>
                  </a:lnTo>
                  <a:lnTo>
                    <a:pt x="7441" y="2122"/>
                  </a:lnTo>
                  <a:lnTo>
                    <a:pt x="7441" y="2021"/>
                  </a:lnTo>
                  <a:lnTo>
                    <a:pt x="7408" y="1954"/>
                  </a:lnTo>
                  <a:lnTo>
                    <a:pt x="7307" y="1920"/>
                  </a:lnTo>
                  <a:lnTo>
                    <a:pt x="6970" y="1987"/>
                  </a:lnTo>
                  <a:lnTo>
                    <a:pt x="6600" y="2088"/>
                  </a:lnTo>
                  <a:lnTo>
                    <a:pt x="6263" y="2257"/>
                  </a:lnTo>
                  <a:lnTo>
                    <a:pt x="5926" y="2425"/>
                  </a:lnTo>
                  <a:lnTo>
                    <a:pt x="5421" y="2593"/>
                  </a:lnTo>
                  <a:lnTo>
                    <a:pt x="4950" y="2762"/>
                  </a:lnTo>
                  <a:lnTo>
                    <a:pt x="3873" y="3199"/>
                  </a:lnTo>
                  <a:lnTo>
                    <a:pt x="2795" y="3671"/>
                  </a:lnTo>
                  <a:lnTo>
                    <a:pt x="472" y="4782"/>
                  </a:lnTo>
                  <a:lnTo>
                    <a:pt x="1" y="5017"/>
                  </a:lnTo>
                  <a:lnTo>
                    <a:pt x="1" y="5320"/>
                  </a:lnTo>
                  <a:lnTo>
                    <a:pt x="169" y="5219"/>
                  </a:lnTo>
                  <a:lnTo>
                    <a:pt x="2694" y="4007"/>
                  </a:lnTo>
                  <a:lnTo>
                    <a:pt x="4209" y="3334"/>
                  </a:lnTo>
                  <a:lnTo>
                    <a:pt x="2728" y="4142"/>
                  </a:lnTo>
                  <a:lnTo>
                    <a:pt x="1650" y="4681"/>
                  </a:lnTo>
                  <a:lnTo>
                    <a:pt x="539" y="5219"/>
                  </a:lnTo>
                  <a:lnTo>
                    <a:pt x="1" y="5556"/>
                  </a:lnTo>
                  <a:lnTo>
                    <a:pt x="1" y="5960"/>
                  </a:lnTo>
                  <a:lnTo>
                    <a:pt x="775" y="5590"/>
                  </a:lnTo>
                  <a:lnTo>
                    <a:pt x="1415" y="5287"/>
                  </a:lnTo>
                  <a:lnTo>
                    <a:pt x="2088" y="4984"/>
                  </a:lnTo>
                  <a:lnTo>
                    <a:pt x="3435" y="4445"/>
                  </a:lnTo>
                  <a:lnTo>
                    <a:pt x="2728" y="4883"/>
                  </a:lnTo>
                  <a:lnTo>
                    <a:pt x="2088" y="5253"/>
                  </a:lnTo>
                  <a:lnTo>
                    <a:pt x="1448" y="5590"/>
                  </a:lnTo>
                  <a:lnTo>
                    <a:pt x="135" y="6263"/>
                  </a:lnTo>
                  <a:lnTo>
                    <a:pt x="1" y="6330"/>
                  </a:lnTo>
                  <a:lnTo>
                    <a:pt x="1" y="6768"/>
                  </a:lnTo>
                  <a:lnTo>
                    <a:pt x="371" y="6566"/>
                  </a:lnTo>
                  <a:lnTo>
                    <a:pt x="842" y="6364"/>
                  </a:lnTo>
                  <a:lnTo>
                    <a:pt x="405" y="6600"/>
                  </a:lnTo>
                  <a:lnTo>
                    <a:pt x="1" y="6903"/>
                  </a:lnTo>
                  <a:lnTo>
                    <a:pt x="1" y="7509"/>
                  </a:lnTo>
                  <a:lnTo>
                    <a:pt x="1112" y="6970"/>
                  </a:lnTo>
                  <a:lnTo>
                    <a:pt x="2290" y="6398"/>
                  </a:lnTo>
                  <a:lnTo>
                    <a:pt x="3300" y="5977"/>
                  </a:lnTo>
                  <a:lnTo>
                    <a:pt x="2189" y="6532"/>
                  </a:lnTo>
                  <a:lnTo>
                    <a:pt x="1617" y="6835"/>
                  </a:lnTo>
                  <a:lnTo>
                    <a:pt x="1011" y="7206"/>
                  </a:lnTo>
                  <a:lnTo>
                    <a:pt x="573" y="7542"/>
                  </a:lnTo>
                  <a:lnTo>
                    <a:pt x="102" y="7879"/>
                  </a:lnTo>
                  <a:lnTo>
                    <a:pt x="1" y="7946"/>
                  </a:lnTo>
                  <a:lnTo>
                    <a:pt x="1" y="8485"/>
                  </a:lnTo>
                  <a:lnTo>
                    <a:pt x="640" y="8081"/>
                  </a:lnTo>
                  <a:lnTo>
                    <a:pt x="1314" y="7677"/>
                  </a:lnTo>
                  <a:lnTo>
                    <a:pt x="1718" y="7475"/>
                  </a:lnTo>
                  <a:lnTo>
                    <a:pt x="2122" y="7307"/>
                  </a:lnTo>
                  <a:lnTo>
                    <a:pt x="1078" y="8115"/>
                  </a:lnTo>
                  <a:lnTo>
                    <a:pt x="34" y="8923"/>
                  </a:lnTo>
                  <a:lnTo>
                    <a:pt x="1" y="8923"/>
                  </a:lnTo>
                  <a:lnTo>
                    <a:pt x="1" y="9293"/>
                  </a:lnTo>
                  <a:lnTo>
                    <a:pt x="236" y="9125"/>
                  </a:lnTo>
                  <a:lnTo>
                    <a:pt x="876" y="8856"/>
                  </a:lnTo>
                  <a:lnTo>
                    <a:pt x="1448" y="8620"/>
                  </a:lnTo>
                  <a:lnTo>
                    <a:pt x="1886" y="8451"/>
                  </a:lnTo>
                  <a:lnTo>
                    <a:pt x="1011" y="9024"/>
                  </a:lnTo>
                  <a:lnTo>
                    <a:pt x="135" y="9563"/>
                  </a:lnTo>
                  <a:lnTo>
                    <a:pt x="102" y="9596"/>
                  </a:lnTo>
                  <a:lnTo>
                    <a:pt x="68" y="9630"/>
                  </a:lnTo>
                  <a:lnTo>
                    <a:pt x="102" y="9731"/>
                  </a:lnTo>
                  <a:lnTo>
                    <a:pt x="135" y="9798"/>
                  </a:lnTo>
                  <a:lnTo>
                    <a:pt x="236" y="9798"/>
                  </a:lnTo>
                  <a:lnTo>
                    <a:pt x="1213" y="9495"/>
                  </a:lnTo>
                  <a:lnTo>
                    <a:pt x="1684" y="9327"/>
                  </a:lnTo>
                  <a:lnTo>
                    <a:pt x="2155" y="9159"/>
                  </a:lnTo>
                  <a:lnTo>
                    <a:pt x="2694" y="8889"/>
                  </a:lnTo>
                  <a:lnTo>
                    <a:pt x="3233" y="8620"/>
                  </a:lnTo>
                  <a:lnTo>
                    <a:pt x="4277" y="8047"/>
                  </a:lnTo>
                  <a:lnTo>
                    <a:pt x="5219" y="7542"/>
                  </a:lnTo>
                  <a:lnTo>
                    <a:pt x="6162" y="7105"/>
                  </a:lnTo>
                  <a:lnTo>
                    <a:pt x="5085" y="7744"/>
                  </a:lnTo>
                  <a:lnTo>
                    <a:pt x="2863" y="8990"/>
                  </a:lnTo>
                  <a:lnTo>
                    <a:pt x="640" y="10236"/>
                  </a:lnTo>
                  <a:lnTo>
                    <a:pt x="573" y="10303"/>
                  </a:lnTo>
                  <a:lnTo>
                    <a:pt x="573" y="10404"/>
                  </a:lnTo>
                  <a:lnTo>
                    <a:pt x="270" y="10169"/>
                  </a:lnTo>
                  <a:lnTo>
                    <a:pt x="1" y="9967"/>
                  </a:lnTo>
                  <a:lnTo>
                    <a:pt x="1" y="10270"/>
                  </a:lnTo>
                  <a:lnTo>
                    <a:pt x="371" y="10573"/>
                  </a:lnTo>
                  <a:lnTo>
                    <a:pt x="809" y="10808"/>
                  </a:lnTo>
                  <a:lnTo>
                    <a:pt x="1179" y="11010"/>
                  </a:lnTo>
                  <a:lnTo>
                    <a:pt x="1583" y="11212"/>
                  </a:lnTo>
                  <a:lnTo>
                    <a:pt x="1987" y="11347"/>
                  </a:lnTo>
                  <a:lnTo>
                    <a:pt x="2425" y="11482"/>
                  </a:lnTo>
                  <a:lnTo>
                    <a:pt x="2863" y="11549"/>
                  </a:lnTo>
                  <a:lnTo>
                    <a:pt x="3267" y="11616"/>
                  </a:lnTo>
                  <a:lnTo>
                    <a:pt x="3704" y="11650"/>
                  </a:lnTo>
                  <a:lnTo>
                    <a:pt x="4142" y="11650"/>
                  </a:lnTo>
                  <a:lnTo>
                    <a:pt x="4580" y="11616"/>
                  </a:lnTo>
                  <a:lnTo>
                    <a:pt x="5017" y="11549"/>
                  </a:lnTo>
                  <a:lnTo>
                    <a:pt x="5421" y="11448"/>
                  </a:lnTo>
                  <a:lnTo>
                    <a:pt x="5825" y="11347"/>
                  </a:lnTo>
                  <a:lnTo>
                    <a:pt x="6229" y="11179"/>
                  </a:lnTo>
                  <a:lnTo>
                    <a:pt x="6633" y="10977"/>
                  </a:lnTo>
                  <a:lnTo>
                    <a:pt x="7004" y="10741"/>
                  </a:lnTo>
                  <a:lnTo>
                    <a:pt x="7374" y="10505"/>
                  </a:lnTo>
                  <a:lnTo>
                    <a:pt x="7744" y="10135"/>
                  </a:lnTo>
                  <a:lnTo>
                    <a:pt x="8081" y="9731"/>
                  </a:lnTo>
                  <a:lnTo>
                    <a:pt x="8418" y="9293"/>
                  </a:lnTo>
                  <a:lnTo>
                    <a:pt x="8653" y="8856"/>
                  </a:lnTo>
                  <a:lnTo>
                    <a:pt x="8889" y="8350"/>
                  </a:lnTo>
                  <a:lnTo>
                    <a:pt x="9057" y="7812"/>
                  </a:lnTo>
                  <a:lnTo>
                    <a:pt x="9226" y="7273"/>
                  </a:lnTo>
                  <a:lnTo>
                    <a:pt x="9293" y="6734"/>
                  </a:lnTo>
                  <a:lnTo>
                    <a:pt x="9360" y="6196"/>
                  </a:lnTo>
                  <a:lnTo>
                    <a:pt x="9360" y="5623"/>
                  </a:lnTo>
                  <a:lnTo>
                    <a:pt x="9327" y="5085"/>
                  </a:lnTo>
                  <a:lnTo>
                    <a:pt x="9259" y="4546"/>
                  </a:lnTo>
                  <a:lnTo>
                    <a:pt x="9158" y="4007"/>
                  </a:lnTo>
                  <a:lnTo>
                    <a:pt x="8990" y="3502"/>
                  </a:lnTo>
                  <a:lnTo>
                    <a:pt x="8788" y="3031"/>
                  </a:lnTo>
                  <a:lnTo>
                    <a:pt x="8519" y="2560"/>
                  </a:lnTo>
                  <a:lnTo>
                    <a:pt x="8283" y="2189"/>
                  </a:lnTo>
                  <a:lnTo>
                    <a:pt x="7980" y="1853"/>
                  </a:lnTo>
                  <a:lnTo>
                    <a:pt x="7677" y="1550"/>
                  </a:lnTo>
                  <a:lnTo>
                    <a:pt x="7340" y="1247"/>
                  </a:lnTo>
                  <a:lnTo>
                    <a:pt x="7374" y="1179"/>
                  </a:lnTo>
                  <a:lnTo>
                    <a:pt x="7374" y="1112"/>
                  </a:lnTo>
                  <a:lnTo>
                    <a:pt x="7307" y="1045"/>
                  </a:lnTo>
                  <a:lnTo>
                    <a:pt x="7071" y="1045"/>
                  </a:lnTo>
                  <a:lnTo>
                    <a:pt x="6768" y="843"/>
                  </a:lnTo>
                  <a:lnTo>
                    <a:pt x="6431" y="674"/>
                  </a:lnTo>
                  <a:lnTo>
                    <a:pt x="6095" y="506"/>
                  </a:lnTo>
                  <a:lnTo>
                    <a:pt x="5758" y="371"/>
                  </a:lnTo>
                  <a:lnTo>
                    <a:pt x="5388" y="270"/>
                  </a:lnTo>
                  <a:lnTo>
                    <a:pt x="5051" y="203"/>
                  </a:lnTo>
                  <a:lnTo>
                    <a:pt x="4681" y="135"/>
                  </a:lnTo>
                  <a:lnTo>
                    <a:pt x="4310" y="102"/>
                  </a:lnTo>
                  <a:lnTo>
                    <a:pt x="4277" y="34"/>
                  </a:lnTo>
                  <a:lnTo>
                    <a:pt x="4209" y="34"/>
                  </a:lnTo>
                  <a:lnTo>
                    <a:pt x="3637" y="1"/>
                  </a:lnTo>
                  <a:close/>
                </a:path>
              </a:pathLst>
            </a:custGeom>
            <a:solidFill>
              <a:srgbClr val="BDD1D3"/>
            </a:solidFill>
            <a:ln>
              <a:noFill/>
            </a:ln>
          </p:spPr>
          <p:txBody>
            <a:bodyPr lIns="117025" tIns="117025" rIns="117025" bIns="117025" anchor="ctr"/>
            <a:lstStyle/>
            <a:p>
              <a:pPr>
                <a:defRPr/>
              </a:pPr>
              <a:endParaRPr lang="ru-RU" sz="1350"/>
            </a:p>
          </p:txBody>
        </p:sp>
        <p:sp>
          <p:nvSpPr>
            <p:cNvPr id="882" name="Shape 744">
              <a:extLst>
                <a:ext uri="{FF2B5EF4-FFF2-40B4-BE49-F238E27FC236}">
                  <a16:creationId xmlns:a16="http://schemas.microsoft.com/office/drawing/2014/main" id="{11BFA57D-EFFC-87D2-1EC4-19CB8EAB8128}"/>
                </a:ext>
              </a:extLst>
            </p:cNvPr>
            <p:cNvSpPr>
              <a:spLocks/>
            </p:cNvSpPr>
            <p:nvPr/>
          </p:nvSpPr>
          <p:spPr bwMode="auto">
            <a:xfrm>
              <a:off x="4707050" y="2941933"/>
              <a:ext cx="63336" cy="59744"/>
            </a:xfrm>
            <a:custGeom>
              <a:avLst/>
              <a:gdLst>
                <a:gd name="T0" fmla="*/ 881250000 w 2526"/>
                <a:gd name="T1" fmla="*/ 92187500 h 2392"/>
                <a:gd name="T2" fmla="*/ 881250000 w 2526"/>
                <a:gd name="T3" fmla="*/ 263281250 h 2392"/>
                <a:gd name="T4" fmla="*/ 894531250 w 2526"/>
                <a:gd name="T5" fmla="*/ 421093750 h 2392"/>
                <a:gd name="T6" fmla="*/ 894531250 w 2526"/>
                <a:gd name="T7" fmla="*/ 631640625 h 2392"/>
                <a:gd name="T8" fmla="*/ 907421875 w 2526"/>
                <a:gd name="T9" fmla="*/ 828906250 h 2392"/>
                <a:gd name="T10" fmla="*/ 828515625 w 2526"/>
                <a:gd name="T11" fmla="*/ 815625000 h 2392"/>
                <a:gd name="T12" fmla="*/ 736718750 w 2526"/>
                <a:gd name="T13" fmla="*/ 815625000 h 2392"/>
                <a:gd name="T14" fmla="*/ 565625000 w 2526"/>
                <a:gd name="T15" fmla="*/ 828906250 h 2392"/>
                <a:gd name="T16" fmla="*/ 355078125 w 2526"/>
                <a:gd name="T17" fmla="*/ 828906250 h 2392"/>
                <a:gd name="T18" fmla="*/ 250000000 w 2526"/>
                <a:gd name="T19" fmla="*/ 842187500 h 2392"/>
                <a:gd name="T20" fmla="*/ 144531250 w 2526"/>
                <a:gd name="T21" fmla="*/ 868359375 h 2392"/>
                <a:gd name="T22" fmla="*/ 131640625 w 2526"/>
                <a:gd name="T23" fmla="*/ 657812500 h 2392"/>
                <a:gd name="T24" fmla="*/ 105078125 w 2526"/>
                <a:gd name="T25" fmla="*/ 447656250 h 2392"/>
                <a:gd name="T26" fmla="*/ 92187500 w 2526"/>
                <a:gd name="T27" fmla="*/ 276562500 h 2392"/>
                <a:gd name="T28" fmla="*/ 65625000 w 2526"/>
                <a:gd name="T29" fmla="*/ 105468750 h 2392"/>
                <a:gd name="T30" fmla="*/ 262890625 w 2526"/>
                <a:gd name="T31" fmla="*/ 118750000 h 2392"/>
                <a:gd name="T32" fmla="*/ 473437500 w 2526"/>
                <a:gd name="T33" fmla="*/ 105468750 h 2392"/>
                <a:gd name="T34" fmla="*/ 881250000 w 2526"/>
                <a:gd name="T35" fmla="*/ 92187500 h 2392"/>
                <a:gd name="T36" fmla="*/ 881250000 w 2526"/>
                <a:gd name="T37" fmla="*/ 390625 h 2392"/>
                <a:gd name="T38" fmla="*/ 473437500 w 2526"/>
                <a:gd name="T39" fmla="*/ 13281250 h 2392"/>
                <a:gd name="T40" fmla="*/ 262890625 w 2526"/>
                <a:gd name="T41" fmla="*/ 13281250 h 2392"/>
                <a:gd name="T42" fmla="*/ 52734375 w 2526"/>
                <a:gd name="T43" fmla="*/ 39843750 h 2392"/>
                <a:gd name="T44" fmla="*/ 26171875 w 2526"/>
                <a:gd name="T45" fmla="*/ 52734375 h 2392"/>
                <a:gd name="T46" fmla="*/ 26171875 w 2526"/>
                <a:gd name="T47" fmla="*/ 79296875 h 2392"/>
                <a:gd name="T48" fmla="*/ 13281250 w 2526"/>
                <a:gd name="T49" fmla="*/ 171093750 h 2392"/>
                <a:gd name="T50" fmla="*/ 0 w 2526"/>
                <a:gd name="T51" fmla="*/ 263281250 h 2392"/>
                <a:gd name="T52" fmla="*/ 13281250 w 2526"/>
                <a:gd name="T53" fmla="*/ 447656250 h 2392"/>
                <a:gd name="T54" fmla="*/ 39453125 w 2526"/>
                <a:gd name="T55" fmla="*/ 684375000 h 2392"/>
                <a:gd name="T56" fmla="*/ 52734375 w 2526"/>
                <a:gd name="T57" fmla="*/ 789453125 h 2392"/>
                <a:gd name="T58" fmla="*/ 92187500 w 2526"/>
                <a:gd name="T59" fmla="*/ 907812500 h 2392"/>
                <a:gd name="T60" fmla="*/ 92187500 w 2526"/>
                <a:gd name="T61" fmla="*/ 921093750 h 2392"/>
                <a:gd name="T62" fmla="*/ 144531250 w 2526"/>
                <a:gd name="T63" fmla="*/ 921093750 h 2392"/>
                <a:gd name="T64" fmla="*/ 236718750 w 2526"/>
                <a:gd name="T65" fmla="*/ 933984375 h 2392"/>
                <a:gd name="T66" fmla="*/ 328906250 w 2526"/>
                <a:gd name="T67" fmla="*/ 933984375 h 2392"/>
                <a:gd name="T68" fmla="*/ 512890625 w 2526"/>
                <a:gd name="T69" fmla="*/ 921093750 h 2392"/>
                <a:gd name="T70" fmla="*/ 815625000 w 2526"/>
                <a:gd name="T71" fmla="*/ 921093750 h 2392"/>
                <a:gd name="T72" fmla="*/ 920703125 w 2526"/>
                <a:gd name="T73" fmla="*/ 894531250 h 2392"/>
                <a:gd name="T74" fmla="*/ 933984375 w 2526"/>
                <a:gd name="T75" fmla="*/ 907812500 h 2392"/>
                <a:gd name="T76" fmla="*/ 973437500 w 2526"/>
                <a:gd name="T77" fmla="*/ 907812500 h 2392"/>
                <a:gd name="T78" fmla="*/ 973437500 w 2526"/>
                <a:gd name="T79" fmla="*/ 894531250 h 2392"/>
                <a:gd name="T80" fmla="*/ 986328125 w 2526"/>
                <a:gd name="T81" fmla="*/ 789453125 h 2392"/>
                <a:gd name="T82" fmla="*/ 986328125 w 2526"/>
                <a:gd name="T83" fmla="*/ 684375000 h 2392"/>
                <a:gd name="T84" fmla="*/ 973437500 w 2526"/>
                <a:gd name="T85" fmla="*/ 487109375 h 2392"/>
                <a:gd name="T86" fmla="*/ 960156250 w 2526"/>
                <a:gd name="T87" fmla="*/ 250390625 h 2392"/>
                <a:gd name="T88" fmla="*/ 946875000 w 2526"/>
                <a:gd name="T89" fmla="*/ 144921875 h 2392"/>
                <a:gd name="T90" fmla="*/ 920703125 w 2526"/>
                <a:gd name="T91" fmla="*/ 26562500 h 2392"/>
                <a:gd name="T92" fmla="*/ 907421875 w 2526"/>
                <a:gd name="T93" fmla="*/ 13281250 h 2392"/>
                <a:gd name="T94" fmla="*/ 894531250 w 2526"/>
                <a:gd name="T95" fmla="*/ 390625 h 2392"/>
                <a:gd name="T96" fmla="*/ 881250000 w 2526"/>
                <a:gd name="T97" fmla="*/ 390625 h 2392"/>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2526"/>
                <a:gd name="T148" fmla="*/ 0 h 2392"/>
                <a:gd name="T149" fmla="*/ 2526 w 2526"/>
                <a:gd name="T150" fmla="*/ 2392 h 2392"/>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2526" h="2392" extrusionOk="0">
                  <a:moveTo>
                    <a:pt x="2256" y="236"/>
                  </a:moveTo>
                  <a:lnTo>
                    <a:pt x="2256" y="674"/>
                  </a:lnTo>
                  <a:lnTo>
                    <a:pt x="2290" y="1078"/>
                  </a:lnTo>
                  <a:lnTo>
                    <a:pt x="2290" y="1617"/>
                  </a:lnTo>
                  <a:lnTo>
                    <a:pt x="2323" y="2122"/>
                  </a:lnTo>
                  <a:lnTo>
                    <a:pt x="2121" y="2088"/>
                  </a:lnTo>
                  <a:lnTo>
                    <a:pt x="1886" y="2088"/>
                  </a:lnTo>
                  <a:lnTo>
                    <a:pt x="1448" y="2122"/>
                  </a:lnTo>
                  <a:lnTo>
                    <a:pt x="909" y="2122"/>
                  </a:lnTo>
                  <a:lnTo>
                    <a:pt x="640" y="2156"/>
                  </a:lnTo>
                  <a:lnTo>
                    <a:pt x="370" y="2223"/>
                  </a:lnTo>
                  <a:lnTo>
                    <a:pt x="337" y="1684"/>
                  </a:lnTo>
                  <a:lnTo>
                    <a:pt x="269" y="1146"/>
                  </a:lnTo>
                  <a:lnTo>
                    <a:pt x="236" y="708"/>
                  </a:lnTo>
                  <a:lnTo>
                    <a:pt x="168" y="270"/>
                  </a:lnTo>
                  <a:lnTo>
                    <a:pt x="673" y="304"/>
                  </a:lnTo>
                  <a:lnTo>
                    <a:pt x="1212" y="270"/>
                  </a:lnTo>
                  <a:lnTo>
                    <a:pt x="2256" y="236"/>
                  </a:lnTo>
                  <a:close/>
                  <a:moveTo>
                    <a:pt x="2256" y="1"/>
                  </a:moveTo>
                  <a:lnTo>
                    <a:pt x="1212" y="34"/>
                  </a:lnTo>
                  <a:lnTo>
                    <a:pt x="673" y="34"/>
                  </a:lnTo>
                  <a:lnTo>
                    <a:pt x="135" y="102"/>
                  </a:lnTo>
                  <a:lnTo>
                    <a:pt x="67" y="135"/>
                  </a:lnTo>
                  <a:lnTo>
                    <a:pt x="67" y="203"/>
                  </a:lnTo>
                  <a:lnTo>
                    <a:pt x="34" y="438"/>
                  </a:lnTo>
                  <a:lnTo>
                    <a:pt x="0" y="674"/>
                  </a:lnTo>
                  <a:lnTo>
                    <a:pt x="34" y="1146"/>
                  </a:lnTo>
                  <a:lnTo>
                    <a:pt x="101" y="1752"/>
                  </a:lnTo>
                  <a:lnTo>
                    <a:pt x="135" y="2021"/>
                  </a:lnTo>
                  <a:lnTo>
                    <a:pt x="236" y="2324"/>
                  </a:lnTo>
                  <a:lnTo>
                    <a:pt x="236" y="2358"/>
                  </a:lnTo>
                  <a:lnTo>
                    <a:pt x="370" y="2358"/>
                  </a:lnTo>
                  <a:lnTo>
                    <a:pt x="606" y="2391"/>
                  </a:lnTo>
                  <a:lnTo>
                    <a:pt x="842" y="2391"/>
                  </a:lnTo>
                  <a:lnTo>
                    <a:pt x="1313" y="2358"/>
                  </a:lnTo>
                  <a:lnTo>
                    <a:pt x="2088" y="2358"/>
                  </a:lnTo>
                  <a:lnTo>
                    <a:pt x="2357" y="2290"/>
                  </a:lnTo>
                  <a:lnTo>
                    <a:pt x="2391" y="2324"/>
                  </a:lnTo>
                  <a:lnTo>
                    <a:pt x="2492" y="2324"/>
                  </a:lnTo>
                  <a:lnTo>
                    <a:pt x="2492" y="2290"/>
                  </a:lnTo>
                  <a:lnTo>
                    <a:pt x="2525" y="2021"/>
                  </a:lnTo>
                  <a:lnTo>
                    <a:pt x="2525" y="1752"/>
                  </a:lnTo>
                  <a:lnTo>
                    <a:pt x="2492" y="1247"/>
                  </a:lnTo>
                  <a:lnTo>
                    <a:pt x="2458" y="641"/>
                  </a:lnTo>
                  <a:lnTo>
                    <a:pt x="2424" y="371"/>
                  </a:lnTo>
                  <a:lnTo>
                    <a:pt x="2357" y="68"/>
                  </a:lnTo>
                  <a:lnTo>
                    <a:pt x="2323" y="34"/>
                  </a:lnTo>
                  <a:lnTo>
                    <a:pt x="2290" y="1"/>
                  </a:lnTo>
                  <a:lnTo>
                    <a:pt x="2256" y="1"/>
                  </a:lnTo>
                  <a:close/>
                </a:path>
              </a:pathLst>
            </a:custGeom>
            <a:solidFill>
              <a:srgbClr val="BDD1D3"/>
            </a:solidFill>
            <a:ln>
              <a:noFill/>
            </a:ln>
          </p:spPr>
          <p:txBody>
            <a:bodyPr lIns="117025" tIns="117025" rIns="117025" bIns="117025" anchor="ctr"/>
            <a:lstStyle/>
            <a:p>
              <a:pPr>
                <a:defRPr/>
              </a:pPr>
              <a:endParaRPr lang="ru-RU" sz="1350"/>
            </a:p>
          </p:txBody>
        </p:sp>
        <p:sp>
          <p:nvSpPr>
            <p:cNvPr id="883" name="Shape 745">
              <a:extLst>
                <a:ext uri="{FF2B5EF4-FFF2-40B4-BE49-F238E27FC236}">
                  <a16:creationId xmlns:a16="http://schemas.microsoft.com/office/drawing/2014/main" id="{C6D3DC4F-9841-CFAA-A9B5-8FA6DEC0CDF2}"/>
                </a:ext>
              </a:extLst>
            </p:cNvPr>
            <p:cNvSpPr>
              <a:spLocks/>
            </p:cNvSpPr>
            <p:nvPr/>
          </p:nvSpPr>
          <p:spPr bwMode="auto">
            <a:xfrm>
              <a:off x="4637142" y="2942530"/>
              <a:ext cx="62739" cy="68108"/>
            </a:xfrm>
            <a:custGeom>
              <a:avLst/>
              <a:gdLst>
                <a:gd name="T0" fmla="*/ 894531250 w 2493"/>
                <a:gd name="T1" fmla="*/ 92187500 h 2728"/>
                <a:gd name="T2" fmla="*/ 868359375 w 2493"/>
                <a:gd name="T3" fmla="*/ 289453125 h 2728"/>
                <a:gd name="T4" fmla="*/ 868359375 w 2493"/>
                <a:gd name="T5" fmla="*/ 500000000 h 2728"/>
                <a:gd name="T6" fmla="*/ 868359375 w 2493"/>
                <a:gd name="T7" fmla="*/ 710546875 h 2728"/>
                <a:gd name="T8" fmla="*/ 894531250 w 2493"/>
                <a:gd name="T9" fmla="*/ 907812500 h 2728"/>
                <a:gd name="T10" fmla="*/ 907812500 w 2493"/>
                <a:gd name="T11" fmla="*/ 933984375 h 2728"/>
                <a:gd name="T12" fmla="*/ 907812500 w 2493"/>
                <a:gd name="T13" fmla="*/ 933984375 h 2728"/>
                <a:gd name="T14" fmla="*/ 894531250 w 2493"/>
                <a:gd name="T15" fmla="*/ 920703125 h 2728"/>
                <a:gd name="T16" fmla="*/ 710546875 w 2493"/>
                <a:gd name="T17" fmla="*/ 920703125 h 2728"/>
                <a:gd name="T18" fmla="*/ 526171875 w 2493"/>
                <a:gd name="T19" fmla="*/ 933984375 h 2728"/>
                <a:gd name="T20" fmla="*/ 144921875 w 2493"/>
                <a:gd name="T21" fmla="*/ 933984375 h 2728"/>
                <a:gd name="T22" fmla="*/ 105468750 w 2493"/>
                <a:gd name="T23" fmla="*/ 513281250 h 2728"/>
                <a:gd name="T24" fmla="*/ 79296875 w 2493"/>
                <a:gd name="T25" fmla="*/ 105468750 h 2728"/>
                <a:gd name="T26" fmla="*/ 79296875 w 2493"/>
                <a:gd name="T27" fmla="*/ 105468750 h 2728"/>
                <a:gd name="T28" fmla="*/ 276562500 w 2493"/>
                <a:gd name="T29" fmla="*/ 118359375 h 2728"/>
                <a:gd name="T30" fmla="*/ 486718750 w 2493"/>
                <a:gd name="T31" fmla="*/ 118359375 h 2728"/>
                <a:gd name="T32" fmla="*/ 894531250 w 2493"/>
                <a:gd name="T33" fmla="*/ 92187500 h 2728"/>
                <a:gd name="T34" fmla="*/ 907812500 w 2493"/>
                <a:gd name="T35" fmla="*/ 0 h 2728"/>
                <a:gd name="T36" fmla="*/ 697265625 w 2493"/>
                <a:gd name="T37" fmla="*/ 13281250 h 2728"/>
                <a:gd name="T38" fmla="*/ 486718750 w 2493"/>
                <a:gd name="T39" fmla="*/ 26562500 h 2728"/>
                <a:gd name="T40" fmla="*/ 276562500 w 2493"/>
                <a:gd name="T41" fmla="*/ 26562500 h 2728"/>
                <a:gd name="T42" fmla="*/ 66015625 w 2493"/>
                <a:gd name="T43" fmla="*/ 39453125 h 2728"/>
                <a:gd name="T44" fmla="*/ 39843750 w 2493"/>
                <a:gd name="T45" fmla="*/ 52734375 h 2728"/>
                <a:gd name="T46" fmla="*/ 39843750 w 2493"/>
                <a:gd name="T47" fmla="*/ 66015625 h 2728"/>
                <a:gd name="T48" fmla="*/ 26562500 w 2493"/>
                <a:gd name="T49" fmla="*/ 78906250 h 2728"/>
                <a:gd name="T50" fmla="*/ 13281250 w 2493"/>
                <a:gd name="T51" fmla="*/ 92187500 h 2728"/>
                <a:gd name="T52" fmla="*/ 390625 w 2493"/>
                <a:gd name="T53" fmla="*/ 328906250 h 2728"/>
                <a:gd name="T54" fmla="*/ 13281250 w 2493"/>
                <a:gd name="T55" fmla="*/ 565625000 h 2728"/>
                <a:gd name="T56" fmla="*/ 39843750 w 2493"/>
                <a:gd name="T57" fmla="*/ 802343750 h 2728"/>
                <a:gd name="T58" fmla="*/ 79296875 w 2493"/>
                <a:gd name="T59" fmla="*/ 1026171875 h 2728"/>
                <a:gd name="T60" fmla="*/ 92187500 w 2493"/>
                <a:gd name="T61" fmla="*/ 1052343750 h 2728"/>
                <a:gd name="T62" fmla="*/ 118750000 w 2493"/>
                <a:gd name="T63" fmla="*/ 1065625000 h 2728"/>
                <a:gd name="T64" fmla="*/ 144921875 w 2493"/>
                <a:gd name="T65" fmla="*/ 1039062500 h 2728"/>
                <a:gd name="T66" fmla="*/ 158203125 w 2493"/>
                <a:gd name="T67" fmla="*/ 1012890625 h 2728"/>
                <a:gd name="T68" fmla="*/ 158203125 w 2493"/>
                <a:gd name="T69" fmla="*/ 986718750 h 2728"/>
                <a:gd name="T70" fmla="*/ 342187500 w 2493"/>
                <a:gd name="T71" fmla="*/ 1012890625 h 2728"/>
                <a:gd name="T72" fmla="*/ 526171875 w 2493"/>
                <a:gd name="T73" fmla="*/ 1026171875 h 2728"/>
                <a:gd name="T74" fmla="*/ 723437500 w 2493"/>
                <a:gd name="T75" fmla="*/ 1026171875 h 2728"/>
                <a:gd name="T76" fmla="*/ 815625000 w 2493"/>
                <a:gd name="T77" fmla="*/ 999609375 h 2728"/>
                <a:gd name="T78" fmla="*/ 894531250 w 2493"/>
                <a:gd name="T79" fmla="*/ 986718750 h 2728"/>
                <a:gd name="T80" fmla="*/ 920703125 w 2493"/>
                <a:gd name="T81" fmla="*/ 960156250 h 2728"/>
                <a:gd name="T82" fmla="*/ 907812500 w 2493"/>
                <a:gd name="T83" fmla="*/ 933984375 h 2728"/>
                <a:gd name="T84" fmla="*/ 907812500 w 2493"/>
                <a:gd name="T85" fmla="*/ 933984375 h 2728"/>
                <a:gd name="T86" fmla="*/ 933984375 w 2493"/>
                <a:gd name="T87" fmla="*/ 947265625 h 2728"/>
                <a:gd name="T88" fmla="*/ 947265625 w 2493"/>
                <a:gd name="T89" fmla="*/ 947265625 h 2728"/>
                <a:gd name="T90" fmla="*/ 960156250 w 2493"/>
                <a:gd name="T91" fmla="*/ 933984375 h 2728"/>
                <a:gd name="T92" fmla="*/ 960156250 w 2493"/>
                <a:gd name="T93" fmla="*/ 907812500 h 2728"/>
                <a:gd name="T94" fmla="*/ 973437500 w 2493"/>
                <a:gd name="T95" fmla="*/ 710546875 h 2728"/>
                <a:gd name="T96" fmla="*/ 973437500 w 2493"/>
                <a:gd name="T97" fmla="*/ 500000000 h 2728"/>
                <a:gd name="T98" fmla="*/ 960156250 w 2493"/>
                <a:gd name="T99" fmla="*/ 276562500 h 2728"/>
                <a:gd name="T100" fmla="*/ 933984375 w 2493"/>
                <a:gd name="T101" fmla="*/ 78906250 h 2728"/>
                <a:gd name="T102" fmla="*/ 947265625 w 2493"/>
                <a:gd name="T103" fmla="*/ 52734375 h 2728"/>
                <a:gd name="T104" fmla="*/ 947265625 w 2493"/>
                <a:gd name="T105" fmla="*/ 26562500 h 2728"/>
                <a:gd name="T106" fmla="*/ 933984375 w 2493"/>
                <a:gd name="T107" fmla="*/ 13281250 h 2728"/>
                <a:gd name="T108" fmla="*/ 907812500 w 2493"/>
                <a:gd name="T109" fmla="*/ 0 h 2728"/>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2493"/>
                <a:gd name="T166" fmla="*/ 0 h 2728"/>
                <a:gd name="T167" fmla="*/ 2493 w 2493"/>
                <a:gd name="T168" fmla="*/ 2728 h 2728"/>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2493" h="2728" extrusionOk="0">
                  <a:moveTo>
                    <a:pt x="2290" y="236"/>
                  </a:moveTo>
                  <a:lnTo>
                    <a:pt x="2223" y="741"/>
                  </a:lnTo>
                  <a:lnTo>
                    <a:pt x="2223" y="1280"/>
                  </a:lnTo>
                  <a:lnTo>
                    <a:pt x="2223" y="1819"/>
                  </a:lnTo>
                  <a:lnTo>
                    <a:pt x="2290" y="2324"/>
                  </a:lnTo>
                  <a:lnTo>
                    <a:pt x="2324" y="2391"/>
                  </a:lnTo>
                  <a:lnTo>
                    <a:pt x="2290" y="2357"/>
                  </a:lnTo>
                  <a:lnTo>
                    <a:pt x="1819" y="2357"/>
                  </a:lnTo>
                  <a:lnTo>
                    <a:pt x="1347" y="2391"/>
                  </a:lnTo>
                  <a:lnTo>
                    <a:pt x="371" y="2391"/>
                  </a:lnTo>
                  <a:lnTo>
                    <a:pt x="270" y="1314"/>
                  </a:lnTo>
                  <a:lnTo>
                    <a:pt x="203" y="270"/>
                  </a:lnTo>
                  <a:lnTo>
                    <a:pt x="708" y="303"/>
                  </a:lnTo>
                  <a:lnTo>
                    <a:pt x="1246" y="303"/>
                  </a:lnTo>
                  <a:lnTo>
                    <a:pt x="2290" y="236"/>
                  </a:lnTo>
                  <a:close/>
                  <a:moveTo>
                    <a:pt x="2324" y="0"/>
                  </a:moveTo>
                  <a:lnTo>
                    <a:pt x="1785" y="34"/>
                  </a:lnTo>
                  <a:lnTo>
                    <a:pt x="1246" y="68"/>
                  </a:lnTo>
                  <a:lnTo>
                    <a:pt x="708" y="68"/>
                  </a:lnTo>
                  <a:lnTo>
                    <a:pt x="169" y="101"/>
                  </a:lnTo>
                  <a:lnTo>
                    <a:pt x="102" y="135"/>
                  </a:lnTo>
                  <a:lnTo>
                    <a:pt x="102" y="169"/>
                  </a:lnTo>
                  <a:lnTo>
                    <a:pt x="68" y="202"/>
                  </a:lnTo>
                  <a:lnTo>
                    <a:pt x="34" y="236"/>
                  </a:lnTo>
                  <a:lnTo>
                    <a:pt x="1" y="842"/>
                  </a:lnTo>
                  <a:lnTo>
                    <a:pt x="34" y="1448"/>
                  </a:lnTo>
                  <a:lnTo>
                    <a:pt x="102" y="2054"/>
                  </a:lnTo>
                  <a:lnTo>
                    <a:pt x="203" y="2627"/>
                  </a:lnTo>
                  <a:lnTo>
                    <a:pt x="236" y="2694"/>
                  </a:lnTo>
                  <a:lnTo>
                    <a:pt x="304" y="2728"/>
                  </a:lnTo>
                  <a:lnTo>
                    <a:pt x="371" y="2660"/>
                  </a:lnTo>
                  <a:lnTo>
                    <a:pt x="405" y="2593"/>
                  </a:lnTo>
                  <a:lnTo>
                    <a:pt x="405" y="2526"/>
                  </a:lnTo>
                  <a:lnTo>
                    <a:pt x="876" y="2593"/>
                  </a:lnTo>
                  <a:lnTo>
                    <a:pt x="1347" y="2627"/>
                  </a:lnTo>
                  <a:lnTo>
                    <a:pt x="1852" y="2627"/>
                  </a:lnTo>
                  <a:lnTo>
                    <a:pt x="2088" y="2559"/>
                  </a:lnTo>
                  <a:lnTo>
                    <a:pt x="2290" y="2526"/>
                  </a:lnTo>
                  <a:lnTo>
                    <a:pt x="2357" y="2458"/>
                  </a:lnTo>
                  <a:lnTo>
                    <a:pt x="2324" y="2391"/>
                  </a:lnTo>
                  <a:lnTo>
                    <a:pt x="2391" y="2425"/>
                  </a:lnTo>
                  <a:lnTo>
                    <a:pt x="2425" y="2425"/>
                  </a:lnTo>
                  <a:lnTo>
                    <a:pt x="2458" y="2391"/>
                  </a:lnTo>
                  <a:lnTo>
                    <a:pt x="2458" y="2324"/>
                  </a:lnTo>
                  <a:lnTo>
                    <a:pt x="2492" y="1819"/>
                  </a:lnTo>
                  <a:lnTo>
                    <a:pt x="2492" y="1280"/>
                  </a:lnTo>
                  <a:lnTo>
                    <a:pt x="2458" y="708"/>
                  </a:lnTo>
                  <a:lnTo>
                    <a:pt x="2391" y="202"/>
                  </a:lnTo>
                  <a:lnTo>
                    <a:pt x="2425" y="135"/>
                  </a:lnTo>
                  <a:lnTo>
                    <a:pt x="2425" y="68"/>
                  </a:lnTo>
                  <a:lnTo>
                    <a:pt x="2391" y="34"/>
                  </a:lnTo>
                  <a:lnTo>
                    <a:pt x="2324" y="0"/>
                  </a:lnTo>
                  <a:close/>
                </a:path>
              </a:pathLst>
            </a:custGeom>
            <a:solidFill>
              <a:srgbClr val="BDD1D3"/>
            </a:solidFill>
            <a:ln>
              <a:noFill/>
            </a:ln>
          </p:spPr>
          <p:txBody>
            <a:bodyPr lIns="117025" tIns="117025" rIns="117025" bIns="117025" anchor="ctr"/>
            <a:lstStyle/>
            <a:p>
              <a:pPr>
                <a:defRPr/>
              </a:pPr>
              <a:endParaRPr lang="ru-RU" sz="1350"/>
            </a:p>
          </p:txBody>
        </p:sp>
        <p:sp>
          <p:nvSpPr>
            <p:cNvPr id="884" name="Shape 746">
              <a:extLst>
                <a:ext uri="{FF2B5EF4-FFF2-40B4-BE49-F238E27FC236}">
                  <a16:creationId xmlns:a16="http://schemas.microsoft.com/office/drawing/2014/main" id="{D83ADB0C-F102-7951-CB45-1951BDA1BFC2}"/>
                </a:ext>
              </a:extLst>
            </p:cNvPr>
            <p:cNvSpPr>
              <a:spLocks/>
            </p:cNvSpPr>
            <p:nvPr/>
          </p:nvSpPr>
          <p:spPr bwMode="auto">
            <a:xfrm>
              <a:off x="4652677" y="3011236"/>
              <a:ext cx="64531" cy="60939"/>
            </a:xfrm>
            <a:custGeom>
              <a:avLst/>
              <a:gdLst>
                <a:gd name="T0" fmla="*/ 710546875 w 2594"/>
                <a:gd name="T1" fmla="*/ 0 h 2425"/>
                <a:gd name="T2" fmla="*/ 500000000 w 2594"/>
                <a:gd name="T3" fmla="*/ 26562500 h 2425"/>
                <a:gd name="T4" fmla="*/ 276562500 w 2594"/>
                <a:gd name="T5" fmla="*/ 39453125 h 2425"/>
                <a:gd name="T6" fmla="*/ 52734375 w 2594"/>
                <a:gd name="T7" fmla="*/ 78906250 h 2425"/>
                <a:gd name="T8" fmla="*/ 52734375 w 2594"/>
                <a:gd name="T9" fmla="*/ 52734375 h 2425"/>
                <a:gd name="T10" fmla="*/ 39843750 w 2594"/>
                <a:gd name="T11" fmla="*/ 39453125 h 2425"/>
                <a:gd name="T12" fmla="*/ 13281250 w 2594"/>
                <a:gd name="T13" fmla="*/ 39453125 h 2425"/>
                <a:gd name="T14" fmla="*/ 390625 w 2594"/>
                <a:gd name="T15" fmla="*/ 52734375 h 2425"/>
                <a:gd name="T16" fmla="*/ 390625 w 2594"/>
                <a:gd name="T17" fmla="*/ 171093750 h 2425"/>
                <a:gd name="T18" fmla="*/ 390625 w 2594"/>
                <a:gd name="T19" fmla="*/ 289453125 h 2425"/>
                <a:gd name="T20" fmla="*/ 13281250 w 2594"/>
                <a:gd name="T21" fmla="*/ 526171875 h 2425"/>
                <a:gd name="T22" fmla="*/ 13281250 w 2594"/>
                <a:gd name="T23" fmla="*/ 723437500 h 2425"/>
                <a:gd name="T24" fmla="*/ 26562500 w 2594"/>
                <a:gd name="T25" fmla="*/ 828515625 h 2425"/>
                <a:gd name="T26" fmla="*/ 39843750 w 2594"/>
                <a:gd name="T27" fmla="*/ 933984375 h 2425"/>
                <a:gd name="T28" fmla="*/ 52734375 w 2594"/>
                <a:gd name="T29" fmla="*/ 933984375 h 2425"/>
                <a:gd name="T30" fmla="*/ 66015625 w 2594"/>
                <a:gd name="T31" fmla="*/ 946875000 h 2425"/>
                <a:gd name="T32" fmla="*/ 79296875 w 2594"/>
                <a:gd name="T33" fmla="*/ 933984375 h 2425"/>
                <a:gd name="T34" fmla="*/ 513281250 w 2594"/>
                <a:gd name="T35" fmla="*/ 933984375 h 2425"/>
                <a:gd name="T36" fmla="*/ 710546875 w 2594"/>
                <a:gd name="T37" fmla="*/ 920703125 h 2425"/>
                <a:gd name="T38" fmla="*/ 815625000 w 2594"/>
                <a:gd name="T39" fmla="*/ 907421875 h 2425"/>
                <a:gd name="T40" fmla="*/ 907812500 w 2594"/>
                <a:gd name="T41" fmla="*/ 894531250 h 2425"/>
                <a:gd name="T42" fmla="*/ 920703125 w 2594"/>
                <a:gd name="T43" fmla="*/ 907421875 h 2425"/>
                <a:gd name="T44" fmla="*/ 933984375 w 2594"/>
                <a:gd name="T45" fmla="*/ 907421875 h 2425"/>
                <a:gd name="T46" fmla="*/ 973437500 w 2594"/>
                <a:gd name="T47" fmla="*/ 894531250 h 2425"/>
                <a:gd name="T48" fmla="*/ 999609375 w 2594"/>
                <a:gd name="T49" fmla="*/ 855078125 h 2425"/>
                <a:gd name="T50" fmla="*/ 1012890625 w 2594"/>
                <a:gd name="T51" fmla="*/ 815625000 h 2425"/>
                <a:gd name="T52" fmla="*/ 1012890625 w 2594"/>
                <a:gd name="T53" fmla="*/ 762890625 h 2425"/>
                <a:gd name="T54" fmla="*/ 999609375 w 2594"/>
                <a:gd name="T55" fmla="*/ 670703125 h 2425"/>
                <a:gd name="T56" fmla="*/ 999609375 w 2594"/>
                <a:gd name="T57" fmla="*/ 578906250 h 2425"/>
                <a:gd name="T58" fmla="*/ 986718750 w 2594"/>
                <a:gd name="T59" fmla="*/ 302734375 h 2425"/>
                <a:gd name="T60" fmla="*/ 960156250 w 2594"/>
                <a:gd name="T61" fmla="*/ 157812500 h 2425"/>
                <a:gd name="T62" fmla="*/ 947265625 w 2594"/>
                <a:gd name="T63" fmla="*/ 92187500 h 2425"/>
                <a:gd name="T64" fmla="*/ 907812500 w 2594"/>
                <a:gd name="T65" fmla="*/ 39453125 h 2425"/>
                <a:gd name="T66" fmla="*/ 881250000 w 2594"/>
                <a:gd name="T67" fmla="*/ 78906250 h 2425"/>
                <a:gd name="T68" fmla="*/ 881250000 w 2594"/>
                <a:gd name="T69" fmla="*/ 131640625 h 2425"/>
                <a:gd name="T70" fmla="*/ 881250000 w 2594"/>
                <a:gd name="T71" fmla="*/ 236718750 h 2425"/>
                <a:gd name="T72" fmla="*/ 907812500 w 2594"/>
                <a:gd name="T73" fmla="*/ 447265625 h 2425"/>
                <a:gd name="T74" fmla="*/ 907812500 w 2594"/>
                <a:gd name="T75" fmla="*/ 644531250 h 2425"/>
                <a:gd name="T76" fmla="*/ 907812500 w 2594"/>
                <a:gd name="T77" fmla="*/ 841796875 h 2425"/>
                <a:gd name="T78" fmla="*/ 815625000 w 2594"/>
                <a:gd name="T79" fmla="*/ 828515625 h 2425"/>
                <a:gd name="T80" fmla="*/ 710546875 w 2594"/>
                <a:gd name="T81" fmla="*/ 815625000 h 2425"/>
                <a:gd name="T82" fmla="*/ 513281250 w 2594"/>
                <a:gd name="T83" fmla="*/ 828515625 h 2425"/>
                <a:gd name="T84" fmla="*/ 105468750 w 2594"/>
                <a:gd name="T85" fmla="*/ 855078125 h 2425"/>
                <a:gd name="T86" fmla="*/ 92187500 w 2594"/>
                <a:gd name="T87" fmla="*/ 855078125 h 2425"/>
                <a:gd name="T88" fmla="*/ 105468750 w 2594"/>
                <a:gd name="T89" fmla="*/ 749609375 h 2425"/>
                <a:gd name="T90" fmla="*/ 105468750 w 2594"/>
                <a:gd name="T91" fmla="*/ 657812500 h 2425"/>
                <a:gd name="T92" fmla="*/ 92187500 w 2594"/>
                <a:gd name="T93" fmla="*/ 460546875 h 2425"/>
                <a:gd name="T94" fmla="*/ 79296875 w 2594"/>
                <a:gd name="T95" fmla="*/ 302734375 h 2425"/>
                <a:gd name="T96" fmla="*/ 66015625 w 2594"/>
                <a:gd name="T97" fmla="*/ 157812500 h 2425"/>
                <a:gd name="T98" fmla="*/ 316015625 w 2594"/>
                <a:gd name="T99" fmla="*/ 131640625 h 2425"/>
                <a:gd name="T100" fmla="*/ 565625000 w 2594"/>
                <a:gd name="T101" fmla="*/ 105468750 h 2425"/>
                <a:gd name="T102" fmla="*/ 736718750 w 2594"/>
                <a:gd name="T103" fmla="*/ 92187500 h 2425"/>
                <a:gd name="T104" fmla="*/ 815625000 w 2594"/>
                <a:gd name="T105" fmla="*/ 78906250 h 2425"/>
                <a:gd name="T106" fmla="*/ 894531250 w 2594"/>
                <a:gd name="T107" fmla="*/ 39453125 h 2425"/>
                <a:gd name="T108" fmla="*/ 894531250 w 2594"/>
                <a:gd name="T109" fmla="*/ 26562500 h 2425"/>
                <a:gd name="T110" fmla="*/ 855078125 w 2594"/>
                <a:gd name="T111" fmla="*/ 13281250 h 2425"/>
                <a:gd name="T112" fmla="*/ 802343750 w 2594"/>
                <a:gd name="T113" fmla="*/ 0 h 2425"/>
                <a:gd name="T114" fmla="*/ 710546875 w 2594"/>
                <a:gd name="T115" fmla="*/ 0 h 24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94"/>
                <a:gd name="T175" fmla="*/ 0 h 2425"/>
                <a:gd name="T176" fmla="*/ 2594 w 2594"/>
                <a:gd name="T177" fmla="*/ 2425 h 24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94" h="2425" extrusionOk="0">
                  <a:moveTo>
                    <a:pt x="1819" y="0"/>
                  </a:moveTo>
                  <a:lnTo>
                    <a:pt x="1280" y="68"/>
                  </a:lnTo>
                  <a:lnTo>
                    <a:pt x="708" y="101"/>
                  </a:lnTo>
                  <a:lnTo>
                    <a:pt x="135" y="202"/>
                  </a:lnTo>
                  <a:lnTo>
                    <a:pt x="135" y="135"/>
                  </a:lnTo>
                  <a:lnTo>
                    <a:pt x="102" y="101"/>
                  </a:lnTo>
                  <a:lnTo>
                    <a:pt x="34" y="101"/>
                  </a:lnTo>
                  <a:lnTo>
                    <a:pt x="1" y="135"/>
                  </a:lnTo>
                  <a:lnTo>
                    <a:pt x="1" y="438"/>
                  </a:lnTo>
                  <a:lnTo>
                    <a:pt x="1" y="741"/>
                  </a:lnTo>
                  <a:lnTo>
                    <a:pt x="34" y="1347"/>
                  </a:lnTo>
                  <a:lnTo>
                    <a:pt x="34" y="1852"/>
                  </a:lnTo>
                  <a:lnTo>
                    <a:pt x="68" y="2121"/>
                  </a:lnTo>
                  <a:lnTo>
                    <a:pt x="102" y="2391"/>
                  </a:lnTo>
                  <a:lnTo>
                    <a:pt x="135" y="2391"/>
                  </a:lnTo>
                  <a:lnTo>
                    <a:pt x="169" y="2424"/>
                  </a:lnTo>
                  <a:lnTo>
                    <a:pt x="203" y="2391"/>
                  </a:lnTo>
                  <a:lnTo>
                    <a:pt x="1314" y="2391"/>
                  </a:lnTo>
                  <a:lnTo>
                    <a:pt x="1819" y="2357"/>
                  </a:lnTo>
                  <a:lnTo>
                    <a:pt x="2088" y="2323"/>
                  </a:lnTo>
                  <a:lnTo>
                    <a:pt x="2324" y="2290"/>
                  </a:lnTo>
                  <a:lnTo>
                    <a:pt x="2357" y="2323"/>
                  </a:lnTo>
                  <a:lnTo>
                    <a:pt x="2391" y="2323"/>
                  </a:lnTo>
                  <a:lnTo>
                    <a:pt x="2492" y="2290"/>
                  </a:lnTo>
                  <a:lnTo>
                    <a:pt x="2559" y="2189"/>
                  </a:lnTo>
                  <a:lnTo>
                    <a:pt x="2593" y="2088"/>
                  </a:lnTo>
                  <a:lnTo>
                    <a:pt x="2593" y="1953"/>
                  </a:lnTo>
                  <a:lnTo>
                    <a:pt x="2559" y="1717"/>
                  </a:lnTo>
                  <a:lnTo>
                    <a:pt x="2559" y="1482"/>
                  </a:lnTo>
                  <a:lnTo>
                    <a:pt x="2526" y="775"/>
                  </a:lnTo>
                  <a:lnTo>
                    <a:pt x="2458" y="404"/>
                  </a:lnTo>
                  <a:lnTo>
                    <a:pt x="2425" y="236"/>
                  </a:lnTo>
                  <a:lnTo>
                    <a:pt x="2324" y="101"/>
                  </a:lnTo>
                  <a:lnTo>
                    <a:pt x="2256" y="202"/>
                  </a:lnTo>
                  <a:lnTo>
                    <a:pt x="2256" y="337"/>
                  </a:lnTo>
                  <a:lnTo>
                    <a:pt x="2256" y="606"/>
                  </a:lnTo>
                  <a:lnTo>
                    <a:pt x="2324" y="1145"/>
                  </a:lnTo>
                  <a:lnTo>
                    <a:pt x="2324" y="1650"/>
                  </a:lnTo>
                  <a:lnTo>
                    <a:pt x="2324" y="2155"/>
                  </a:lnTo>
                  <a:lnTo>
                    <a:pt x="2088" y="2121"/>
                  </a:lnTo>
                  <a:lnTo>
                    <a:pt x="1819" y="2088"/>
                  </a:lnTo>
                  <a:lnTo>
                    <a:pt x="1314" y="2121"/>
                  </a:lnTo>
                  <a:lnTo>
                    <a:pt x="270" y="2189"/>
                  </a:lnTo>
                  <a:lnTo>
                    <a:pt x="236" y="2189"/>
                  </a:lnTo>
                  <a:lnTo>
                    <a:pt x="270" y="1919"/>
                  </a:lnTo>
                  <a:lnTo>
                    <a:pt x="270" y="1684"/>
                  </a:lnTo>
                  <a:lnTo>
                    <a:pt x="236" y="1179"/>
                  </a:lnTo>
                  <a:lnTo>
                    <a:pt x="203" y="775"/>
                  </a:lnTo>
                  <a:lnTo>
                    <a:pt x="169" y="404"/>
                  </a:lnTo>
                  <a:lnTo>
                    <a:pt x="809" y="337"/>
                  </a:lnTo>
                  <a:lnTo>
                    <a:pt x="1448" y="270"/>
                  </a:lnTo>
                  <a:lnTo>
                    <a:pt x="1886" y="236"/>
                  </a:lnTo>
                  <a:lnTo>
                    <a:pt x="2088" y="202"/>
                  </a:lnTo>
                  <a:lnTo>
                    <a:pt x="2290" y="101"/>
                  </a:lnTo>
                  <a:lnTo>
                    <a:pt x="2290" y="68"/>
                  </a:lnTo>
                  <a:lnTo>
                    <a:pt x="2189" y="34"/>
                  </a:lnTo>
                  <a:lnTo>
                    <a:pt x="2054" y="0"/>
                  </a:lnTo>
                  <a:lnTo>
                    <a:pt x="1819" y="0"/>
                  </a:lnTo>
                  <a:close/>
                </a:path>
              </a:pathLst>
            </a:custGeom>
            <a:solidFill>
              <a:srgbClr val="BDD1D3"/>
            </a:solidFill>
            <a:ln>
              <a:noFill/>
            </a:ln>
          </p:spPr>
          <p:txBody>
            <a:bodyPr lIns="117025" tIns="117025" rIns="117025" bIns="117025" anchor="ctr"/>
            <a:lstStyle/>
            <a:p>
              <a:pPr>
                <a:defRPr/>
              </a:pPr>
              <a:endParaRPr lang="ru-RU" sz="1350"/>
            </a:p>
          </p:txBody>
        </p:sp>
        <p:sp>
          <p:nvSpPr>
            <p:cNvPr id="885" name="Shape 747">
              <a:extLst>
                <a:ext uri="{FF2B5EF4-FFF2-40B4-BE49-F238E27FC236}">
                  <a16:creationId xmlns:a16="http://schemas.microsoft.com/office/drawing/2014/main" id="{4780A092-E673-55D8-13D2-93AB82F49AB3}"/>
                </a:ext>
              </a:extLst>
            </p:cNvPr>
            <p:cNvSpPr>
              <a:spLocks/>
            </p:cNvSpPr>
            <p:nvPr/>
          </p:nvSpPr>
          <p:spPr bwMode="auto">
            <a:xfrm>
              <a:off x="4737523" y="3191663"/>
              <a:ext cx="22108" cy="12546"/>
            </a:xfrm>
            <a:custGeom>
              <a:avLst/>
              <a:gdLst>
                <a:gd name="T0" fmla="*/ 276171875 w 876"/>
                <a:gd name="T1" fmla="*/ 0 h 506"/>
                <a:gd name="T2" fmla="*/ 210546875 w 876"/>
                <a:gd name="T3" fmla="*/ 66015625 h 506"/>
                <a:gd name="T4" fmla="*/ 157812500 w 876"/>
                <a:gd name="T5" fmla="*/ 118359375 h 506"/>
                <a:gd name="T6" fmla="*/ 105468750 w 876"/>
                <a:gd name="T7" fmla="*/ 66015625 h 506"/>
                <a:gd name="T8" fmla="*/ 66015625 w 876"/>
                <a:gd name="T9" fmla="*/ 13281250 h 506"/>
                <a:gd name="T10" fmla="*/ 13281250 w 876"/>
                <a:gd name="T11" fmla="*/ 13281250 h 506"/>
                <a:gd name="T12" fmla="*/ 0 w 876"/>
                <a:gd name="T13" fmla="*/ 39453125 h 506"/>
                <a:gd name="T14" fmla="*/ 13281250 w 876"/>
                <a:gd name="T15" fmla="*/ 66015625 h 506"/>
                <a:gd name="T16" fmla="*/ 52734375 w 876"/>
                <a:gd name="T17" fmla="*/ 118359375 h 506"/>
                <a:gd name="T18" fmla="*/ 105468750 w 876"/>
                <a:gd name="T19" fmla="*/ 184375000 h 506"/>
                <a:gd name="T20" fmla="*/ 118359375 w 876"/>
                <a:gd name="T21" fmla="*/ 197265625 h 506"/>
                <a:gd name="T22" fmla="*/ 131640625 w 876"/>
                <a:gd name="T23" fmla="*/ 197265625 h 506"/>
                <a:gd name="T24" fmla="*/ 157812500 w 876"/>
                <a:gd name="T25" fmla="*/ 184375000 h 506"/>
                <a:gd name="T26" fmla="*/ 171093750 w 876"/>
                <a:gd name="T27" fmla="*/ 184375000 h 506"/>
                <a:gd name="T28" fmla="*/ 184375000 w 876"/>
                <a:gd name="T29" fmla="*/ 171093750 h 506"/>
                <a:gd name="T30" fmla="*/ 263281250 w 876"/>
                <a:gd name="T31" fmla="*/ 118359375 h 506"/>
                <a:gd name="T32" fmla="*/ 328906250 w 876"/>
                <a:gd name="T33" fmla="*/ 66015625 h 506"/>
                <a:gd name="T34" fmla="*/ 342187500 w 876"/>
                <a:gd name="T35" fmla="*/ 39453125 h 506"/>
                <a:gd name="T36" fmla="*/ 328906250 w 876"/>
                <a:gd name="T37" fmla="*/ 13281250 h 506"/>
                <a:gd name="T38" fmla="*/ 302734375 w 876"/>
                <a:gd name="T39" fmla="*/ 0 h 506"/>
                <a:gd name="T40" fmla="*/ 276171875 w 876"/>
                <a:gd name="T41" fmla="*/ 0 h 50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876"/>
                <a:gd name="T64" fmla="*/ 0 h 506"/>
                <a:gd name="T65" fmla="*/ 876 w 876"/>
                <a:gd name="T66" fmla="*/ 506 h 50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876" h="506" extrusionOk="0">
                  <a:moveTo>
                    <a:pt x="707" y="0"/>
                  </a:moveTo>
                  <a:lnTo>
                    <a:pt x="539" y="169"/>
                  </a:lnTo>
                  <a:lnTo>
                    <a:pt x="404" y="303"/>
                  </a:lnTo>
                  <a:lnTo>
                    <a:pt x="270" y="169"/>
                  </a:lnTo>
                  <a:lnTo>
                    <a:pt x="169" y="34"/>
                  </a:lnTo>
                  <a:lnTo>
                    <a:pt x="34" y="34"/>
                  </a:lnTo>
                  <a:lnTo>
                    <a:pt x="0" y="101"/>
                  </a:lnTo>
                  <a:lnTo>
                    <a:pt x="34" y="169"/>
                  </a:lnTo>
                  <a:lnTo>
                    <a:pt x="135" y="303"/>
                  </a:lnTo>
                  <a:lnTo>
                    <a:pt x="270" y="472"/>
                  </a:lnTo>
                  <a:lnTo>
                    <a:pt x="303" y="505"/>
                  </a:lnTo>
                  <a:lnTo>
                    <a:pt x="337" y="505"/>
                  </a:lnTo>
                  <a:lnTo>
                    <a:pt x="404" y="472"/>
                  </a:lnTo>
                  <a:lnTo>
                    <a:pt x="438" y="472"/>
                  </a:lnTo>
                  <a:lnTo>
                    <a:pt x="472" y="438"/>
                  </a:lnTo>
                  <a:lnTo>
                    <a:pt x="674" y="303"/>
                  </a:lnTo>
                  <a:lnTo>
                    <a:pt x="842" y="169"/>
                  </a:lnTo>
                  <a:lnTo>
                    <a:pt x="876" y="101"/>
                  </a:lnTo>
                  <a:lnTo>
                    <a:pt x="842" y="34"/>
                  </a:lnTo>
                  <a:lnTo>
                    <a:pt x="775" y="0"/>
                  </a:lnTo>
                  <a:lnTo>
                    <a:pt x="707" y="0"/>
                  </a:lnTo>
                  <a:close/>
                </a:path>
              </a:pathLst>
            </a:custGeom>
            <a:solidFill>
              <a:srgbClr val="BDD1D3"/>
            </a:solidFill>
            <a:ln>
              <a:noFill/>
            </a:ln>
          </p:spPr>
          <p:txBody>
            <a:bodyPr lIns="117025" tIns="117025" rIns="117025" bIns="117025" anchor="ctr"/>
            <a:lstStyle/>
            <a:p>
              <a:pPr>
                <a:defRPr/>
              </a:pPr>
              <a:endParaRPr lang="ru-RU" sz="1350"/>
            </a:p>
          </p:txBody>
        </p:sp>
        <p:sp>
          <p:nvSpPr>
            <p:cNvPr id="886" name="Shape 748">
              <a:extLst>
                <a:ext uri="{FF2B5EF4-FFF2-40B4-BE49-F238E27FC236}">
                  <a16:creationId xmlns:a16="http://schemas.microsoft.com/office/drawing/2014/main" id="{5998F86E-7D82-F1FF-BB60-C6F5FA6178BB}"/>
                </a:ext>
              </a:extLst>
            </p:cNvPr>
            <p:cNvSpPr>
              <a:spLocks/>
            </p:cNvSpPr>
            <p:nvPr/>
          </p:nvSpPr>
          <p:spPr bwMode="auto">
            <a:xfrm>
              <a:off x="4467449" y="3043498"/>
              <a:ext cx="20315" cy="20910"/>
            </a:xfrm>
            <a:custGeom>
              <a:avLst/>
              <a:gdLst>
                <a:gd name="T0" fmla="*/ 13281250 w 809"/>
                <a:gd name="T1" fmla="*/ 390625 h 843"/>
                <a:gd name="T2" fmla="*/ 390625 w 809"/>
                <a:gd name="T3" fmla="*/ 52734375 h 843"/>
                <a:gd name="T4" fmla="*/ 390625 w 809"/>
                <a:gd name="T5" fmla="*/ 105468750 h 843"/>
                <a:gd name="T6" fmla="*/ 390625 w 809"/>
                <a:gd name="T7" fmla="*/ 250000000 h 843"/>
                <a:gd name="T8" fmla="*/ 13281250 w 809"/>
                <a:gd name="T9" fmla="*/ 276562500 h 843"/>
                <a:gd name="T10" fmla="*/ 26562500 w 809"/>
                <a:gd name="T11" fmla="*/ 289453125 h 843"/>
                <a:gd name="T12" fmla="*/ 52734375 w 809"/>
                <a:gd name="T13" fmla="*/ 289453125 h 843"/>
                <a:gd name="T14" fmla="*/ 66015625 w 809"/>
                <a:gd name="T15" fmla="*/ 276562500 h 843"/>
                <a:gd name="T16" fmla="*/ 144921875 w 809"/>
                <a:gd name="T17" fmla="*/ 197656250 h 843"/>
                <a:gd name="T18" fmla="*/ 144921875 w 809"/>
                <a:gd name="T19" fmla="*/ 210546875 h 843"/>
                <a:gd name="T20" fmla="*/ 158203125 w 809"/>
                <a:gd name="T21" fmla="*/ 237109375 h 843"/>
                <a:gd name="T22" fmla="*/ 184375000 w 809"/>
                <a:gd name="T23" fmla="*/ 276562500 h 843"/>
                <a:gd name="T24" fmla="*/ 223828125 w 809"/>
                <a:gd name="T25" fmla="*/ 316015625 h 843"/>
                <a:gd name="T26" fmla="*/ 237109375 w 809"/>
                <a:gd name="T27" fmla="*/ 328906250 h 843"/>
                <a:gd name="T28" fmla="*/ 263281250 w 809"/>
                <a:gd name="T29" fmla="*/ 328906250 h 843"/>
                <a:gd name="T30" fmla="*/ 276562500 w 809"/>
                <a:gd name="T31" fmla="*/ 302734375 h 843"/>
                <a:gd name="T32" fmla="*/ 276562500 w 809"/>
                <a:gd name="T33" fmla="*/ 289453125 h 843"/>
                <a:gd name="T34" fmla="*/ 250000000 w 809"/>
                <a:gd name="T35" fmla="*/ 250000000 h 843"/>
                <a:gd name="T36" fmla="*/ 210546875 w 809"/>
                <a:gd name="T37" fmla="*/ 197656250 h 843"/>
                <a:gd name="T38" fmla="*/ 184375000 w 809"/>
                <a:gd name="T39" fmla="*/ 184375000 h 843"/>
                <a:gd name="T40" fmla="*/ 171093750 w 809"/>
                <a:gd name="T41" fmla="*/ 184375000 h 843"/>
                <a:gd name="T42" fmla="*/ 197656250 w 809"/>
                <a:gd name="T43" fmla="*/ 158203125 h 843"/>
                <a:gd name="T44" fmla="*/ 250000000 w 809"/>
                <a:gd name="T45" fmla="*/ 105468750 h 843"/>
                <a:gd name="T46" fmla="*/ 263281250 w 809"/>
                <a:gd name="T47" fmla="*/ 118750000 h 843"/>
                <a:gd name="T48" fmla="*/ 289453125 w 809"/>
                <a:gd name="T49" fmla="*/ 105468750 h 843"/>
                <a:gd name="T50" fmla="*/ 316015625 w 809"/>
                <a:gd name="T51" fmla="*/ 79296875 h 843"/>
                <a:gd name="T52" fmla="*/ 316015625 w 809"/>
                <a:gd name="T53" fmla="*/ 66015625 h 843"/>
                <a:gd name="T54" fmla="*/ 302734375 w 809"/>
                <a:gd name="T55" fmla="*/ 39843750 h 843"/>
                <a:gd name="T56" fmla="*/ 289453125 w 809"/>
                <a:gd name="T57" fmla="*/ 26562500 h 843"/>
                <a:gd name="T58" fmla="*/ 223828125 w 809"/>
                <a:gd name="T59" fmla="*/ 26562500 h 843"/>
                <a:gd name="T60" fmla="*/ 171093750 w 809"/>
                <a:gd name="T61" fmla="*/ 66015625 h 843"/>
                <a:gd name="T62" fmla="*/ 131640625 w 809"/>
                <a:gd name="T63" fmla="*/ 118750000 h 843"/>
                <a:gd name="T64" fmla="*/ 66015625 w 809"/>
                <a:gd name="T65" fmla="*/ 184375000 h 843"/>
                <a:gd name="T66" fmla="*/ 52734375 w 809"/>
                <a:gd name="T67" fmla="*/ 118750000 h 843"/>
                <a:gd name="T68" fmla="*/ 52734375 w 809"/>
                <a:gd name="T69" fmla="*/ 52734375 h 843"/>
                <a:gd name="T70" fmla="*/ 39843750 w 809"/>
                <a:gd name="T71" fmla="*/ 26562500 h 843"/>
                <a:gd name="T72" fmla="*/ 26562500 w 809"/>
                <a:gd name="T73" fmla="*/ 390625 h 843"/>
                <a:gd name="T74" fmla="*/ 13281250 w 809"/>
                <a:gd name="T75" fmla="*/ 390625 h 84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09"/>
                <a:gd name="T115" fmla="*/ 0 h 843"/>
                <a:gd name="T116" fmla="*/ 809 w 809"/>
                <a:gd name="T117" fmla="*/ 843 h 84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09" h="843" extrusionOk="0">
                  <a:moveTo>
                    <a:pt x="34" y="1"/>
                  </a:moveTo>
                  <a:lnTo>
                    <a:pt x="1" y="135"/>
                  </a:lnTo>
                  <a:lnTo>
                    <a:pt x="1" y="270"/>
                  </a:lnTo>
                  <a:lnTo>
                    <a:pt x="1" y="640"/>
                  </a:lnTo>
                  <a:lnTo>
                    <a:pt x="34" y="708"/>
                  </a:lnTo>
                  <a:lnTo>
                    <a:pt x="68" y="741"/>
                  </a:lnTo>
                  <a:lnTo>
                    <a:pt x="135" y="741"/>
                  </a:lnTo>
                  <a:lnTo>
                    <a:pt x="169" y="708"/>
                  </a:lnTo>
                  <a:lnTo>
                    <a:pt x="371" y="506"/>
                  </a:lnTo>
                  <a:lnTo>
                    <a:pt x="371" y="539"/>
                  </a:lnTo>
                  <a:lnTo>
                    <a:pt x="405" y="607"/>
                  </a:lnTo>
                  <a:lnTo>
                    <a:pt x="472" y="708"/>
                  </a:lnTo>
                  <a:lnTo>
                    <a:pt x="573" y="809"/>
                  </a:lnTo>
                  <a:lnTo>
                    <a:pt x="607" y="842"/>
                  </a:lnTo>
                  <a:lnTo>
                    <a:pt x="674" y="842"/>
                  </a:lnTo>
                  <a:lnTo>
                    <a:pt x="708" y="775"/>
                  </a:lnTo>
                  <a:lnTo>
                    <a:pt x="708" y="741"/>
                  </a:lnTo>
                  <a:lnTo>
                    <a:pt x="640" y="640"/>
                  </a:lnTo>
                  <a:lnTo>
                    <a:pt x="539" y="506"/>
                  </a:lnTo>
                  <a:lnTo>
                    <a:pt x="472" y="472"/>
                  </a:lnTo>
                  <a:lnTo>
                    <a:pt x="438" y="472"/>
                  </a:lnTo>
                  <a:lnTo>
                    <a:pt x="506" y="405"/>
                  </a:lnTo>
                  <a:lnTo>
                    <a:pt x="640" y="270"/>
                  </a:lnTo>
                  <a:lnTo>
                    <a:pt x="674" y="304"/>
                  </a:lnTo>
                  <a:lnTo>
                    <a:pt x="741" y="270"/>
                  </a:lnTo>
                  <a:lnTo>
                    <a:pt x="809" y="203"/>
                  </a:lnTo>
                  <a:lnTo>
                    <a:pt x="809" y="169"/>
                  </a:lnTo>
                  <a:lnTo>
                    <a:pt x="775" y="102"/>
                  </a:lnTo>
                  <a:lnTo>
                    <a:pt x="741" y="68"/>
                  </a:lnTo>
                  <a:lnTo>
                    <a:pt x="573" y="68"/>
                  </a:lnTo>
                  <a:lnTo>
                    <a:pt x="438" y="169"/>
                  </a:lnTo>
                  <a:lnTo>
                    <a:pt x="337" y="304"/>
                  </a:lnTo>
                  <a:lnTo>
                    <a:pt x="169" y="472"/>
                  </a:lnTo>
                  <a:lnTo>
                    <a:pt x="135" y="304"/>
                  </a:lnTo>
                  <a:lnTo>
                    <a:pt x="135" y="135"/>
                  </a:lnTo>
                  <a:lnTo>
                    <a:pt x="102" y="68"/>
                  </a:lnTo>
                  <a:lnTo>
                    <a:pt x="68"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887" name="Shape 749">
              <a:extLst>
                <a:ext uri="{FF2B5EF4-FFF2-40B4-BE49-F238E27FC236}">
                  <a16:creationId xmlns:a16="http://schemas.microsoft.com/office/drawing/2014/main" id="{22A08C82-7631-1562-0148-F1B1B36FC708}"/>
                </a:ext>
              </a:extLst>
            </p:cNvPr>
            <p:cNvSpPr>
              <a:spLocks/>
            </p:cNvSpPr>
            <p:nvPr/>
          </p:nvSpPr>
          <p:spPr bwMode="auto">
            <a:xfrm>
              <a:off x="4443549" y="3019002"/>
              <a:ext cx="62739" cy="65719"/>
            </a:xfrm>
            <a:custGeom>
              <a:avLst/>
              <a:gdLst>
                <a:gd name="T0" fmla="*/ 867968750 w 2492"/>
                <a:gd name="T1" fmla="*/ 52734375 h 2627"/>
                <a:gd name="T2" fmla="*/ 867968750 w 2492"/>
                <a:gd name="T3" fmla="*/ 473437500 h 2627"/>
                <a:gd name="T4" fmla="*/ 854687500 w 2492"/>
                <a:gd name="T5" fmla="*/ 894531250 h 2627"/>
                <a:gd name="T6" fmla="*/ 670703125 w 2492"/>
                <a:gd name="T7" fmla="*/ 907421875 h 2627"/>
                <a:gd name="T8" fmla="*/ 473437500 w 2492"/>
                <a:gd name="T9" fmla="*/ 920703125 h 2627"/>
                <a:gd name="T10" fmla="*/ 302343750 w 2492"/>
                <a:gd name="T11" fmla="*/ 920703125 h 2627"/>
                <a:gd name="T12" fmla="*/ 210546875 w 2492"/>
                <a:gd name="T13" fmla="*/ 933984375 h 2627"/>
                <a:gd name="T14" fmla="*/ 118359375 w 2492"/>
                <a:gd name="T15" fmla="*/ 946875000 h 2627"/>
                <a:gd name="T16" fmla="*/ 105078125 w 2492"/>
                <a:gd name="T17" fmla="*/ 946875000 h 2627"/>
                <a:gd name="T18" fmla="*/ 105078125 w 2492"/>
                <a:gd name="T19" fmla="*/ 933984375 h 2627"/>
                <a:gd name="T20" fmla="*/ 118359375 w 2492"/>
                <a:gd name="T21" fmla="*/ 736718750 h 2627"/>
                <a:gd name="T22" fmla="*/ 105078125 w 2492"/>
                <a:gd name="T23" fmla="*/ 526171875 h 2627"/>
                <a:gd name="T24" fmla="*/ 92187500 w 2492"/>
                <a:gd name="T25" fmla="*/ 315625000 h 2627"/>
                <a:gd name="T26" fmla="*/ 52734375 w 2492"/>
                <a:gd name="T27" fmla="*/ 105468750 h 2627"/>
                <a:gd name="T28" fmla="*/ 460156250 w 2492"/>
                <a:gd name="T29" fmla="*/ 105468750 h 2627"/>
                <a:gd name="T30" fmla="*/ 657421875 w 2492"/>
                <a:gd name="T31" fmla="*/ 92187500 h 2627"/>
                <a:gd name="T32" fmla="*/ 867968750 w 2492"/>
                <a:gd name="T33" fmla="*/ 52734375 h 2627"/>
                <a:gd name="T34" fmla="*/ 657421875 w 2492"/>
                <a:gd name="T35" fmla="*/ 0 h 2627"/>
                <a:gd name="T36" fmla="*/ 447265625 w 2492"/>
                <a:gd name="T37" fmla="*/ 13281250 h 2627"/>
                <a:gd name="T38" fmla="*/ 236718750 w 2492"/>
                <a:gd name="T39" fmla="*/ 26562500 h 2627"/>
                <a:gd name="T40" fmla="*/ 26171875 w 2492"/>
                <a:gd name="T41" fmla="*/ 26562500 h 2627"/>
                <a:gd name="T42" fmla="*/ 0 w 2492"/>
                <a:gd name="T43" fmla="*/ 39453125 h 2627"/>
                <a:gd name="T44" fmla="*/ 0 w 2492"/>
                <a:gd name="T45" fmla="*/ 52734375 h 2627"/>
                <a:gd name="T46" fmla="*/ 0 w 2492"/>
                <a:gd name="T47" fmla="*/ 78906250 h 2627"/>
                <a:gd name="T48" fmla="*/ 13281250 w 2492"/>
                <a:gd name="T49" fmla="*/ 105468750 h 2627"/>
                <a:gd name="T50" fmla="*/ 0 w 2492"/>
                <a:gd name="T51" fmla="*/ 302734375 h 2627"/>
                <a:gd name="T52" fmla="*/ 13281250 w 2492"/>
                <a:gd name="T53" fmla="*/ 526171875 h 2627"/>
                <a:gd name="T54" fmla="*/ 26171875 w 2492"/>
                <a:gd name="T55" fmla="*/ 736718750 h 2627"/>
                <a:gd name="T56" fmla="*/ 39453125 w 2492"/>
                <a:gd name="T57" fmla="*/ 933984375 h 2627"/>
                <a:gd name="T58" fmla="*/ 52734375 w 2492"/>
                <a:gd name="T59" fmla="*/ 960156250 h 2627"/>
                <a:gd name="T60" fmla="*/ 65625000 w 2492"/>
                <a:gd name="T61" fmla="*/ 960156250 h 2627"/>
                <a:gd name="T62" fmla="*/ 78906250 w 2492"/>
                <a:gd name="T63" fmla="*/ 973437500 h 2627"/>
                <a:gd name="T64" fmla="*/ 92187500 w 2492"/>
                <a:gd name="T65" fmla="*/ 960156250 h 2627"/>
                <a:gd name="T66" fmla="*/ 92187500 w 2492"/>
                <a:gd name="T67" fmla="*/ 986328125 h 2627"/>
                <a:gd name="T68" fmla="*/ 118359375 w 2492"/>
                <a:gd name="T69" fmla="*/ 999609375 h 2627"/>
                <a:gd name="T70" fmla="*/ 210546875 w 2492"/>
                <a:gd name="T71" fmla="*/ 1012890625 h 2627"/>
                <a:gd name="T72" fmla="*/ 302343750 w 2492"/>
                <a:gd name="T73" fmla="*/ 1025781250 h 2627"/>
                <a:gd name="T74" fmla="*/ 486718750 w 2492"/>
                <a:gd name="T75" fmla="*/ 1025781250 h 2627"/>
                <a:gd name="T76" fmla="*/ 683984375 w 2492"/>
                <a:gd name="T77" fmla="*/ 986328125 h 2627"/>
                <a:gd name="T78" fmla="*/ 854687500 w 2492"/>
                <a:gd name="T79" fmla="*/ 946875000 h 2627"/>
                <a:gd name="T80" fmla="*/ 854687500 w 2492"/>
                <a:gd name="T81" fmla="*/ 973437500 h 2627"/>
                <a:gd name="T82" fmla="*/ 867968750 w 2492"/>
                <a:gd name="T83" fmla="*/ 999609375 h 2627"/>
                <a:gd name="T84" fmla="*/ 894140625 w 2492"/>
                <a:gd name="T85" fmla="*/ 1012890625 h 2627"/>
                <a:gd name="T86" fmla="*/ 920703125 w 2492"/>
                <a:gd name="T87" fmla="*/ 1012890625 h 2627"/>
                <a:gd name="T88" fmla="*/ 946875000 w 2492"/>
                <a:gd name="T89" fmla="*/ 986328125 h 2627"/>
                <a:gd name="T90" fmla="*/ 960156250 w 2492"/>
                <a:gd name="T91" fmla="*/ 749609375 h 2627"/>
                <a:gd name="T92" fmla="*/ 973046875 w 2492"/>
                <a:gd name="T93" fmla="*/ 512890625 h 2627"/>
                <a:gd name="T94" fmla="*/ 960156250 w 2492"/>
                <a:gd name="T95" fmla="*/ 276171875 h 2627"/>
                <a:gd name="T96" fmla="*/ 920703125 w 2492"/>
                <a:gd name="T97" fmla="*/ 39453125 h 2627"/>
                <a:gd name="T98" fmla="*/ 920703125 w 2492"/>
                <a:gd name="T99" fmla="*/ 26562500 h 2627"/>
                <a:gd name="T100" fmla="*/ 907421875 w 2492"/>
                <a:gd name="T101" fmla="*/ 26562500 h 2627"/>
                <a:gd name="T102" fmla="*/ 894140625 w 2492"/>
                <a:gd name="T103" fmla="*/ 0 h 2627"/>
                <a:gd name="T104" fmla="*/ 657421875 w 2492"/>
                <a:gd name="T105" fmla="*/ 0 h 26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92"/>
                <a:gd name="T160" fmla="*/ 0 h 2627"/>
                <a:gd name="T161" fmla="*/ 2492 w 2492"/>
                <a:gd name="T162" fmla="*/ 2627 h 26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92" h="2627" extrusionOk="0">
                  <a:moveTo>
                    <a:pt x="2222" y="135"/>
                  </a:moveTo>
                  <a:lnTo>
                    <a:pt x="2222" y="1212"/>
                  </a:lnTo>
                  <a:lnTo>
                    <a:pt x="2188" y="2290"/>
                  </a:lnTo>
                  <a:lnTo>
                    <a:pt x="1717" y="2323"/>
                  </a:lnTo>
                  <a:lnTo>
                    <a:pt x="1212" y="2357"/>
                  </a:lnTo>
                  <a:lnTo>
                    <a:pt x="774" y="2357"/>
                  </a:lnTo>
                  <a:lnTo>
                    <a:pt x="539" y="2391"/>
                  </a:lnTo>
                  <a:lnTo>
                    <a:pt x="303" y="2424"/>
                  </a:lnTo>
                  <a:lnTo>
                    <a:pt x="269" y="2424"/>
                  </a:lnTo>
                  <a:lnTo>
                    <a:pt x="269" y="2391"/>
                  </a:lnTo>
                  <a:lnTo>
                    <a:pt x="303" y="1886"/>
                  </a:lnTo>
                  <a:lnTo>
                    <a:pt x="269" y="1347"/>
                  </a:lnTo>
                  <a:lnTo>
                    <a:pt x="236" y="808"/>
                  </a:lnTo>
                  <a:lnTo>
                    <a:pt x="135" y="270"/>
                  </a:lnTo>
                  <a:lnTo>
                    <a:pt x="1178" y="270"/>
                  </a:lnTo>
                  <a:lnTo>
                    <a:pt x="1683" y="236"/>
                  </a:lnTo>
                  <a:lnTo>
                    <a:pt x="2222" y="135"/>
                  </a:lnTo>
                  <a:close/>
                  <a:moveTo>
                    <a:pt x="1683" y="0"/>
                  </a:moveTo>
                  <a:lnTo>
                    <a:pt x="1145" y="34"/>
                  </a:lnTo>
                  <a:lnTo>
                    <a:pt x="606" y="68"/>
                  </a:lnTo>
                  <a:lnTo>
                    <a:pt x="67" y="68"/>
                  </a:lnTo>
                  <a:lnTo>
                    <a:pt x="0" y="101"/>
                  </a:lnTo>
                  <a:lnTo>
                    <a:pt x="0" y="135"/>
                  </a:lnTo>
                  <a:lnTo>
                    <a:pt x="0" y="202"/>
                  </a:lnTo>
                  <a:lnTo>
                    <a:pt x="34" y="270"/>
                  </a:lnTo>
                  <a:lnTo>
                    <a:pt x="0" y="775"/>
                  </a:lnTo>
                  <a:lnTo>
                    <a:pt x="34" y="1347"/>
                  </a:lnTo>
                  <a:lnTo>
                    <a:pt x="67" y="1886"/>
                  </a:lnTo>
                  <a:lnTo>
                    <a:pt x="101" y="2391"/>
                  </a:lnTo>
                  <a:lnTo>
                    <a:pt x="135" y="2458"/>
                  </a:lnTo>
                  <a:lnTo>
                    <a:pt x="168" y="2458"/>
                  </a:lnTo>
                  <a:lnTo>
                    <a:pt x="202" y="2492"/>
                  </a:lnTo>
                  <a:lnTo>
                    <a:pt x="236" y="2458"/>
                  </a:lnTo>
                  <a:lnTo>
                    <a:pt x="236" y="2525"/>
                  </a:lnTo>
                  <a:lnTo>
                    <a:pt x="303" y="2559"/>
                  </a:lnTo>
                  <a:lnTo>
                    <a:pt x="539" y="2593"/>
                  </a:lnTo>
                  <a:lnTo>
                    <a:pt x="774" y="2626"/>
                  </a:lnTo>
                  <a:lnTo>
                    <a:pt x="1246" y="2626"/>
                  </a:lnTo>
                  <a:lnTo>
                    <a:pt x="1751" y="2525"/>
                  </a:lnTo>
                  <a:lnTo>
                    <a:pt x="2188" y="2424"/>
                  </a:lnTo>
                  <a:lnTo>
                    <a:pt x="2188" y="2492"/>
                  </a:lnTo>
                  <a:lnTo>
                    <a:pt x="2222" y="2559"/>
                  </a:lnTo>
                  <a:lnTo>
                    <a:pt x="2289" y="2593"/>
                  </a:lnTo>
                  <a:lnTo>
                    <a:pt x="2357" y="2593"/>
                  </a:lnTo>
                  <a:lnTo>
                    <a:pt x="2424" y="2525"/>
                  </a:lnTo>
                  <a:lnTo>
                    <a:pt x="2458" y="1919"/>
                  </a:lnTo>
                  <a:lnTo>
                    <a:pt x="2491" y="1313"/>
                  </a:lnTo>
                  <a:lnTo>
                    <a:pt x="2458" y="707"/>
                  </a:lnTo>
                  <a:lnTo>
                    <a:pt x="2357" y="101"/>
                  </a:lnTo>
                  <a:lnTo>
                    <a:pt x="2357" y="68"/>
                  </a:lnTo>
                  <a:lnTo>
                    <a:pt x="2323" y="68"/>
                  </a:lnTo>
                  <a:lnTo>
                    <a:pt x="2289" y="0"/>
                  </a:lnTo>
                  <a:lnTo>
                    <a:pt x="1683" y="0"/>
                  </a:lnTo>
                  <a:close/>
                </a:path>
              </a:pathLst>
            </a:custGeom>
            <a:solidFill>
              <a:srgbClr val="BDD1D3"/>
            </a:solidFill>
            <a:ln>
              <a:noFill/>
            </a:ln>
          </p:spPr>
          <p:txBody>
            <a:bodyPr lIns="117025" tIns="117025" rIns="117025" bIns="117025" anchor="ctr"/>
            <a:lstStyle/>
            <a:p>
              <a:pPr>
                <a:defRPr/>
              </a:pPr>
              <a:endParaRPr lang="ru-RU" sz="1350"/>
            </a:p>
          </p:txBody>
        </p:sp>
        <p:sp>
          <p:nvSpPr>
            <p:cNvPr id="888" name="Shape 750">
              <a:extLst>
                <a:ext uri="{FF2B5EF4-FFF2-40B4-BE49-F238E27FC236}">
                  <a16:creationId xmlns:a16="http://schemas.microsoft.com/office/drawing/2014/main" id="{390EC65B-4970-D14F-041E-DDDF7DCB980D}"/>
                </a:ext>
              </a:extLst>
            </p:cNvPr>
            <p:cNvSpPr>
              <a:spLocks/>
            </p:cNvSpPr>
            <p:nvPr/>
          </p:nvSpPr>
          <p:spPr bwMode="auto">
            <a:xfrm>
              <a:off x="4431001" y="3109813"/>
              <a:ext cx="22705" cy="19716"/>
            </a:xfrm>
            <a:custGeom>
              <a:avLst/>
              <a:gdLst>
                <a:gd name="T0" fmla="*/ 26171875 w 910"/>
                <a:gd name="T1" fmla="*/ 0 h 775"/>
                <a:gd name="T2" fmla="*/ 0 w 910"/>
                <a:gd name="T3" fmla="*/ 13281250 h 775"/>
                <a:gd name="T4" fmla="*/ 0 w 910"/>
                <a:gd name="T5" fmla="*/ 39453125 h 775"/>
                <a:gd name="T6" fmla="*/ 0 w 910"/>
                <a:gd name="T7" fmla="*/ 263281250 h 775"/>
                <a:gd name="T8" fmla="*/ 13281250 w 910"/>
                <a:gd name="T9" fmla="*/ 289453125 h 775"/>
                <a:gd name="T10" fmla="*/ 65625000 w 910"/>
                <a:gd name="T11" fmla="*/ 289453125 h 775"/>
                <a:gd name="T12" fmla="*/ 78906250 w 910"/>
                <a:gd name="T13" fmla="*/ 263281250 h 775"/>
                <a:gd name="T14" fmla="*/ 78906250 w 910"/>
                <a:gd name="T15" fmla="*/ 171093750 h 775"/>
                <a:gd name="T16" fmla="*/ 118359375 w 910"/>
                <a:gd name="T17" fmla="*/ 236718750 h 775"/>
                <a:gd name="T18" fmla="*/ 144531250 w 910"/>
                <a:gd name="T19" fmla="*/ 250000000 h 775"/>
                <a:gd name="T20" fmla="*/ 157812500 w 910"/>
                <a:gd name="T21" fmla="*/ 250000000 h 775"/>
                <a:gd name="T22" fmla="*/ 171093750 w 910"/>
                <a:gd name="T23" fmla="*/ 236718750 h 775"/>
                <a:gd name="T24" fmla="*/ 250000000 w 910"/>
                <a:gd name="T25" fmla="*/ 157812500 h 775"/>
                <a:gd name="T26" fmla="*/ 262890625 w 910"/>
                <a:gd name="T27" fmla="*/ 223828125 h 775"/>
                <a:gd name="T28" fmla="*/ 289453125 w 910"/>
                <a:gd name="T29" fmla="*/ 289453125 h 775"/>
                <a:gd name="T30" fmla="*/ 315625000 w 910"/>
                <a:gd name="T31" fmla="*/ 302734375 h 775"/>
                <a:gd name="T32" fmla="*/ 341796875 w 910"/>
                <a:gd name="T33" fmla="*/ 289453125 h 775"/>
                <a:gd name="T34" fmla="*/ 355078125 w 910"/>
                <a:gd name="T35" fmla="*/ 276171875 h 775"/>
                <a:gd name="T36" fmla="*/ 355078125 w 910"/>
                <a:gd name="T37" fmla="*/ 250000000 h 775"/>
                <a:gd name="T38" fmla="*/ 328906250 w 910"/>
                <a:gd name="T39" fmla="*/ 157812500 h 775"/>
                <a:gd name="T40" fmla="*/ 328906250 w 910"/>
                <a:gd name="T41" fmla="*/ 105468750 h 775"/>
                <a:gd name="T42" fmla="*/ 328906250 w 910"/>
                <a:gd name="T43" fmla="*/ 52734375 h 775"/>
                <a:gd name="T44" fmla="*/ 328906250 w 910"/>
                <a:gd name="T45" fmla="*/ 26562500 h 775"/>
                <a:gd name="T46" fmla="*/ 315625000 w 910"/>
                <a:gd name="T47" fmla="*/ 13281250 h 775"/>
                <a:gd name="T48" fmla="*/ 289453125 w 910"/>
                <a:gd name="T49" fmla="*/ 13281250 h 775"/>
                <a:gd name="T50" fmla="*/ 262890625 w 910"/>
                <a:gd name="T51" fmla="*/ 26562500 h 775"/>
                <a:gd name="T52" fmla="*/ 157812500 w 910"/>
                <a:gd name="T53" fmla="*/ 144921875 h 775"/>
                <a:gd name="T54" fmla="*/ 65625000 w 910"/>
                <a:gd name="T55" fmla="*/ 13281250 h 775"/>
                <a:gd name="T56" fmla="*/ 39453125 w 910"/>
                <a:gd name="T57" fmla="*/ 0 h 775"/>
                <a:gd name="T58" fmla="*/ 26171875 w 910"/>
                <a:gd name="T59" fmla="*/ 0 h 775"/>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910"/>
                <a:gd name="T91" fmla="*/ 0 h 775"/>
                <a:gd name="T92" fmla="*/ 910 w 910"/>
                <a:gd name="T93" fmla="*/ 775 h 775"/>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910" h="775" extrusionOk="0">
                  <a:moveTo>
                    <a:pt x="67" y="0"/>
                  </a:moveTo>
                  <a:lnTo>
                    <a:pt x="0" y="34"/>
                  </a:lnTo>
                  <a:lnTo>
                    <a:pt x="0" y="101"/>
                  </a:lnTo>
                  <a:lnTo>
                    <a:pt x="0" y="674"/>
                  </a:lnTo>
                  <a:lnTo>
                    <a:pt x="34" y="741"/>
                  </a:lnTo>
                  <a:lnTo>
                    <a:pt x="168" y="741"/>
                  </a:lnTo>
                  <a:lnTo>
                    <a:pt x="202" y="674"/>
                  </a:lnTo>
                  <a:lnTo>
                    <a:pt x="202" y="438"/>
                  </a:lnTo>
                  <a:lnTo>
                    <a:pt x="303" y="606"/>
                  </a:lnTo>
                  <a:lnTo>
                    <a:pt x="370" y="640"/>
                  </a:lnTo>
                  <a:lnTo>
                    <a:pt x="404" y="640"/>
                  </a:lnTo>
                  <a:lnTo>
                    <a:pt x="438" y="606"/>
                  </a:lnTo>
                  <a:lnTo>
                    <a:pt x="640" y="404"/>
                  </a:lnTo>
                  <a:lnTo>
                    <a:pt x="673" y="573"/>
                  </a:lnTo>
                  <a:lnTo>
                    <a:pt x="741" y="741"/>
                  </a:lnTo>
                  <a:lnTo>
                    <a:pt x="808" y="775"/>
                  </a:lnTo>
                  <a:lnTo>
                    <a:pt x="875" y="741"/>
                  </a:lnTo>
                  <a:lnTo>
                    <a:pt x="909" y="707"/>
                  </a:lnTo>
                  <a:lnTo>
                    <a:pt x="909" y="640"/>
                  </a:lnTo>
                  <a:lnTo>
                    <a:pt x="842" y="404"/>
                  </a:lnTo>
                  <a:lnTo>
                    <a:pt x="842" y="270"/>
                  </a:lnTo>
                  <a:lnTo>
                    <a:pt x="842" y="135"/>
                  </a:lnTo>
                  <a:lnTo>
                    <a:pt x="842" y="68"/>
                  </a:lnTo>
                  <a:lnTo>
                    <a:pt x="808" y="34"/>
                  </a:lnTo>
                  <a:lnTo>
                    <a:pt x="741" y="34"/>
                  </a:lnTo>
                  <a:lnTo>
                    <a:pt x="673" y="68"/>
                  </a:lnTo>
                  <a:lnTo>
                    <a:pt x="404" y="371"/>
                  </a:lnTo>
                  <a:lnTo>
                    <a:pt x="168" y="34"/>
                  </a:lnTo>
                  <a:lnTo>
                    <a:pt x="101" y="0"/>
                  </a:lnTo>
                  <a:lnTo>
                    <a:pt x="67" y="0"/>
                  </a:lnTo>
                  <a:close/>
                </a:path>
              </a:pathLst>
            </a:custGeom>
            <a:solidFill>
              <a:srgbClr val="BDD1D3"/>
            </a:solidFill>
            <a:ln>
              <a:noFill/>
            </a:ln>
          </p:spPr>
          <p:txBody>
            <a:bodyPr lIns="117025" tIns="117025" rIns="117025" bIns="117025" anchor="ctr"/>
            <a:lstStyle/>
            <a:p>
              <a:pPr>
                <a:defRPr/>
              </a:pPr>
              <a:endParaRPr lang="ru-RU" sz="1350"/>
            </a:p>
          </p:txBody>
        </p:sp>
        <p:sp>
          <p:nvSpPr>
            <p:cNvPr id="889" name="Shape 751">
              <a:extLst>
                <a:ext uri="{FF2B5EF4-FFF2-40B4-BE49-F238E27FC236}">
                  <a16:creationId xmlns:a16="http://schemas.microsoft.com/office/drawing/2014/main" id="{49460062-E5DA-0EF3-9760-915A3F05DE49}"/>
                </a:ext>
              </a:extLst>
            </p:cNvPr>
            <p:cNvSpPr>
              <a:spLocks/>
            </p:cNvSpPr>
            <p:nvPr/>
          </p:nvSpPr>
          <p:spPr bwMode="auto">
            <a:xfrm>
              <a:off x="4552295" y="3084721"/>
              <a:ext cx="63934" cy="59744"/>
            </a:xfrm>
            <a:custGeom>
              <a:avLst/>
              <a:gdLst>
                <a:gd name="T0" fmla="*/ 39453125 w 2559"/>
                <a:gd name="T1" fmla="*/ 0 h 2391"/>
                <a:gd name="T2" fmla="*/ 39453125 w 2559"/>
                <a:gd name="T3" fmla="*/ 13281250 h 2391"/>
                <a:gd name="T4" fmla="*/ 13281250 w 2559"/>
                <a:gd name="T5" fmla="*/ 118359375 h 2391"/>
                <a:gd name="T6" fmla="*/ 0 w 2559"/>
                <a:gd name="T7" fmla="*/ 210546875 h 2391"/>
                <a:gd name="T8" fmla="*/ 13281250 w 2559"/>
                <a:gd name="T9" fmla="*/ 421093750 h 2391"/>
                <a:gd name="T10" fmla="*/ 26562500 w 2559"/>
                <a:gd name="T11" fmla="*/ 657812500 h 2391"/>
                <a:gd name="T12" fmla="*/ 39453125 w 2559"/>
                <a:gd name="T13" fmla="*/ 776171875 h 2391"/>
                <a:gd name="T14" fmla="*/ 66015625 w 2559"/>
                <a:gd name="T15" fmla="*/ 894531250 h 2391"/>
                <a:gd name="T16" fmla="*/ 78906250 w 2559"/>
                <a:gd name="T17" fmla="*/ 907421875 h 2391"/>
                <a:gd name="T18" fmla="*/ 105468750 w 2559"/>
                <a:gd name="T19" fmla="*/ 920703125 h 2391"/>
                <a:gd name="T20" fmla="*/ 118359375 w 2559"/>
                <a:gd name="T21" fmla="*/ 907421875 h 2391"/>
                <a:gd name="T22" fmla="*/ 131640625 w 2559"/>
                <a:gd name="T23" fmla="*/ 881250000 h 2391"/>
                <a:gd name="T24" fmla="*/ 131640625 w 2559"/>
                <a:gd name="T25" fmla="*/ 762890625 h 2391"/>
                <a:gd name="T26" fmla="*/ 118359375 w 2559"/>
                <a:gd name="T27" fmla="*/ 644531250 h 2391"/>
                <a:gd name="T28" fmla="*/ 92187500 w 2559"/>
                <a:gd name="T29" fmla="*/ 421093750 h 2391"/>
                <a:gd name="T30" fmla="*/ 92187500 w 2559"/>
                <a:gd name="T31" fmla="*/ 250000000 h 2391"/>
                <a:gd name="T32" fmla="*/ 78906250 w 2559"/>
                <a:gd name="T33" fmla="*/ 78906250 h 2391"/>
                <a:gd name="T34" fmla="*/ 171093750 w 2559"/>
                <a:gd name="T35" fmla="*/ 92187500 h 2391"/>
                <a:gd name="T36" fmla="*/ 447265625 w 2559"/>
                <a:gd name="T37" fmla="*/ 92187500 h 2391"/>
                <a:gd name="T38" fmla="*/ 867968750 w 2559"/>
                <a:gd name="T39" fmla="*/ 66015625 h 2391"/>
                <a:gd name="T40" fmla="*/ 881250000 w 2559"/>
                <a:gd name="T41" fmla="*/ 92187500 h 2391"/>
                <a:gd name="T42" fmla="*/ 920703125 w 2559"/>
                <a:gd name="T43" fmla="*/ 92187500 h 2391"/>
                <a:gd name="T44" fmla="*/ 907421875 w 2559"/>
                <a:gd name="T45" fmla="*/ 223828125 h 2391"/>
                <a:gd name="T46" fmla="*/ 907421875 w 2559"/>
                <a:gd name="T47" fmla="*/ 342187500 h 2391"/>
                <a:gd name="T48" fmla="*/ 920703125 w 2559"/>
                <a:gd name="T49" fmla="*/ 802343750 h 2391"/>
                <a:gd name="T50" fmla="*/ 736718750 w 2559"/>
                <a:gd name="T51" fmla="*/ 802343750 h 2391"/>
                <a:gd name="T52" fmla="*/ 552343750 w 2559"/>
                <a:gd name="T53" fmla="*/ 815625000 h 2391"/>
                <a:gd name="T54" fmla="*/ 276171875 w 2559"/>
                <a:gd name="T55" fmla="*/ 815625000 h 2391"/>
                <a:gd name="T56" fmla="*/ 210546875 w 2559"/>
                <a:gd name="T57" fmla="*/ 828515625 h 2391"/>
                <a:gd name="T58" fmla="*/ 171093750 w 2559"/>
                <a:gd name="T59" fmla="*/ 855078125 h 2391"/>
                <a:gd name="T60" fmla="*/ 131640625 w 2559"/>
                <a:gd name="T61" fmla="*/ 881250000 h 2391"/>
                <a:gd name="T62" fmla="*/ 171093750 w 2559"/>
                <a:gd name="T63" fmla="*/ 907421875 h 2391"/>
                <a:gd name="T64" fmla="*/ 210546875 w 2559"/>
                <a:gd name="T65" fmla="*/ 920703125 h 2391"/>
                <a:gd name="T66" fmla="*/ 302734375 w 2559"/>
                <a:gd name="T67" fmla="*/ 933984375 h 2391"/>
                <a:gd name="T68" fmla="*/ 500000000 w 2559"/>
                <a:gd name="T69" fmla="*/ 920703125 h 2391"/>
                <a:gd name="T70" fmla="*/ 710156250 w 2559"/>
                <a:gd name="T71" fmla="*/ 920703125 h 2391"/>
                <a:gd name="T72" fmla="*/ 828515625 w 2559"/>
                <a:gd name="T73" fmla="*/ 907421875 h 2391"/>
                <a:gd name="T74" fmla="*/ 933984375 w 2559"/>
                <a:gd name="T75" fmla="*/ 881250000 h 2391"/>
                <a:gd name="T76" fmla="*/ 946875000 w 2559"/>
                <a:gd name="T77" fmla="*/ 907421875 h 2391"/>
                <a:gd name="T78" fmla="*/ 973437500 w 2559"/>
                <a:gd name="T79" fmla="*/ 907421875 h 2391"/>
                <a:gd name="T80" fmla="*/ 999609375 w 2559"/>
                <a:gd name="T81" fmla="*/ 894531250 h 2391"/>
                <a:gd name="T82" fmla="*/ 999609375 w 2559"/>
                <a:gd name="T83" fmla="*/ 867968750 h 2391"/>
                <a:gd name="T84" fmla="*/ 986328125 w 2559"/>
                <a:gd name="T85" fmla="*/ 407812500 h 2391"/>
                <a:gd name="T86" fmla="*/ 986328125 w 2559"/>
                <a:gd name="T87" fmla="*/ 210546875 h 2391"/>
                <a:gd name="T88" fmla="*/ 973437500 w 2559"/>
                <a:gd name="T89" fmla="*/ 105468750 h 2391"/>
                <a:gd name="T90" fmla="*/ 960156250 w 2559"/>
                <a:gd name="T91" fmla="*/ 13281250 h 2391"/>
                <a:gd name="T92" fmla="*/ 946875000 w 2559"/>
                <a:gd name="T93" fmla="*/ 13281250 h 2391"/>
                <a:gd name="T94" fmla="*/ 933984375 w 2559"/>
                <a:gd name="T95" fmla="*/ 26562500 h 2391"/>
                <a:gd name="T96" fmla="*/ 907421875 w 2559"/>
                <a:gd name="T97" fmla="*/ 13281250 h 2391"/>
                <a:gd name="T98" fmla="*/ 867968750 w 2559"/>
                <a:gd name="T99" fmla="*/ 0 h 2391"/>
                <a:gd name="T100" fmla="*/ 789062500 w 2559"/>
                <a:gd name="T101" fmla="*/ 0 h 2391"/>
                <a:gd name="T102" fmla="*/ 631250000 w 2559"/>
                <a:gd name="T103" fmla="*/ 13281250 h 2391"/>
                <a:gd name="T104" fmla="*/ 355078125 w 2559"/>
                <a:gd name="T105" fmla="*/ 13281250 h 2391"/>
                <a:gd name="T106" fmla="*/ 210546875 w 2559"/>
                <a:gd name="T107" fmla="*/ 26562500 h 2391"/>
                <a:gd name="T108" fmla="*/ 78906250 w 2559"/>
                <a:gd name="T109" fmla="*/ 39453125 h 2391"/>
                <a:gd name="T110" fmla="*/ 78906250 w 2559"/>
                <a:gd name="T111" fmla="*/ 13281250 h 2391"/>
                <a:gd name="T112" fmla="*/ 66015625 w 2559"/>
                <a:gd name="T113" fmla="*/ 0 h 2391"/>
                <a:gd name="T114" fmla="*/ 39453125 w 2559"/>
                <a:gd name="T115" fmla="*/ 0 h 2391"/>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59"/>
                <a:gd name="T175" fmla="*/ 0 h 2391"/>
                <a:gd name="T176" fmla="*/ 2559 w 2559"/>
                <a:gd name="T177" fmla="*/ 2391 h 2391"/>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59" h="2391" extrusionOk="0">
                  <a:moveTo>
                    <a:pt x="101" y="0"/>
                  </a:moveTo>
                  <a:lnTo>
                    <a:pt x="101" y="34"/>
                  </a:lnTo>
                  <a:lnTo>
                    <a:pt x="34" y="303"/>
                  </a:lnTo>
                  <a:lnTo>
                    <a:pt x="0" y="539"/>
                  </a:lnTo>
                  <a:lnTo>
                    <a:pt x="34" y="1078"/>
                  </a:lnTo>
                  <a:lnTo>
                    <a:pt x="68" y="1684"/>
                  </a:lnTo>
                  <a:lnTo>
                    <a:pt x="101" y="1987"/>
                  </a:lnTo>
                  <a:lnTo>
                    <a:pt x="169" y="2290"/>
                  </a:lnTo>
                  <a:lnTo>
                    <a:pt x="202" y="2323"/>
                  </a:lnTo>
                  <a:lnTo>
                    <a:pt x="270" y="2357"/>
                  </a:lnTo>
                  <a:lnTo>
                    <a:pt x="303" y="2323"/>
                  </a:lnTo>
                  <a:lnTo>
                    <a:pt x="337" y="2256"/>
                  </a:lnTo>
                  <a:lnTo>
                    <a:pt x="337" y="1953"/>
                  </a:lnTo>
                  <a:lnTo>
                    <a:pt x="303" y="1650"/>
                  </a:lnTo>
                  <a:lnTo>
                    <a:pt x="236" y="1078"/>
                  </a:lnTo>
                  <a:lnTo>
                    <a:pt x="236" y="640"/>
                  </a:lnTo>
                  <a:lnTo>
                    <a:pt x="202" y="202"/>
                  </a:lnTo>
                  <a:lnTo>
                    <a:pt x="438" y="236"/>
                  </a:lnTo>
                  <a:lnTo>
                    <a:pt x="1145" y="236"/>
                  </a:lnTo>
                  <a:lnTo>
                    <a:pt x="2222" y="169"/>
                  </a:lnTo>
                  <a:lnTo>
                    <a:pt x="2256" y="236"/>
                  </a:lnTo>
                  <a:lnTo>
                    <a:pt x="2357" y="236"/>
                  </a:lnTo>
                  <a:lnTo>
                    <a:pt x="2323" y="573"/>
                  </a:lnTo>
                  <a:lnTo>
                    <a:pt x="2323" y="876"/>
                  </a:lnTo>
                  <a:lnTo>
                    <a:pt x="2357" y="2054"/>
                  </a:lnTo>
                  <a:lnTo>
                    <a:pt x="1886" y="2054"/>
                  </a:lnTo>
                  <a:lnTo>
                    <a:pt x="1414" y="2088"/>
                  </a:lnTo>
                  <a:lnTo>
                    <a:pt x="707" y="2088"/>
                  </a:lnTo>
                  <a:lnTo>
                    <a:pt x="539" y="2121"/>
                  </a:lnTo>
                  <a:lnTo>
                    <a:pt x="438" y="2189"/>
                  </a:lnTo>
                  <a:lnTo>
                    <a:pt x="337" y="2256"/>
                  </a:lnTo>
                  <a:lnTo>
                    <a:pt x="438" y="2323"/>
                  </a:lnTo>
                  <a:lnTo>
                    <a:pt x="539" y="2357"/>
                  </a:lnTo>
                  <a:lnTo>
                    <a:pt x="775" y="2391"/>
                  </a:lnTo>
                  <a:lnTo>
                    <a:pt x="1280" y="2357"/>
                  </a:lnTo>
                  <a:lnTo>
                    <a:pt x="1818" y="2357"/>
                  </a:lnTo>
                  <a:lnTo>
                    <a:pt x="2121" y="2323"/>
                  </a:lnTo>
                  <a:lnTo>
                    <a:pt x="2391" y="2256"/>
                  </a:lnTo>
                  <a:lnTo>
                    <a:pt x="2424" y="2323"/>
                  </a:lnTo>
                  <a:lnTo>
                    <a:pt x="2492" y="2323"/>
                  </a:lnTo>
                  <a:lnTo>
                    <a:pt x="2559" y="2290"/>
                  </a:lnTo>
                  <a:lnTo>
                    <a:pt x="2559" y="2222"/>
                  </a:lnTo>
                  <a:lnTo>
                    <a:pt x="2525" y="1044"/>
                  </a:lnTo>
                  <a:lnTo>
                    <a:pt x="2525" y="539"/>
                  </a:lnTo>
                  <a:lnTo>
                    <a:pt x="2492" y="270"/>
                  </a:lnTo>
                  <a:lnTo>
                    <a:pt x="2458" y="34"/>
                  </a:lnTo>
                  <a:lnTo>
                    <a:pt x="2424" y="34"/>
                  </a:lnTo>
                  <a:lnTo>
                    <a:pt x="2391" y="68"/>
                  </a:lnTo>
                  <a:lnTo>
                    <a:pt x="2323" y="34"/>
                  </a:lnTo>
                  <a:lnTo>
                    <a:pt x="2222" y="0"/>
                  </a:lnTo>
                  <a:lnTo>
                    <a:pt x="2020" y="0"/>
                  </a:lnTo>
                  <a:lnTo>
                    <a:pt x="1616" y="34"/>
                  </a:lnTo>
                  <a:lnTo>
                    <a:pt x="909" y="34"/>
                  </a:lnTo>
                  <a:lnTo>
                    <a:pt x="539" y="68"/>
                  </a:lnTo>
                  <a:lnTo>
                    <a:pt x="202" y="101"/>
                  </a:lnTo>
                  <a:lnTo>
                    <a:pt x="202" y="34"/>
                  </a:lnTo>
                  <a:lnTo>
                    <a:pt x="169" y="0"/>
                  </a:lnTo>
                  <a:lnTo>
                    <a:pt x="101" y="0"/>
                  </a:lnTo>
                  <a:close/>
                </a:path>
              </a:pathLst>
            </a:custGeom>
            <a:solidFill>
              <a:srgbClr val="BDD1D3"/>
            </a:solidFill>
            <a:ln>
              <a:noFill/>
            </a:ln>
          </p:spPr>
          <p:txBody>
            <a:bodyPr lIns="117025" tIns="117025" rIns="117025" bIns="117025" anchor="ctr"/>
            <a:lstStyle/>
            <a:p>
              <a:pPr>
                <a:defRPr/>
              </a:pPr>
              <a:endParaRPr lang="ru-RU" sz="1350"/>
            </a:p>
          </p:txBody>
        </p:sp>
        <p:sp>
          <p:nvSpPr>
            <p:cNvPr id="890" name="Shape 752">
              <a:extLst>
                <a:ext uri="{FF2B5EF4-FFF2-40B4-BE49-F238E27FC236}">
                  <a16:creationId xmlns:a16="http://schemas.microsoft.com/office/drawing/2014/main" id="{CA2683E1-24CC-E2DF-8B4A-F2D6AB0E259D}"/>
                </a:ext>
              </a:extLst>
            </p:cNvPr>
            <p:cNvSpPr>
              <a:spLocks/>
            </p:cNvSpPr>
            <p:nvPr/>
          </p:nvSpPr>
          <p:spPr bwMode="auto">
            <a:xfrm>
              <a:off x="4585756" y="2969415"/>
              <a:ext cx="23303" cy="17923"/>
            </a:xfrm>
            <a:custGeom>
              <a:avLst/>
              <a:gdLst>
                <a:gd name="T0" fmla="*/ 237109375 w 910"/>
                <a:gd name="T1" fmla="*/ 66015625 h 708"/>
                <a:gd name="T2" fmla="*/ 289843750 w 910"/>
                <a:gd name="T3" fmla="*/ 79296875 h 708"/>
                <a:gd name="T4" fmla="*/ 250390625 w 910"/>
                <a:gd name="T5" fmla="*/ 118750000 h 708"/>
                <a:gd name="T6" fmla="*/ 210937500 w 910"/>
                <a:gd name="T7" fmla="*/ 144921875 h 708"/>
                <a:gd name="T8" fmla="*/ 105468750 w 910"/>
                <a:gd name="T9" fmla="*/ 144921875 h 708"/>
                <a:gd name="T10" fmla="*/ 105468750 w 910"/>
                <a:gd name="T11" fmla="*/ 79296875 h 708"/>
                <a:gd name="T12" fmla="*/ 144921875 w 910"/>
                <a:gd name="T13" fmla="*/ 66015625 h 708"/>
                <a:gd name="T14" fmla="*/ 237109375 w 910"/>
                <a:gd name="T15" fmla="*/ 66015625 h 708"/>
                <a:gd name="T16" fmla="*/ 197656250 w 910"/>
                <a:gd name="T17" fmla="*/ 390625 h 708"/>
                <a:gd name="T18" fmla="*/ 144921875 w 910"/>
                <a:gd name="T19" fmla="*/ 13671875 h 708"/>
                <a:gd name="T20" fmla="*/ 105468750 w 910"/>
                <a:gd name="T21" fmla="*/ 39843750 h 708"/>
                <a:gd name="T22" fmla="*/ 79296875 w 910"/>
                <a:gd name="T23" fmla="*/ 26562500 h 708"/>
                <a:gd name="T24" fmla="*/ 66015625 w 910"/>
                <a:gd name="T25" fmla="*/ 26562500 h 708"/>
                <a:gd name="T26" fmla="*/ 53125000 w 910"/>
                <a:gd name="T27" fmla="*/ 39843750 h 708"/>
                <a:gd name="T28" fmla="*/ 39843750 w 910"/>
                <a:gd name="T29" fmla="*/ 79296875 h 708"/>
                <a:gd name="T30" fmla="*/ 39843750 w 910"/>
                <a:gd name="T31" fmla="*/ 132031250 h 708"/>
                <a:gd name="T32" fmla="*/ 13671875 w 910"/>
                <a:gd name="T33" fmla="*/ 144921875 h 708"/>
                <a:gd name="T34" fmla="*/ 390625 w 910"/>
                <a:gd name="T35" fmla="*/ 171484375 h 708"/>
                <a:gd name="T36" fmla="*/ 13671875 w 910"/>
                <a:gd name="T37" fmla="*/ 197656250 h 708"/>
                <a:gd name="T38" fmla="*/ 39843750 w 910"/>
                <a:gd name="T39" fmla="*/ 210937500 h 708"/>
                <a:gd name="T40" fmla="*/ 39843750 w 910"/>
                <a:gd name="T41" fmla="*/ 237109375 h 708"/>
                <a:gd name="T42" fmla="*/ 53125000 w 910"/>
                <a:gd name="T43" fmla="*/ 263281250 h 708"/>
                <a:gd name="T44" fmla="*/ 66015625 w 910"/>
                <a:gd name="T45" fmla="*/ 276562500 h 708"/>
                <a:gd name="T46" fmla="*/ 79296875 w 910"/>
                <a:gd name="T47" fmla="*/ 276562500 h 708"/>
                <a:gd name="T48" fmla="*/ 92578125 w 910"/>
                <a:gd name="T49" fmla="*/ 263281250 h 708"/>
                <a:gd name="T50" fmla="*/ 105468750 w 910"/>
                <a:gd name="T51" fmla="*/ 250390625 h 708"/>
                <a:gd name="T52" fmla="*/ 118750000 w 910"/>
                <a:gd name="T53" fmla="*/ 237109375 h 708"/>
                <a:gd name="T54" fmla="*/ 105468750 w 910"/>
                <a:gd name="T55" fmla="*/ 210937500 h 708"/>
                <a:gd name="T56" fmla="*/ 197656250 w 910"/>
                <a:gd name="T57" fmla="*/ 210937500 h 708"/>
                <a:gd name="T58" fmla="*/ 276562500 w 910"/>
                <a:gd name="T59" fmla="*/ 184375000 h 708"/>
                <a:gd name="T60" fmla="*/ 302734375 w 910"/>
                <a:gd name="T61" fmla="*/ 171484375 h 708"/>
                <a:gd name="T62" fmla="*/ 329296875 w 910"/>
                <a:gd name="T63" fmla="*/ 144921875 h 708"/>
                <a:gd name="T64" fmla="*/ 342187500 w 910"/>
                <a:gd name="T65" fmla="*/ 105468750 h 708"/>
                <a:gd name="T66" fmla="*/ 355468750 w 910"/>
                <a:gd name="T67" fmla="*/ 66015625 h 708"/>
                <a:gd name="T68" fmla="*/ 355468750 w 910"/>
                <a:gd name="T69" fmla="*/ 39843750 h 708"/>
                <a:gd name="T70" fmla="*/ 342187500 w 910"/>
                <a:gd name="T71" fmla="*/ 39843750 h 708"/>
                <a:gd name="T72" fmla="*/ 263281250 w 910"/>
                <a:gd name="T73" fmla="*/ 390625 h 708"/>
                <a:gd name="T74" fmla="*/ 197656250 w 910"/>
                <a:gd name="T75" fmla="*/ 390625 h 708"/>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10"/>
                <a:gd name="T115" fmla="*/ 0 h 708"/>
                <a:gd name="T116" fmla="*/ 910 w 910"/>
                <a:gd name="T117" fmla="*/ 708 h 708"/>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10" h="708" extrusionOk="0">
                  <a:moveTo>
                    <a:pt x="607" y="169"/>
                  </a:moveTo>
                  <a:lnTo>
                    <a:pt x="742" y="203"/>
                  </a:lnTo>
                  <a:lnTo>
                    <a:pt x="641" y="304"/>
                  </a:lnTo>
                  <a:lnTo>
                    <a:pt x="540" y="371"/>
                  </a:lnTo>
                  <a:lnTo>
                    <a:pt x="270" y="371"/>
                  </a:lnTo>
                  <a:lnTo>
                    <a:pt x="270" y="203"/>
                  </a:lnTo>
                  <a:lnTo>
                    <a:pt x="371" y="169"/>
                  </a:lnTo>
                  <a:lnTo>
                    <a:pt x="607" y="169"/>
                  </a:lnTo>
                  <a:close/>
                  <a:moveTo>
                    <a:pt x="506" y="1"/>
                  </a:moveTo>
                  <a:lnTo>
                    <a:pt x="371" y="35"/>
                  </a:lnTo>
                  <a:lnTo>
                    <a:pt x="270" y="102"/>
                  </a:lnTo>
                  <a:lnTo>
                    <a:pt x="203" y="68"/>
                  </a:lnTo>
                  <a:lnTo>
                    <a:pt x="169" y="68"/>
                  </a:lnTo>
                  <a:lnTo>
                    <a:pt x="136" y="102"/>
                  </a:lnTo>
                  <a:lnTo>
                    <a:pt x="102" y="203"/>
                  </a:lnTo>
                  <a:lnTo>
                    <a:pt x="102" y="338"/>
                  </a:lnTo>
                  <a:lnTo>
                    <a:pt x="35" y="371"/>
                  </a:lnTo>
                  <a:lnTo>
                    <a:pt x="1" y="439"/>
                  </a:lnTo>
                  <a:lnTo>
                    <a:pt x="35" y="506"/>
                  </a:lnTo>
                  <a:lnTo>
                    <a:pt x="102" y="540"/>
                  </a:lnTo>
                  <a:lnTo>
                    <a:pt x="102" y="607"/>
                  </a:lnTo>
                  <a:lnTo>
                    <a:pt x="136" y="674"/>
                  </a:lnTo>
                  <a:lnTo>
                    <a:pt x="169" y="708"/>
                  </a:lnTo>
                  <a:lnTo>
                    <a:pt x="203" y="708"/>
                  </a:lnTo>
                  <a:lnTo>
                    <a:pt x="237" y="674"/>
                  </a:lnTo>
                  <a:lnTo>
                    <a:pt x="270" y="641"/>
                  </a:lnTo>
                  <a:lnTo>
                    <a:pt x="304" y="607"/>
                  </a:lnTo>
                  <a:lnTo>
                    <a:pt x="270" y="540"/>
                  </a:lnTo>
                  <a:lnTo>
                    <a:pt x="506" y="540"/>
                  </a:lnTo>
                  <a:lnTo>
                    <a:pt x="708" y="472"/>
                  </a:lnTo>
                  <a:lnTo>
                    <a:pt x="775" y="439"/>
                  </a:lnTo>
                  <a:lnTo>
                    <a:pt x="843" y="371"/>
                  </a:lnTo>
                  <a:lnTo>
                    <a:pt x="876" y="270"/>
                  </a:lnTo>
                  <a:lnTo>
                    <a:pt x="910" y="169"/>
                  </a:lnTo>
                  <a:lnTo>
                    <a:pt x="910" y="102"/>
                  </a:lnTo>
                  <a:lnTo>
                    <a:pt x="876" y="102"/>
                  </a:lnTo>
                  <a:lnTo>
                    <a:pt x="674" y="1"/>
                  </a:lnTo>
                  <a:lnTo>
                    <a:pt x="506" y="1"/>
                  </a:lnTo>
                  <a:close/>
                </a:path>
              </a:pathLst>
            </a:custGeom>
            <a:solidFill>
              <a:srgbClr val="BDD1D3"/>
            </a:solidFill>
            <a:ln>
              <a:noFill/>
            </a:ln>
          </p:spPr>
          <p:txBody>
            <a:bodyPr lIns="117025" tIns="117025" rIns="117025" bIns="117025" anchor="ctr"/>
            <a:lstStyle/>
            <a:p>
              <a:pPr>
                <a:defRPr/>
              </a:pPr>
              <a:endParaRPr lang="ru-RU" sz="1350"/>
            </a:p>
          </p:txBody>
        </p:sp>
        <p:sp>
          <p:nvSpPr>
            <p:cNvPr id="891" name="Shape 753">
              <a:extLst>
                <a:ext uri="{FF2B5EF4-FFF2-40B4-BE49-F238E27FC236}">
                  <a16:creationId xmlns:a16="http://schemas.microsoft.com/office/drawing/2014/main" id="{F4E87178-34E1-5291-5288-80A360F79C2C}"/>
                </a:ext>
              </a:extLst>
            </p:cNvPr>
            <p:cNvSpPr>
              <a:spLocks/>
            </p:cNvSpPr>
            <p:nvPr/>
          </p:nvSpPr>
          <p:spPr bwMode="auto">
            <a:xfrm>
              <a:off x="4567233" y="3158804"/>
              <a:ext cx="5975" cy="65719"/>
            </a:xfrm>
            <a:custGeom>
              <a:avLst/>
              <a:gdLst>
                <a:gd name="T0" fmla="*/ 26562500 w 236"/>
                <a:gd name="T1" fmla="*/ 0 h 2627"/>
                <a:gd name="T2" fmla="*/ 0 w 236"/>
                <a:gd name="T3" fmla="*/ 92187500 h 2627"/>
                <a:gd name="T4" fmla="*/ 0 w 236"/>
                <a:gd name="T5" fmla="*/ 184375000 h 2627"/>
                <a:gd name="T6" fmla="*/ 0 w 236"/>
                <a:gd name="T7" fmla="*/ 381640625 h 2627"/>
                <a:gd name="T8" fmla="*/ 0 w 236"/>
                <a:gd name="T9" fmla="*/ 697265625 h 2627"/>
                <a:gd name="T10" fmla="*/ 0 w 236"/>
                <a:gd name="T11" fmla="*/ 841796875 h 2627"/>
                <a:gd name="T12" fmla="*/ 13281250 w 236"/>
                <a:gd name="T13" fmla="*/ 999609375 h 2627"/>
                <a:gd name="T14" fmla="*/ 26562500 w 236"/>
                <a:gd name="T15" fmla="*/ 1012890625 h 2627"/>
                <a:gd name="T16" fmla="*/ 39453125 w 236"/>
                <a:gd name="T17" fmla="*/ 1025781250 h 2627"/>
                <a:gd name="T18" fmla="*/ 66015625 w 236"/>
                <a:gd name="T19" fmla="*/ 1025781250 h 2627"/>
                <a:gd name="T20" fmla="*/ 78906250 w 236"/>
                <a:gd name="T21" fmla="*/ 999609375 h 2627"/>
                <a:gd name="T22" fmla="*/ 78906250 w 236"/>
                <a:gd name="T23" fmla="*/ 881250000 h 2627"/>
                <a:gd name="T24" fmla="*/ 92187500 w 236"/>
                <a:gd name="T25" fmla="*/ 762890625 h 2627"/>
                <a:gd name="T26" fmla="*/ 78906250 w 236"/>
                <a:gd name="T27" fmla="*/ 539453125 h 2627"/>
                <a:gd name="T28" fmla="*/ 78906250 w 236"/>
                <a:gd name="T29" fmla="*/ 263281250 h 2627"/>
                <a:gd name="T30" fmla="*/ 78906250 w 236"/>
                <a:gd name="T31" fmla="*/ 131640625 h 2627"/>
                <a:gd name="T32" fmla="*/ 66015625 w 236"/>
                <a:gd name="T33" fmla="*/ 66015625 h 2627"/>
                <a:gd name="T34" fmla="*/ 39453125 w 236"/>
                <a:gd name="T35" fmla="*/ 0 h 2627"/>
                <a:gd name="T36" fmla="*/ 26562500 w 236"/>
                <a:gd name="T37" fmla="*/ 0 h 2627"/>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36"/>
                <a:gd name="T58" fmla="*/ 0 h 2627"/>
                <a:gd name="T59" fmla="*/ 236 w 236"/>
                <a:gd name="T60" fmla="*/ 2627 h 2627"/>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36" h="2627" extrusionOk="0">
                  <a:moveTo>
                    <a:pt x="68" y="0"/>
                  </a:moveTo>
                  <a:lnTo>
                    <a:pt x="0" y="236"/>
                  </a:lnTo>
                  <a:lnTo>
                    <a:pt x="0" y="472"/>
                  </a:lnTo>
                  <a:lnTo>
                    <a:pt x="0" y="977"/>
                  </a:lnTo>
                  <a:lnTo>
                    <a:pt x="0" y="1785"/>
                  </a:lnTo>
                  <a:lnTo>
                    <a:pt x="0" y="2155"/>
                  </a:lnTo>
                  <a:lnTo>
                    <a:pt x="34" y="2559"/>
                  </a:lnTo>
                  <a:lnTo>
                    <a:pt x="68" y="2593"/>
                  </a:lnTo>
                  <a:lnTo>
                    <a:pt x="101" y="2626"/>
                  </a:lnTo>
                  <a:lnTo>
                    <a:pt x="169" y="2626"/>
                  </a:lnTo>
                  <a:lnTo>
                    <a:pt x="202" y="2559"/>
                  </a:lnTo>
                  <a:lnTo>
                    <a:pt x="202" y="2256"/>
                  </a:lnTo>
                  <a:lnTo>
                    <a:pt x="236" y="1953"/>
                  </a:lnTo>
                  <a:lnTo>
                    <a:pt x="202" y="1381"/>
                  </a:lnTo>
                  <a:lnTo>
                    <a:pt x="202" y="674"/>
                  </a:lnTo>
                  <a:lnTo>
                    <a:pt x="202" y="337"/>
                  </a:lnTo>
                  <a:lnTo>
                    <a:pt x="169" y="169"/>
                  </a:lnTo>
                  <a:lnTo>
                    <a:pt x="101" y="0"/>
                  </a:lnTo>
                  <a:lnTo>
                    <a:pt x="68" y="0"/>
                  </a:lnTo>
                  <a:close/>
                </a:path>
              </a:pathLst>
            </a:custGeom>
            <a:solidFill>
              <a:srgbClr val="BDD1D3"/>
            </a:solidFill>
            <a:ln>
              <a:noFill/>
            </a:ln>
          </p:spPr>
          <p:txBody>
            <a:bodyPr lIns="117025" tIns="117025" rIns="117025" bIns="117025" anchor="ctr"/>
            <a:lstStyle/>
            <a:p>
              <a:pPr>
                <a:defRPr/>
              </a:pPr>
              <a:endParaRPr lang="ru-RU" sz="1350"/>
            </a:p>
          </p:txBody>
        </p:sp>
        <p:sp>
          <p:nvSpPr>
            <p:cNvPr id="892" name="Shape 754">
              <a:extLst>
                <a:ext uri="{FF2B5EF4-FFF2-40B4-BE49-F238E27FC236}">
                  <a16:creationId xmlns:a16="http://schemas.microsoft.com/office/drawing/2014/main" id="{4BD25730-DC61-96E3-AA1C-05887AD48C0C}"/>
                </a:ext>
              </a:extLst>
            </p:cNvPr>
            <p:cNvSpPr>
              <a:spLocks/>
            </p:cNvSpPr>
            <p:nvPr/>
          </p:nvSpPr>
          <p:spPr bwMode="auto">
            <a:xfrm>
              <a:off x="4670005" y="3192260"/>
              <a:ext cx="11352" cy="17326"/>
            </a:xfrm>
            <a:custGeom>
              <a:avLst/>
              <a:gdLst>
                <a:gd name="T0" fmla="*/ 105468750 w 439"/>
                <a:gd name="T1" fmla="*/ 390625 h 675"/>
                <a:gd name="T2" fmla="*/ 79296875 w 439"/>
                <a:gd name="T3" fmla="*/ 26562500 h 675"/>
                <a:gd name="T4" fmla="*/ 52734375 w 439"/>
                <a:gd name="T5" fmla="*/ 53125000 h 675"/>
                <a:gd name="T6" fmla="*/ 13281250 w 439"/>
                <a:gd name="T7" fmla="*/ 92578125 h 675"/>
                <a:gd name="T8" fmla="*/ 390625 w 439"/>
                <a:gd name="T9" fmla="*/ 144921875 h 675"/>
                <a:gd name="T10" fmla="*/ 13281250 w 439"/>
                <a:gd name="T11" fmla="*/ 158203125 h 675"/>
                <a:gd name="T12" fmla="*/ 13281250 w 439"/>
                <a:gd name="T13" fmla="*/ 171484375 h 675"/>
                <a:gd name="T14" fmla="*/ 52734375 w 439"/>
                <a:gd name="T15" fmla="*/ 171484375 h 675"/>
                <a:gd name="T16" fmla="*/ 66015625 w 439"/>
                <a:gd name="T17" fmla="*/ 197656250 h 675"/>
                <a:gd name="T18" fmla="*/ 118750000 w 439"/>
                <a:gd name="T19" fmla="*/ 250390625 h 675"/>
                <a:gd name="T20" fmla="*/ 144921875 w 439"/>
                <a:gd name="T21" fmla="*/ 263281250 h 675"/>
                <a:gd name="T22" fmla="*/ 171093750 w 439"/>
                <a:gd name="T23" fmla="*/ 250390625 h 675"/>
                <a:gd name="T24" fmla="*/ 171093750 w 439"/>
                <a:gd name="T25" fmla="*/ 237109375 h 675"/>
                <a:gd name="T26" fmla="*/ 171093750 w 439"/>
                <a:gd name="T27" fmla="*/ 210937500 h 675"/>
                <a:gd name="T28" fmla="*/ 131640625 w 439"/>
                <a:gd name="T29" fmla="*/ 171484375 h 675"/>
                <a:gd name="T30" fmla="*/ 92187500 w 439"/>
                <a:gd name="T31" fmla="*/ 132031250 h 675"/>
                <a:gd name="T32" fmla="*/ 158203125 w 439"/>
                <a:gd name="T33" fmla="*/ 66015625 h 675"/>
                <a:gd name="T34" fmla="*/ 171093750 w 439"/>
                <a:gd name="T35" fmla="*/ 53125000 h 675"/>
                <a:gd name="T36" fmla="*/ 171093750 w 439"/>
                <a:gd name="T37" fmla="*/ 26562500 h 675"/>
                <a:gd name="T38" fmla="*/ 158203125 w 439"/>
                <a:gd name="T39" fmla="*/ 390625 h 675"/>
                <a:gd name="T40" fmla="*/ 105468750 w 439"/>
                <a:gd name="T41" fmla="*/ 390625 h 675"/>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39"/>
                <a:gd name="T64" fmla="*/ 0 h 675"/>
                <a:gd name="T65" fmla="*/ 439 w 439"/>
                <a:gd name="T66" fmla="*/ 675 h 675"/>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39" h="675" extrusionOk="0">
                  <a:moveTo>
                    <a:pt x="270" y="1"/>
                  </a:moveTo>
                  <a:lnTo>
                    <a:pt x="203" y="68"/>
                  </a:lnTo>
                  <a:lnTo>
                    <a:pt x="135" y="136"/>
                  </a:lnTo>
                  <a:lnTo>
                    <a:pt x="34" y="237"/>
                  </a:lnTo>
                  <a:lnTo>
                    <a:pt x="1" y="371"/>
                  </a:lnTo>
                  <a:lnTo>
                    <a:pt x="34" y="405"/>
                  </a:lnTo>
                  <a:lnTo>
                    <a:pt x="34" y="439"/>
                  </a:lnTo>
                  <a:lnTo>
                    <a:pt x="135" y="439"/>
                  </a:lnTo>
                  <a:lnTo>
                    <a:pt x="169" y="506"/>
                  </a:lnTo>
                  <a:lnTo>
                    <a:pt x="304" y="641"/>
                  </a:lnTo>
                  <a:lnTo>
                    <a:pt x="371" y="674"/>
                  </a:lnTo>
                  <a:lnTo>
                    <a:pt x="438" y="641"/>
                  </a:lnTo>
                  <a:lnTo>
                    <a:pt x="438" y="607"/>
                  </a:lnTo>
                  <a:lnTo>
                    <a:pt x="438" y="540"/>
                  </a:lnTo>
                  <a:lnTo>
                    <a:pt x="337" y="439"/>
                  </a:lnTo>
                  <a:lnTo>
                    <a:pt x="236" y="338"/>
                  </a:lnTo>
                  <a:lnTo>
                    <a:pt x="405" y="169"/>
                  </a:lnTo>
                  <a:lnTo>
                    <a:pt x="438" y="136"/>
                  </a:lnTo>
                  <a:lnTo>
                    <a:pt x="438" y="68"/>
                  </a:lnTo>
                  <a:lnTo>
                    <a:pt x="405" y="1"/>
                  </a:lnTo>
                  <a:lnTo>
                    <a:pt x="270" y="1"/>
                  </a:lnTo>
                  <a:close/>
                </a:path>
              </a:pathLst>
            </a:custGeom>
            <a:solidFill>
              <a:srgbClr val="BDD1D3"/>
            </a:solidFill>
            <a:ln>
              <a:noFill/>
            </a:ln>
          </p:spPr>
          <p:txBody>
            <a:bodyPr lIns="117025" tIns="117025" rIns="117025" bIns="117025" anchor="ctr"/>
            <a:lstStyle/>
            <a:p>
              <a:pPr>
                <a:defRPr/>
              </a:pPr>
              <a:endParaRPr lang="ru-RU" sz="1350"/>
            </a:p>
          </p:txBody>
        </p:sp>
        <p:sp>
          <p:nvSpPr>
            <p:cNvPr id="893" name="Shape 755">
              <a:extLst>
                <a:ext uri="{FF2B5EF4-FFF2-40B4-BE49-F238E27FC236}">
                  <a16:creationId xmlns:a16="http://schemas.microsoft.com/office/drawing/2014/main" id="{CFFEF3ED-FFD7-BAC6-05A8-7A88623FDEB0}"/>
                </a:ext>
              </a:extLst>
            </p:cNvPr>
            <p:cNvSpPr>
              <a:spLocks/>
            </p:cNvSpPr>
            <p:nvPr/>
          </p:nvSpPr>
          <p:spPr bwMode="auto">
            <a:xfrm>
              <a:off x="4622801" y="3079941"/>
              <a:ext cx="62739" cy="66913"/>
            </a:xfrm>
            <a:custGeom>
              <a:avLst/>
              <a:gdLst>
                <a:gd name="T0" fmla="*/ 894531250 w 2492"/>
                <a:gd name="T1" fmla="*/ 78906250 h 2694"/>
                <a:gd name="T2" fmla="*/ 867968750 w 2492"/>
                <a:gd name="T3" fmla="*/ 276171875 h 2694"/>
                <a:gd name="T4" fmla="*/ 867968750 w 2492"/>
                <a:gd name="T5" fmla="*/ 486718750 h 2694"/>
                <a:gd name="T6" fmla="*/ 881250000 w 2492"/>
                <a:gd name="T7" fmla="*/ 697265625 h 2694"/>
                <a:gd name="T8" fmla="*/ 894531250 w 2492"/>
                <a:gd name="T9" fmla="*/ 907421875 h 2694"/>
                <a:gd name="T10" fmla="*/ 907421875 w 2492"/>
                <a:gd name="T11" fmla="*/ 920703125 h 2694"/>
                <a:gd name="T12" fmla="*/ 894531250 w 2492"/>
                <a:gd name="T13" fmla="*/ 920703125 h 2694"/>
                <a:gd name="T14" fmla="*/ 802343750 w 2492"/>
                <a:gd name="T15" fmla="*/ 907421875 h 2694"/>
                <a:gd name="T16" fmla="*/ 710156250 w 2492"/>
                <a:gd name="T17" fmla="*/ 907421875 h 2694"/>
                <a:gd name="T18" fmla="*/ 526171875 w 2492"/>
                <a:gd name="T19" fmla="*/ 920703125 h 2694"/>
                <a:gd name="T20" fmla="*/ 144921875 w 2492"/>
                <a:gd name="T21" fmla="*/ 920703125 h 2694"/>
                <a:gd name="T22" fmla="*/ 105468750 w 2492"/>
                <a:gd name="T23" fmla="*/ 512890625 h 2694"/>
                <a:gd name="T24" fmla="*/ 78906250 w 2492"/>
                <a:gd name="T25" fmla="*/ 92187500 h 2694"/>
                <a:gd name="T26" fmla="*/ 276171875 w 2492"/>
                <a:gd name="T27" fmla="*/ 105468750 h 2694"/>
                <a:gd name="T28" fmla="*/ 486718750 w 2492"/>
                <a:gd name="T29" fmla="*/ 105468750 h 2694"/>
                <a:gd name="T30" fmla="*/ 894531250 w 2492"/>
                <a:gd name="T31" fmla="*/ 78906250 h 2694"/>
                <a:gd name="T32" fmla="*/ 907421875 w 2492"/>
                <a:gd name="T33" fmla="*/ 0 h 2694"/>
                <a:gd name="T34" fmla="*/ 697265625 w 2492"/>
                <a:gd name="T35" fmla="*/ 13281250 h 2694"/>
                <a:gd name="T36" fmla="*/ 276171875 w 2492"/>
                <a:gd name="T37" fmla="*/ 13281250 h 2694"/>
                <a:gd name="T38" fmla="*/ 66015625 w 2492"/>
                <a:gd name="T39" fmla="*/ 26562500 h 2694"/>
                <a:gd name="T40" fmla="*/ 39453125 w 2492"/>
                <a:gd name="T41" fmla="*/ 39453125 h 2694"/>
                <a:gd name="T42" fmla="*/ 39453125 w 2492"/>
                <a:gd name="T43" fmla="*/ 66015625 h 2694"/>
                <a:gd name="T44" fmla="*/ 26562500 w 2492"/>
                <a:gd name="T45" fmla="*/ 66015625 h 2694"/>
                <a:gd name="T46" fmla="*/ 13281250 w 2492"/>
                <a:gd name="T47" fmla="*/ 78906250 h 2694"/>
                <a:gd name="T48" fmla="*/ 0 w 2492"/>
                <a:gd name="T49" fmla="*/ 315625000 h 2694"/>
                <a:gd name="T50" fmla="*/ 13281250 w 2492"/>
                <a:gd name="T51" fmla="*/ 552343750 h 2694"/>
                <a:gd name="T52" fmla="*/ 39453125 w 2492"/>
                <a:gd name="T53" fmla="*/ 789062500 h 2694"/>
                <a:gd name="T54" fmla="*/ 78906250 w 2492"/>
                <a:gd name="T55" fmla="*/ 1025781250 h 2694"/>
                <a:gd name="T56" fmla="*/ 92187500 w 2492"/>
                <a:gd name="T57" fmla="*/ 1039062500 h 2694"/>
                <a:gd name="T58" fmla="*/ 118359375 w 2492"/>
                <a:gd name="T59" fmla="*/ 1052343750 h 2694"/>
                <a:gd name="T60" fmla="*/ 157812500 w 2492"/>
                <a:gd name="T61" fmla="*/ 1039062500 h 2694"/>
                <a:gd name="T62" fmla="*/ 157812500 w 2492"/>
                <a:gd name="T63" fmla="*/ 999609375 h 2694"/>
                <a:gd name="T64" fmla="*/ 157812500 w 2492"/>
                <a:gd name="T65" fmla="*/ 973437500 h 2694"/>
                <a:gd name="T66" fmla="*/ 342187500 w 2492"/>
                <a:gd name="T67" fmla="*/ 1012890625 h 2694"/>
                <a:gd name="T68" fmla="*/ 723437500 w 2492"/>
                <a:gd name="T69" fmla="*/ 1012890625 h 2694"/>
                <a:gd name="T70" fmla="*/ 815625000 w 2492"/>
                <a:gd name="T71" fmla="*/ 999609375 h 2694"/>
                <a:gd name="T72" fmla="*/ 894531250 w 2492"/>
                <a:gd name="T73" fmla="*/ 973437500 h 2694"/>
                <a:gd name="T74" fmla="*/ 920703125 w 2492"/>
                <a:gd name="T75" fmla="*/ 960156250 h 2694"/>
                <a:gd name="T76" fmla="*/ 920703125 w 2492"/>
                <a:gd name="T77" fmla="*/ 933984375 h 2694"/>
                <a:gd name="T78" fmla="*/ 946875000 w 2492"/>
                <a:gd name="T79" fmla="*/ 933984375 h 2694"/>
                <a:gd name="T80" fmla="*/ 960156250 w 2492"/>
                <a:gd name="T81" fmla="*/ 920703125 h 2694"/>
                <a:gd name="T82" fmla="*/ 973437500 w 2492"/>
                <a:gd name="T83" fmla="*/ 907421875 h 2694"/>
                <a:gd name="T84" fmla="*/ 973437500 w 2492"/>
                <a:gd name="T85" fmla="*/ 697265625 h 2694"/>
                <a:gd name="T86" fmla="*/ 973437500 w 2492"/>
                <a:gd name="T87" fmla="*/ 486718750 h 2694"/>
                <a:gd name="T88" fmla="*/ 960156250 w 2492"/>
                <a:gd name="T89" fmla="*/ 276171875 h 2694"/>
                <a:gd name="T90" fmla="*/ 933984375 w 2492"/>
                <a:gd name="T91" fmla="*/ 66015625 h 2694"/>
                <a:gd name="T92" fmla="*/ 946875000 w 2492"/>
                <a:gd name="T93" fmla="*/ 39453125 h 2694"/>
                <a:gd name="T94" fmla="*/ 946875000 w 2492"/>
                <a:gd name="T95" fmla="*/ 26562500 h 2694"/>
                <a:gd name="T96" fmla="*/ 933984375 w 2492"/>
                <a:gd name="T97" fmla="*/ 0 h 2694"/>
                <a:gd name="T98" fmla="*/ 907421875 w 2492"/>
                <a:gd name="T99" fmla="*/ 0 h 269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492"/>
                <a:gd name="T151" fmla="*/ 0 h 2694"/>
                <a:gd name="T152" fmla="*/ 2492 w 2492"/>
                <a:gd name="T153" fmla="*/ 2694 h 269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492" h="2694" extrusionOk="0">
                  <a:moveTo>
                    <a:pt x="2290" y="202"/>
                  </a:moveTo>
                  <a:lnTo>
                    <a:pt x="2222" y="707"/>
                  </a:lnTo>
                  <a:lnTo>
                    <a:pt x="2222" y="1246"/>
                  </a:lnTo>
                  <a:lnTo>
                    <a:pt x="2256" y="1785"/>
                  </a:lnTo>
                  <a:lnTo>
                    <a:pt x="2290" y="2323"/>
                  </a:lnTo>
                  <a:lnTo>
                    <a:pt x="2323" y="2357"/>
                  </a:lnTo>
                  <a:lnTo>
                    <a:pt x="2290" y="2357"/>
                  </a:lnTo>
                  <a:lnTo>
                    <a:pt x="2054" y="2323"/>
                  </a:lnTo>
                  <a:lnTo>
                    <a:pt x="1818" y="2323"/>
                  </a:lnTo>
                  <a:lnTo>
                    <a:pt x="1347" y="2357"/>
                  </a:lnTo>
                  <a:lnTo>
                    <a:pt x="371" y="2357"/>
                  </a:lnTo>
                  <a:lnTo>
                    <a:pt x="270" y="1313"/>
                  </a:lnTo>
                  <a:lnTo>
                    <a:pt x="202" y="236"/>
                  </a:lnTo>
                  <a:lnTo>
                    <a:pt x="707" y="270"/>
                  </a:lnTo>
                  <a:lnTo>
                    <a:pt x="1246" y="270"/>
                  </a:lnTo>
                  <a:lnTo>
                    <a:pt x="2290" y="202"/>
                  </a:lnTo>
                  <a:close/>
                  <a:moveTo>
                    <a:pt x="2323" y="0"/>
                  </a:moveTo>
                  <a:lnTo>
                    <a:pt x="1785" y="34"/>
                  </a:lnTo>
                  <a:lnTo>
                    <a:pt x="707" y="34"/>
                  </a:lnTo>
                  <a:lnTo>
                    <a:pt x="169" y="68"/>
                  </a:lnTo>
                  <a:lnTo>
                    <a:pt x="101" y="101"/>
                  </a:lnTo>
                  <a:lnTo>
                    <a:pt x="101" y="169"/>
                  </a:lnTo>
                  <a:lnTo>
                    <a:pt x="68" y="169"/>
                  </a:lnTo>
                  <a:lnTo>
                    <a:pt x="34" y="202"/>
                  </a:lnTo>
                  <a:lnTo>
                    <a:pt x="0" y="808"/>
                  </a:lnTo>
                  <a:lnTo>
                    <a:pt x="34" y="1414"/>
                  </a:lnTo>
                  <a:lnTo>
                    <a:pt x="101" y="2020"/>
                  </a:lnTo>
                  <a:lnTo>
                    <a:pt x="202" y="2626"/>
                  </a:lnTo>
                  <a:lnTo>
                    <a:pt x="236" y="2660"/>
                  </a:lnTo>
                  <a:lnTo>
                    <a:pt x="303" y="2694"/>
                  </a:lnTo>
                  <a:lnTo>
                    <a:pt x="404" y="2660"/>
                  </a:lnTo>
                  <a:lnTo>
                    <a:pt x="404" y="2559"/>
                  </a:lnTo>
                  <a:lnTo>
                    <a:pt x="404" y="2492"/>
                  </a:lnTo>
                  <a:lnTo>
                    <a:pt x="876" y="2593"/>
                  </a:lnTo>
                  <a:lnTo>
                    <a:pt x="1852" y="2593"/>
                  </a:lnTo>
                  <a:lnTo>
                    <a:pt x="2088" y="2559"/>
                  </a:lnTo>
                  <a:lnTo>
                    <a:pt x="2290" y="2492"/>
                  </a:lnTo>
                  <a:lnTo>
                    <a:pt x="2357" y="2458"/>
                  </a:lnTo>
                  <a:lnTo>
                    <a:pt x="2357" y="2391"/>
                  </a:lnTo>
                  <a:lnTo>
                    <a:pt x="2424" y="2391"/>
                  </a:lnTo>
                  <a:lnTo>
                    <a:pt x="2458" y="2357"/>
                  </a:lnTo>
                  <a:lnTo>
                    <a:pt x="2492" y="2323"/>
                  </a:lnTo>
                  <a:lnTo>
                    <a:pt x="2492" y="1785"/>
                  </a:lnTo>
                  <a:lnTo>
                    <a:pt x="2492" y="1246"/>
                  </a:lnTo>
                  <a:lnTo>
                    <a:pt x="2458" y="707"/>
                  </a:lnTo>
                  <a:lnTo>
                    <a:pt x="2391" y="169"/>
                  </a:lnTo>
                  <a:lnTo>
                    <a:pt x="2424" y="101"/>
                  </a:lnTo>
                  <a:lnTo>
                    <a:pt x="2424" y="68"/>
                  </a:lnTo>
                  <a:lnTo>
                    <a:pt x="2391" y="0"/>
                  </a:lnTo>
                  <a:lnTo>
                    <a:pt x="2323" y="0"/>
                  </a:lnTo>
                  <a:close/>
                </a:path>
              </a:pathLst>
            </a:custGeom>
            <a:solidFill>
              <a:srgbClr val="BDD1D3"/>
            </a:solidFill>
            <a:ln>
              <a:noFill/>
            </a:ln>
          </p:spPr>
          <p:txBody>
            <a:bodyPr lIns="117025" tIns="117025" rIns="117025" bIns="117025" anchor="ctr"/>
            <a:lstStyle/>
            <a:p>
              <a:pPr>
                <a:defRPr/>
              </a:pPr>
              <a:endParaRPr lang="ru-RU" sz="1350"/>
            </a:p>
          </p:txBody>
        </p:sp>
        <p:sp>
          <p:nvSpPr>
            <p:cNvPr id="894" name="Shape 756">
              <a:extLst>
                <a:ext uri="{FF2B5EF4-FFF2-40B4-BE49-F238E27FC236}">
                  <a16:creationId xmlns:a16="http://schemas.microsoft.com/office/drawing/2014/main" id="{D06CC962-8D33-FAD7-5DBD-348447EC15CF}"/>
                </a:ext>
              </a:extLst>
            </p:cNvPr>
            <p:cNvSpPr>
              <a:spLocks/>
            </p:cNvSpPr>
            <p:nvPr/>
          </p:nvSpPr>
          <p:spPr bwMode="auto">
            <a:xfrm>
              <a:off x="6826413" y="4567570"/>
              <a:ext cx="298157" cy="293344"/>
            </a:xfrm>
            <a:custGeom>
              <a:avLst/>
              <a:gdLst>
                <a:gd name="T0" fmla="*/ 118359375 w 11919"/>
                <a:gd name="T1" fmla="*/ 2147483647 h 11717"/>
                <a:gd name="T2" fmla="*/ 223828125 w 11919"/>
                <a:gd name="T3" fmla="*/ 2147483647 h 11717"/>
                <a:gd name="T4" fmla="*/ 381640625 w 11919"/>
                <a:gd name="T5" fmla="*/ 2147483647 h 11717"/>
                <a:gd name="T6" fmla="*/ 421093750 w 11919"/>
                <a:gd name="T7" fmla="*/ 2147483647 h 11717"/>
                <a:gd name="T8" fmla="*/ 433984375 w 11919"/>
                <a:gd name="T9" fmla="*/ 2147483647 h 11717"/>
                <a:gd name="T10" fmla="*/ 473437500 w 11919"/>
                <a:gd name="T11" fmla="*/ 2147483647 h 11717"/>
                <a:gd name="T12" fmla="*/ 276171875 w 11919"/>
                <a:gd name="T13" fmla="*/ 2147483647 h 11717"/>
                <a:gd name="T14" fmla="*/ 144921875 w 11919"/>
                <a:gd name="T15" fmla="*/ 2147483647 h 11717"/>
                <a:gd name="T16" fmla="*/ 92187500 w 11919"/>
                <a:gd name="T17" fmla="*/ 2147483647 h 11717"/>
                <a:gd name="T18" fmla="*/ 92187500 w 11919"/>
                <a:gd name="T19" fmla="*/ 2147483647 h 11717"/>
                <a:gd name="T20" fmla="*/ 1012890625 w 11919"/>
                <a:gd name="T21" fmla="*/ 390625 h 11717"/>
                <a:gd name="T22" fmla="*/ 867968750 w 11919"/>
                <a:gd name="T23" fmla="*/ 237109375 h 11717"/>
                <a:gd name="T24" fmla="*/ 644531250 w 11919"/>
                <a:gd name="T25" fmla="*/ 697265625 h 11717"/>
                <a:gd name="T26" fmla="*/ 368359375 w 11919"/>
                <a:gd name="T27" fmla="*/ 1420703125 h 11717"/>
                <a:gd name="T28" fmla="*/ 92187500 w 11919"/>
                <a:gd name="T29" fmla="*/ 2147483647 h 11717"/>
                <a:gd name="T30" fmla="*/ 0 w 11919"/>
                <a:gd name="T31" fmla="*/ 2147483647 h 11717"/>
                <a:gd name="T32" fmla="*/ 0 w 11919"/>
                <a:gd name="T33" fmla="*/ 2147483647 h 11717"/>
                <a:gd name="T34" fmla="*/ 52734375 w 11919"/>
                <a:gd name="T35" fmla="*/ 2147483647 h 11717"/>
                <a:gd name="T36" fmla="*/ 144921875 w 11919"/>
                <a:gd name="T37" fmla="*/ 2147483647 h 11717"/>
                <a:gd name="T38" fmla="*/ 355078125 w 11919"/>
                <a:gd name="T39" fmla="*/ 2147483647 h 11717"/>
                <a:gd name="T40" fmla="*/ 710156250 w 11919"/>
                <a:gd name="T41" fmla="*/ 2147483647 h 11717"/>
                <a:gd name="T42" fmla="*/ 1104687500 w 11919"/>
                <a:gd name="T43" fmla="*/ 2147483647 h 11717"/>
                <a:gd name="T44" fmla="*/ 1723046875 w 11919"/>
                <a:gd name="T45" fmla="*/ 2147483647 h 11717"/>
                <a:gd name="T46" fmla="*/ 2147483647 w 11919"/>
                <a:gd name="T47" fmla="*/ 2147483647 h 11717"/>
                <a:gd name="T48" fmla="*/ 2147483647 w 11919"/>
                <a:gd name="T49" fmla="*/ 2147483647 h 11717"/>
                <a:gd name="T50" fmla="*/ 2147483647 w 11919"/>
                <a:gd name="T51" fmla="*/ 2147483647 h 11717"/>
                <a:gd name="T52" fmla="*/ 2147483647 w 11919"/>
                <a:gd name="T53" fmla="*/ 2147483647 h 11717"/>
                <a:gd name="T54" fmla="*/ 2147483647 w 11919"/>
                <a:gd name="T55" fmla="*/ 2147483647 h 11717"/>
                <a:gd name="T56" fmla="*/ 2147483647 w 11919"/>
                <a:gd name="T57" fmla="*/ 2147483647 h 11717"/>
                <a:gd name="T58" fmla="*/ 1591406250 w 11919"/>
                <a:gd name="T59" fmla="*/ 2147483647 h 11717"/>
                <a:gd name="T60" fmla="*/ 1223046875 w 11919"/>
                <a:gd name="T61" fmla="*/ 2147483647 h 11717"/>
                <a:gd name="T62" fmla="*/ 867968750 w 11919"/>
                <a:gd name="T63" fmla="*/ 2147483647 h 11717"/>
                <a:gd name="T64" fmla="*/ 605078125 w 11919"/>
                <a:gd name="T65" fmla="*/ 2147483647 h 11717"/>
                <a:gd name="T66" fmla="*/ 526171875 w 11919"/>
                <a:gd name="T67" fmla="*/ 2147483647 h 11717"/>
                <a:gd name="T68" fmla="*/ 512890625 w 11919"/>
                <a:gd name="T69" fmla="*/ 2147483647 h 11717"/>
                <a:gd name="T70" fmla="*/ 486718750 w 11919"/>
                <a:gd name="T71" fmla="*/ 2147483647 h 11717"/>
                <a:gd name="T72" fmla="*/ 526171875 w 11919"/>
                <a:gd name="T73" fmla="*/ 2147483647 h 11717"/>
                <a:gd name="T74" fmla="*/ 500000000 w 11919"/>
                <a:gd name="T75" fmla="*/ 2147483647 h 11717"/>
                <a:gd name="T76" fmla="*/ 342187500 w 11919"/>
                <a:gd name="T77" fmla="*/ 2147483647 h 11717"/>
                <a:gd name="T78" fmla="*/ 210546875 w 11919"/>
                <a:gd name="T79" fmla="*/ 2147483647 h 11717"/>
                <a:gd name="T80" fmla="*/ 157812500 w 11919"/>
                <a:gd name="T81" fmla="*/ 2147483647 h 11717"/>
                <a:gd name="T82" fmla="*/ 250000000 w 11919"/>
                <a:gd name="T83" fmla="*/ 2025390625 h 11717"/>
                <a:gd name="T84" fmla="*/ 512890625 w 11919"/>
                <a:gd name="T85" fmla="*/ 1315234375 h 11717"/>
                <a:gd name="T86" fmla="*/ 855078125 w 11919"/>
                <a:gd name="T87" fmla="*/ 486718750 h 11717"/>
                <a:gd name="T88" fmla="*/ 1065234375 w 11919"/>
                <a:gd name="T89" fmla="*/ 118750000 h 11717"/>
                <a:gd name="T90" fmla="*/ 1210156250 w 11919"/>
                <a:gd name="T91" fmla="*/ 197656250 h 11717"/>
                <a:gd name="T92" fmla="*/ 1433593750 w 11919"/>
                <a:gd name="T93" fmla="*/ 250000000 h 11717"/>
                <a:gd name="T94" fmla="*/ 1841406250 w 11919"/>
                <a:gd name="T95" fmla="*/ 328906250 h 11717"/>
                <a:gd name="T96" fmla="*/ 2147483647 w 11919"/>
                <a:gd name="T97" fmla="*/ 552734375 h 11717"/>
                <a:gd name="T98" fmla="*/ 2147483647 w 11919"/>
                <a:gd name="T99" fmla="*/ 815625000 h 11717"/>
                <a:gd name="T100" fmla="*/ 2147483647 w 11919"/>
                <a:gd name="T101" fmla="*/ 973437500 h 11717"/>
                <a:gd name="T102" fmla="*/ 2147483647 w 11919"/>
                <a:gd name="T103" fmla="*/ 947265625 h 11717"/>
                <a:gd name="T104" fmla="*/ 2147483647 w 11919"/>
                <a:gd name="T105" fmla="*/ 894531250 h 11717"/>
                <a:gd name="T106" fmla="*/ 2147483647 w 11919"/>
                <a:gd name="T107" fmla="*/ 750000000 h 11717"/>
                <a:gd name="T108" fmla="*/ 2147483647 w 11919"/>
                <a:gd name="T109" fmla="*/ 513281250 h 11717"/>
                <a:gd name="T110" fmla="*/ 1867578125 w 11919"/>
                <a:gd name="T111" fmla="*/ 263281250 h 11717"/>
                <a:gd name="T112" fmla="*/ 1433593750 w 11919"/>
                <a:gd name="T113" fmla="*/ 171093750 h 11717"/>
                <a:gd name="T114" fmla="*/ 1131250000 w 11919"/>
                <a:gd name="T115" fmla="*/ 92187500 h 11717"/>
                <a:gd name="T116" fmla="*/ 1025781250 w 11919"/>
                <a:gd name="T117" fmla="*/ 26562500 h 11717"/>
                <a:gd name="T118" fmla="*/ 1025781250 w 11919"/>
                <a:gd name="T119" fmla="*/ 390625 h 11717"/>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11919"/>
                <a:gd name="T181" fmla="*/ 0 h 11717"/>
                <a:gd name="T182" fmla="*/ 11919 w 11919"/>
                <a:gd name="T183" fmla="*/ 11717 h 11717"/>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11919" h="11717" extrusionOk="0">
                  <a:moveTo>
                    <a:pt x="270" y="6532"/>
                  </a:moveTo>
                  <a:lnTo>
                    <a:pt x="303" y="6734"/>
                  </a:lnTo>
                  <a:lnTo>
                    <a:pt x="371" y="6936"/>
                  </a:lnTo>
                  <a:lnTo>
                    <a:pt x="573" y="7273"/>
                  </a:lnTo>
                  <a:lnTo>
                    <a:pt x="808" y="7609"/>
                  </a:lnTo>
                  <a:lnTo>
                    <a:pt x="977" y="7744"/>
                  </a:lnTo>
                  <a:lnTo>
                    <a:pt x="1111" y="7845"/>
                  </a:lnTo>
                  <a:lnTo>
                    <a:pt x="1078" y="8148"/>
                  </a:lnTo>
                  <a:lnTo>
                    <a:pt x="1078" y="8451"/>
                  </a:lnTo>
                  <a:lnTo>
                    <a:pt x="1111" y="8721"/>
                  </a:lnTo>
                  <a:lnTo>
                    <a:pt x="1145" y="9024"/>
                  </a:lnTo>
                  <a:lnTo>
                    <a:pt x="1212" y="9158"/>
                  </a:lnTo>
                  <a:lnTo>
                    <a:pt x="943" y="8956"/>
                  </a:lnTo>
                  <a:lnTo>
                    <a:pt x="707" y="8687"/>
                  </a:lnTo>
                  <a:lnTo>
                    <a:pt x="505" y="8418"/>
                  </a:lnTo>
                  <a:lnTo>
                    <a:pt x="371" y="8115"/>
                  </a:lnTo>
                  <a:lnTo>
                    <a:pt x="270" y="7811"/>
                  </a:lnTo>
                  <a:lnTo>
                    <a:pt x="236" y="7508"/>
                  </a:lnTo>
                  <a:lnTo>
                    <a:pt x="202" y="7205"/>
                  </a:lnTo>
                  <a:lnTo>
                    <a:pt x="236" y="6869"/>
                  </a:lnTo>
                  <a:lnTo>
                    <a:pt x="270" y="6532"/>
                  </a:lnTo>
                  <a:close/>
                  <a:moveTo>
                    <a:pt x="2593" y="1"/>
                  </a:moveTo>
                  <a:lnTo>
                    <a:pt x="2559" y="34"/>
                  </a:lnTo>
                  <a:lnTo>
                    <a:pt x="2222" y="607"/>
                  </a:lnTo>
                  <a:lnTo>
                    <a:pt x="1953" y="1179"/>
                  </a:lnTo>
                  <a:lnTo>
                    <a:pt x="1650" y="1785"/>
                  </a:lnTo>
                  <a:lnTo>
                    <a:pt x="1414" y="2391"/>
                  </a:lnTo>
                  <a:lnTo>
                    <a:pt x="943" y="3637"/>
                  </a:lnTo>
                  <a:lnTo>
                    <a:pt x="539" y="4849"/>
                  </a:lnTo>
                  <a:lnTo>
                    <a:pt x="236" y="5825"/>
                  </a:lnTo>
                  <a:lnTo>
                    <a:pt x="101" y="6364"/>
                  </a:lnTo>
                  <a:lnTo>
                    <a:pt x="0" y="6869"/>
                  </a:lnTo>
                  <a:lnTo>
                    <a:pt x="0" y="7374"/>
                  </a:lnTo>
                  <a:lnTo>
                    <a:pt x="0" y="7643"/>
                  </a:lnTo>
                  <a:lnTo>
                    <a:pt x="68" y="7879"/>
                  </a:lnTo>
                  <a:lnTo>
                    <a:pt x="135" y="8148"/>
                  </a:lnTo>
                  <a:lnTo>
                    <a:pt x="236" y="8384"/>
                  </a:lnTo>
                  <a:lnTo>
                    <a:pt x="371" y="8586"/>
                  </a:lnTo>
                  <a:lnTo>
                    <a:pt x="539" y="8822"/>
                  </a:lnTo>
                  <a:lnTo>
                    <a:pt x="909" y="9192"/>
                  </a:lnTo>
                  <a:lnTo>
                    <a:pt x="1347" y="9562"/>
                  </a:lnTo>
                  <a:lnTo>
                    <a:pt x="1818" y="9865"/>
                  </a:lnTo>
                  <a:lnTo>
                    <a:pt x="2323" y="10135"/>
                  </a:lnTo>
                  <a:lnTo>
                    <a:pt x="2828" y="10370"/>
                  </a:lnTo>
                  <a:lnTo>
                    <a:pt x="3367" y="10572"/>
                  </a:lnTo>
                  <a:lnTo>
                    <a:pt x="4411" y="10909"/>
                  </a:lnTo>
                  <a:lnTo>
                    <a:pt x="5050" y="11077"/>
                  </a:lnTo>
                  <a:lnTo>
                    <a:pt x="5690" y="11212"/>
                  </a:lnTo>
                  <a:lnTo>
                    <a:pt x="6970" y="11414"/>
                  </a:lnTo>
                  <a:lnTo>
                    <a:pt x="8249" y="11582"/>
                  </a:lnTo>
                  <a:lnTo>
                    <a:pt x="9528" y="11717"/>
                  </a:lnTo>
                  <a:lnTo>
                    <a:pt x="9596" y="11717"/>
                  </a:lnTo>
                  <a:lnTo>
                    <a:pt x="9629" y="11650"/>
                  </a:lnTo>
                  <a:lnTo>
                    <a:pt x="9596" y="11549"/>
                  </a:lnTo>
                  <a:lnTo>
                    <a:pt x="9528" y="11515"/>
                  </a:lnTo>
                  <a:lnTo>
                    <a:pt x="7576" y="11313"/>
                  </a:lnTo>
                  <a:lnTo>
                    <a:pt x="6566" y="11178"/>
                  </a:lnTo>
                  <a:lnTo>
                    <a:pt x="5555" y="11010"/>
                  </a:lnTo>
                  <a:lnTo>
                    <a:pt x="4579" y="10774"/>
                  </a:lnTo>
                  <a:lnTo>
                    <a:pt x="4074" y="10640"/>
                  </a:lnTo>
                  <a:lnTo>
                    <a:pt x="3603" y="10471"/>
                  </a:lnTo>
                  <a:lnTo>
                    <a:pt x="3131" y="10303"/>
                  </a:lnTo>
                  <a:lnTo>
                    <a:pt x="2660" y="10067"/>
                  </a:lnTo>
                  <a:lnTo>
                    <a:pt x="2222" y="9865"/>
                  </a:lnTo>
                  <a:lnTo>
                    <a:pt x="1818" y="9596"/>
                  </a:lnTo>
                  <a:lnTo>
                    <a:pt x="1549" y="9226"/>
                  </a:lnTo>
                  <a:lnTo>
                    <a:pt x="1448" y="9057"/>
                  </a:lnTo>
                  <a:lnTo>
                    <a:pt x="1347" y="8822"/>
                  </a:lnTo>
                  <a:lnTo>
                    <a:pt x="1313" y="8620"/>
                  </a:lnTo>
                  <a:lnTo>
                    <a:pt x="1313" y="8384"/>
                  </a:lnTo>
                  <a:lnTo>
                    <a:pt x="1280" y="8148"/>
                  </a:lnTo>
                  <a:lnTo>
                    <a:pt x="1246" y="7912"/>
                  </a:lnTo>
                  <a:lnTo>
                    <a:pt x="1313" y="7879"/>
                  </a:lnTo>
                  <a:lnTo>
                    <a:pt x="1347" y="7811"/>
                  </a:lnTo>
                  <a:lnTo>
                    <a:pt x="1313" y="7744"/>
                  </a:lnTo>
                  <a:lnTo>
                    <a:pt x="1280" y="7710"/>
                  </a:lnTo>
                  <a:lnTo>
                    <a:pt x="1044" y="7542"/>
                  </a:lnTo>
                  <a:lnTo>
                    <a:pt x="876" y="7340"/>
                  </a:lnTo>
                  <a:lnTo>
                    <a:pt x="707" y="7104"/>
                  </a:lnTo>
                  <a:lnTo>
                    <a:pt x="539" y="6869"/>
                  </a:lnTo>
                  <a:lnTo>
                    <a:pt x="472" y="6633"/>
                  </a:lnTo>
                  <a:lnTo>
                    <a:pt x="404" y="6431"/>
                  </a:lnTo>
                  <a:lnTo>
                    <a:pt x="404" y="5960"/>
                  </a:lnTo>
                  <a:lnTo>
                    <a:pt x="640" y="5185"/>
                  </a:lnTo>
                  <a:lnTo>
                    <a:pt x="909" y="4445"/>
                  </a:lnTo>
                  <a:lnTo>
                    <a:pt x="1313" y="3367"/>
                  </a:lnTo>
                  <a:lnTo>
                    <a:pt x="1751" y="2290"/>
                  </a:lnTo>
                  <a:lnTo>
                    <a:pt x="2189" y="1246"/>
                  </a:lnTo>
                  <a:lnTo>
                    <a:pt x="2593" y="169"/>
                  </a:lnTo>
                  <a:lnTo>
                    <a:pt x="2727" y="304"/>
                  </a:lnTo>
                  <a:lnTo>
                    <a:pt x="2896" y="405"/>
                  </a:lnTo>
                  <a:lnTo>
                    <a:pt x="3098" y="506"/>
                  </a:lnTo>
                  <a:lnTo>
                    <a:pt x="3266" y="573"/>
                  </a:lnTo>
                  <a:lnTo>
                    <a:pt x="3670" y="640"/>
                  </a:lnTo>
                  <a:lnTo>
                    <a:pt x="4074" y="708"/>
                  </a:lnTo>
                  <a:lnTo>
                    <a:pt x="4714" y="842"/>
                  </a:lnTo>
                  <a:lnTo>
                    <a:pt x="5353" y="1011"/>
                  </a:lnTo>
                  <a:lnTo>
                    <a:pt x="6599" y="1415"/>
                  </a:lnTo>
                  <a:lnTo>
                    <a:pt x="7879" y="1785"/>
                  </a:lnTo>
                  <a:lnTo>
                    <a:pt x="9192" y="2088"/>
                  </a:lnTo>
                  <a:lnTo>
                    <a:pt x="10505" y="2324"/>
                  </a:lnTo>
                  <a:lnTo>
                    <a:pt x="11818" y="2492"/>
                  </a:lnTo>
                  <a:lnTo>
                    <a:pt x="11885" y="2492"/>
                  </a:lnTo>
                  <a:lnTo>
                    <a:pt x="11919" y="2425"/>
                  </a:lnTo>
                  <a:lnTo>
                    <a:pt x="11885" y="2324"/>
                  </a:lnTo>
                  <a:lnTo>
                    <a:pt x="11818" y="2290"/>
                  </a:lnTo>
                  <a:lnTo>
                    <a:pt x="10572" y="2122"/>
                  </a:lnTo>
                  <a:lnTo>
                    <a:pt x="9326" y="1920"/>
                  </a:lnTo>
                  <a:lnTo>
                    <a:pt x="8114" y="1650"/>
                  </a:lnTo>
                  <a:lnTo>
                    <a:pt x="6902" y="1314"/>
                  </a:lnTo>
                  <a:lnTo>
                    <a:pt x="5825" y="977"/>
                  </a:lnTo>
                  <a:lnTo>
                    <a:pt x="4781" y="674"/>
                  </a:lnTo>
                  <a:lnTo>
                    <a:pt x="4242" y="539"/>
                  </a:lnTo>
                  <a:lnTo>
                    <a:pt x="3670" y="438"/>
                  </a:lnTo>
                  <a:lnTo>
                    <a:pt x="3165" y="304"/>
                  </a:lnTo>
                  <a:lnTo>
                    <a:pt x="2896" y="236"/>
                  </a:lnTo>
                  <a:lnTo>
                    <a:pt x="2626" y="102"/>
                  </a:lnTo>
                  <a:lnTo>
                    <a:pt x="2626" y="68"/>
                  </a:lnTo>
                  <a:lnTo>
                    <a:pt x="2626" y="34"/>
                  </a:lnTo>
                  <a:lnTo>
                    <a:pt x="2626" y="1"/>
                  </a:lnTo>
                  <a:lnTo>
                    <a:pt x="2593" y="1"/>
                  </a:lnTo>
                  <a:close/>
                </a:path>
              </a:pathLst>
            </a:custGeom>
            <a:solidFill>
              <a:srgbClr val="BDD1D3"/>
            </a:solidFill>
            <a:ln>
              <a:noFill/>
            </a:ln>
          </p:spPr>
          <p:txBody>
            <a:bodyPr lIns="117025" tIns="117025" rIns="117025" bIns="117025" anchor="ctr"/>
            <a:lstStyle/>
            <a:p>
              <a:pPr>
                <a:defRPr/>
              </a:pPr>
              <a:endParaRPr lang="ru-RU" sz="1350"/>
            </a:p>
          </p:txBody>
        </p:sp>
        <p:sp>
          <p:nvSpPr>
            <p:cNvPr id="895" name="Shape 757">
              <a:extLst>
                <a:ext uri="{FF2B5EF4-FFF2-40B4-BE49-F238E27FC236}">
                  <a16:creationId xmlns:a16="http://schemas.microsoft.com/office/drawing/2014/main" id="{A11D5B85-DB49-E40E-2175-36DEBCD8FC3A}"/>
                </a:ext>
              </a:extLst>
            </p:cNvPr>
            <p:cNvSpPr>
              <a:spLocks/>
            </p:cNvSpPr>
            <p:nvPr/>
          </p:nvSpPr>
          <p:spPr bwMode="auto">
            <a:xfrm>
              <a:off x="4570221" y="3149842"/>
              <a:ext cx="64531" cy="75278"/>
            </a:xfrm>
            <a:custGeom>
              <a:avLst/>
              <a:gdLst>
                <a:gd name="T0" fmla="*/ 946875000 w 2593"/>
                <a:gd name="T1" fmla="*/ 390625 h 3031"/>
                <a:gd name="T2" fmla="*/ 933984375 w 2593"/>
                <a:gd name="T3" fmla="*/ 13281250 h 3031"/>
                <a:gd name="T4" fmla="*/ 920703125 w 2593"/>
                <a:gd name="T5" fmla="*/ 26562500 h 3031"/>
                <a:gd name="T6" fmla="*/ 802343750 w 2593"/>
                <a:gd name="T7" fmla="*/ 26562500 h 3031"/>
                <a:gd name="T8" fmla="*/ 697265625 w 2593"/>
                <a:gd name="T9" fmla="*/ 39843750 h 3031"/>
                <a:gd name="T10" fmla="*/ 473437500 w 2593"/>
                <a:gd name="T11" fmla="*/ 79296875 h 3031"/>
                <a:gd name="T12" fmla="*/ 355078125 w 2593"/>
                <a:gd name="T13" fmla="*/ 79296875 h 3031"/>
                <a:gd name="T14" fmla="*/ 236718750 w 2593"/>
                <a:gd name="T15" fmla="*/ 52734375 h 3031"/>
                <a:gd name="T16" fmla="*/ 118359375 w 2593"/>
                <a:gd name="T17" fmla="*/ 52734375 h 3031"/>
                <a:gd name="T18" fmla="*/ 66015625 w 2593"/>
                <a:gd name="T19" fmla="*/ 66015625 h 3031"/>
                <a:gd name="T20" fmla="*/ 13281250 w 2593"/>
                <a:gd name="T21" fmla="*/ 92187500 h 3031"/>
                <a:gd name="T22" fmla="*/ 0 w 2593"/>
                <a:gd name="T23" fmla="*/ 105468750 h 3031"/>
                <a:gd name="T24" fmla="*/ 0 w 2593"/>
                <a:gd name="T25" fmla="*/ 118750000 h 3031"/>
                <a:gd name="T26" fmla="*/ 26562500 w 2593"/>
                <a:gd name="T27" fmla="*/ 132031250 h 3031"/>
                <a:gd name="T28" fmla="*/ 118359375 w 2593"/>
                <a:gd name="T29" fmla="*/ 144921875 h 3031"/>
                <a:gd name="T30" fmla="*/ 210546875 w 2593"/>
                <a:gd name="T31" fmla="*/ 158203125 h 3031"/>
                <a:gd name="T32" fmla="*/ 407812500 w 2593"/>
                <a:gd name="T33" fmla="*/ 171484375 h 3031"/>
                <a:gd name="T34" fmla="*/ 539453125 w 2593"/>
                <a:gd name="T35" fmla="*/ 171484375 h 3031"/>
                <a:gd name="T36" fmla="*/ 657812500 w 2593"/>
                <a:gd name="T37" fmla="*/ 144921875 h 3031"/>
                <a:gd name="T38" fmla="*/ 789062500 w 2593"/>
                <a:gd name="T39" fmla="*/ 118750000 h 3031"/>
                <a:gd name="T40" fmla="*/ 920703125 w 2593"/>
                <a:gd name="T41" fmla="*/ 118750000 h 3031"/>
                <a:gd name="T42" fmla="*/ 907421875 w 2593"/>
                <a:gd name="T43" fmla="*/ 316015625 h 3031"/>
                <a:gd name="T44" fmla="*/ 920703125 w 2593"/>
                <a:gd name="T45" fmla="*/ 513281250 h 3031"/>
                <a:gd name="T46" fmla="*/ 920703125 w 2593"/>
                <a:gd name="T47" fmla="*/ 763281250 h 3031"/>
                <a:gd name="T48" fmla="*/ 920703125 w 2593"/>
                <a:gd name="T49" fmla="*/ 894531250 h 3031"/>
                <a:gd name="T50" fmla="*/ 946875000 w 2593"/>
                <a:gd name="T51" fmla="*/ 1026171875 h 3031"/>
                <a:gd name="T52" fmla="*/ 920703125 w 2593"/>
                <a:gd name="T53" fmla="*/ 1012890625 h 3031"/>
                <a:gd name="T54" fmla="*/ 683984375 w 2593"/>
                <a:gd name="T55" fmla="*/ 1039453125 h 3031"/>
                <a:gd name="T56" fmla="*/ 433984375 w 2593"/>
                <a:gd name="T57" fmla="*/ 1065625000 h 3031"/>
                <a:gd name="T58" fmla="*/ 236718750 w 2593"/>
                <a:gd name="T59" fmla="*/ 1091796875 h 3031"/>
                <a:gd name="T60" fmla="*/ 131640625 w 2593"/>
                <a:gd name="T61" fmla="*/ 1118359375 h 3031"/>
                <a:gd name="T62" fmla="*/ 39453125 w 2593"/>
                <a:gd name="T63" fmla="*/ 1157812500 h 3031"/>
                <a:gd name="T64" fmla="*/ 144921875 w 2593"/>
                <a:gd name="T65" fmla="*/ 1183984375 h 3031"/>
                <a:gd name="T66" fmla="*/ 236718750 w 2593"/>
                <a:gd name="T67" fmla="*/ 1170703125 h 3031"/>
                <a:gd name="T68" fmla="*/ 433984375 w 2593"/>
                <a:gd name="T69" fmla="*/ 1144531250 h 3031"/>
                <a:gd name="T70" fmla="*/ 683984375 w 2593"/>
                <a:gd name="T71" fmla="*/ 1118359375 h 3031"/>
                <a:gd name="T72" fmla="*/ 920703125 w 2593"/>
                <a:gd name="T73" fmla="*/ 1091796875 h 3031"/>
                <a:gd name="T74" fmla="*/ 946875000 w 2593"/>
                <a:gd name="T75" fmla="*/ 1078906250 h 3031"/>
                <a:gd name="T76" fmla="*/ 960156250 w 2593"/>
                <a:gd name="T77" fmla="*/ 1065625000 h 3031"/>
                <a:gd name="T78" fmla="*/ 960156250 w 2593"/>
                <a:gd name="T79" fmla="*/ 1078906250 h 3031"/>
                <a:gd name="T80" fmla="*/ 986328125 w 2593"/>
                <a:gd name="T81" fmla="*/ 1078906250 h 3031"/>
                <a:gd name="T82" fmla="*/ 999609375 w 2593"/>
                <a:gd name="T83" fmla="*/ 1065625000 h 3031"/>
                <a:gd name="T84" fmla="*/ 1012890625 w 2593"/>
                <a:gd name="T85" fmla="*/ 947265625 h 3031"/>
                <a:gd name="T86" fmla="*/ 1012890625 w 2593"/>
                <a:gd name="T87" fmla="*/ 828906250 h 3031"/>
                <a:gd name="T88" fmla="*/ 1012890625 w 2593"/>
                <a:gd name="T89" fmla="*/ 592187500 h 3031"/>
                <a:gd name="T90" fmla="*/ 999609375 w 2593"/>
                <a:gd name="T91" fmla="*/ 302734375 h 3031"/>
                <a:gd name="T92" fmla="*/ 999609375 w 2593"/>
                <a:gd name="T93" fmla="*/ 171484375 h 3031"/>
                <a:gd name="T94" fmla="*/ 973437500 w 2593"/>
                <a:gd name="T95" fmla="*/ 26562500 h 3031"/>
                <a:gd name="T96" fmla="*/ 973437500 w 2593"/>
                <a:gd name="T97" fmla="*/ 13281250 h 3031"/>
                <a:gd name="T98" fmla="*/ 946875000 w 2593"/>
                <a:gd name="T99" fmla="*/ 390625 h 303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2593"/>
                <a:gd name="T151" fmla="*/ 0 h 3031"/>
                <a:gd name="T152" fmla="*/ 2593 w 2593"/>
                <a:gd name="T153" fmla="*/ 3031 h 3031"/>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2593" h="3031" extrusionOk="0">
                  <a:moveTo>
                    <a:pt x="2424" y="1"/>
                  </a:moveTo>
                  <a:lnTo>
                    <a:pt x="2391" y="34"/>
                  </a:lnTo>
                  <a:lnTo>
                    <a:pt x="2357" y="68"/>
                  </a:lnTo>
                  <a:lnTo>
                    <a:pt x="2054" y="68"/>
                  </a:lnTo>
                  <a:lnTo>
                    <a:pt x="1785" y="102"/>
                  </a:lnTo>
                  <a:lnTo>
                    <a:pt x="1212" y="203"/>
                  </a:lnTo>
                  <a:lnTo>
                    <a:pt x="909" y="203"/>
                  </a:lnTo>
                  <a:lnTo>
                    <a:pt x="606" y="135"/>
                  </a:lnTo>
                  <a:lnTo>
                    <a:pt x="303" y="135"/>
                  </a:lnTo>
                  <a:lnTo>
                    <a:pt x="169" y="169"/>
                  </a:lnTo>
                  <a:lnTo>
                    <a:pt x="34" y="236"/>
                  </a:lnTo>
                  <a:lnTo>
                    <a:pt x="0" y="270"/>
                  </a:lnTo>
                  <a:lnTo>
                    <a:pt x="0" y="304"/>
                  </a:lnTo>
                  <a:lnTo>
                    <a:pt x="68" y="338"/>
                  </a:lnTo>
                  <a:lnTo>
                    <a:pt x="303" y="371"/>
                  </a:lnTo>
                  <a:lnTo>
                    <a:pt x="539" y="405"/>
                  </a:lnTo>
                  <a:lnTo>
                    <a:pt x="1044" y="439"/>
                  </a:lnTo>
                  <a:lnTo>
                    <a:pt x="1381" y="439"/>
                  </a:lnTo>
                  <a:lnTo>
                    <a:pt x="1684" y="371"/>
                  </a:lnTo>
                  <a:lnTo>
                    <a:pt x="2020" y="304"/>
                  </a:lnTo>
                  <a:lnTo>
                    <a:pt x="2357" y="304"/>
                  </a:lnTo>
                  <a:lnTo>
                    <a:pt x="2323" y="809"/>
                  </a:lnTo>
                  <a:lnTo>
                    <a:pt x="2357" y="1314"/>
                  </a:lnTo>
                  <a:lnTo>
                    <a:pt x="2357" y="1954"/>
                  </a:lnTo>
                  <a:lnTo>
                    <a:pt x="2357" y="2290"/>
                  </a:lnTo>
                  <a:lnTo>
                    <a:pt x="2424" y="2627"/>
                  </a:lnTo>
                  <a:lnTo>
                    <a:pt x="2357" y="2593"/>
                  </a:lnTo>
                  <a:lnTo>
                    <a:pt x="1751" y="2661"/>
                  </a:lnTo>
                  <a:lnTo>
                    <a:pt x="1111" y="2728"/>
                  </a:lnTo>
                  <a:lnTo>
                    <a:pt x="606" y="2795"/>
                  </a:lnTo>
                  <a:lnTo>
                    <a:pt x="337" y="2863"/>
                  </a:lnTo>
                  <a:lnTo>
                    <a:pt x="101" y="2964"/>
                  </a:lnTo>
                  <a:lnTo>
                    <a:pt x="371" y="3031"/>
                  </a:lnTo>
                  <a:lnTo>
                    <a:pt x="606" y="2997"/>
                  </a:lnTo>
                  <a:lnTo>
                    <a:pt x="1111" y="2930"/>
                  </a:lnTo>
                  <a:lnTo>
                    <a:pt x="1751" y="2863"/>
                  </a:lnTo>
                  <a:lnTo>
                    <a:pt x="2357" y="2795"/>
                  </a:lnTo>
                  <a:lnTo>
                    <a:pt x="2424" y="2762"/>
                  </a:lnTo>
                  <a:lnTo>
                    <a:pt x="2458" y="2728"/>
                  </a:lnTo>
                  <a:lnTo>
                    <a:pt x="2458" y="2762"/>
                  </a:lnTo>
                  <a:lnTo>
                    <a:pt x="2525" y="2762"/>
                  </a:lnTo>
                  <a:lnTo>
                    <a:pt x="2559" y="2728"/>
                  </a:lnTo>
                  <a:lnTo>
                    <a:pt x="2593" y="2425"/>
                  </a:lnTo>
                  <a:lnTo>
                    <a:pt x="2593" y="2122"/>
                  </a:lnTo>
                  <a:lnTo>
                    <a:pt x="2593" y="1516"/>
                  </a:lnTo>
                  <a:lnTo>
                    <a:pt x="2559" y="775"/>
                  </a:lnTo>
                  <a:lnTo>
                    <a:pt x="2559" y="439"/>
                  </a:lnTo>
                  <a:lnTo>
                    <a:pt x="2492" y="68"/>
                  </a:lnTo>
                  <a:lnTo>
                    <a:pt x="2492" y="34"/>
                  </a:lnTo>
                  <a:lnTo>
                    <a:pt x="2424" y="1"/>
                  </a:lnTo>
                  <a:close/>
                </a:path>
              </a:pathLst>
            </a:custGeom>
            <a:solidFill>
              <a:srgbClr val="BDD1D3"/>
            </a:solidFill>
            <a:ln>
              <a:noFill/>
            </a:ln>
          </p:spPr>
          <p:txBody>
            <a:bodyPr lIns="117025" tIns="117025" rIns="117025" bIns="117025" anchor="ctr"/>
            <a:lstStyle/>
            <a:p>
              <a:pPr>
                <a:defRPr/>
              </a:pPr>
              <a:endParaRPr lang="ru-RU" sz="1350"/>
            </a:p>
          </p:txBody>
        </p:sp>
        <p:sp>
          <p:nvSpPr>
            <p:cNvPr id="896" name="Shape 758">
              <a:extLst>
                <a:ext uri="{FF2B5EF4-FFF2-40B4-BE49-F238E27FC236}">
                  <a16:creationId xmlns:a16="http://schemas.microsoft.com/office/drawing/2014/main" id="{A00CBA57-8D8F-316F-2DD6-10D61B3814D6}"/>
                </a:ext>
              </a:extLst>
            </p:cNvPr>
            <p:cNvSpPr>
              <a:spLocks/>
            </p:cNvSpPr>
            <p:nvPr/>
          </p:nvSpPr>
          <p:spPr bwMode="auto">
            <a:xfrm>
              <a:off x="4134039" y="3160596"/>
              <a:ext cx="342373" cy="82447"/>
            </a:xfrm>
            <a:custGeom>
              <a:avLst/>
              <a:gdLst>
                <a:gd name="T0" fmla="*/ 2147483647 w 13704"/>
                <a:gd name="T1" fmla="*/ 263281250 h 3300"/>
                <a:gd name="T2" fmla="*/ 2147483647 w 13704"/>
                <a:gd name="T3" fmla="*/ 1012890625 h 3300"/>
                <a:gd name="T4" fmla="*/ 2147483647 w 13704"/>
                <a:gd name="T5" fmla="*/ 973437500 h 3300"/>
                <a:gd name="T6" fmla="*/ 2147483647 w 13704"/>
                <a:gd name="T7" fmla="*/ 960156250 h 3300"/>
                <a:gd name="T8" fmla="*/ 2147483647 w 13704"/>
                <a:gd name="T9" fmla="*/ 1026171875 h 3300"/>
                <a:gd name="T10" fmla="*/ 2147483647 w 13704"/>
                <a:gd name="T11" fmla="*/ 1091796875 h 3300"/>
                <a:gd name="T12" fmla="*/ 2143750000 w 13704"/>
                <a:gd name="T13" fmla="*/ 1131250000 h 3300"/>
                <a:gd name="T14" fmla="*/ 815625000 w 13704"/>
                <a:gd name="T15" fmla="*/ 1157421875 h 3300"/>
                <a:gd name="T16" fmla="*/ 171093750 w 13704"/>
                <a:gd name="T17" fmla="*/ 1196875000 h 3300"/>
                <a:gd name="T18" fmla="*/ 144921875 w 13704"/>
                <a:gd name="T19" fmla="*/ 947265625 h 3300"/>
                <a:gd name="T20" fmla="*/ 78906250 w 13704"/>
                <a:gd name="T21" fmla="*/ 447265625 h 3300"/>
                <a:gd name="T22" fmla="*/ 26562500 w 13704"/>
                <a:gd name="T23" fmla="*/ 223828125 h 3300"/>
                <a:gd name="T24" fmla="*/ 1341406250 w 13704"/>
                <a:gd name="T25" fmla="*/ 210546875 h 3300"/>
                <a:gd name="T26" fmla="*/ 2147483647 w 13704"/>
                <a:gd name="T27" fmla="*/ 131640625 h 3300"/>
                <a:gd name="T28" fmla="*/ 2147483647 w 13704"/>
                <a:gd name="T29" fmla="*/ 26562500 h 3300"/>
                <a:gd name="T30" fmla="*/ 1341406250 w 13704"/>
                <a:gd name="T31" fmla="*/ 105468750 h 3300"/>
                <a:gd name="T32" fmla="*/ 26562500 w 13704"/>
                <a:gd name="T33" fmla="*/ 144921875 h 3300"/>
                <a:gd name="T34" fmla="*/ 0 w 13704"/>
                <a:gd name="T35" fmla="*/ 171093750 h 3300"/>
                <a:gd name="T36" fmla="*/ 0 w 13704"/>
                <a:gd name="T37" fmla="*/ 328906250 h 3300"/>
                <a:gd name="T38" fmla="*/ 26562500 w 13704"/>
                <a:gd name="T39" fmla="*/ 683984375 h 3300"/>
                <a:gd name="T40" fmla="*/ 66015625 w 13704"/>
                <a:gd name="T41" fmla="*/ 1131250000 h 3300"/>
                <a:gd name="T42" fmla="*/ 118359375 w 13704"/>
                <a:gd name="T43" fmla="*/ 1289062500 h 3300"/>
                <a:gd name="T44" fmla="*/ 157812500 w 13704"/>
                <a:gd name="T45" fmla="*/ 1275781250 h 3300"/>
                <a:gd name="T46" fmla="*/ 473437500 w 13704"/>
                <a:gd name="T47" fmla="*/ 1275781250 h 3300"/>
                <a:gd name="T48" fmla="*/ 1433593750 w 13704"/>
                <a:gd name="T49" fmla="*/ 1262890625 h 3300"/>
                <a:gd name="T50" fmla="*/ 2147483647 w 13704"/>
                <a:gd name="T51" fmla="*/ 1183984375 h 3300"/>
                <a:gd name="T52" fmla="*/ 2147483647 w 13704"/>
                <a:gd name="T53" fmla="*/ 1144531250 h 3300"/>
                <a:gd name="T54" fmla="*/ 2147483647 w 13704"/>
                <a:gd name="T55" fmla="*/ 1065625000 h 3300"/>
                <a:gd name="T56" fmla="*/ 2147483647 w 13704"/>
                <a:gd name="T57" fmla="*/ 1078515625 h 3300"/>
                <a:gd name="T58" fmla="*/ 2147483647 w 13704"/>
                <a:gd name="T59" fmla="*/ 1091796875 h 3300"/>
                <a:gd name="T60" fmla="*/ 2147483647 w 13704"/>
                <a:gd name="T61" fmla="*/ 1065625000 h 3300"/>
                <a:gd name="T62" fmla="*/ 2147483647 w 13704"/>
                <a:gd name="T63" fmla="*/ 1039062500 h 3300"/>
                <a:gd name="T64" fmla="*/ 2147483647 w 13704"/>
                <a:gd name="T65" fmla="*/ 460546875 h 3300"/>
                <a:gd name="T66" fmla="*/ 2147483647 w 13704"/>
                <a:gd name="T67" fmla="*/ 210546875 h 3300"/>
                <a:gd name="T68" fmla="*/ 2147483647 w 13704"/>
                <a:gd name="T69" fmla="*/ 105468750 h 3300"/>
                <a:gd name="T70" fmla="*/ 2147483647 w 13704"/>
                <a:gd name="T71" fmla="*/ 39843750 h 3300"/>
                <a:gd name="T72" fmla="*/ 2147483647 w 13704"/>
                <a:gd name="T73" fmla="*/ 26562500 h 330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13704"/>
                <a:gd name="T112" fmla="*/ 0 h 3300"/>
                <a:gd name="T113" fmla="*/ 13704 w 13704"/>
                <a:gd name="T114" fmla="*/ 3300 h 330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13704" h="3300" extrusionOk="0">
                  <a:moveTo>
                    <a:pt x="13366" y="337"/>
                  </a:moveTo>
                  <a:lnTo>
                    <a:pt x="13366" y="674"/>
                  </a:lnTo>
                  <a:lnTo>
                    <a:pt x="13366" y="1011"/>
                  </a:lnTo>
                  <a:lnTo>
                    <a:pt x="13434" y="2593"/>
                  </a:lnTo>
                  <a:lnTo>
                    <a:pt x="13400" y="2559"/>
                  </a:lnTo>
                  <a:lnTo>
                    <a:pt x="13030" y="2492"/>
                  </a:lnTo>
                  <a:lnTo>
                    <a:pt x="12659" y="2458"/>
                  </a:lnTo>
                  <a:lnTo>
                    <a:pt x="11986" y="2458"/>
                  </a:lnTo>
                  <a:lnTo>
                    <a:pt x="11279" y="2526"/>
                  </a:lnTo>
                  <a:lnTo>
                    <a:pt x="10572" y="2627"/>
                  </a:lnTo>
                  <a:lnTo>
                    <a:pt x="9697" y="2728"/>
                  </a:lnTo>
                  <a:lnTo>
                    <a:pt x="8855" y="2795"/>
                  </a:lnTo>
                  <a:lnTo>
                    <a:pt x="7171" y="2862"/>
                  </a:lnTo>
                  <a:lnTo>
                    <a:pt x="5488" y="2896"/>
                  </a:lnTo>
                  <a:lnTo>
                    <a:pt x="3805" y="2930"/>
                  </a:lnTo>
                  <a:lnTo>
                    <a:pt x="2088" y="2963"/>
                  </a:lnTo>
                  <a:lnTo>
                    <a:pt x="1246" y="2997"/>
                  </a:lnTo>
                  <a:lnTo>
                    <a:pt x="438" y="3064"/>
                  </a:lnTo>
                  <a:lnTo>
                    <a:pt x="404" y="2761"/>
                  </a:lnTo>
                  <a:lnTo>
                    <a:pt x="371" y="2425"/>
                  </a:lnTo>
                  <a:lnTo>
                    <a:pt x="270" y="1751"/>
                  </a:lnTo>
                  <a:lnTo>
                    <a:pt x="202" y="1145"/>
                  </a:lnTo>
                  <a:lnTo>
                    <a:pt x="135" y="842"/>
                  </a:lnTo>
                  <a:lnTo>
                    <a:pt x="68" y="573"/>
                  </a:lnTo>
                  <a:lnTo>
                    <a:pt x="1751" y="573"/>
                  </a:lnTo>
                  <a:lnTo>
                    <a:pt x="3434" y="539"/>
                  </a:lnTo>
                  <a:lnTo>
                    <a:pt x="6801" y="438"/>
                  </a:lnTo>
                  <a:lnTo>
                    <a:pt x="13366" y="337"/>
                  </a:lnTo>
                  <a:close/>
                  <a:moveTo>
                    <a:pt x="13467" y="1"/>
                  </a:moveTo>
                  <a:lnTo>
                    <a:pt x="13400" y="68"/>
                  </a:lnTo>
                  <a:lnTo>
                    <a:pt x="6801" y="236"/>
                  </a:lnTo>
                  <a:lnTo>
                    <a:pt x="3434" y="270"/>
                  </a:lnTo>
                  <a:lnTo>
                    <a:pt x="1751" y="304"/>
                  </a:lnTo>
                  <a:lnTo>
                    <a:pt x="68" y="371"/>
                  </a:lnTo>
                  <a:lnTo>
                    <a:pt x="34" y="405"/>
                  </a:lnTo>
                  <a:lnTo>
                    <a:pt x="0" y="438"/>
                  </a:lnTo>
                  <a:lnTo>
                    <a:pt x="0" y="506"/>
                  </a:lnTo>
                  <a:lnTo>
                    <a:pt x="0" y="842"/>
                  </a:lnTo>
                  <a:lnTo>
                    <a:pt x="0" y="1145"/>
                  </a:lnTo>
                  <a:lnTo>
                    <a:pt x="68" y="1751"/>
                  </a:lnTo>
                  <a:lnTo>
                    <a:pt x="135" y="2526"/>
                  </a:lnTo>
                  <a:lnTo>
                    <a:pt x="169" y="2896"/>
                  </a:lnTo>
                  <a:lnTo>
                    <a:pt x="270" y="3266"/>
                  </a:lnTo>
                  <a:lnTo>
                    <a:pt x="303" y="3300"/>
                  </a:lnTo>
                  <a:lnTo>
                    <a:pt x="337" y="3300"/>
                  </a:lnTo>
                  <a:lnTo>
                    <a:pt x="404" y="3266"/>
                  </a:lnTo>
                  <a:lnTo>
                    <a:pt x="404" y="3233"/>
                  </a:lnTo>
                  <a:lnTo>
                    <a:pt x="1212" y="3266"/>
                  </a:lnTo>
                  <a:lnTo>
                    <a:pt x="2054" y="3266"/>
                  </a:lnTo>
                  <a:lnTo>
                    <a:pt x="3670" y="3233"/>
                  </a:lnTo>
                  <a:lnTo>
                    <a:pt x="6936" y="3098"/>
                  </a:lnTo>
                  <a:lnTo>
                    <a:pt x="8518" y="3031"/>
                  </a:lnTo>
                  <a:lnTo>
                    <a:pt x="9326" y="2997"/>
                  </a:lnTo>
                  <a:lnTo>
                    <a:pt x="10101" y="2930"/>
                  </a:lnTo>
                  <a:lnTo>
                    <a:pt x="10909" y="2829"/>
                  </a:lnTo>
                  <a:lnTo>
                    <a:pt x="11717" y="2728"/>
                  </a:lnTo>
                  <a:lnTo>
                    <a:pt x="12525" y="2728"/>
                  </a:lnTo>
                  <a:lnTo>
                    <a:pt x="12929" y="2761"/>
                  </a:lnTo>
                  <a:lnTo>
                    <a:pt x="13333" y="2795"/>
                  </a:lnTo>
                  <a:lnTo>
                    <a:pt x="13434" y="2795"/>
                  </a:lnTo>
                  <a:lnTo>
                    <a:pt x="13467" y="2694"/>
                  </a:lnTo>
                  <a:lnTo>
                    <a:pt x="13535" y="2728"/>
                  </a:lnTo>
                  <a:lnTo>
                    <a:pt x="13602" y="2728"/>
                  </a:lnTo>
                  <a:lnTo>
                    <a:pt x="13669" y="2660"/>
                  </a:lnTo>
                  <a:lnTo>
                    <a:pt x="13703" y="2593"/>
                  </a:lnTo>
                  <a:lnTo>
                    <a:pt x="13636" y="1179"/>
                  </a:lnTo>
                  <a:lnTo>
                    <a:pt x="13636" y="741"/>
                  </a:lnTo>
                  <a:lnTo>
                    <a:pt x="13636" y="539"/>
                  </a:lnTo>
                  <a:lnTo>
                    <a:pt x="13602" y="304"/>
                  </a:lnTo>
                  <a:lnTo>
                    <a:pt x="13636" y="270"/>
                  </a:lnTo>
                  <a:lnTo>
                    <a:pt x="13669" y="169"/>
                  </a:lnTo>
                  <a:lnTo>
                    <a:pt x="13602" y="102"/>
                  </a:lnTo>
                  <a:lnTo>
                    <a:pt x="13535" y="68"/>
                  </a:lnTo>
                  <a:lnTo>
                    <a:pt x="13501" y="68"/>
                  </a:lnTo>
                  <a:lnTo>
                    <a:pt x="13467" y="1"/>
                  </a:lnTo>
                  <a:close/>
                </a:path>
              </a:pathLst>
            </a:custGeom>
            <a:solidFill>
              <a:srgbClr val="BDD1D3"/>
            </a:solidFill>
            <a:ln>
              <a:noFill/>
            </a:ln>
          </p:spPr>
          <p:txBody>
            <a:bodyPr lIns="117025" tIns="117025" rIns="117025" bIns="117025" anchor="ctr"/>
            <a:lstStyle/>
            <a:p>
              <a:pPr>
                <a:defRPr/>
              </a:pPr>
              <a:endParaRPr lang="ru-RU" sz="1350"/>
            </a:p>
          </p:txBody>
        </p:sp>
        <p:sp>
          <p:nvSpPr>
            <p:cNvPr id="897" name="Shape 759">
              <a:extLst>
                <a:ext uri="{FF2B5EF4-FFF2-40B4-BE49-F238E27FC236}">
                  <a16:creationId xmlns:a16="http://schemas.microsoft.com/office/drawing/2014/main" id="{177F81F6-8B44-72F0-42B8-4E99FAE1B0F8}"/>
                </a:ext>
              </a:extLst>
            </p:cNvPr>
            <p:cNvSpPr>
              <a:spLocks/>
            </p:cNvSpPr>
            <p:nvPr/>
          </p:nvSpPr>
          <p:spPr bwMode="auto">
            <a:xfrm>
              <a:off x="4573208" y="3096670"/>
              <a:ext cx="17925" cy="16131"/>
            </a:xfrm>
            <a:custGeom>
              <a:avLst/>
              <a:gdLst>
                <a:gd name="T0" fmla="*/ 26562500 w 708"/>
                <a:gd name="T1" fmla="*/ 390625 h 641"/>
                <a:gd name="T2" fmla="*/ 390625 w 708"/>
                <a:gd name="T3" fmla="*/ 13281250 h 641"/>
                <a:gd name="T4" fmla="*/ 390625 w 708"/>
                <a:gd name="T5" fmla="*/ 26562500 h 641"/>
                <a:gd name="T6" fmla="*/ 13671875 w 708"/>
                <a:gd name="T7" fmla="*/ 39843750 h 641"/>
                <a:gd name="T8" fmla="*/ 66015625 w 708"/>
                <a:gd name="T9" fmla="*/ 79296875 h 641"/>
                <a:gd name="T10" fmla="*/ 144921875 w 708"/>
                <a:gd name="T11" fmla="*/ 105468750 h 641"/>
                <a:gd name="T12" fmla="*/ 39843750 w 708"/>
                <a:gd name="T13" fmla="*/ 184375000 h 641"/>
                <a:gd name="T14" fmla="*/ 26562500 w 708"/>
                <a:gd name="T15" fmla="*/ 210546875 h 641"/>
                <a:gd name="T16" fmla="*/ 39843750 w 708"/>
                <a:gd name="T17" fmla="*/ 237109375 h 641"/>
                <a:gd name="T18" fmla="*/ 66015625 w 708"/>
                <a:gd name="T19" fmla="*/ 250000000 h 641"/>
                <a:gd name="T20" fmla="*/ 92578125 w 708"/>
                <a:gd name="T21" fmla="*/ 250000000 h 641"/>
                <a:gd name="T22" fmla="*/ 171484375 w 708"/>
                <a:gd name="T23" fmla="*/ 184375000 h 641"/>
                <a:gd name="T24" fmla="*/ 250390625 w 708"/>
                <a:gd name="T25" fmla="*/ 118750000 h 641"/>
                <a:gd name="T26" fmla="*/ 263281250 w 708"/>
                <a:gd name="T27" fmla="*/ 105468750 h 641"/>
                <a:gd name="T28" fmla="*/ 276562500 w 708"/>
                <a:gd name="T29" fmla="*/ 79296875 h 641"/>
                <a:gd name="T30" fmla="*/ 263281250 w 708"/>
                <a:gd name="T31" fmla="*/ 66015625 h 641"/>
                <a:gd name="T32" fmla="*/ 237109375 w 708"/>
                <a:gd name="T33" fmla="*/ 52734375 h 641"/>
                <a:gd name="T34" fmla="*/ 132031250 w 708"/>
                <a:gd name="T35" fmla="*/ 13281250 h 641"/>
                <a:gd name="T36" fmla="*/ 79296875 w 708"/>
                <a:gd name="T37" fmla="*/ 390625 h 641"/>
                <a:gd name="T38" fmla="*/ 26562500 w 708"/>
                <a:gd name="T39" fmla="*/ 390625 h 64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708"/>
                <a:gd name="T61" fmla="*/ 0 h 641"/>
                <a:gd name="T62" fmla="*/ 708 w 708"/>
                <a:gd name="T63" fmla="*/ 641 h 64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708" h="641" extrusionOk="0">
                  <a:moveTo>
                    <a:pt x="68" y="1"/>
                  </a:moveTo>
                  <a:lnTo>
                    <a:pt x="1" y="34"/>
                  </a:lnTo>
                  <a:lnTo>
                    <a:pt x="1" y="68"/>
                  </a:lnTo>
                  <a:lnTo>
                    <a:pt x="35" y="102"/>
                  </a:lnTo>
                  <a:lnTo>
                    <a:pt x="169" y="203"/>
                  </a:lnTo>
                  <a:lnTo>
                    <a:pt x="371" y="270"/>
                  </a:lnTo>
                  <a:lnTo>
                    <a:pt x="102" y="472"/>
                  </a:lnTo>
                  <a:lnTo>
                    <a:pt x="68" y="539"/>
                  </a:lnTo>
                  <a:lnTo>
                    <a:pt x="102" y="607"/>
                  </a:lnTo>
                  <a:lnTo>
                    <a:pt x="169" y="640"/>
                  </a:lnTo>
                  <a:lnTo>
                    <a:pt x="237" y="640"/>
                  </a:lnTo>
                  <a:lnTo>
                    <a:pt x="439" y="472"/>
                  </a:lnTo>
                  <a:lnTo>
                    <a:pt x="641" y="304"/>
                  </a:lnTo>
                  <a:lnTo>
                    <a:pt x="674" y="270"/>
                  </a:lnTo>
                  <a:lnTo>
                    <a:pt x="708" y="203"/>
                  </a:lnTo>
                  <a:lnTo>
                    <a:pt x="674" y="169"/>
                  </a:lnTo>
                  <a:lnTo>
                    <a:pt x="607" y="135"/>
                  </a:lnTo>
                  <a:lnTo>
                    <a:pt x="338" y="34"/>
                  </a:lnTo>
                  <a:lnTo>
                    <a:pt x="203" y="1"/>
                  </a:lnTo>
                  <a:lnTo>
                    <a:pt x="68" y="1"/>
                  </a:lnTo>
                  <a:close/>
                </a:path>
              </a:pathLst>
            </a:custGeom>
            <a:solidFill>
              <a:srgbClr val="BDD1D3"/>
            </a:solidFill>
            <a:ln>
              <a:noFill/>
            </a:ln>
          </p:spPr>
          <p:txBody>
            <a:bodyPr lIns="117025" tIns="117025" rIns="117025" bIns="117025" anchor="ctr"/>
            <a:lstStyle/>
            <a:p>
              <a:pPr>
                <a:defRPr/>
              </a:pPr>
              <a:endParaRPr lang="ru-RU" sz="1350"/>
            </a:p>
          </p:txBody>
        </p:sp>
        <p:sp>
          <p:nvSpPr>
            <p:cNvPr id="898" name="Shape 760">
              <a:extLst>
                <a:ext uri="{FF2B5EF4-FFF2-40B4-BE49-F238E27FC236}">
                  <a16:creationId xmlns:a16="http://schemas.microsoft.com/office/drawing/2014/main" id="{ED70AFC6-E6B8-8DD0-1895-7F8116EEEAF2}"/>
                </a:ext>
              </a:extLst>
            </p:cNvPr>
            <p:cNvSpPr>
              <a:spLocks/>
            </p:cNvSpPr>
            <p:nvPr/>
          </p:nvSpPr>
          <p:spPr bwMode="auto">
            <a:xfrm>
              <a:off x="3843650" y="3111606"/>
              <a:ext cx="69909" cy="65719"/>
            </a:xfrm>
            <a:custGeom>
              <a:avLst/>
              <a:gdLst>
                <a:gd name="T0" fmla="*/ 1026171875 w 2796"/>
                <a:gd name="T1" fmla="*/ 390625 h 2627"/>
                <a:gd name="T2" fmla="*/ 1012890625 w 2796"/>
                <a:gd name="T3" fmla="*/ 13281250 h 2627"/>
                <a:gd name="T4" fmla="*/ 1000000000 w 2796"/>
                <a:gd name="T5" fmla="*/ 26562500 h 2627"/>
                <a:gd name="T6" fmla="*/ 973437500 w 2796"/>
                <a:gd name="T7" fmla="*/ 92187500 h 2627"/>
                <a:gd name="T8" fmla="*/ 710546875 w 2796"/>
                <a:gd name="T9" fmla="*/ 66015625 h 2627"/>
                <a:gd name="T10" fmla="*/ 447265625 w 2796"/>
                <a:gd name="T11" fmla="*/ 52734375 h 2627"/>
                <a:gd name="T12" fmla="*/ 223828125 w 2796"/>
                <a:gd name="T13" fmla="*/ 52734375 h 2627"/>
                <a:gd name="T14" fmla="*/ 390625 w 2796"/>
                <a:gd name="T15" fmla="*/ 66015625 h 2627"/>
                <a:gd name="T16" fmla="*/ 390625 w 2796"/>
                <a:gd name="T17" fmla="*/ 144921875 h 2627"/>
                <a:gd name="T18" fmla="*/ 657812500 w 2796"/>
                <a:gd name="T19" fmla="*/ 144921875 h 2627"/>
                <a:gd name="T20" fmla="*/ 960156250 w 2796"/>
                <a:gd name="T21" fmla="*/ 158203125 h 2627"/>
                <a:gd name="T22" fmla="*/ 947265625 w 2796"/>
                <a:gd name="T23" fmla="*/ 342187500 h 2627"/>
                <a:gd name="T24" fmla="*/ 960156250 w 2796"/>
                <a:gd name="T25" fmla="*/ 526171875 h 2627"/>
                <a:gd name="T26" fmla="*/ 986718750 w 2796"/>
                <a:gd name="T27" fmla="*/ 881640625 h 2627"/>
                <a:gd name="T28" fmla="*/ 762890625 w 2796"/>
                <a:gd name="T29" fmla="*/ 907812500 h 2627"/>
                <a:gd name="T30" fmla="*/ 460546875 w 2796"/>
                <a:gd name="T31" fmla="*/ 921093750 h 2627"/>
                <a:gd name="T32" fmla="*/ 184375000 w 2796"/>
                <a:gd name="T33" fmla="*/ 933984375 h 2627"/>
                <a:gd name="T34" fmla="*/ 66015625 w 2796"/>
                <a:gd name="T35" fmla="*/ 921093750 h 2627"/>
                <a:gd name="T36" fmla="*/ 390625 w 2796"/>
                <a:gd name="T37" fmla="*/ 907812500 h 2627"/>
                <a:gd name="T38" fmla="*/ 390625 w 2796"/>
                <a:gd name="T39" fmla="*/ 973437500 h 2627"/>
                <a:gd name="T40" fmla="*/ 250000000 w 2796"/>
                <a:gd name="T41" fmla="*/ 1012890625 h 2627"/>
                <a:gd name="T42" fmla="*/ 513281250 w 2796"/>
                <a:gd name="T43" fmla="*/ 1026171875 h 2627"/>
                <a:gd name="T44" fmla="*/ 776171875 w 2796"/>
                <a:gd name="T45" fmla="*/ 1000000000 h 2627"/>
                <a:gd name="T46" fmla="*/ 1026171875 w 2796"/>
                <a:gd name="T47" fmla="*/ 960546875 h 2627"/>
                <a:gd name="T48" fmla="*/ 1065625000 w 2796"/>
                <a:gd name="T49" fmla="*/ 960546875 h 2627"/>
                <a:gd name="T50" fmla="*/ 1091796875 w 2796"/>
                <a:gd name="T51" fmla="*/ 933984375 h 2627"/>
                <a:gd name="T52" fmla="*/ 1091796875 w 2796"/>
                <a:gd name="T53" fmla="*/ 907812500 h 2627"/>
                <a:gd name="T54" fmla="*/ 1065625000 w 2796"/>
                <a:gd name="T55" fmla="*/ 671093750 h 2627"/>
                <a:gd name="T56" fmla="*/ 1052343750 w 2796"/>
                <a:gd name="T57" fmla="*/ 434375000 h 2627"/>
                <a:gd name="T58" fmla="*/ 1065625000 w 2796"/>
                <a:gd name="T59" fmla="*/ 223828125 h 2627"/>
                <a:gd name="T60" fmla="*/ 1065625000 w 2796"/>
                <a:gd name="T61" fmla="*/ 131640625 h 2627"/>
                <a:gd name="T62" fmla="*/ 1052343750 w 2796"/>
                <a:gd name="T63" fmla="*/ 26562500 h 2627"/>
                <a:gd name="T64" fmla="*/ 1039453125 w 2796"/>
                <a:gd name="T65" fmla="*/ 13281250 h 2627"/>
                <a:gd name="T66" fmla="*/ 1026171875 w 2796"/>
                <a:gd name="T67" fmla="*/ 390625 h 262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2796"/>
                <a:gd name="T103" fmla="*/ 0 h 2627"/>
                <a:gd name="T104" fmla="*/ 2796 w 2796"/>
                <a:gd name="T105" fmla="*/ 2627 h 262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2796" h="2627" extrusionOk="0">
                  <a:moveTo>
                    <a:pt x="2627" y="1"/>
                  </a:moveTo>
                  <a:lnTo>
                    <a:pt x="2593" y="34"/>
                  </a:lnTo>
                  <a:lnTo>
                    <a:pt x="2560" y="68"/>
                  </a:lnTo>
                  <a:lnTo>
                    <a:pt x="2492" y="236"/>
                  </a:lnTo>
                  <a:lnTo>
                    <a:pt x="1819" y="169"/>
                  </a:lnTo>
                  <a:lnTo>
                    <a:pt x="1145" y="135"/>
                  </a:lnTo>
                  <a:lnTo>
                    <a:pt x="573" y="135"/>
                  </a:lnTo>
                  <a:lnTo>
                    <a:pt x="1" y="169"/>
                  </a:lnTo>
                  <a:lnTo>
                    <a:pt x="1" y="371"/>
                  </a:lnTo>
                  <a:lnTo>
                    <a:pt x="1684" y="371"/>
                  </a:lnTo>
                  <a:lnTo>
                    <a:pt x="2458" y="405"/>
                  </a:lnTo>
                  <a:lnTo>
                    <a:pt x="2425" y="876"/>
                  </a:lnTo>
                  <a:lnTo>
                    <a:pt x="2458" y="1347"/>
                  </a:lnTo>
                  <a:lnTo>
                    <a:pt x="2526" y="2257"/>
                  </a:lnTo>
                  <a:lnTo>
                    <a:pt x="1953" y="2324"/>
                  </a:lnTo>
                  <a:lnTo>
                    <a:pt x="1179" y="2358"/>
                  </a:lnTo>
                  <a:lnTo>
                    <a:pt x="472" y="2391"/>
                  </a:lnTo>
                  <a:lnTo>
                    <a:pt x="169" y="2358"/>
                  </a:lnTo>
                  <a:lnTo>
                    <a:pt x="1" y="2324"/>
                  </a:lnTo>
                  <a:lnTo>
                    <a:pt x="1" y="2492"/>
                  </a:lnTo>
                  <a:lnTo>
                    <a:pt x="640" y="2593"/>
                  </a:lnTo>
                  <a:lnTo>
                    <a:pt x="1314" y="2627"/>
                  </a:lnTo>
                  <a:lnTo>
                    <a:pt x="1987" y="2560"/>
                  </a:lnTo>
                  <a:lnTo>
                    <a:pt x="2627" y="2459"/>
                  </a:lnTo>
                  <a:lnTo>
                    <a:pt x="2728" y="2459"/>
                  </a:lnTo>
                  <a:lnTo>
                    <a:pt x="2795" y="2391"/>
                  </a:lnTo>
                  <a:lnTo>
                    <a:pt x="2795" y="2324"/>
                  </a:lnTo>
                  <a:lnTo>
                    <a:pt x="2728" y="1718"/>
                  </a:lnTo>
                  <a:lnTo>
                    <a:pt x="2694" y="1112"/>
                  </a:lnTo>
                  <a:lnTo>
                    <a:pt x="2728" y="573"/>
                  </a:lnTo>
                  <a:lnTo>
                    <a:pt x="2728" y="337"/>
                  </a:lnTo>
                  <a:lnTo>
                    <a:pt x="2694" y="68"/>
                  </a:lnTo>
                  <a:lnTo>
                    <a:pt x="2661" y="34"/>
                  </a:lnTo>
                  <a:lnTo>
                    <a:pt x="2627" y="1"/>
                  </a:lnTo>
                  <a:close/>
                </a:path>
              </a:pathLst>
            </a:custGeom>
            <a:solidFill>
              <a:srgbClr val="BDD1D3"/>
            </a:solidFill>
            <a:ln>
              <a:noFill/>
            </a:ln>
          </p:spPr>
          <p:txBody>
            <a:bodyPr lIns="117025" tIns="117025" rIns="117025" bIns="117025" anchor="ctr"/>
            <a:lstStyle/>
            <a:p>
              <a:pPr>
                <a:defRPr/>
              </a:pPr>
              <a:endParaRPr lang="ru-RU" sz="1350"/>
            </a:p>
          </p:txBody>
        </p:sp>
        <p:sp>
          <p:nvSpPr>
            <p:cNvPr id="899" name="Shape 761">
              <a:extLst>
                <a:ext uri="{FF2B5EF4-FFF2-40B4-BE49-F238E27FC236}">
                  <a16:creationId xmlns:a16="http://schemas.microsoft.com/office/drawing/2014/main" id="{C845CF28-539F-A4F3-2BCE-DF6C7902BC68}"/>
                </a:ext>
              </a:extLst>
            </p:cNvPr>
            <p:cNvSpPr>
              <a:spLocks/>
            </p:cNvSpPr>
            <p:nvPr/>
          </p:nvSpPr>
          <p:spPr bwMode="auto">
            <a:xfrm>
              <a:off x="3975102" y="2891150"/>
              <a:ext cx="60349" cy="10157"/>
            </a:xfrm>
            <a:custGeom>
              <a:avLst/>
              <a:gdLst>
                <a:gd name="T0" fmla="*/ 855078125 w 2426"/>
                <a:gd name="T1" fmla="*/ 390625 h 405"/>
                <a:gd name="T2" fmla="*/ 868359375 w 2426"/>
                <a:gd name="T3" fmla="*/ 66015625 h 405"/>
                <a:gd name="T4" fmla="*/ 657812500 w 2426"/>
                <a:gd name="T5" fmla="*/ 66015625 h 405"/>
                <a:gd name="T6" fmla="*/ 434375000 w 2426"/>
                <a:gd name="T7" fmla="*/ 79296875 h 405"/>
                <a:gd name="T8" fmla="*/ 210937500 w 2426"/>
                <a:gd name="T9" fmla="*/ 66015625 h 405"/>
                <a:gd name="T10" fmla="*/ 105468750 w 2426"/>
                <a:gd name="T11" fmla="*/ 66015625 h 405"/>
                <a:gd name="T12" fmla="*/ 390625 w 2426"/>
                <a:gd name="T13" fmla="*/ 92187500 h 405"/>
                <a:gd name="T14" fmla="*/ 92578125 w 2426"/>
                <a:gd name="T15" fmla="*/ 118750000 h 405"/>
                <a:gd name="T16" fmla="*/ 184375000 w 2426"/>
                <a:gd name="T17" fmla="*/ 131640625 h 405"/>
                <a:gd name="T18" fmla="*/ 381640625 w 2426"/>
                <a:gd name="T19" fmla="*/ 144921875 h 405"/>
                <a:gd name="T20" fmla="*/ 644921875 w 2426"/>
                <a:gd name="T21" fmla="*/ 158203125 h 405"/>
                <a:gd name="T22" fmla="*/ 763281250 w 2426"/>
                <a:gd name="T23" fmla="*/ 144921875 h 405"/>
                <a:gd name="T24" fmla="*/ 894531250 w 2426"/>
                <a:gd name="T25" fmla="*/ 105468750 h 405"/>
                <a:gd name="T26" fmla="*/ 921093750 w 2426"/>
                <a:gd name="T27" fmla="*/ 105468750 h 405"/>
                <a:gd name="T28" fmla="*/ 933984375 w 2426"/>
                <a:gd name="T29" fmla="*/ 92187500 h 405"/>
                <a:gd name="T30" fmla="*/ 947265625 w 2426"/>
                <a:gd name="T31" fmla="*/ 79296875 h 405"/>
                <a:gd name="T32" fmla="*/ 933984375 w 2426"/>
                <a:gd name="T33" fmla="*/ 390625 h 405"/>
                <a:gd name="T34" fmla="*/ 855078125 w 2426"/>
                <a:gd name="T35" fmla="*/ 390625 h 405"/>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2426"/>
                <a:gd name="T55" fmla="*/ 0 h 405"/>
                <a:gd name="T56" fmla="*/ 2426 w 2426"/>
                <a:gd name="T57" fmla="*/ 405 h 405"/>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2426" h="405" extrusionOk="0">
                  <a:moveTo>
                    <a:pt x="2189" y="1"/>
                  </a:moveTo>
                  <a:lnTo>
                    <a:pt x="2223" y="169"/>
                  </a:lnTo>
                  <a:lnTo>
                    <a:pt x="1684" y="169"/>
                  </a:lnTo>
                  <a:lnTo>
                    <a:pt x="1112" y="203"/>
                  </a:lnTo>
                  <a:lnTo>
                    <a:pt x="540" y="169"/>
                  </a:lnTo>
                  <a:lnTo>
                    <a:pt x="270" y="169"/>
                  </a:lnTo>
                  <a:lnTo>
                    <a:pt x="1" y="236"/>
                  </a:lnTo>
                  <a:lnTo>
                    <a:pt x="237" y="304"/>
                  </a:lnTo>
                  <a:lnTo>
                    <a:pt x="472" y="337"/>
                  </a:lnTo>
                  <a:lnTo>
                    <a:pt x="977" y="371"/>
                  </a:lnTo>
                  <a:lnTo>
                    <a:pt x="1651" y="405"/>
                  </a:lnTo>
                  <a:lnTo>
                    <a:pt x="1954" y="371"/>
                  </a:lnTo>
                  <a:lnTo>
                    <a:pt x="2290" y="270"/>
                  </a:lnTo>
                  <a:lnTo>
                    <a:pt x="2358" y="270"/>
                  </a:lnTo>
                  <a:lnTo>
                    <a:pt x="2391" y="236"/>
                  </a:lnTo>
                  <a:lnTo>
                    <a:pt x="2425" y="203"/>
                  </a:lnTo>
                  <a:lnTo>
                    <a:pt x="2391" y="1"/>
                  </a:lnTo>
                  <a:lnTo>
                    <a:pt x="2189" y="1"/>
                  </a:lnTo>
                  <a:close/>
                </a:path>
              </a:pathLst>
            </a:custGeom>
            <a:solidFill>
              <a:srgbClr val="BDD1D3"/>
            </a:solidFill>
            <a:ln>
              <a:noFill/>
            </a:ln>
          </p:spPr>
          <p:txBody>
            <a:bodyPr lIns="117025" tIns="117025" rIns="117025" bIns="117025" anchor="ctr"/>
            <a:lstStyle/>
            <a:p>
              <a:pPr>
                <a:defRPr/>
              </a:pPr>
              <a:endParaRPr lang="ru-RU" sz="1350"/>
            </a:p>
          </p:txBody>
        </p:sp>
        <p:sp>
          <p:nvSpPr>
            <p:cNvPr id="900" name="Shape 762">
              <a:extLst>
                <a:ext uri="{FF2B5EF4-FFF2-40B4-BE49-F238E27FC236}">
                  <a16:creationId xmlns:a16="http://schemas.microsoft.com/office/drawing/2014/main" id="{47D57495-9AA5-FA7A-4C2B-3560E04116F2}"/>
                </a:ext>
              </a:extLst>
            </p:cNvPr>
            <p:cNvSpPr>
              <a:spLocks/>
            </p:cNvSpPr>
            <p:nvPr/>
          </p:nvSpPr>
          <p:spPr bwMode="auto">
            <a:xfrm>
              <a:off x="3843650" y="3181506"/>
              <a:ext cx="53776" cy="69901"/>
            </a:xfrm>
            <a:custGeom>
              <a:avLst/>
              <a:gdLst>
                <a:gd name="T0" fmla="*/ 618359375 w 2156"/>
                <a:gd name="T1" fmla="*/ 0 h 2795"/>
                <a:gd name="T2" fmla="*/ 460546875 w 2156"/>
                <a:gd name="T3" fmla="*/ 13281250 h 2795"/>
                <a:gd name="T4" fmla="*/ 237109375 w 2156"/>
                <a:gd name="T5" fmla="*/ 26562500 h 2795"/>
                <a:gd name="T6" fmla="*/ 118750000 w 2156"/>
                <a:gd name="T7" fmla="*/ 26562500 h 2795"/>
                <a:gd name="T8" fmla="*/ 390625 w 2156"/>
                <a:gd name="T9" fmla="*/ 39453125 h 2795"/>
                <a:gd name="T10" fmla="*/ 390625 w 2156"/>
                <a:gd name="T11" fmla="*/ 105468750 h 2795"/>
                <a:gd name="T12" fmla="*/ 289453125 w 2156"/>
                <a:gd name="T13" fmla="*/ 105468750 h 2795"/>
                <a:gd name="T14" fmla="*/ 697265625 w 2156"/>
                <a:gd name="T15" fmla="*/ 78906250 h 2795"/>
                <a:gd name="T16" fmla="*/ 710546875 w 2156"/>
                <a:gd name="T17" fmla="*/ 92187500 h 2795"/>
                <a:gd name="T18" fmla="*/ 736718750 w 2156"/>
                <a:gd name="T19" fmla="*/ 92187500 h 2795"/>
                <a:gd name="T20" fmla="*/ 736718750 w 2156"/>
                <a:gd name="T21" fmla="*/ 105468750 h 2795"/>
                <a:gd name="T22" fmla="*/ 750000000 w 2156"/>
                <a:gd name="T23" fmla="*/ 92187500 h 2795"/>
                <a:gd name="T24" fmla="*/ 736718750 w 2156"/>
                <a:gd name="T25" fmla="*/ 223828125 h 2795"/>
                <a:gd name="T26" fmla="*/ 736718750 w 2156"/>
                <a:gd name="T27" fmla="*/ 355078125 h 2795"/>
                <a:gd name="T28" fmla="*/ 750000000 w 2156"/>
                <a:gd name="T29" fmla="*/ 657812500 h 2795"/>
                <a:gd name="T30" fmla="*/ 762890625 w 2156"/>
                <a:gd name="T31" fmla="*/ 960156250 h 2795"/>
                <a:gd name="T32" fmla="*/ 578906250 w 2156"/>
                <a:gd name="T33" fmla="*/ 960156250 h 2795"/>
                <a:gd name="T34" fmla="*/ 394921875 w 2156"/>
                <a:gd name="T35" fmla="*/ 973437500 h 2795"/>
                <a:gd name="T36" fmla="*/ 197656250 w 2156"/>
                <a:gd name="T37" fmla="*/ 973437500 h 2795"/>
                <a:gd name="T38" fmla="*/ 92187500 w 2156"/>
                <a:gd name="T39" fmla="*/ 986328125 h 2795"/>
                <a:gd name="T40" fmla="*/ 39843750 w 2156"/>
                <a:gd name="T41" fmla="*/ 999609375 h 2795"/>
                <a:gd name="T42" fmla="*/ 390625 w 2156"/>
                <a:gd name="T43" fmla="*/ 1012890625 h 2795"/>
                <a:gd name="T44" fmla="*/ 390625 w 2156"/>
                <a:gd name="T45" fmla="*/ 1065234375 h 2795"/>
                <a:gd name="T46" fmla="*/ 39843750 w 2156"/>
                <a:gd name="T47" fmla="*/ 1078515625 h 2795"/>
                <a:gd name="T48" fmla="*/ 79296875 w 2156"/>
                <a:gd name="T49" fmla="*/ 1091796875 h 2795"/>
                <a:gd name="T50" fmla="*/ 171093750 w 2156"/>
                <a:gd name="T51" fmla="*/ 1091796875 h 2795"/>
                <a:gd name="T52" fmla="*/ 342187500 w 2156"/>
                <a:gd name="T53" fmla="*/ 1078515625 h 2795"/>
                <a:gd name="T54" fmla="*/ 552734375 w 2156"/>
                <a:gd name="T55" fmla="*/ 1078515625 h 2795"/>
                <a:gd name="T56" fmla="*/ 671093750 w 2156"/>
                <a:gd name="T57" fmla="*/ 1065234375 h 2795"/>
                <a:gd name="T58" fmla="*/ 776171875 w 2156"/>
                <a:gd name="T59" fmla="*/ 1052343750 h 2795"/>
                <a:gd name="T60" fmla="*/ 789453125 w 2156"/>
                <a:gd name="T61" fmla="*/ 1065234375 h 2795"/>
                <a:gd name="T62" fmla="*/ 815625000 w 2156"/>
                <a:gd name="T63" fmla="*/ 1065234375 h 2795"/>
                <a:gd name="T64" fmla="*/ 841796875 w 2156"/>
                <a:gd name="T65" fmla="*/ 1052343750 h 2795"/>
                <a:gd name="T66" fmla="*/ 841796875 w 2156"/>
                <a:gd name="T67" fmla="*/ 1025781250 h 2795"/>
                <a:gd name="T68" fmla="*/ 815625000 w 2156"/>
                <a:gd name="T69" fmla="*/ 421093750 h 2795"/>
                <a:gd name="T70" fmla="*/ 815625000 w 2156"/>
                <a:gd name="T71" fmla="*/ 210546875 h 2795"/>
                <a:gd name="T72" fmla="*/ 815625000 w 2156"/>
                <a:gd name="T73" fmla="*/ 118359375 h 2795"/>
                <a:gd name="T74" fmla="*/ 789453125 w 2156"/>
                <a:gd name="T75" fmla="*/ 26562500 h 2795"/>
                <a:gd name="T76" fmla="*/ 789453125 w 2156"/>
                <a:gd name="T77" fmla="*/ 13281250 h 2795"/>
                <a:gd name="T78" fmla="*/ 776171875 w 2156"/>
                <a:gd name="T79" fmla="*/ 26562500 h 2795"/>
                <a:gd name="T80" fmla="*/ 776171875 w 2156"/>
                <a:gd name="T81" fmla="*/ 39453125 h 2795"/>
                <a:gd name="T82" fmla="*/ 762890625 w 2156"/>
                <a:gd name="T83" fmla="*/ 26562500 h 2795"/>
                <a:gd name="T84" fmla="*/ 736718750 w 2156"/>
                <a:gd name="T85" fmla="*/ 13281250 h 2795"/>
                <a:gd name="T86" fmla="*/ 697265625 w 2156"/>
                <a:gd name="T87" fmla="*/ 0 h 2795"/>
                <a:gd name="T88" fmla="*/ 618359375 w 2156"/>
                <a:gd name="T89" fmla="*/ 0 h 279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156"/>
                <a:gd name="T136" fmla="*/ 0 h 2795"/>
                <a:gd name="T137" fmla="*/ 2156 w 2156"/>
                <a:gd name="T138" fmla="*/ 2795 h 2795"/>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156" h="2795" extrusionOk="0">
                  <a:moveTo>
                    <a:pt x="1583" y="0"/>
                  </a:moveTo>
                  <a:lnTo>
                    <a:pt x="1179" y="34"/>
                  </a:lnTo>
                  <a:lnTo>
                    <a:pt x="607" y="68"/>
                  </a:lnTo>
                  <a:lnTo>
                    <a:pt x="304" y="68"/>
                  </a:lnTo>
                  <a:lnTo>
                    <a:pt x="1" y="101"/>
                  </a:lnTo>
                  <a:lnTo>
                    <a:pt x="1" y="270"/>
                  </a:lnTo>
                  <a:lnTo>
                    <a:pt x="741" y="270"/>
                  </a:lnTo>
                  <a:lnTo>
                    <a:pt x="1785" y="202"/>
                  </a:lnTo>
                  <a:lnTo>
                    <a:pt x="1819" y="236"/>
                  </a:lnTo>
                  <a:lnTo>
                    <a:pt x="1886" y="236"/>
                  </a:lnTo>
                  <a:lnTo>
                    <a:pt x="1886" y="270"/>
                  </a:lnTo>
                  <a:lnTo>
                    <a:pt x="1920" y="236"/>
                  </a:lnTo>
                  <a:lnTo>
                    <a:pt x="1886" y="573"/>
                  </a:lnTo>
                  <a:lnTo>
                    <a:pt x="1886" y="909"/>
                  </a:lnTo>
                  <a:lnTo>
                    <a:pt x="1920" y="1684"/>
                  </a:lnTo>
                  <a:lnTo>
                    <a:pt x="1953" y="2458"/>
                  </a:lnTo>
                  <a:lnTo>
                    <a:pt x="1482" y="2458"/>
                  </a:lnTo>
                  <a:lnTo>
                    <a:pt x="1011" y="2492"/>
                  </a:lnTo>
                  <a:lnTo>
                    <a:pt x="506" y="2492"/>
                  </a:lnTo>
                  <a:lnTo>
                    <a:pt x="236" y="2525"/>
                  </a:lnTo>
                  <a:lnTo>
                    <a:pt x="102" y="2559"/>
                  </a:lnTo>
                  <a:lnTo>
                    <a:pt x="1" y="2593"/>
                  </a:lnTo>
                  <a:lnTo>
                    <a:pt x="1" y="2727"/>
                  </a:lnTo>
                  <a:lnTo>
                    <a:pt x="102" y="2761"/>
                  </a:lnTo>
                  <a:lnTo>
                    <a:pt x="203" y="2795"/>
                  </a:lnTo>
                  <a:lnTo>
                    <a:pt x="438" y="2795"/>
                  </a:lnTo>
                  <a:lnTo>
                    <a:pt x="876" y="2761"/>
                  </a:lnTo>
                  <a:lnTo>
                    <a:pt x="1415" y="2761"/>
                  </a:lnTo>
                  <a:lnTo>
                    <a:pt x="1718" y="2727"/>
                  </a:lnTo>
                  <a:lnTo>
                    <a:pt x="1987" y="2694"/>
                  </a:lnTo>
                  <a:lnTo>
                    <a:pt x="2021" y="2727"/>
                  </a:lnTo>
                  <a:lnTo>
                    <a:pt x="2088" y="2727"/>
                  </a:lnTo>
                  <a:lnTo>
                    <a:pt x="2155" y="2694"/>
                  </a:lnTo>
                  <a:lnTo>
                    <a:pt x="2155" y="2626"/>
                  </a:lnTo>
                  <a:lnTo>
                    <a:pt x="2088" y="1078"/>
                  </a:lnTo>
                  <a:lnTo>
                    <a:pt x="2088" y="539"/>
                  </a:lnTo>
                  <a:lnTo>
                    <a:pt x="2088" y="303"/>
                  </a:lnTo>
                  <a:lnTo>
                    <a:pt x="2021" y="68"/>
                  </a:lnTo>
                  <a:lnTo>
                    <a:pt x="2021" y="34"/>
                  </a:lnTo>
                  <a:lnTo>
                    <a:pt x="1987" y="68"/>
                  </a:lnTo>
                  <a:lnTo>
                    <a:pt x="1987" y="101"/>
                  </a:lnTo>
                  <a:lnTo>
                    <a:pt x="1953" y="68"/>
                  </a:lnTo>
                  <a:lnTo>
                    <a:pt x="1886" y="34"/>
                  </a:lnTo>
                  <a:lnTo>
                    <a:pt x="1785" y="0"/>
                  </a:lnTo>
                  <a:lnTo>
                    <a:pt x="1583" y="0"/>
                  </a:lnTo>
                  <a:close/>
                </a:path>
              </a:pathLst>
            </a:custGeom>
            <a:solidFill>
              <a:srgbClr val="BDD1D3"/>
            </a:solidFill>
            <a:ln>
              <a:noFill/>
            </a:ln>
          </p:spPr>
          <p:txBody>
            <a:bodyPr lIns="117025" tIns="117025" rIns="117025" bIns="117025" anchor="ctr"/>
            <a:lstStyle/>
            <a:p>
              <a:pPr>
                <a:defRPr/>
              </a:pPr>
              <a:endParaRPr lang="ru-RU" sz="1350"/>
            </a:p>
          </p:txBody>
        </p:sp>
        <p:sp>
          <p:nvSpPr>
            <p:cNvPr id="901" name="Shape 763">
              <a:extLst>
                <a:ext uri="{FF2B5EF4-FFF2-40B4-BE49-F238E27FC236}">
                  <a16:creationId xmlns:a16="http://schemas.microsoft.com/office/drawing/2014/main" id="{CF8951BD-943A-B265-82F0-789B293EFB98}"/>
                </a:ext>
              </a:extLst>
            </p:cNvPr>
            <p:cNvSpPr>
              <a:spLocks/>
            </p:cNvSpPr>
            <p:nvPr/>
          </p:nvSpPr>
          <p:spPr bwMode="auto">
            <a:xfrm>
              <a:off x="3921326" y="3108619"/>
              <a:ext cx="62141" cy="66913"/>
            </a:xfrm>
            <a:custGeom>
              <a:avLst/>
              <a:gdLst>
                <a:gd name="T0" fmla="*/ 894531250 w 2492"/>
                <a:gd name="T1" fmla="*/ 78906250 h 2694"/>
                <a:gd name="T2" fmla="*/ 867968750 w 2492"/>
                <a:gd name="T3" fmla="*/ 276171875 h 2694"/>
                <a:gd name="T4" fmla="*/ 855078125 w 2492"/>
                <a:gd name="T5" fmla="*/ 486718750 h 2694"/>
                <a:gd name="T6" fmla="*/ 867968750 w 2492"/>
                <a:gd name="T7" fmla="*/ 696875000 h 2694"/>
                <a:gd name="T8" fmla="*/ 894531250 w 2492"/>
                <a:gd name="T9" fmla="*/ 907421875 h 2694"/>
                <a:gd name="T10" fmla="*/ 710156250 w 2492"/>
                <a:gd name="T11" fmla="*/ 907421875 h 2694"/>
                <a:gd name="T12" fmla="*/ 526171875 w 2492"/>
                <a:gd name="T13" fmla="*/ 920703125 h 2694"/>
                <a:gd name="T14" fmla="*/ 144921875 w 2492"/>
                <a:gd name="T15" fmla="*/ 920703125 h 2694"/>
                <a:gd name="T16" fmla="*/ 105468750 w 2492"/>
                <a:gd name="T17" fmla="*/ 499609375 h 2694"/>
                <a:gd name="T18" fmla="*/ 66015625 w 2492"/>
                <a:gd name="T19" fmla="*/ 92187500 h 2694"/>
                <a:gd name="T20" fmla="*/ 276171875 w 2492"/>
                <a:gd name="T21" fmla="*/ 105078125 h 2694"/>
                <a:gd name="T22" fmla="*/ 486718750 w 2492"/>
                <a:gd name="T23" fmla="*/ 105078125 h 2694"/>
                <a:gd name="T24" fmla="*/ 894531250 w 2492"/>
                <a:gd name="T25" fmla="*/ 78906250 h 2694"/>
                <a:gd name="T26" fmla="*/ 683984375 w 2492"/>
                <a:gd name="T27" fmla="*/ 0 h 2694"/>
                <a:gd name="T28" fmla="*/ 473437500 w 2492"/>
                <a:gd name="T29" fmla="*/ 13281250 h 2694"/>
                <a:gd name="T30" fmla="*/ 263281250 w 2492"/>
                <a:gd name="T31" fmla="*/ 13281250 h 2694"/>
                <a:gd name="T32" fmla="*/ 52734375 w 2492"/>
                <a:gd name="T33" fmla="*/ 26171875 h 2694"/>
                <a:gd name="T34" fmla="*/ 39453125 w 2492"/>
                <a:gd name="T35" fmla="*/ 39453125 h 2694"/>
                <a:gd name="T36" fmla="*/ 26562500 w 2492"/>
                <a:gd name="T37" fmla="*/ 52734375 h 2694"/>
                <a:gd name="T38" fmla="*/ 13281250 w 2492"/>
                <a:gd name="T39" fmla="*/ 65625000 h 2694"/>
                <a:gd name="T40" fmla="*/ 13281250 w 2492"/>
                <a:gd name="T41" fmla="*/ 78906250 h 2694"/>
                <a:gd name="T42" fmla="*/ 0 w 2492"/>
                <a:gd name="T43" fmla="*/ 315625000 h 2694"/>
                <a:gd name="T44" fmla="*/ 0 w 2492"/>
                <a:gd name="T45" fmla="*/ 552343750 h 2694"/>
                <a:gd name="T46" fmla="*/ 26562500 w 2492"/>
                <a:gd name="T47" fmla="*/ 789062500 h 2694"/>
                <a:gd name="T48" fmla="*/ 66015625 w 2492"/>
                <a:gd name="T49" fmla="*/ 1025781250 h 2694"/>
                <a:gd name="T50" fmla="*/ 92187500 w 2492"/>
                <a:gd name="T51" fmla="*/ 1039062500 h 2694"/>
                <a:gd name="T52" fmla="*/ 118359375 w 2492"/>
                <a:gd name="T53" fmla="*/ 1052343750 h 2694"/>
                <a:gd name="T54" fmla="*/ 144921875 w 2492"/>
                <a:gd name="T55" fmla="*/ 1039062500 h 2694"/>
                <a:gd name="T56" fmla="*/ 157812500 w 2492"/>
                <a:gd name="T57" fmla="*/ 999609375 h 2694"/>
                <a:gd name="T58" fmla="*/ 144921875 w 2492"/>
                <a:gd name="T59" fmla="*/ 973437500 h 2694"/>
                <a:gd name="T60" fmla="*/ 328906250 w 2492"/>
                <a:gd name="T61" fmla="*/ 999609375 h 2694"/>
                <a:gd name="T62" fmla="*/ 526171875 w 2492"/>
                <a:gd name="T63" fmla="*/ 1012890625 h 2694"/>
                <a:gd name="T64" fmla="*/ 710156250 w 2492"/>
                <a:gd name="T65" fmla="*/ 1012890625 h 2694"/>
                <a:gd name="T66" fmla="*/ 802343750 w 2492"/>
                <a:gd name="T67" fmla="*/ 999609375 h 2694"/>
                <a:gd name="T68" fmla="*/ 894531250 w 2492"/>
                <a:gd name="T69" fmla="*/ 973437500 h 2694"/>
                <a:gd name="T70" fmla="*/ 907421875 w 2492"/>
                <a:gd name="T71" fmla="*/ 960156250 h 2694"/>
                <a:gd name="T72" fmla="*/ 907421875 w 2492"/>
                <a:gd name="T73" fmla="*/ 933984375 h 2694"/>
                <a:gd name="T74" fmla="*/ 946875000 w 2492"/>
                <a:gd name="T75" fmla="*/ 933984375 h 2694"/>
                <a:gd name="T76" fmla="*/ 960156250 w 2492"/>
                <a:gd name="T77" fmla="*/ 920703125 h 2694"/>
                <a:gd name="T78" fmla="*/ 960156250 w 2492"/>
                <a:gd name="T79" fmla="*/ 894531250 h 2694"/>
                <a:gd name="T80" fmla="*/ 973437500 w 2492"/>
                <a:gd name="T81" fmla="*/ 696875000 h 2694"/>
                <a:gd name="T82" fmla="*/ 960156250 w 2492"/>
                <a:gd name="T83" fmla="*/ 486718750 h 2694"/>
                <a:gd name="T84" fmla="*/ 946875000 w 2492"/>
                <a:gd name="T85" fmla="*/ 276171875 h 2694"/>
                <a:gd name="T86" fmla="*/ 920703125 w 2492"/>
                <a:gd name="T87" fmla="*/ 65625000 h 2694"/>
                <a:gd name="T88" fmla="*/ 933984375 w 2492"/>
                <a:gd name="T89" fmla="*/ 39453125 h 2694"/>
                <a:gd name="T90" fmla="*/ 933984375 w 2492"/>
                <a:gd name="T91" fmla="*/ 26171875 h 2694"/>
                <a:gd name="T92" fmla="*/ 920703125 w 2492"/>
                <a:gd name="T93" fmla="*/ 0 h 2694"/>
                <a:gd name="T94" fmla="*/ 683984375 w 2492"/>
                <a:gd name="T95" fmla="*/ 0 h 2694"/>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492"/>
                <a:gd name="T145" fmla="*/ 0 h 2694"/>
                <a:gd name="T146" fmla="*/ 2492 w 2492"/>
                <a:gd name="T147" fmla="*/ 2694 h 2694"/>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492" h="2694" extrusionOk="0">
                  <a:moveTo>
                    <a:pt x="2290" y="202"/>
                  </a:moveTo>
                  <a:lnTo>
                    <a:pt x="2222" y="707"/>
                  </a:lnTo>
                  <a:lnTo>
                    <a:pt x="2189" y="1246"/>
                  </a:lnTo>
                  <a:lnTo>
                    <a:pt x="2222" y="1784"/>
                  </a:lnTo>
                  <a:lnTo>
                    <a:pt x="2290" y="2323"/>
                  </a:lnTo>
                  <a:lnTo>
                    <a:pt x="1818" y="2323"/>
                  </a:lnTo>
                  <a:lnTo>
                    <a:pt x="1347" y="2357"/>
                  </a:lnTo>
                  <a:lnTo>
                    <a:pt x="371" y="2357"/>
                  </a:lnTo>
                  <a:lnTo>
                    <a:pt x="270" y="1279"/>
                  </a:lnTo>
                  <a:lnTo>
                    <a:pt x="169" y="236"/>
                  </a:lnTo>
                  <a:lnTo>
                    <a:pt x="707" y="269"/>
                  </a:lnTo>
                  <a:lnTo>
                    <a:pt x="1246" y="269"/>
                  </a:lnTo>
                  <a:lnTo>
                    <a:pt x="2290" y="202"/>
                  </a:lnTo>
                  <a:close/>
                  <a:moveTo>
                    <a:pt x="1751" y="0"/>
                  </a:moveTo>
                  <a:lnTo>
                    <a:pt x="1212" y="34"/>
                  </a:lnTo>
                  <a:lnTo>
                    <a:pt x="674" y="34"/>
                  </a:lnTo>
                  <a:lnTo>
                    <a:pt x="135" y="67"/>
                  </a:lnTo>
                  <a:lnTo>
                    <a:pt x="101" y="101"/>
                  </a:lnTo>
                  <a:lnTo>
                    <a:pt x="68" y="135"/>
                  </a:lnTo>
                  <a:lnTo>
                    <a:pt x="34" y="168"/>
                  </a:lnTo>
                  <a:lnTo>
                    <a:pt x="34" y="202"/>
                  </a:lnTo>
                  <a:lnTo>
                    <a:pt x="0" y="808"/>
                  </a:lnTo>
                  <a:lnTo>
                    <a:pt x="0" y="1414"/>
                  </a:lnTo>
                  <a:lnTo>
                    <a:pt x="68" y="2020"/>
                  </a:lnTo>
                  <a:lnTo>
                    <a:pt x="169" y="2626"/>
                  </a:lnTo>
                  <a:lnTo>
                    <a:pt x="236" y="2660"/>
                  </a:lnTo>
                  <a:lnTo>
                    <a:pt x="303" y="2694"/>
                  </a:lnTo>
                  <a:lnTo>
                    <a:pt x="371" y="2660"/>
                  </a:lnTo>
                  <a:lnTo>
                    <a:pt x="404" y="2559"/>
                  </a:lnTo>
                  <a:lnTo>
                    <a:pt x="371" y="2492"/>
                  </a:lnTo>
                  <a:lnTo>
                    <a:pt x="842" y="2559"/>
                  </a:lnTo>
                  <a:lnTo>
                    <a:pt x="1347" y="2593"/>
                  </a:lnTo>
                  <a:lnTo>
                    <a:pt x="1818" y="2593"/>
                  </a:lnTo>
                  <a:lnTo>
                    <a:pt x="2054" y="2559"/>
                  </a:lnTo>
                  <a:lnTo>
                    <a:pt x="2290" y="2492"/>
                  </a:lnTo>
                  <a:lnTo>
                    <a:pt x="2323" y="2458"/>
                  </a:lnTo>
                  <a:lnTo>
                    <a:pt x="2323" y="2391"/>
                  </a:lnTo>
                  <a:lnTo>
                    <a:pt x="2424" y="2391"/>
                  </a:lnTo>
                  <a:lnTo>
                    <a:pt x="2458" y="2357"/>
                  </a:lnTo>
                  <a:lnTo>
                    <a:pt x="2458" y="2290"/>
                  </a:lnTo>
                  <a:lnTo>
                    <a:pt x="2492" y="1784"/>
                  </a:lnTo>
                  <a:lnTo>
                    <a:pt x="2458" y="1246"/>
                  </a:lnTo>
                  <a:lnTo>
                    <a:pt x="2424" y="707"/>
                  </a:lnTo>
                  <a:lnTo>
                    <a:pt x="2357" y="168"/>
                  </a:lnTo>
                  <a:lnTo>
                    <a:pt x="2391" y="101"/>
                  </a:lnTo>
                  <a:lnTo>
                    <a:pt x="2391" y="67"/>
                  </a:lnTo>
                  <a:lnTo>
                    <a:pt x="2357" y="0"/>
                  </a:lnTo>
                  <a:lnTo>
                    <a:pt x="1751" y="0"/>
                  </a:lnTo>
                  <a:close/>
                </a:path>
              </a:pathLst>
            </a:custGeom>
            <a:solidFill>
              <a:srgbClr val="BDD1D3"/>
            </a:solidFill>
            <a:ln>
              <a:noFill/>
            </a:ln>
          </p:spPr>
          <p:txBody>
            <a:bodyPr lIns="117025" tIns="117025" rIns="117025" bIns="117025" anchor="ctr"/>
            <a:lstStyle/>
            <a:p>
              <a:pPr>
                <a:defRPr/>
              </a:pPr>
              <a:endParaRPr lang="ru-RU" sz="1350"/>
            </a:p>
          </p:txBody>
        </p:sp>
        <p:sp>
          <p:nvSpPr>
            <p:cNvPr id="902" name="Shape 764">
              <a:extLst>
                <a:ext uri="{FF2B5EF4-FFF2-40B4-BE49-F238E27FC236}">
                  <a16:creationId xmlns:a16="http://schemas.microsoft.com/office/drawing/2014/main" id="{06328FAD-5429-1ADB-ACAB-C8F97E3FDE9B}"/>
                </a:ext>
              </a:extLst>
            </p:cNvPr>
            <p:cNvSpPr>
              <a:spLocks/>
            </p:cNvSpPr>
            <p:nvPr/>
          </p:nvSpPr>
          <p:spPr bwMode="auto">
            <a:xfrm>
              <a:off x="4638934" y="3016015"/>
              <a:ext cx="7170" cy="57952"/>
            </a:xfrm>
            <a:custGeom>
              <a:avLst/>
              <a:gdLst>
                <a:gd name="T0" fmla="*/ 26171875 w 270"/>
                <a:gd name="T1" fmla="*/ 390625 h 2324"/>
                <a:gd name="T2" fmla="*/ 13281250 w 270"/>
                <a:gd name="T3" fmla="*/ 13281250 h 2324"/>
                <a:gd name="T4" fmla="*/ 13281250 w 270"/>
                <a:gd name="T5" fmla="*/ 118750000 h 2324"/>
                <a:gd name="T6" fmla="*/ 13281250 w 270"/>
                <a:gd name="T7" fmla="*/ 210546875 h 2324"/>
                <a:gd name="T8" fmla="*/ 13281250 w 270"/>
                <a:gd name="T9" fmla="*/ 421093750 h 2324"/>
                <a:gd name="T10" fmla="*/ 0 w 270"/>
                <a:gd name="T11" fmla="*/ 657812500 h 2324"/>
                <a:gd name="T12" fmla="*/ 0 w 270"/>
                <a:gd name="T13" fmla="*/ 776171875 h 2324"/>
                <a:gd name="T14" fmla="*/ 13281250 w 270"/>
                <a:gd name="T15" fmla="*/ 881250000 h 2324"/>
                <a:gd name="T16" fmla="*/ 26171875 w 270"/>
                <a:gd name="T17" fmla="*/ 907812500 h 2324"/>
                <a:gd name="T18" fmla="*/ 65625000 w 270"/>
                <a:gd name="T19" fmla="*/ 907812500 h 2324"/>
                <a:gd name="T20" fmla="*/ 78906250 w 270"/>
                <a:gd name="T21" fmla="*/ 894531250 h 2324"/>
                <a:gd name="T22" fmla="*/ 92187500 w 270"/>
                <a:gd name="T23" fmla="*/ 776171875 h 2324"/>
                <a:gd name="T24" fmla="*/ 105078125 w 270"/>
                <a:gd name="T25" fmla="*/ 657812500 h 2324"/>
                <a:gd name="T26" fmla="*/ 92187500 w 270"/>
                <a:gd name="T27" fmla="*/ 421093750 h 2324"/>
                <a:gd name="T28" fmla="*/ 92187500 w 270"/>
                <a:gd name="T29" fmla="*/ 210546875 h 2324"/>
                <a:gd name="T30" fmla="*/ 78906250 w 270"/>
                <a:gd name="T31" fmla="*/ 105468750 h 2324"/>
                <a:gd name="T32" fmla="*/ 52734375 w 270"/>
                <a:gd name="T33" fmla="*/ 13281250 h 2324"/>
                <a:gd name="T34" fmla="*/ 52734375 w 270"/>
                <a:gd name="T35" fmla="*/ 390625 h 2324"/>
                <a:gd name="T36" fmla="*/ 26171875 w 270"/>
                <a:gd name="T37" fmla="*/ 390625 h 23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70"/>
                <a:gd name="T58" fmla="*/ 0 h 2324"/>
                <a:gd name="T59" fmla="*/ 270 w 270"/>
                <a:gd name="T60" fmla="*/ 2324 h 23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70" h="2324" extrusionOk="0">
                  <a:moveTo>
                    <a:pt x="67" y="1"/>
                  </a:moveTo>
                  <a:lnTo>
                    <a:pt x="34" y="34"/>
                  </a:lnTo>
                  <a:lnTo>
                    <a:pt x="34" y="304"/>
                  </a:lnTo>
                  <a:lnTo>
                    <a:pt x="34" y="539"/>
                  </a:lnTo>
                  <a:lnTo>
                    <a:pt x="34" y="1078"/>
                  </a:lnTo>
                  <a:lnTo>
                    <a:pt x="0" y="1684"/>
                  </a:lnTo>
                  <a:lnTo>
                    <a:pt x="0" y="1987"/>
                  </a:lnTo>
                  <a:lnTo>
                    <a:pt x="34" y="2256"/>
                  </a:lnTo>
                  <a:lnTo>
                    <a:pt x="67" y="2324"/>
                  </a:lnTo>
                  <a:lnTo>
                    <a:pt x="168" y="2324"/>
                  </a:lnTo>
                  <a:lnTo>
                    <a:pt x="202" y="2290"/>
                  </a:lnTo>
                  <a:lnTo>
                    <a:pt x="236" y="1987"/>
                  </a:lnTo>
                  <a:lnTo>
                    <a:pt x="269" y="1684"/>
                  </a:lnTo>
                  <a:lnTo>
                    <a:pt x="236" y="1078"/>
                  </a:lnTo>
                  <a:lnTo>
                    <a:pt x="236" y="539"/>
                  </a:lnTo>
                  <a:lnTo>
                    <a:pt x="202" y="270"/>
                  </a:lnTo>
                  <a:lnTo>
                    <a:pt x="135" y="34"/>
                  </a:lnTo>
                  <a:lnTo>
                    <a:pt x="135" y="1"/>
                  </a:lnTo>
                  <a:lnTo>
                    <a:pt x="67" y="1"/>
                  </a:lnTo>
                  <a:close/>
                </a:path>
              </a:pathLst>
            </a:custGeom>
            <a:solidFill>
              <a:srgbClr val="BDD1D3"/>
            </a:solidFill>
            <a:ln>
              <a:noFill/>
            </a:ln>
          </p:spPr>
          <p:txBody>
            <a:bodyPr lIns="117025" tIns="117025" rIns="117025" bIns="117025" anchor="ctr"/>
            <a:lstStyle/>
            <a:p>
              <a:pPr>
                <a:defRPr/>
              </a:pPr>
              <a:endParaRPr lang="ru-RU" sz="1350"/>
            </a:p>
          </p:txBody>
        </p:sp>
        <p:sp>
          <p:nvSpPr>
            <p:cNvPr id="903" name="Shape 765">
              <a:extLst>
                <a:ext uri="{FF2B5EF4-FFF2-40B4-BE49-F238E27FC236}">
                  <a16:creationId xmlns:a16="http://schemas.microsoft.com/office/drawing/2014/main" id="{41F36C55-143C-1F13-5F3A-AD27047B89B4}"/>
                </a:ext>
              </a:extLst>
            </p:cNvPr>
            <p:cNvSpPr>
              <a:spLocks/>
            </p:cNvSpPr>
            <p:nvPr/>
          </p:nvSpPr>
          <p:spPr bwMode="auto">
            <a:xfrm>
              <a:off x="4113724" y="3054252"/>
              <a:ext cx="18523" cy="26287"/>
            </a:xfrm>
            <a:custGeom>
              <a:avLst/>
              <a:gdLst>
                <a:gd name="T0" fmla="*/ 171093750 w 741"/>
                <a:gd name="T1" fmla="*/ 105468750 h 1045"/>
                <a:gd name="T2" fmla="*/ 210546875 w 741"/>
                <a:gd name="T3" fmla="*/ 118359375 h 1045"/>
                <a:gd name="T4" fmla="*/ 223828125 w 741"/>
                <a:gd name="T5" fmla="*/ 144921875 h 1045"/>
                <a:gd name="T6" fmla="*/ 236718750 w 741"/>
                <a:gd name="T7" fmla="*/ 171093750 h 1045"/>
                <a:gd name="T8" fmla="*/ 236718750 w 741"/>
                <a:gd name="T9" fmla="*/ 236718750 h 1045"/>
                <a:gd name="T10" fmla="*/ 210546875 w 741"/>
                <a:gd name="T11" fmla="*/ 263281250 h 1045"/>
                <a:gd name="T12" fmla="*/ 197265625 w 741"/>
                <a:gd name="T13" fmla="*/ 289453125 h 1045"/>
                <a:gd name="T14" fmla="*/ 131640625 w 741"/>
                <a:gd name="T15" fmla="*/ 328906250 h 1045"/>
                <a:gd name="T16" fmla="*/ 118359375 w 741"/>
                <a:gd name="T17" fmla="*/ 328906250 h 1045"/>
                <a:gd name="T18" fmla="*/ 105468750 w 741"/>
                <a:gd name="T19" fmla="*/ 184375000 h 1045"/>
                <a:gd name="T20" fmla="*/ 118359375 w 741"/>
                <a:gd name="T21" fmla="*/ 105468750 h 1045"/>
                <a:gd name="T22" fmla="*/ 131640625 w 741"/>
                <a:gd name="T23" fmla="*/ 118359375 h 1045"/>
                <a:gd name="T24" fmla="*/ 171093750 w 741"/>
                <a:gd name="T25" fmla="*/ 105468750 h 1045"/>
                <a:gd name="T26" fmla="*/ 105468750 w 741"/>
                <a:gd name="T27" fmla="*/ 0 h 1045"/>
                <a:gd name="T28" fmla="*/ 105468750 w 741"/>
                <a:gd name="T29" fmla="*/ 13281250 h 1045"/>
                <a:gd name="T30" fmla="*/ 78906250 w 741"/>
                <a:gd name="T31" fmla="*/ 39453125 h 1045"/>
                <a:gd name="T32" fmla="*/ 52734375 w 741"/>
                <a:gd name="T33" fmla="*/ 78906250 h 1045"/>
                <a:gd name="T34" fmla="*/ 39453125 w 741"/>
                <a:gd name="T35" fmla="*/ 157812500 h 1045"/>
                <a:gd name="T36" fmla="*/ 39453125 w 741"/>
                <a:gd name="T37" fmla="*/ 250000000 h 1045"/>
                <a:gd name="T38" fmla="*/ 52734375 w 741"/>
                <a:gd name="T39" fmla="*/ 342187500 h 1045"/>
                <a:gd name="T40" fmla="*/ 13281250 w 741"/>
                <a:gd name="T41" fmla="*/ 342187500 h 1045"/>
                <a:gd name="T42" fmla="*/ 0 w 741"/>
                <a:gd name="T43" fmla="*/ 355078125 h 1045"/>
                <a:gd name="T44" fmla="*/ 0 w 741"/>
                <a:gd name="T45" fmla="*/ 368359375 h 1045"/>
                <a:gd name="T46" fmla="*/ 0 w 741"/>
                <a:gd name="T47" fmla="*/ 394531250 h 1045"/>
                <a:gd name="T48" fmla="*/ 13281250 w 741"/>
                <a:gd name="T49" fmla="*/ 394531250 h 1045"/>
                <a:gd name="T50" fmla="*/ 52734375 w 741"/>
                <a:gd name="T51" fmla="*/ 407812500 h 1045"/>
                <a:gd name="T52" fmla="*/ 92187500 w 741"/>
                <a:gd name="T53" fmla="*/ 407812500 h 1045"/>
                <a:gd name="T54" fmla="*/ 131640625 w 741"/>
                <a:gd name="T55" fmla="*/ 394531250 h 1045"/>
                <a:gd name="T56" fmla="*/ 171093750 w 741"/>
                <a:gd name="T57" fmla="*/ 381640625 h 1045"/>
                <a:gd name="T58" fmla="*/ 236718750 w 741"/>
                <a:gd name="T59" fmla="*/ 315625000 h 1045"/>
                <a:gd name="T60" fmla="*/ 289453125 w 741"/>
                <a:gd name="T61" fmla="*/ 250000000 h 1045"/>
                <a:gd name="T62" fmla="*/ 289453125 w 741"/>
                <a:gd name="T63" fmla="*/ 210546875 h 1045"/>
                <a:gd name="T64" fmla="*/ 289453125 w 741"/>
                <a:gd name="T65" fmla="*/ 171093750 h 1045"/>
                <a:gd name="T66" fmla="*/ 276171875 w 741"/>
                <a:gd name="T67" fmla="*/ 131640625 h 1045"/>
                <a:gd name="T68" fmla="*/ 263281250 w 741"/>
                <a:gd name="T69" fmla="*/ 92187500 h 1045"/>
                <a:gd name="T70" fmla="*/ 236718750 w 741"/>
                <a:gd name="T71" fmla="*/ 66015625 h 1045"/>
                <a:gd name="T72" fmla="*/ 118359375 w 741"/>
                <a:gd name="T73" fmla="*/ 66015625 h 1045"/>
                <a:gd name="T74" fmla="*/ 118359375 w 741"/>
                <a:gd name="T75" fmla="*/ 13281250 h 1045"/>
                <a:gd name="T76" fmla="*/ 105468750 w 741"/>
                <a:gd name="T77" fmla="*/ 0 h 1045"/>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41"/>
                <a:gd name="T118" fmla="*/ 0 h 1045"/>
                <a:gd name="T119" fmla="*/ 741 w 741"/>
                <a:gd name="T120" fmla="*/ 1045 h 1045"/>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41" h="1045" extrusionOk="0">
                  <a:moveTo>
                    <a:pt x="438" y="270"/>
                  </a:moveTo>
                  <a:lnTo>
                    <a:pt x="539" y="303"/>
                  </a:lnTo>
                  <a:lnTo>
                    <a:pt x="573" y="371"/>
                  </a:lnTo>
                  <a:lnTo>
                    <a:pt x="606" y="438"/>
                  </a:lnTo>
                  <a:lnTo>
                    <a:pt x="606" y="606"/>
                  </a:lnTo>
                  <a:lnTo>
                    <a:pt x="539" y="674"/>
                  </a:lnTo>
                  <a:lnTo>
                    <a:pt x="505" y="741"/>
                  </a:lnTo>
                  <a:lnTo>
                    <a:pt x="337" y="842"/>
                  </a:lnTo>
                  <a:lnTo>
                    <a:pt x="303" y="842"/>
                  </a:lnTo>
                  <a:lnTo>
                    <a:pt x="270" y="472"/>
                  </a:lnTo>
                  <a:lnTo>
                    <a:pt x="303" y="270"/>
                  </a:lnTo>
                  <a:lnTo>
                    <a:pt x="337" y="303"/>
                  </a:lnTo>
                  <a:lnTo>
                    <a:pt x="438" y="270"/>
                  </a:lnTo>
                  <a:close/>
                  <a:moveTo>
                    <a:pt x="270" y="0"/>
                  </a:moveTo>
                  <a:lnTo>
                    <a:pt x="270" y="34"/>
                  </a:lnTo>
                  <a:lnTo>
                    <a:pt x="202" y="101"/>
                  </a:lnTo>
                  <a:lnTo>
                    <a:pt x="135" y="202"/>
                  </a:lnTo>
                  <a:lnTo>
                    <a:pt x="101" y="404"/>
                  </a:lnTo>
                  <a:lnTo>
                    <a:pt x="101" y="640"/>
                  </a:lnTo>
                  <a:lnTo>
                    <a:pt x="135" y="876"/>
                  </a:lnTo>
                  <a:lnTo>
                    <a:pt x="34" y="876"/>
                  </a:lnTo>
                  <a:lnTo>
                    <a:pt x="0" y="909"/>
                  </a:lnTo>
                  <a:lnTo>
                    <a:pt x="0" y="943"/>
                  </a:lnTo>
                  <a:lnTo>
                    <a:pt x="0" y="1010"/>
                  </a:lnTo>
                  <a:lnTo>
                    <a:pt x="34" y="1010"/>
                  </a:lnTo>
                  <a:lnTo>
                    <a:pt x="135" y="1044"/>
                  </a:lnTo>
                  <a:lnTo>
                    <a:pt x="236" y="1044"/>
                  </a:lnTo>
                  <a:lnTo>
                    <a:pt x="337" y="1010"/>
                  </a:lnTo>
                  <a:lnTo>
                    <a:pt x="438" y="977"/>
                  </a:lnTo>
                  <a:lnTo>
                    <a:pt x="606" y="808"/>
                  </a:lnTo>
                  <a:lnTo>
                    <a:pt x="741" y="640"/>
                  </a:lnTo>
                  <a:lnTo>
                    <a:pt x="741" y="539"/>
                  </a:lnTo>
                  <a:lnTo>
                    <a:pt x="741" y="438"/>
                  </a:lnTo>
                  <a:lnTo>
                    <a:pt x="707" y="337"/>
                  </a:lnTo>
                  <a:lnTo>
                    <a:pt x="674" y="236"/>
                  </a:lnTo>
                  <a:lnTo>
                    <a:pt x="606" y="169"/>
                  </a:lnTo>
                  <a:lnTo>
                    <a:pt x="303" y="169"/>
                  </a:lnTo>
                  <a:lnTo>
                    <a:pt x="303" y="34"/>
                  </a:lnTo>
                  <a:lnTo>
                    <a:pt x="270" y="0"/>
                  </a:lnTo>
                  <a:close/>
                </a:path>
              </a:pathLst>
            </a:custGeom>
            <a:solidFill>
              <a:srgbClr val="BDD1D3"/>
            </a:solidFill>
            <a:ln>
              <a:noFill/>
            </a:ln>
          </p:spPr>
          <p:txBody>
            <a:bodyPr lIns="117025" tIns="117025" rIns="117025" bIns="117025" anchor="ctr"/>
            <a:lstStyle/>
            <a:p>
              <a:pPr>
                <a:defRPr/>
              </a:pPr>
              <a:endParaRPr lang="ru-RU" sz="1350"/>
            </a:p>
          </p:txBody>
        </p:sp>
        <p:sp>
          <p:nvSpPr>
            <p:cNvPr id="904" name="Shape 766">
              <a:extLst>
                <a:ext uri="{FF2B5EF4-FFF2-40B4-BE49-F238E27FC236}">
                  <a16:creationId xmlns:a16="http://schemas.microsoft.com/office/drawing/2014/main" id="{5DB10C32-02AA-D79C-B88F-4D5DAF08460A}"/>
                </a:ext>
              </a:extLst>
            </p:cNvPr>
            <p:cNvSpPr>
              <a:spLocks/>
            </p:cNvSpPr>
            <p:nvPr/>
          </p:nvSpPr>
          <p:spPr bwMode="auto">
            <a:xfrm>
              <a:off x="3973907" y="3175532"/>
              <a:ext cx="63336" cy="69303"/>
            </a:xfrm>
            <a:custGeom>
              <a:avLst/>
              <a:gdLst>
                <a:gd name="T0" fmla="*/ 881250000 w 2526"/>
                <a:gd name="T1" fmla="*/ 92187500 h 2762"/>
                <a:gd name="T2" fmla="*/ 881250000 w 2526"/>
                <a:gd name="T3" fmla="*/ 250000000 h 2762"/>
                <a:gd name="T4" fmla="*/ 894531250 w 2526"/>
                <a:gd name="T5" fmla="*/ 421093750 h 2762"/>
                <a:gd name="T6" fmla="*/ 894531250 w 2526"/>
                <a:gd name="T7" fmla="*/ 697265625 h 2762"/>
                <a:gd name="T8" fmla="*/ 907421875 w 2526"/>
                <a:gd name="T9" fmla="*/ 973437500 h 2762"/>
                <a:gd name="T10" fmla="*/ 565625000 w 2526"/>
                <a:gd name="T11" fmla="*/ 973437500 h 2762"/>
                <a:gd name="T12" fmla="*/ 355078125 w 2526"/>
                <a:gd name="T13" fmla="*/ 986718750 h 2762"/>
                <a:gd name="T14" fmla="*/ 250000000 w 2526"/>
                <a:gd name="T15" fmla="*/ 999609375 h 2762"/>
                <a:gd name="T16" fmla="*/ 144921875 w 2526"/>
                <a:gd name="T17" fmla="*/ 1012890625 h 2762"/>
                <a:gd name="T18" fmla="*/ 131640625 w 2526"/>
                <a:gd name="T19" fmla="*/ 736718750 h 2762"/>
                <a:gd name="T20" fmla="*/ 92187500 w 2526"/>
                <a:gd name="T21" fmla="*/ 447265625 h 2762"/>
                <a:gd name="T22" fmla="*/ 78906250 w 2526"/>
                <a:gd name="T23" fmla="*/ 276562500 h 2762"/>
                <a:gd name="T24" fmla="*/ 52734375 w 2526"/>
                <a:gd name="T25" fmla="*/ 105468750 h 2762"/>
                <a:gd name="T26" fmla="*/ 460546875 w 2526"/>
                <a:gd name="T27" fmla="*/ 105468750 h 2762"/>
                <a:gd name="T28" fmla="*/ 881250000 w 2526"/>
                <a:gd name="T29" fmla="*/ 92187500 h 2762"/>
                <a:gd name="T30" fmla="*/ 867968750 w 2526"/>
                <a:gd name="T31" fmla="*/ 390625 h 2762"/>
                <a:gd name="T32" fmla="*/ 460546875 w 2526"/>
                <a:gd name="T33" fmla="*/ 13281250 h 2762"/>
                <a:gd name="T34" fmla="*/ 250000000 w 2526"/>
                <a:gd name="T35" fmla="*/ 13281250 h 2762"/>
                <a:gd name="T36" fmla="*/ 52734375 w 2526"/>
                <a:gd name="T37" fmla="*/ 26562500 h 2762"/>
                <a:gd name="T38" fmla="*/ 26562500 w 2526"/>
                <a:gd name="T39" fmla="*/ 52734375 h 2762"/>
                <a:gd name="T40" fmla="*/ 13281250 w 2526"/>
                <a:gd name="T41" fmla="*/ 79296875 h 2762"/>
                <a:gd name="T42" fmla="*/ 0 w 2526"/>
                <a:gd name="T43" fmla="*/ 171093750 h 2762"/>
                <a:gd name="T44" fmla="*/ 0 w 2526"/>
                <a:gd name="T45" fmla="*/ 263281250 h 2762"/>
                <a:gd name="T46" fmla="*/ 13281250 w 2526"/>
                <a:gd name="T47" fmla="*/ 447265625 h 2762"/>
                <a:gd name="T48" fmla="*/ 39453125 w 2526"/>
                <a:gd name="T49" fmla="*/ 750000000 h 2762"/>
                <a:gd name="T50" fmla="*/ 52734375 w 2526"/>
                <a:gd name="T51" fmla="*/ 920703125 h 2762"/>
                <a:gd name="T52" fmla="*/ 92187500 w 2526"/>
                <a:gd name="T53" fmla="*/ 1052343750 h 2762"/>
                <a:gd name="T54" fmla="*/ 92187500 w 2526"/>
                <a:gd name="T55" fmla="*/ 1065625000 h 2762"/>
                <a:gd name="T56" fmla="*/ 105468750 w 2526"/>
                <a:gd name="T57" fmla="*/ 1078515625 h 2762"/>
                <a:gd name="T58" fmla="*/ 131640625 w 2526"/>
                <a:gd name="T59" fmla="*/ 1065625000 h 2762"/>
                <a:gd name="T60" fmla="*/ 144921875 w 2526"/>
                <a:gd name="T61" fmla="*/ 1065625000 h 2762"/>
                <a:gd name="T62" fmla="*/ 236718750 w 2526"/>
                <a:gd name="T63" fmla="*/ 1078515625 h 2762"/>
                <a:gd name="T64" fmla="*/ 328906250 w 2526"/>
                <a:gd name="T65" fmla="*/ 1078515625 h 2762"/>
                <a:gd name="T66" fmla="*/ 512890625 w 2526"/>
                <a:gd name="T67" fmla="*/ 1065625000 h 2762"/>
                <a:gd name="T68" fmla="*/ 815625000 w 2526"/>
                <a:gd name="T69" fmla="*/ 1065625000 h 2762"/>
                <a:gd name="T70" fmla="*/ 920703125 w 2526"/>
                <a:gd name="T71" fmla="*/ 1052343750 h 2762"/>
                <a:gd name="T72" fmla="*/ 973437500 w 2526"/>
                <a:gd name="T73" fmla="*/ 1052343750 h 2762"/>
                <a:gd name="T74" fmla="*/ 973437500 w 2526"/>
                <a:gd name="T75" fmla="*/ 1039062500 h 2762"/>
                <a:gd name="T76" fmla="*/ 986328125 w 2526"/>
                <a:gd name="T77" fmla="*/ 907812500 h 2762"/>
                <a:gd name="T78" fmla="*/ 986328125 w 2526"/>
                <a:gd name="T79" fmla="*/ 762890625 h 2762"/>
                <a:gd name="T80" fmla="*/ 973437500 w 2526"/>
                <a:gd name="T81" fmla="*/ 486718750 h 2762"/>
                <a:gd name="T82" fmla="*/ 960156250 w 2526"/>
                <a:gd name="T83" fmla="*/ 250000000 h 2762"/>
                <a:gd name="T84" fmla="*/ 946875000 w 2526"/>
                <a:gd name="T85" fmla="*/ 131640625 h 2762"/>
                <a:gd name="T86" fmla="*/ 920703125 w 2526"/>
                <a:gd name="T87" fmla="*/ 26562500 h 2762"/>
                <a:gd name="T88" fmla="*/ 907421875 w 2526"/>
                <a:gd name="T89" fmla="*/ 13281250 h 2762"/>
                <a:gd name="T90" fmla="*/ 894531250 w 2526"/>
                <a:gd name="T91" fmla="*/ 390625 h 2762"/>
                <a:gd name="T92" fmla="*/ 867968750 w 2526"/>
                <a:gd name="T93" fmla="*/ 390625 h 276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526"/>
                <a:gd name="T142" fmla="*/ 0 h 2762"/>
                <a:gd name="T143" fmla="*/ 2526 w 2526"/>
                <a:gd name="T144" fmla="*/ 2762 h 276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526" h="2762" extrusionOk="0">
                  <a:moveTo>
                    <a:pt x="2256" y="236"/>
                  </a:moveTo>
                  <a:lnTo>
                    <a:pt x="2256" y="640"/>
                  </a:lnTo>
                  <a:lnTo>
                    <a:pt x="2290" y="1078"/>
                  </a:lnTo>
                  <a:lnTo>
                    <a:pt x="2290" y="1785"/>
                  </a:lnTo>
                  <a:lnTo>
                    <a:pt x="2323" y="2492"/>
                  </a:lnTo>
                  <a:lnTo>
                    <a:pt x="1448" y="2492"/>
                  </a:lnTo>
                  <a:lnTo>
                    <a:pt x="909" y="2526"/>
                  </a:lnTo>
                  <a:lnTo>
                    <a:pt x="640" y="2559"/>
                  </a:lnTo>
                  <a:lnTo>
                    <a:pt x="371" y="2593"/>
                  </a:lnTo>
                  <a:lnTo>
                    <a:pt x="337" y="1886"/>
                  </a:lnTo>
                  <a:lnTo>
                    <a:pt x="236" y="1145"/>
                  </a:lnTo>
                  <a:lnTo>
                    <a:pt x="202" y="708"/>
                  </a:lnTo>
                  <a:lnTo>
                    <a:pt x="135" y="270"/>
                  </a:lnTo>
                  <a:lnTo>
                    <a:pt x="1179" y="270"/>
                  </a:lnTo>
                  <a:lnTo>
                    <a:pt x="2256" y="236"/>
                  </a:lnTo>
                  <a:close/>
                  <a:moveTo>
                    <a:pt x="2222" y="1"/>
                  </a:moveTo>
                  <a:lnTo>
                    <a:pt x="1179" y="34"/>
                  </a:lnTo>
                  <a:lnTo>
                    <a:pt x="640" y="34"/>
                  </a:lnTo>
                  <a:lnTo>
                    <a:pt x="135" y="68"/>
                  </a:lnTo>
                  <a:lnTo>
                    <a:pt x="68" y="135"/>
                  </a:lnTo>
                  <a:lnTo>
                    <a:pt x="34" y="203"/>
                  </a:lnTo>
                  <a:lnTo>
                    <a:pt x="0" y="438"/>
                  </a:lnTo>
                  <a:lnTo>
                    <a:pt x="0" y="674"/>
                  </a:lnTo>
                  <a:lnTo>
                    <a:pt x="34" y="1145"/>
                  </a:lnTo>
                  <a:lnTo>
                    <a:pt x="101" y="1920"/>
                  </a:lnTo>
                  <a:lnTo>
                    <a:pt x="135" y="2357"/>
                  </a:lnTo>
                  <a:lnTo>
                    <a:pt x="236" y="2694"/>
                  </a:lnTo>
                  <a:lnTo>
                    <a:pt x="236" y="2728"/>
                  </a:lnTo>
                  <a:lnTo>
                    <a:pt x="270" y="2761"/>
                  </a:lnTo>
                  <a:lnTo>
                    <a:pt x="337" y="2728"/>
                  </a:lnTo>
                  <a:lnTo>
                    <a:pt x="371" y="2728"/>
                  </a:lnTo>
                  <a:lnTo>
                    <a:pt x="606" y="2761"/>
                  </a:lnTo>
                  <a:lnTo>
                    <a:pt x="842" y="2761"/>
                  </a:lnTo>
                  <a:lnTo>
                    <a:pt x="1313" y="2728"/>
                  </a:lnTo>
                  <a:lnTo>
                    <a:pt x="2088" y="2728"/>
                  </a:lnTo>
                  <a:lnTo>
                    <a:pt x="2357" y="2694"/>
                  </a:lnTo>
                  <a:lnTo>
                    <a:pt x="2492" y="2694"/>
                  </a:lnTo>
                  <a:lnTo>
                    <a:pt x="2492" y="2660"/>
                  </a:lnTo>
                  <a:lnTo>
                    <a:pt x="2525" y="2324"/>
                  </a:lnTo>
                  <a:lnTo>
                    <a:pt x="2525" y="1953"/>
                  </a:lnTo>
                  <a:lnTo>
                    <a:pt x="2492" y="1246"/>
                  </a:lnTo>
                  <a:lnTo>
                    <a:pt x="2458" y="640"/>
                  </a:lnTo>
                  <a:lnTo>
                    <a:pt x="2424" y="337"/>
                  </a:lnTo>
                  <a:lnTo>
                    <a:pt x="2357" y="68"/>
                  </a:lnTo>
                  <a:lnTo>
                    <a:pt x="2323" y="34"/>
                  </a:lnTo>
                  <a:lnTo>
                    <a:pt x="2290" y="1"/>
                  </a:lnTo>
                  <a:lnTo>
                    <a:pt x="2222" y="1"/>
                  </a:lnTo>
                  <a:close/>
                </a:path>
              </a:pathLst>
            </a:custGeom>
            <a:solidFill>
              <a:srgbClr val="BDD1D3"/>
            </a:solidFill>
            <a:ln>
              <a:noFill/>
            </a:ln>
          </p:spPr>
          <p:txBody>
            <a:bodyPr lIns="117025" tIns="117025" rIns="117025" bIns="117025" anchor="ctr"/>
            <a:lstStyle/>
            <a:p>
              <a:pPr>
                <a:defRPr/>
              </a:pPr>
              <a:endParaRPr lang="ru-RU" sz="1350"/>
            </a:p>
          </p:txBody>
        </p:sp>
        <p:sp>
          <p:nvSpPr>
            <p:cNvPr id="905" name="Shape 767">
              <a:extLst>
                <a:ext uri="{FF2B5EF4-FFF2-40B4-BE49-F238E27FC236}">
                  <a16:creationId xmlns:a16="http://schemas.microsoft.com/office/drawing/2014/main" id="{FCEAF029-6D8B-84B8-5C32-4DACD0B72473}"/>
                </a:ext>
              </a:extLst>
            </p:cNvPr>
            <p:cNvSpPr>
              <a:spLocks/>
            </p:cNvSpPr>
            <p:nvPr/>
          </p:nvSpPr>
          <p:spPr bwMode="auto">
            <a:xfrm>
              <a:off x="4092214" y="3033341"/>
              <a:ext cx="62141" cy="65719"/>
            </a:xfrm>
            <a:custGeom>
              <a:avLst/>
              <a:gdLst>
                <a:gd name="T0" fmla="*/ 868359375 w 2493"/>
                <a:gd name="T1" fmla="*/ 52734375 h 2627"/>
                <a:gd name="T2" fmla="*/ 881640625 w 2493"/>
                <a:gd name="T3" fmla="*/ 473828125 h 2627"/>
                <a:gd name="T4" fmla="*/ 868359375 w 2493"/>
                <a:gd name="T5" fmla="*/ 894531250 h 2627"/>
                <a:gd name="T6" fmla="*/ 684375000 w 2493"/>
                <a:gd name="T7" fmla="*/ 907812500 h 2627"/>
                <a:gd name="T8" fmla="*/ 487109375 w 2493"/>
                <a:gd name="T9" fmla="*/ 920703125 h 2627"/>
                <a:gd name="T10" fmla="*/ 302734375 w 2493"/>
                <a:gd name="T11" fmla="*/ 920703125 h 2627"/>
                <a:gd name="T12" fmla="*/ 210546875 w 2493"/>
                <a:gd name="T13" fmla="*/ 933984375 h 2627"/>
                <a:gd name="T14" fmla="*/ 131640625 w 2493"/>
                <a:gd name="T15" fmla="*/ 947265625 h 2627"/>
                <a:gd name="T16" fmla="*/ 118750000 w 2493"/>
                <a:gd name="T17" fmla="*/ 947265625 h 2627"/>
                <a:gd name="T18" fmla="*/ 118750000 w 2493"/>
                <a:gd name="T19" fmla="*/ 933984375 h 2627"/>
                <a:gd name="T20" fmla="*/ 131640625 w 2493"/>
                <a:gd name="T21" fmla="*/ 736718750 h 2627"/>
                <a:gd name="T22" fmla="*/ 118750000 w 2493"/>
                <a:gd name="T23" fmla="*/ 526171875 h 2627"/>
                <a:gd name="T24" fmla="*/ 92187500 w 2493"/>
                <a:gd name="T25" fmla="*/ 316015625 h 2627"/>
                <a:gd name="T26" fmla="*/ 52734375 w 2493"/>
                <a:gd name="T27" fmla="*/ 105468750 h 2627"/>
                <a:gd name="T28" fmla="*/ 473828125 w 2493"/>
                <a:gd name="T29" fmla="*/ 105468750 h 2627"/>
                <a:gd name="T30" fmla="*/ 671093750 w 2493"/>
                <a:gd name="T31" fmla="*/ 92187500 h 2627"/>
                <a:gd name="T32" fmla="*/ 868359375 w 2493"/>
                <a:gd name="T33" fmla="*/ 52734375 h 2627"/>
                <a:gd name="T34" fmla="*/ 671093750 w 2493"/>
                <a:gd name="T35" fmla="*/ 390625 h 2627"/>
                <a:gd name="T36" fmla="*/ 460546875 w 2493"/>
                <a:gd name="T37" fmla="*/ 13281250 h 2627"/>
                <a:gd name="T38" fmla="*/ 250000000 w 2493"/>
                <a:gd name="T39" fmla="*/ 26562500 h 2627"/>
                <a:gd name="T40" fmla="*/ 39843750 w 2493"/>
                <a:gd name="T41" fmla="*/ 26562500 h 2627"/>
                <a:gd name="T42" fmla="*/ 13281250 w 2493"/>
                <a:gd name="T43" fmla="*/ 39843750 h 2627"/>
                <a:gd name="T44" fmla="*/ 390625 w 2493"/>
                <a:gd name="T45" fmla="*/ 52734375 h 2627"/>
                <a:gd name="T46" fmla="*/ 390625 w 2493"/>
                <a:gd name="T47" fmla="*/ 79296875 h 2627"/>
                <a:gd name="T48" fmla="*/ 13281250 w 2493"/>
                <a:gd name="T49" fmla="*/ 105468750 h 2627"/>
                <a:gd name="T50" fmla="*/ 13281250 w 2493"/>
                <a:gd name="T51" fmla="*/ 302734375 h 2627"/>
                <a:gd name="T52" fmla="*/ 13281250 w 2493"/>
                <a:gd name="T53" fmla="*/ 526171875 h 2627"/>
                <a:gd name="T54" fmla="*/ 26562500 w 2493"/>
                <a:gd name="T55" fmla="*/ 736718750 h 2627"/>
                <a:gd name="T56" fmla="*/ 52734375 w 2493"/>
                <a:gd name="T57" fmla="*/ 933984375 h 2627"/>
                <a:gd name="T58" fmla="*/ 66015625 w 2493"/>
                <a:gd name="T59" fmla="*/ 960156250 h 2627"/>
                <a:gd name="T60" fmla="*/ 79296875 w 2493"/>
                <a:gd name="T61" fmla="*/ 960156250 h 2627"/>
                <a:gd name="T62" fmla="*/ 92187500 w 2493"/>
                <a:gd name="T63" fmla="*/ 973437500 h 2627"/>
                <a:gd name="T64" fmla="*/ 105468750 w 2493"/>
                <a:gd name="T65" fmla="*/ 960156250 h 2627"/>
                <a:gd name="T66" fmla="*/ 105468750 w 2493"/>
                <a:gd name="T67" fmla="*/ 986718750 h 2627"/>
                <a:gd name="T68" fmla="*/ 131640625 w 2493"/>
                <a:gd name="T69" fmla="*/ 999609375 h 2627"/>
                <a:gd name="T70" fmla="*/ 210546875 w 2493"/>
                <a:gd name="T71" fmla="*/ 1012890625 h 2627"/>
                <a:gd name="T72" fmla="*/ 302734375 w 2493"/>
                <a:gd name="T73" fmla="*/ 1026171875 h 2627"/>
                <a:gd name="T74" fmla="*/ 500000000 w 2493"/>
                <a:gd name="T75" fmla="*/ 1012890625 h 2627"/>
                <a:gd name="T76" fmla="*/ 684375000 w 2493"/>
                <a:gd name="T77" fmla="*/ 986718750 h 2627"/>
                <a:gd name="T78" fmla="*/ 868359375 w 2493"/>
                <a:gd name="T79" fmla="*/ 947265625 h 2627"/>
                <a:gd name="T80" fmla="*/ 868359375 w 2493"/>
                <a:gd name="T81" fmla="*/ 973437500 h 2627"/>
                <a:gd name="T82" fmla="*/ 881640625 w 2493"/>
                <a:gd name="T83" fmla="*/ 999609375 h 2627"/>
                <a:gd name="T84" fmla="*/ 907812500 w 2493"/>
                <a:gd name="T85" fmla="*/ 1012890625 h 2627"/>
                <a:gd name="T86" fmla="*/ 933984375 w 2493"/>
                <a:gd name="T87" fmla="*/ 1012890625 h 2627"/>
                <a:gd name="T88" fmla="*/ 947265625 w 2493"/>
                <a:gd name="T89" fmla="*/ 986718750 h 2627"/>
                <a:gd name="T90" fmla="*/ 973437500 w 2493"/>
                <a:gd name="T91" fmla="*/ 750000000 h 2627"/>
                <a:gd name="T92" fmla="*/ 973437500 w 2493"/>
                <a:gd name="T93" fmla="*/ 513281250 h 2627"/>
                <a:gd name="T94" fmla="*/ 973437500 w 2493"/>
                <a:gd name="T95" fmla="*/ 276562500 h 2627"/>
                <a:gd name="T96" fmla="*/ 933984375 w 2493"/>
                <a:gd name="T97" fmla="*/ 39843750 h 2627"/>
                <a:gd name="T98" fmla="*/ 933984375 w 2493"/>
                <a:gd name="T99" fmla="*/ 26562500 h 2627"/>
                <a:gd name="T100" fmla="*/ 907812500 w 2493"/>
                <a:gd name="T101" fmla="*/ 26562500 h 2627"/>
                <a:gd name="T102" fmla="*/ 907812500 w 2493"/>
                <a:gd name="T103" fmla="*/ 390625 h 2627"/>
                <a:gd name="T104" fmla="*/ 671093750 w 2493"/>
                <a:gd name="T105" fmla="*/ 390625 h 262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93"/>
                <a:gd name="T160" fmla="*/ 0 h 2627"/>
                <a:gd name="T161" fmla="*/ 2493 w 2493"/>
                <a:gd name="T162" fmla="*/ 2627 h 262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93" h="2627" extrusionOk="0">
                  <a:moveTo>
                    <a:pt x="2223" y="135"/>
                  </a:moveTo>
                  <a:lnTo>
                    <a:pt x="2257" y="1213"/>
                  </a:lnTo>
                  <a:lnTo>
                    <a:pt x="2223" y="2290"/>
                  </a:lnTo>
                  <a:lnTo>
                    <a:pt x="1752" y="2324"/>
                  </a:lnTo>
                  <a:lnTo>
                    <a:pt x="1247" y="2357"/>
                  </a:lnTo>
                  <a:lnTo>
                    <a:pt x="775" y="2357"/>
                  </a:lnTo>
                  <a:lnTo>
                    <a:pt x="539" y="2391"/>
                  </a:lnTo>
                  <a:lnTo>
                    <a:pt x="337" y="2425"/>
                  </a:lnTo>
                  <a:lnTo>
                    <a:pt x="304" y="2425"/>
                  </a:lnTo>
                  <a:lnTo>
                    <a:pt x="304" y="2391"/>
                  </a:lnTo>
                  <a:lnTo>
                    <a:pt x="337" y="1886"/>
                  </a:lnTo>
                  <a:lnTo>
                    <a:pt x="304" y="1347"/>
                  </a:lnTo>
                  <a:lnTo>
                    <a:pt x="236" y="809"/>
                  </a:lnTo>
                  <a:lnTo>
                    <a:pt x="135" y="270"/>
                  </a:lnTo>
                  <a:lnTo>
                    <a:pt x="1213" y="270"/>
                  </a:lnTo>
                  <a:lnTo>
                    <a:pt x="1718" y="236"/>
                  </a:lnTo>
                  <a:lnTo>
                    <a:pt x="2223" y="135"/>
                  </a:lnTo>
                  <a:close/>
                  <a:moveTo>
                    <a:pt x="1718" y="1"/>
                  </a:moveTo>
                  <a:lnTo>
                    <a:pt x="1179" y="34"/>
                  </a:lnTo>
                  <a:lnTo>
                    <a:pt x="640" y="68"/>
                  </a:lnTo>
                  <a:lnTo>
                    <a:pt x="102" y="68"/>
                  </a:lnTo>
                  <a:lnTo>
                    <a:pt x="34" y="102"/>
                  </a:lnTo>
                  <a:lnTo>
                    <a:pt x="1" y="135"/>
                  </a:lnTo>
                  <a:lnTo>
                    <a:pt x="1" y="203"/>
                  </a:lnTo>
                  <a:lnTo>
                    <a:pt x="34" y="270"/>
                  </a:lnTo>
                  <a:lnTo>
                    <a:pt x="34" y="775"/>
                  </a:lnTo>
                  <a:lnTo>
                    <a:pt x="34" y="1347"/>
                  </a:lnTo>
                  <a:lnTo>
                    <a:pt x="68" y="1886"/>
                  </a:lnTo>
                  <a:lnTo>
                    <a:pt x="135" y="2391"/>
                  </a:lnTo>
                  <a:lnTo>
                    <a:pt x="169" y="2458"/>
                  </a:lnTo>
                  <a:lnTo>
                    <a:pt x="203" y="2458"/>
                  </a:lnTo>
                  <a:lnTo>
                    <a:pt x="236" y="2492"/>
                  </a:lnTo>
                  <a:lnTo>
                    <a:pt x="270" y="2458"/>
                  </a:lnTo>
                  <a:lnTo>
                    <a:pt x="270" y="2526"/>
                  </a:lnTo>
                  <a:lnTo>
                    <a:pt x="337" y="2559"/>
                  </a:lnTo>
                  <a:lnTo>
                    <a:pt x="539" y="2593"/>
                  </a:lnTo>
                  <a:lnTo>
                    <a:pt x="775" y="2627"/>
                  </a:lnTo>
                  <a:lnTo>
                    <a:pt x="1280" y="2593"/>
                  </a:lnTo>
                  <a:lnTo>
                    <a:pt x="1752" y="2526"/>
                  </a:lnTo>
                  <a:lnTo>
                    <a:pt x="2223" y="2425"/>
                  </a:lnTo>
                  <a:lnTo>
                    <a:pt x="2223" y="2492"/>
                  </a:lnTo>
                  <a:lnTo>
                    <a:pt x="2257" y="2559"/>
                  </a:lnTo>
                  <a:lnTo>
                    <a:pt x="2324" y="2593"/>
                  </a:lnTo>
                  <a:lnTo>
                    <a:pt x="2391" y="2593"/>
                  </a:lnTo>
                  <a:lnTo>
                    <a:pt x="2425" y="2526"/>
                  </a:lnTo>
                  <a:lnTo>
                    <a:pt x="2492" y="1920"/>
                  </a:lnTo>
                  <a:lnTo>
                    <a:pt x="2492" y="1314"/>
                  </a:lnTo>
                  <a:lnTo>
                    <a:pt x="2492" y="708"/>
                  </a:lnTo>
                  <a:lnTo>
                    <a:pt x="2391" y="102"/>
                  </a:lnTo>
                  <a:lnTo>
                    <a:pt x="2391" y="68"/>
                  </a:lnTo>
                  <a:lnTo>
                    <a:pt x="2324" y="68"/>
                  </a:lnTo>
                  <a:lnTo>
                    <a:pt x="2324" y="1"/>
                  </a:lnTo>
                  <a:lnTo>
                    <a:pt x="1718" y="1"/>
                  </a:lnTo>
                  <a:close/>
                </a:path>
              </a:pathLst>
            </a:custGeom>
            <a:solidFill>
              <a:srgbClr val="BDD1D3"/>
            </a:solidFill>
            <a:ln>
              <a:noFill/>
            </a:ln>
          </p:spPr>
          <p:txBody>
            <a:bodyPr lIns="117025" tIns="117025" rIns="117025" bIns="117025" anchor="ctr"/>
            <a:lstStyle/>
            <a:p>
              <a:pPr>
                <a:defRPr/>
              </a:pPr>
              <a:endParaRPr lang="ru-RU" sz="1350"/>
            </a:p>
          </p:txBody>
        </p:sp>
        <p:sp>
          <p:nvSpPr>
            <p:cNvPr id="906" name="Shape 768">
              <a:extLst>
                <a:ext uri="{FF2B5EF4-FFF2-40B4-BE49-F238E27FC236}">
                  <a16:creationId xmlns:a16="http://schemas.microsoft.com/office/drawing/2014/main" id="{E6B9C24D-FE74-B6FA-8C42-DEC18C4B28E7}"/>
                </a:ext>
              </a:extLst>
            </p:cNvPr>
            <p:cNvSpPr>
              <a:spLocks/>
            </p:cNvSpPr>
            <p:nvPr/>
          </p:nvSpPr>
          <p:spPr bwMode="auto">
            <a:xfrm>
              <a:off x="4132247" y="3103839"/>
              <a:ext cx="8365" cy="58549"/>
            </a:xfrm>
            <a:custGeom>
              <a:avLst/>
              <a:gdLst>
                <a:gd name="T0" fmla="*/ 26562500 w 338"/>
                <a:gd name="T1" fmla="*/ 390625 h 2324"/>
                <a:gd name="T2" fmla="*/ 13671875 w 338"/>
                <a:gd name="T3" fmla="*/ 13281250 h 2324"/>
                <a:gd name="T4" fmla="*/ 390625 w 338"/>
                <a:gd name="T5" fmla="*/ 118750000 h 2324"/>
                <a:gd name="T6" fmla="*/ 390625 w 338"/>
                <a:gd name="T7" fmla="*/ 223828125 h 2324"/>
                <a:gd name="T8" fmla="*/ 13671875 w 338"/>
                <a:gd name="T9" fmla="*/ 421093750 h 2324"/>
                <a:gd name="T10" fmla="*/ 26562500 w 338"/>
                <a:gd name="T11" fmla="*/ 657812500 h 2324"/>
                <a:gd name="T12" fmla="*/ 39843750 w 338"/>
                <a:gd name="T13" fmla="*/ 776171875 h 2324"/>
                <a:gd name="T14" fmla="*/ 66015625 w 338"/>
                <a:gd name="T15" fmla="*/ 894531250 h 2324"/>
                <a:gd name="T16" fmla="*/ 79296875 w 338"/>
                <a:gd name="T17" fmla="*/ 907812500 h 2324"/>
                <a:gd name="T18" fmla="*/ 118750000 w 338"/>
                <a:gd name="T19" fmla="*/ 907812500 h 2324"/>
                <a:gd name="T20" fmla="*/ 118750000 w 338"/>
                <a:gd name="T21" fmla="*/ 881640625 h 2324"/>
                <a:gd name="T22" fmla="*/ 132031250 w 338"/>
                <a:gd name="T23" fmla="*/ 776171875 h 2324"/>
                <a:gd name="T24" fmla="*/ 118750000 w 338"/>
                <a:gd name="T25" fmla="*/ 657812500 h 2324"/>
                <a:gd name="T26" fmla="*/ 92578125 w 338"/>
                <a:gd name="T27" fmla="*/ 421093750 h 2324"/>
                <a:gd name="T28" fmla="*/ 79296875 w 338"/>
                <a:gd name="T29" fmla="*/ 210546875 h 2324"/>
                <a:gd name="T30" fmla="*/ 66015625 w 338"/>
                <a:gd name="T31" fmla="*/ 118750000 h 2324"/>
                <a:gd name="T32" fmla="*/ 53125000 w 338"/>
                <a:gd name="T33" fmla="*/ 13281250 h 2324"/>
                <a:gd name="T34" fmla="*/ 53125000 w 338"/>
                <a:gd name="T35" fmla="*/ 390625 h 2324"/>
                <a:gd name="T36" fmla="*/ 26562500 w 338"/>
                <a:gd name="T37" fmla="*/ 390625 h 23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8"/>
                <a:gd name="T58" fmla="*/ 0 h 2324"/>
                <a:gd name="T59" fmla="*/ 338 w 338"/>
                <a:gd name="T60" fmla="*/ 2324 h 23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8" h="2324" extrusionOk="0">
                  <a:moveTo>
                    <a:pt x="68" y="1"/>
                  </a:moveTo>
                  <a:lnTo>
                    <a:pt x="35" y="34"/>
                  </a:lnTo>
                  <a:lnTo>
                    <a:pt x="1" y="304"/>
                  </a:lnTo>
                  <a:lnTo>
                    <a:pt x="1" y="573"/>
                  </a:lnTo>
                  <a:lnTo>
                    <a:pt x="35" y="1078"/>
                  </a:lnTo>
                  <a:lnTo>
                    <a:pt x="68" y="1684"/>
                  </a:lnTo>
                  <a:lnTo>
                    <a:pt x="102" y="1987"/>
                  </a:lnTo>
                  <a:lnTo>
                    <a:pt x="169" y="2290"/>
                  </a:lnTo>
                  <a:lnTo>
                    <a:pt x="203" y="2324"/>
                  </a:lnTo>
                  <a:lnTo>
                    <a:pt x="304" y="2324"/>
                  </a:lnTo>
                  <a:lnTo>
                    <a:pt x="304" y="2257"/>
                  </a:lnTo>
                  <a:lnTo>
                    <a:pt x="338" y="1987"/>
                  </a:lnTo>
                  <a:lnTo>
                    <a:pt x="304" y="1684"/>
                  </a:lnTo>
                  <a:lnTo>
                    <a:pt x="237" y="1078"/>
                  </a:lnTo>
                  <a:lnTo>
                    <a:pt x="203" y="539"/>
                  </a:lnTo>
                  <a:lnTo>
                    <a:pt x="169" y="304"/>
                  </a:lnTo>
                  <a:lnTo>
                    <a:pt x="136" y="34"/>
                  </a:lnTo>
                  <a:lnTo>
                    <a:pt x="136" y="1"/>
                  </a:lnTo>
                  <a:lnTo>
                    <a:pt x="68" y="1"/>
                  </a:lnTo>
                  <a:close/>
                </a:path>
              </a:pathLst>
            </a:custGeom>
            <a:solidFill>
              <a:srgbClr val="BDD1D3"/>
            </a:solidFill>
            <a:ln>
              <a:noFill/>
            </a:ln>
          </p:spPr>
          <p:txBody>
            <a:bodyPr lIns="117025" tIns="117025" rIns="117025" bIns="117025" anchor="ctr"/>
            <a:lstStyle/>
            <a:p>
              <a:pPr>
                <a:defRPr/>
              </a:pPr>
              <a:endParaRPr lang="ru-RU" sz="1350"/>
            </a:p>
          </p:txBody>
        </p:sp>
        <p:sp>
          <p:nvSpPr>
            <p:cNvPr id="907" name="Shape 769">
              <a:extLst>
                <a:ext uri="{FF2B5EF4-FFF2-40B4-BE49-F238E27FC236}">
                  <a16:creationId xmlns:a16="http://schemas.microsoft.com/office/drawing/2014/main" id="{C13F6C68-D97E-EC90-074E-6AC08ECF1885}"/>
                </a:ext>
              </a:extLst>
            </p:cNvPr>
            <p:cNvSpPr>
              <a:spLocks/>
            </p:cNvSpPr>
            <p:nvPr/>
          </p:nvSpPr>
          <p:spPr bwMode="auto">
            <a:xfrm>
              <a:off x="4015135" y="3126542"/>
              <a:ext cx="18523" cy="22106"/>
            </a:xfrm>
            <a:custGeom>
              <a:avLst/>
              <a:gdLst>
                <a:gd name="T0" fmla="*/ 39453125 w 741"/>
                <a:gd name="T1" fmla="*/ 390625 h 877"/>
                <a:gd name="T2" fmla="*/ 13281250 w 741"/>
                <a:gd name="T3" fmla="*/ 13281250 h 877"/>
                <a:gd name="T4" fmla="*/ 0 w 741"/>
                <a:gd name="T5" fmla="*/ 26562500 h 877"/>
                <a:gd name="T6" fmla="*/ 0 w 741"/>
                <a:gd name="T7" fmla="*/ 39843750 h 877"/>
                <a:gd name="T8" fmla="*/ 13281250 w 741"/>
                <a:gd name="T9" fmla="*/ 66015625 h 877"/>
                <a:gd name="T10" fmla="*/ 52734375 w 741"/>
                <a:gd name="T11" fmla="*/ 79296875 h 877"/>
                <a:gd name="T12" fmla="*/ 131640625 w 741"/>
                <a:gd name="T13" fmla="*/ 105468750 h 877"/>
                <a:gd name="T14" fmla="*/ 65625000 w 741"/>
                <a:gd name="T15" fmla="*/ 184375000 h 877"/>
                <a:gd name="T16" fmla="*/ 13281250 w 741"/>
                <a:gd name="T17" fmla="*/ 276562500 h 877"/>
                <a:gd name="T18" fmla="*/ 0 w 741"/>
                <a:gd name="T19" fmla="*/ 302734375 h 877"/>
                <a:gd name="T20" fmla="*/ 13281250 w 741"/>
                <a:gd name="T21" fmla="*/ 328906250 h 877"/>
                <a:gd name="T22" fmla="*/ 39453125 w 741"/>
                <a:gd name="T23" fmla="*/ 342187500 h 877"/>
                <a:gd name="T24" fmla="*/ 65625000 w 741"/>
                <a:gd name="T25" fmla="*/ 342187500 h 877"/>
                <a:gd name="T26" fmla="*/ 197265625 w 741"/>
                <a:gd name="T27" fmla="*/ 302734375 h 877"/>
                <a:gd name="T28" fmla="*/ 262890625 w 741"/>
                <a:gd name="T29" fmla="*/ 289453125 h 877"/>
                <a:gd name="T30" fmla="*/ 276171875 w 741"/>
                <a:gd name="T31" fmla="*/ 276562500 h 877"/>
                <a:gd name="T32" fmla="*/ 289453125 w 741"/>
                <a:gd name="T33" fmla="*/ 250000000 h 877"/>
                <a:gd name="T34" fmla="*/ 289453125 w 741"/>
                <a:gd name="T35" fmla="*/ 223828125 h 877"/>
                <a:gd name="T36" fmla="*/ 262890625 w 741"/>
                <a:gd name="T37" fmla="*/ 210546875 h 877"/>
                <a:gd name="T38" fmla="*/ 250000000 w 741"/>
                <a:gd name="T39" fmla="*/ 210546875 h 877"/>
                <a:gd name="T40" fmla="*/ 197265625 w 741"/>
                <a:gd name="T41" fmla="*/ 223828125 h 877"/>
                <a:gd name="T42" fmla="*/ 144531250 w 741"/>
                <a:gd name="T43" fmla="*/ 237109375 h 877"/>
                <a:gd name="T44" fmla="*/ 250000000 w 741"/>
                <a:gd name="T45" fmla="*/ 92187500 h 877"/>
                <a:gd name="T46" fmla="*/ 262890625 w 741"/>
                <a:gd name="T47" fmla="*/ 66015625 h 877"/>
                <a:gd name="T48" fmla="*/ 250000000 w 741"/>
                <a:gd name="T49" fmla="*/ 52734375 h 877"/>
                <a:gd name="T50" fmla="*/ 236718750 w 741"/>
                <a:gd name="T51" fmla="*/ 39843750 h 877"/>
                <a:gd name="T52" fmla="*/ 210546875 w 741"/>
                <a:gd name="T53" fmla="*/ 26562500 h 877"/>
                <a:gd name="T54" fmla="*/ 92187500 w 741"/>
                <a:gd name="T55" fmla="*/ 13281250 h 877"/>
                <a:gd name="T56" fmla="*/ 39453125 w 741"/>
                <a:gd name="T57" fmla="*/ 390625 h 877"/>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41"/>
                <a:gd name="T88" fmla="*/ 0 h 877"/>
                <a:gd name="T89" fmla="*/ 741 w 741"/>
                <a:gd name="T90" fmla="*/ 877 h 877"/>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41" h="877" extrusionOk="0">
                  <a:moveTo>
                    <a:pt x="101" y="1"/>
                  </a:moveTo>
                  <a:lnTo>
                    <a:pt x="34" y="34"/>
                  </a:lnTo>
                  <a:lnTo>
                    <a:pt x="0" y="68"/>
                  </a:lnTo>
                  <a:lnTo>
                    <a:pt x="0" y="102"/>
                  </a:lnTo>
                  <a:lnTo>
                    <a:pt x="34" y="169"/>
                  </a:lnTo>
                  <a:lnTo>
                    <a:pt x="135" y="203"/>
                  </a:lnTo>
                  <a:lnTo>
                    <a:pt x="337" y="270"/>
                  </a:lnTo>
                  <a:lnTo>
                    <a:pt x="168" y="472"/>
                  </a:lnTo>
                  <a:lnTo>
                    <a:pt x="34" y="708"/>
                  </a:lnTo>
                  <a:lnTo>
                    <a:pt x="0" y="775"/>
                  </a:lnTo>
                  <a:lnTo>
                    <a:pt x="34" y="842"/>
                  </a:lnTo>
                  <a:lnTo>
                    <a:pt x="101" y="876"/>
                  </a:lnTo>
                  <a:lnTo>
                    <a:pt x="168" y="876"/>
                  </a:lnTo>
                  <a:lnTo>
                    <a:pt x="505" y="775"/>
                  </a:lnTo>
                  <a:lnTo>
                    <a:pt x="673" y="741"/>
                  </a:lnTo>
                  <a:lnTo>
                    <a:pt x="707" y="708"/>
                  </a:lnTo>
                  <a:lnTo>
                    <a:pt x="741" y="640"/>
                  </a:lnTo>
                  <a:lnTo>
                    <a:pt x="741" y="573"/>
                  </a:lnTo>
                  <a:lnTo>
                    <a:pt x="673" y="539"/>
                  </a:lnTo>
                  <a:lnTo>
                    <a:pt x="640" y="539"/>
                  </a:lnTo>
                  <a:lnTo>
                    <a:pt x="505" y="573"/>
                  </a:lnTo>
                  <a:lnTo>
                    <a:pt x="370" y="607"/>
                  </a:lnTo>
                  <a:lnTo>
                    <a:pt x="640" y="236"/>
                  </a:lnTo>
                  <a:lnTo>
                    <a:pt x="673" y="169"/>
                  </a:lnTo>
                  <a:lnTo>
                    <a:pt x="640" y="135"/>
                  </a:lnTo>
                  <a:lnTo>
                    <a:pt x="606" y="102"/>
                  </a:lnTo>
                  <a:lnTo>
                    <a:pt x="539" y="68"/>
                  </a:lnTo>
                  <a:lnTo>
                    <a:pt x="236" y="34"/>
                  </a:lnTo>
                  <a:lnTo>
                    <a:pt x="101" y="1"/>
                  </a:lnTo>
                  <a:close/>
                </a:path>
              </a:pathLst>
            </a:custGeom>
            <a:solidFill>
              <a:srgbClr val="BDD1D3"/>
            </a:solidFill>
            <a:ln>
              <a:noFill/>
            </a:ln>
          </p:spPr>
          <p:txBody>
            <a:bodyPr lIns="117025" tIns="117025" rIns="117025" bIns="117025" anchor="ctr"/>
            <a:lstStyle/>
            <a:p>
              <a:pPr>
                <a:defRPr/>
              </a:pPr>
              <a:endParaRPr lang="ru-RU" sz="1350"/>
            </a:p>
          </p:txBody>
        </p:sp>
        <p:sp>
          <p:nvSpPr>
            <p:cNvPr id="908" name="Shape 770">
              <a:extLst>
                <a:ext uri="{FF2B5EF4-FFF2-40B4-BE49-F238E27FC236}">
                  <a16:creationId xmlns:a16="http://schemas.microsoft.com/office/drawing/2014/main" id="{1AC08023-4104-25DA-82D8-3EC0BC632B90}"/>
                </a:ext>
              </a:extLst>
            </p:cNvPr>
            <p:cNvSpPr>
              <a:spLocks/>
            </p:cNvSpPr>
            <p:nvPr/>
          </p:nvSpPr>
          <p:spPr bwMode="auto">
            <a:xfrm>
              <a:off x="3991235" y="3106826"/>
              <a:ext cx="62738" cy="59744"/>
            </a:xfrm>
            <a:custGeom>
              <a:avLst/>
              <a:gdLst>
                <a:gd name="T0" fmla="*/ 881250000 w 2526"/>
                <a:gd name="T1" fmla="*/ 92187500 h 2392"/>
                <a:gd name="T2" fmla="*/ 881250000 w 2526"/>
                <a:gd name="T3" fmla="*/ 263281250 h 2392"/>
                <a:gd name="T4" fmla="*/ 894531250 w 2526"/>
                <a:gd name="T5" fmla="*/ 434375000 h 2392"/>
                <a:gd name="T6" fmla="*/ 894531250 w 2526"/>
                <a:gd name="T7" fmla="*/ 631640625 h 2392"/>
                <a:gd name="T8" fmla="*/ 907812500 w 2526"/>
                <a:gd name="T9" fmla="*/ 828906250 h 2392"/>
                <a:gd name="T10" fmla="*/ 565625000 w 2526"/>
                <a:gd name="T11" fmla="*/ 828906250 h 2392"/>
                <a:gd name="T12" fmla="*/ 355468750 w 2526"/>
                <a:gd name="T13" fmla="*/ 842187500 h 2392"/>
                <a:gd name="T14" fmla="*/ 250000000 w 2526"/>
                <a:gd name="T15" fmla="*/ 842187500 h 2392"/>
                <a:gd name="T16" fmla="*/ 144921875 w 2526"/>
                <a:gd name="T17" fmla="*/ 868359375 h 2392"/>
                <a:gd name="T18" fmla="*/ 118750000 w 2526"/>
                <a:gd name="T19" fmla="*/ 657812500 h 2392"/>
                <a:gd name="T20" fmla="*/ 92187500 w 2526"/>
                <a:gd name="T21" fmla="*/ 447265625 h 2392"/>
                <a:gd name="T22" fmla="*/ 79296875 w 2526"/>
                <a:gd name="T23" fmla="*/ 276562500 h 2392"/>
                <a:gd name="T24" fmla="*/ 66015625 w 2526"/>
                <a:gd name="T25" fmla="*/ 105468750 h 2392"/>
                <a:gd name="T26" fmla="*/ 66015625 w 2526"/>
                <a:gd name="T27" fmla="*/ 105468750 h 2392"/>
                <a:gd name="T28" fmla="*/ 263281250 w 2526"/>
                <a:gd name="T29" fmla="*/ 118750000 h 2392"/>
                <a:gd name="T30" fmla="*/ 473828125 w 2526"/>
                <a:gd name="T31" fmla="*/ 105468750 h 2392"/>
                <a:gd name="T32" fmla="*/ 881250000 w 2526"/>
                <a:gd name="T33" fmla="*/ 92187500 h 2392"/>
                <a:gd name="T34" fmla="*/ 881250000 w 2526"/>
                <a:gd name="T35" fmla="*/ 390625 h 2392"/>
                <a:gd name="T36" fmla="*/ 460546875 w 2526"/>
                <a:gd name="T37" fmla="*/ 13281250 h 2392"/>
                <a:gd name="T38" fmla="*/ 263281250 w 2526"/>
                <a:gd name="T39" fmla="*/ 26562500 h 2392"/>
                <a:gd name="T40" fmla="*/ 52734375 w 2526"/>
                <a:gd name="T41" fmla="*/ 39843750 h 2392"/>
                <a:gd name="T42" fmla="*/ 26562500 w 2526"/>
                <a:gd name="T43" fmla="*/ 52734375 h 2392"/>
                <a:gd name="T44" fmla="*/ 13281250 w 2526"/>
                <a:gd name="T45" fmla="*/ 79296875 h 2392"/>
                <a:gd name="T46" fmla="*/ 390625 w 2526"/>
                <a:gd name="T47" fmla="*/ 171093750 h 2392"/>
                <a:gd name="T48" fmla="*/ 390625 w 2526"/>
                <a:gd name="T49" fmla="*/ 263281250 h 2392"/>
                <a:gd name="T50" fmla="*/ 13281250 w 2526"/>
                <a:gd name="T51" fmla="*/ 460546875 h 2392"/>
                <a:gd name="T52" fmla="*/ 39843750 w 2526"/>
                <a:gd name="T53" fmla="*/ 683984375 h 2392"/>
                <a:gd name="T54" fmla="*/ 52734375 w 2526"/>
                <a:gd name="T55" fmla="*/ 802734375 h 2392"/>
                <a:gd name="T56" fmla="*/ 79296875 w 2526"/>
                <a:gd name="T57" fmla="*/ 907812500 h 2392"/>
                <a:gd name="T58" fmla="*/ 92187500 w 2526"/>
                <a:gd name="T59" fmla="*/ 921093750 h 2392"/>
                <a:gd name="T60" fmla="*/ 144921875 w 2526"/>
                <a:gd name="T61" fmla="*/ 921093750 h 2392"/>
                <a:gd name="T62" fmla="*/ 223828125 w 2526"/>
                <a:gd name="T63" fmla="*/ 933984375 h 2392"/>
                <a:gd name="T64" fmla="*/ 328906250 w 2526"/>
                <a:gd name="T65" fmla="*/ 933984375 h 2392"/>
                <a:gd name="T66" fmla="*/ 513281250 w 2526"/>
                <a:gd name="T67" fmla="*/ 921093750 h 2392"/>
                <a:gd name="T68" fmla="*/ 815625000 w 2526"/>
                <a:gd name="T69" fmla="*/ 921093750 h 2392"/>
                <a:gd name="T70" fmla="*/ 920703125 w 2526"/>
                <a:gd name="T71" fmla="*/ 907812500 h 2392"/>
                <a:gd name="T72" fmla="*/ 960156250 w 2526"/>
                <a:gd name="T73" fmla="*/ 907812500 h 2392"/>
                <a:gd name="T74" fmla="*/ 973437500 w 2526"/>
                <a:gd name="T75" fmla="*/ 894531250 h 2392"/>
                <a:gd name="T76" fmla="*/ 986718750 w 2526"/>
                <a:gd name="T77" fmla="*/ 789453125 h 2392"/>
                <a:gd name="T78" fmla="*/ 986718750 w 2526"/>
                <a:gd name="T79" fmla="*/ 697265625 h 2392"/>
                <a:gd name="T80" fmla="*/ 973437500 w 2526"/>
                <a:gd name="T81" fmla="*/ 486718750 h 2392"/>
                <a:gd name="T82" fmla="*/ 960156250 w 2526"/>
                <a:gd name="T83" fmla="*/ 263281250 h 2392"/>
                <a:gd name="T84" fmla="*/ 947265625 w 2526"/>
                <a:gd name="T85" fmla="*/ 144921875 h 2392"/>
                <a:gd name="T86" fmla="*/ 920703125 w 2526"/>
                <a:gd name="T87" fmla="*/ 26562500 h 2392"/>
                <a:gd name="T88" fmla="*/ 907812500 w 2526"/>
                <a:gd name="T89" fmla="*/ 13281250 h 2392"/>
                <a:gd name="T90" fmla="*/ 894531250 w 2526"/>
                <a:gd name="T91" fmla="*/ 13281250 h 2392"/>
                <a:gd name="T92" fmla="*/ 881250000 w 2526"/>
                <a:gd name="T93" fmla="*/ 390625 h 239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2526"/>
                <a:gd name="T142" fmla="*/ 0 h 2392"/>
                <a:gd name="T143" fmla="*/ 2526 w 2526"/>
                <a:gd name="T144" fmla="*/ 2392 h 2392"/>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2526" h="2392" extrusionOk="0">
                  <a:moveTo>
                    <a:pt x="2256" y="236"/>
                  </a:moveTo>
                  <a:lnTo>
                    <a:pt x="2256" y="674"/>
                  </a:lnTo>
                  <a:lnTo>
                    <a:pt x="2290" y="1112"/>
                  </a:lnTo>
                  <a:lnTo>
                    <a:pt x="2290" y="1617"/>
                  </a:lnTo>
                  <a:lnTo>
                    <a:pt x="2324" y="2122"/>
                  </a:lnTo>
                  <a:lnTo>
                    <a:pt x="1448" y="2122"/>
                  </a:lnTo>
                  <a:lnTo>
                    <a:pt x="910" y="2156"/>
                  </a:lnTo>
                  <a:lnTo>
                    <a:pt x="640" y="2156"/>
                  </a:lnTo>
                  <a:lnTo>
                    <a:pt x="371" y="2223"/>
                  </a:lnTo>
                  <a:lnTo>
                    <a:pt x="304" y="1684"/>
                  </a:lnTo>
                  <a:lnTo>
                    <a:pt x="236" y="1145"/>
                  </a:lnTo>
                  <a:lnTo>
                    <a:pt x="203" y="708"/>
                  </a:lnTo>
                  <a:lnTo>
                    <a:pt x="169" y="270"/>
                  </a:lnTo>
                  <a:lnTo>
                    <a:pt x="674" y="304"/>
                  </a:lnTo>
                  <a:lnTo>
                    <a:pt x="1213" y="270"/>
                  </a:lnTo>
                  <a:lnTo>
                    <a:pt x="2256" y="236"/>
                  </a:lnTo>
                  <a:close/>
                  <a:moveTo>
                    <a:pt x="2256" y="1"/>
                  </a:moveTo>
                  <a:lnTo>
                    <a:pt x="1179" y="34"/>
                  </a:lnTo>
                  <a:lnTo>
                    <a:pt x="674" y="68"/>
                  </a:lnTo>
                  <a:lnTo>
                    <a:pt x="135" y="102"/>
                  </a:lnTo>
                  <a:lnTo>
                    <a:pt x="68" y="135"/>
                  </a:lnTo>
                  <a:lnTo>
                    <a:pt x="34" y="203"/>
                  </a:lnTo>
                  <a:lnTo>
                    <a:pt x="1" y="438"/>
                  </a:lnTo>
                  <a:lnTo>
                    <a:pt x="1" y="674"/>
                  </a:lnTo>
                  <a:lnTo>
                    <a:pt x="34" y="1179"/>
                  </a:lnTo>
                  <a:lnTo>
                    <a:pt x="102" y="1751"/>
                  </a:lnTo>
                  <a:lnTo>
                    <a:pt x="135" y="2055"/>
                  </a:lnTo>
                  <a:lnTo>
                    <a:pt x="203" y="2324"/>
                  </a:lnTo>
                  <a:lnTo>
                    <a:pt x="236" y="2358"/>
                  </a:lnTo>
                  <a:lnTo>
                    <a:pt x="371" y="2358"/>
                  </a:lnTo>
                  <a:lnTo>
                    <a:pt x="573" y="2391"/>
                  </a:lnTo>
                  <a:lnTo>
                    <a:pt x="842" y="2391"/>
                  </a:lnTo>
                  <a:lnTo>
                    <a:pt x="1314" y="2358"/>
                  </a:lnTo>
                  <a:lnTo>
                    <a:pt x="2088" y="2358"/>
                  </a:lnTo>
                  <a:lnTo>
                    <a:pt x="2357" y="2324"/>
                  </a:lnTo>
                  <a:lnTo>
                    <a:pt x="2458" y="2324"/>
                  </a:lnTo>
                  <a:lnTo>
                    <a:pt x="2492" y="2290"/>
                  </a:lnTo>
                  <a:lnTo>
                    <a:pt x="2526" y="2021"/>
                  </a:lnTo>
                  <a:lnTo>
                    <a:pt x="2526" y="1785"/>
                  </a:lnTo>
                  <a:lnTo>
                    <a:pt x="2492" y="1246"/>
                  </a:lnTo>
                  <a:lnTo>
                    <a:pt x="2458" y="674"/>
                  </a:lnTo>
                  <a:lnTo>
                    <a:pt x="2425" y="371"/>
                  </a:lnTo>
                  <a:lnTo>
                    <a:pt x="2357" y="68"/>
                  </a:lnTo>
                  <a:lnTo>
                    <a:pt x="2324" y="34"/>
                  </a:lnTo>
                  <a:lnTo>
                    <a:pt x="2290" y="34"/>
                  </a:lnTo>
                  <a:lnTo>
                    <a:pt x="2256" y="1"/>
                  </a:lnTo>
                  <a:close/>
                </a:path>
              </a:pathLst>
            </a:custGeom>
            <a:solidFill>
              <a:srgbClr val="BDD1D3"/>
            </a:solidFill>
            <a:ln>
              <a:noFill/>
            </a:ln>
          </p:spPr>
          <p:txBody>
            <a:bodyPr lIns="117025" tIns="117025" rIns="117025" bIns="117025" anchor="ctr"/>
            <a:lstStyle/>
            <a:p>
              <a:pPr>
                <a:defRPr/>
              </a:pPr>
              <a:endParaRPr lang="ru-RU" sz="1350"/>
            </a:p>
          </p:txBody>
        </p:sp>
        <p:sp>
          <p:nvSpPr>
            <p:cNvPr id="909" name="Shape 771">
              <a:extLst>
                <a:ext uri="{FF2B5EF4-FFF2-40B4-BE49-F238E27FC236}">
                  <a16:creationId xmlns:a16="http://schemas.microsoft.com/office/drawing/2014/main" id="{EC68B59B-C89C-0A5E-4123-7AF560169460}"/>
                </a:ext>
              </a:extLst>
            </p:cNvPr>
            <p:cNvSpPr>
              <a:spLocks/>
            </p:cNvSpPr>
            <p:nvPr/>
          </p:nvSpPr>
          <p:spPr bwMode="auto">
            <a:xfrm>
              <a:off x="4412478" y="3088903"/>
              <a:ext cx="65129" cy="60939"/>
            </a:xfrm>
            <a:custGeom>
              <a:avLst/>
              <a:gdLst>
                <a:gd name="T0" fmla="*/ 933984375 w 2593"/>
                <a:gd name="T1" fmla="*/ 390625 h 2425"/>
                <a:gd name="T2" fmla="*/ 920703125 w 2593"/>
                <a:gd name="T3" fmla="*/ 13281250 h 2425"/>
                <a:gd name="T4" fmla="*/ 907421875 w 2593"/>
                <a:gd name="T5" fmla="*/ 52734375 h 2425"/>
                <a:gd name="T6" fmla="*/ 683984375 w 2593"/>
                <a:gd name="T7" fmla="*/ 39843750 h 2425"/>
                <a:gd name="T8" fmla="*/ 460546875 w 2593"/>
                <a:gd name="T9" fmla="*/ 26562500 h 2425"/>
                <a:gd name="T10" fmla="*/ 263281250 w 2593"/>
                <a:gd name="T11" fmla="*/ 13281250 h 2425"/>
                <a:gd name="T12" fmla="*/ 157812500 w 2593"/>
                <a:gd name="T13" fmla="*/ 26562500 h 2425"/>
                <a:gd name="T14" fmla="*/ 118359375 w 2593"/>
                <a:gd name="T15" fmla="*/ 52734375 h 2425"/>
                <a:gd name="T16" fmla="*/ 78906250 w 2593"/>
                <a:gd name="T17" fmla="*/ 66015625 h 2425"/>
                <a:gd name="T18" fmla="*/ 78906250 w 2593"/>
                <a:gd name="T19" fmla="*/ 79296875 h 2425"/>
                <a:gd name="T20" fmla="*/ 144921875 w 2593"/>
                <a:gd name="T21" fmla="*/ 105468750 h 2425"/>
                <a:gd name="T22" fmla="*/ 223828125 w 2593"/>
                <a:gd name="T23" fmla="*/ 118750000 h 2425"/>
                <a:gd name="T24" fmla="*/ 657812500 w 2593"/>
                <a:gd name="T25" fmla="*/ 118750000 h 2425"/>
                <a:gd name="T26" fmla="*/ 907421875 w 2593"/>
                <a:gd name="T27" fmla="*/ 131640625 h 2425"/>
                <a:gd name="T28" fmla="*/ 907421875 w 2593"/>
                <a:gd name="T29" fmla="*/ 276562500 h 2425"/>
                <a:gd name="T30" fmla="*/ 907421875 w 2593"/>
                <a:gd name="T31" fmla="*/ 421093750 h 2425"/>
                <a:gd name="T32" fmla="*/ 907421875 w 2593"/>
                <a:gd name="T33" fmla="*/ 618359375 h 2425"/>
                <a:gd name="T34" fmla="*/ 920703125 w 2593"/>
                <a:gd name="T35" fmla="*/ 723437500 h 2425"/>
                <a:gd name="T36" fmla="*/ 932421875 w 2593"/>
                <a:gd name="T37" fmla="*/ 815625000 h 2425"/>
                <a:gd name="T38" fmla="*/ 932421875 w 2593"/>
                <a:gd name="T39" fmla="*/ 815625000 h 2425"/>
                <a:gd name="T40" fmla="*/ 526171875 w 2593"/>
                <a:gd name="T41" fmla="*/ 828906250 h 2425"/>
                <a:gd name="T42" fmla="*/ 315625000 w 2593"/>
                <a:gd name="T43" fmla="*/ 841796875 h 2425"/>
                <a:gd name="T44" fmla="*/ 210546875 w 2593"/>
                <a:gd name="T45" fmla="*/ 855078125 h 2425"/>
                <a:gd name="T46" fmla="*/ 118359375 w 2593"/>
                <a:gd name="T47" fmla="*/ 881250000 h 2425"/>
                <a:gd name="T48" fmla="*/ 105468750 w 2593"/>
                <a:gd name="T49" fmla="*/ 683984375 h 2425"/>
                <a:gd name="T50" fmla="*/ 92187500 w 2593"/>
                <a:gd name="T51" fmla="*/ 486718750 h 2425"/>
                <a:gd name="T52" fmla="*/ 105468750 w 2593"/>
                <a:gd name="T53" fmla="*/ 276562500 h 2425"/>
                <a:gd name="T54" fmla="*/ 92187500 w 2593"/>
                <a:gd name="T55" fmla="*/ 171093750 h 2425"/>
                <a:gd name="T56" fmla="*/ 78906250 w 2593"/>
                <a:gd name="T57" fmla="*/ 118750000 h 2425"/>
                <a:gd name="T58" fmla="*/ 66015625 w 2593"/>
                <a:gd name="T59" fmla="*/ 79296875 h 2425"/>
                <a:gd name="T60" fmla="*/ 26562500 w 2593"/>
                <a:gd name="T61" fmla="*/ 131640625 h 2425"/>
                <a:gd name="T62" fmla="*/ 13281250 w 2593"/>
                <a:gd name="T63" fmla="*/ 197656250 h 2425"/>
                <a:gd name="T64" fmla="*/ 0 w 2593"/>
                <a:gd name="T65" fmla="*/ 342187500 h 2425"/>
                <a:gd name="T66" fmla="*/ 13281250 w 2593"/>
                <a:gd name="T67" fmla="*/ 618359375 h 2425"/>
                <a:gd name="T68" fmla="*/ 13281250 w 2593"/>
                <a:gd name="T69" fmla="*/ 710546875 h 2425"/>
                <a:gd name="T70" fmla="*/ 13281250 w 2593"/>
                <a:gd name="T71" fmla="*/ 815625000 h 2425"/>
                <a:gd name="T72" fmla="*/ 26562500 w 2593"/>
                <a:gd name="T73" fmla="*/ 855078125 h 2425"/>
                <a:gd name="T74" fmla="*/ 39453125 w 2593"/>
                <a:gd name="T75" fmla="*/ 894531250 h 2425"/>
                <a:gd name="T76" fmla="*/ 66015625 w 2593"/>
                <a:gd name="T77" fmla="*/ 933984375 h 2425"/>
                <a:gd name="T78" fmla="*/ 105468750 w 2593"/>
                <a:gd name="T79" fmla="*/ 947265625 h 2425"/>
                <a:gd name="T80" fmla="*/ 118359375 w 2593"/>
                <a:gd name="T81" fmla="*/ 947265625 h 2425"/>
                <a:gd name="T82" fmla="*/ 131640625 w 2593"/>
                <a:gd name="T83" fmla="*/ 933984375 h 2425"/>
                <a:gd name="T84" fmla="*/ 131640625 w 2593"/>
                <a:gd name="T85" fmla="*/ 920703125 h 2425"/>
                <a:gd name="T86" fmla="*/ 223828125 w 2593"/>
                <a:gd name="T87" fmla="*/ 933984375 h 2425"/>
                <a:gd name="T88" fmla="*/ 328906250 w 2593"/>
                <a:gd name="T89" fmla="*/ 947265625 h 2425"/>
                <a:gd name="T90" fmla="*/ 526171875 w 2593"/>
                <a:gd name="T91" fmla="*/ 933984375 h 2425"/>
                <a:gd name="T92" fmla="*/ 933984375 w 2593"/>
                <a:gd name="T93" fmla="*/ 907812500 h 2425"/>
                <a:gd name="T94" fmla="*/ 960156250 w 2593"/>
                <a:gd name="T95" fmla="*/ 894531250 h 2425"/>
                <a:gd name="T96" fmla="*/ 973437500 w 2593"/>
                <a:gd name="T97" fmla="*/ 907812500 h 2425"/>
                <a:gd name="T98" fmla="*/ 986328125 w 2593"/>
                <a:gd name="T99" fmla="*/ 907812500 h 2425"/>
                <a:gd name="T100" fmla="*/ 999609375 w 2593"/>
                <a:gd name="T101" fmla="*/ 894531250 h 2425"/>
                <a:gd name="T102" fmla="*/ 1012890625 w 2593"/>
                <a:gd name="T103" fmla="*/ 789453125 h 2425"/>
                <a:gd name="T104" fmla="*/ 999609375 w 2593"/>
                <a:gd name="T105" fmla="*/ 697265625 h 2425"/>
                <a:gd name="T106" fmla="*/ 986328125 w 2593"/>
                <a:gd name="T107" fmla="*/ 486718750 h 2425"/>
                <a:gd name="T108" fmla="*/ 986328125 w 2593"/>
                <a:gd name="T109" fmla="*/ 250000000 h 2425"/>
                <a:gd name="T110" fmla="*/ 973437500 w 2593"/>
                <a:gd name="T111" fmla="*/ 131640625 h 2425"/>
                <a:gd name="T112" fmla="*/ 960156250 w 2593"/>
                <a:gd name="T113" fmla="*/ 13281250 h 2425"/>
                <a:gd name="T114" fmla="*/ 946875000 w 2593"/>
                <a:gd name="T115" fmla="*/ 390625 h 2425"/>
                <a:gd name="T116" fmla="*/ 933984375 w 2593"/>
                <a:gd name="T117" fmla="*/ 390625 h 2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593"/>
                <a:gd name="T178" fmla="*/ 0 h 2425"/>
                <a:gd name="T179" fmla="*/ 2593 w 2593"/>
                <a:gd name="T180" fmla="*/ 2425 h 2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593" h="2425" extrusionOk="0">
                  <a:moveTo>
                    <a:pt x="2391" y="1"/>
                  </a:moveTo>
                  <a:lnTo>
                    <a:pt x="2357" y="34"/>
                  </a:lnTo>
                  <a:lnTo>
                    <a:pt x="2323" y="135"/>
                  </a:lnTo>
                  <a:lnTo>
                    <a:pt x="1751" y="102"/>
                  </a:lnTo>
                  <a:lnTo>
                    <a:pt x="1179" y="68"/>
                  </a:lnTo>
                  <a:lnTo>
                    <a:pt x="674" y="34"/>
                  </a:lnTo>
                  <a:lnTo>
                    <a:pt x="404" y="68"/>
                  </a:lnTo>
                  <a:lnTo>
                    <a:pt x="303" y="135"/>
                  </a:lnTo>
                  <a:lnTo>
                    <a:pt x="202" y="169"/>
                  </a:lnTo>
                  <a:lnTo>
                    <a:pt x="202" y="203"/>
                  </a:lnTo>
                  <a:lnTo>
                    <a:pt x="371" y="270"/>
                  </a:lnTo>
                  <a:lnTo>
                    <a:pt x="573" y="304"/>
                  </a:lnTo>
                  <a:lnTo>
                    <a:pt x="1684" y="304"/>
                  </a:lnTo>
                  <a:lnTo>
                    <a:pt x="2323" y="337"/>
                  </a:lnTo>
                  <a:lnTo>
                    <a:pt x="2323" y="708"/>
                  </a:lnTo>
                  <a:lnTo>
                    <a:pt x="2323" y="1078"/>
                  </a:lnTo>
                  <a:lnTo>
                    <a:pt x="2323" y="1583"/>
                  </a:lnTo>
                  <a:lnTo>
                    <a:pt x="2357" y="1852"/>
                  </a:lnTo>
                  <a:lnTo>
                    <a:pt x="2387" y="2088"/>
                  </a:lnTo>
                  <a:lnTo>
                    <a:pt x="1347" y="2122"/>
                  </a:lnTo>
                  <a:lnTo>
                    <a:pt x="808" y="2155"/>
                  </a:lnTo>
                  <a:lnTo>
                    <a:pt x="539" y="2189"/>
                  </a:lnTo>
                  <a:lnTo>
                    <a:pt x="303" y="2256"/>
                  </a:lnTo>
                  <a:lnTo>
                    <a:pt x="270" y="1751"/>
                  </a:lnTo>
                  <a:lnTo>
                    <a:pt x="236" y="1246"/>
                  </a:lnTo>
                  <a:lnTo>
                    <a:pt x="270" y="708"/>
                  </a:lnTo>
                  <a:lnTo>
                    <a:pt x="236" y="438"/>
                  </a:lnTo>
                  <a:lnTo>
                    <a:pt x="202" y="304"/>
                  </a:lnTo>
                  <a:lnTo>
                    <a:pt x="169" y="203"/>
                  </a:lnTo>
                  <a:lnTo>
                    <a:pt x="68" y="337"/>
                  </a:lnTo>
                  <a:lnTo>
                    <a:pt x="34" y="506"/>
                  </a:lnTo>
                  <a:lnTo>
                    <a:pt x="0" y="876"/>
                  </a:lnTo>
                  <a:lnTo>
                    <a:pt x="34" y="1583"/>
                  </a:lnTo>
                  <a:lnTo>
                    <a:pt x="34" y="1819"/>
                  </a:lnTo>
                  <a:lnTo>
                    <a:pt x="34" y="2088"/>
                  </a:lnTo>
                  <a:lnTo>
                    <a:pt x="68" y="2189"/>
                  </a:lnTo>
                  <a:lnTo>
                    <a:pt x="101" y="2290"/>
                  </a:lnTo>
                  <a:lnTo>
                    <a:pt x="169" y="2391"/>
                  </a:lnTo>
                  <a:lnTo>
                    <a:pt x="270" y="2425"/>
                  </a:lnTo>
                  <a:lnTo>
                    <a:pt x="303" y="2425"/>
                  </a:lnTo>
                  <a:lnTo>
                    <a:pt x="337" y="2391"/>
                  </a:lnTo>
                  <a:lnTo>
                    <a:pt x="337" y="2357"/>
                  </a:lnTo>
                  <a:lnTo>
                    <a:pt x="573" y="2391"/>
                  </a:lnTo>
                  <a:lnTo>
                    <a:pt x="842" y="2425"/>
                  </a:lnTo>
                  <a:lnTo>
                    <a:pt x="1347" y="2391"/>
                  </a:lnTo>
                  <a:lnTo>
                    <a:pt x="2391" y="2324"/>
                  </a:lnTo>
                  <a:lnTo>
                    <a:pt x="2458" y="2290"/>
                  </a:lnTo>
                  <a:lnTo>
                    <a:pt x="2492" y="2324"/>
                  </a:lnTo>
                  <a:lnTo>
                    <a:pt x="2525" y="2324"/>
                  </a:lnTo>
                  <a:lnTo>
                    <a:pt x="2559" y="2290"/>
                  </a:lnTo>
                  <a:lnTo>
                    <a:pt x="2593" y="2021"/>
                  </a:lnTo>
                  <a:lnTo>
                    <a:pt x="2559" y="1785"/>
                  </a:lnTo>
                  <a:lnTo>
                    <a:pt x="2525" y="1246"/>
                  </a:lnTo>
                  <a:lnTo>
                    <a:pt x="2525" y="640"/>
                  </a:lnTo>
                  <a:lnTo>
                    <a:pt x="2492" y="337"/>
                  </a:lnTo>
                  <a:lnTo>
                    <a:pt x="2458" y="34"/>
                  </a:lnTo>
                  <a:lnTo>
                    <a:pt x="2424" y="1"/>
                  </a:lnTo>
                  <a:lnTo>
                    <a:pt x="2391" y="1"/>
                  </a:lnTo>
                  <a:close/>
                </a:path>
              </a:pathLst>
            </a:custGeom>
            <a:solidFill>
              <a:srgbClr val="BDD1D3"/>
            </a:solidFill>
            <a:ln>
              <a:noFill/>
            </a:ln>
          </p:spPr>
          <p:txBody>
            <a:bodyPr lIns="117025" tIns="117025" rIns="117025" bIns="117025" anchor="ctr"/>
            <a:lstStyle/>
            <a:p>
              <a:pPr>
                <a:defRPr/>
              </a:pPr>
              <a:endParaRPr lang="ru-RU" sz="1350"/>
            </a:p>
          </p:txBody>
        </p:sp>
        <p:sp>
          <p:nvSpPr>
            <p:cNvPr id="910" name="Shape 772">
              <a:extLst>
                <a:ext uri="{FF2B5EF4-FFF2-40B4-BE49-F238E27FC236}">
                  <a16:creationId xmlns:a16="http://schemas.microsoft.com/office/drawing/2014/main" id="{5C175B76-9513-174F-00F5-66207309D112}"/>
                </a:ext>
              </a:extLst>
            </p:cNvPr>
            <p:cNvSpPr>
              <a:spLocks/>
            </p:cNvSpPr>
            <p:nvPr/>
          </p:nvSpPr>
          <p:spPr bwMode="auto">
            <a:xfrm>
              <a:off x="6994911" y="3961167"/>
              <a:ext cx="296364" cy="451665"/>
            </a:xfrm>
            <a:custGeom>
              <a:avLst/>
              <a:gdLst>
                <a:gd name="T0" fmla="*/ 2147483647 w 11852"/>
                <a:gd name="T1" fmla="*/ 197656250 h 18081"/>
                <a:gd name="T2" fmla="*/ 736718750 w 11852"/>
                <a:gd name="T3" fmla="*/ 644921875 h 18081"/>
                <a:gd name="T4" fmla="*/ 289843750 w 11852"/>
                <a:gd name="T5" fmla="*/ 763281250 h 18081"/>
                <a:gd name="T6" fmla="*/ 132031250 w 11852"/>
                <a:gd name="T7" fmla="*/ 842187500 h 18081"/>
                <a:gd name="T8" fmla="*/ 66015625 w 11852"/>
                <a:gd name="T9" fmla="*/ 907812500 h 18081"/>
                <a:gd name="T10" fmla="*/ 26562500 w 11852"/>
                <a:gd name="T11" fmla="*/ 868359375 h 18081"/>
                <a:gd name="T12" fmla="*/ 390625 w 11852"/>
                <a:gd name="T13" fmla="*/ 894531250 h 18081"/>
                <a:gd name="T14" fmla="*/ 53125000 w 11852"/>
                <a:gd name="T15" fmla="*/ 1262890625 h 18081"/>
                <a:gd name="T16" fmla="*/ 250390625 w 11852"/>
                <a:gd name="T17" fmla="*/ 1999218750 h 18081"/>
                <a:gd name="T18" fmla="*/ 697265625 w 11852"/>
                <a:gd name="T19" fmla="*/ 2147483647 h 18081"/>
                <a:gd name="T20" fmla="*/ 1065625000 w 11852"/>
                <a:gd name="T21" fmla="*/ 2147483647 h 18081"/>
                <a:gd name="T22" fmla="*/ 1381250000 w 11852"/>
                <a:gd name="T23" fmla="*/ 2147483647 h 18081"/>
                <a:gd name="T24" fmla="*/ 1539062500 w 11852"/>
                <a:gd name="T25" fmla="*/ 2147483647 h 18081"/>
                <a:gd name="T26" fmla="*/ 1591796875 w 11852"/>
                <a:gd name="T27" fmla="*/ 2147483647 h 18081"/>
                <a:gd name="T28" fmla="*/ 1828515625 w 11852"/>
                <a:gd name="T29" fmla="*/ 2147483647 h 18081"/>
                <a:gd name="T30" fmla="*/ 2147483647 w 11852"/>
                <a:gd name="T31" fmla="*/ 2147483647 h 18081"/>
                <a:gd name="T32" fmla="*/ 2147483647 w 11852"/>
                <a:gd name="T33" fmla="*/ 2147483647 h 18081"/>
                <a:gd name="T34" fmla="*/ 2147483647 w 11852"/>
                <a:gd name="T35" fmla="*/ 2147483647 h 18081"/>
                <a:gd name="T36" fmla="*/ 2147483647 w 11852"/>
                <a:gd name="T37" fmla="*/ 2147483647 h 18081"/>
                <a:gd name="T38" fmla="*/ 2147483647 w 11852"/>
                <a:gd name="T39" fmla="*/ 2147483647 h 18081"/>
                <a:gd name="T40" fmla="*/ 2147483647 w 11852"/>
                <a:gd name="T41" fmla="*/ 2147483647 h 18081"/>
                <a:gd name="T42" fmla="*/ 1801953125 w 11852"/>
                <a:gd name="T43" fmla="*/ 2147483647 h 18081"/>
                <a:gd name="T44" fmla="*/ 1381250000 w 11852"/>
                <a:gd name="T45" fmla="*/ 2147483647 h 18081"/>
                <a:gd name="T46" fmla="*/ 986718750 w 11852"/>
                <a:gd name="T47" fmla="*/ 2147483647 h 18081"/>
                <a:gd name="T48" fmla="*/ 447656250 w 11852"/>
                <a:gd name="T49" fmla="*/ 2147483647 h 18081"/>
                <a:gd name="T50" fmla="*/ 197656250 w 11852"/>
                <a:gd name="T51" fmla="*/ 1249609375 h 18081"/>
                <a:gd name="T52" fmla="*/ 71093750 w 11852"/>
                <a:gd name="T53" fmla="*/ 921093750 h 18081"/>
                <a:gd name="T54" fmla="*/ 250390625 w 11852"/>
                <a:gd name="T55" fmla="*/ 907812500 h 18081"/>
                <a:gd name="T56" fmla="*/ 763281250 w 11852"/>
                <a:gd name="T57" fmla="*/ 750000000 h 18081"/>
                <a:gd name="T58" fmla="*/ 2147483647 w 11852"/>
                <a:gd name="T59" fmla="*/ 302734375 h 18081"/>
                <a:gd name="T60" fmla="*/ 2147483647 w 11852"/>
                <a:gd name="T61" fmla="*/ 381640625 h 18081"/>
                <a:gd name="T62" fmla="*/ 2147483647 w 11852"/>
                <a:gd name="T63" fmla="*/ 1183984375 h 18081"/>
                <a:gd name="T64" fmla="*/ 2147483647 w 11852"/>
                <a:gd name="T65" fmla="*/ 2147483647 h 18081"/>
                <a:gd name="T66" fmla="*/ 2147483647 w 11852"/>
                <a:gd name="T67" fmla="*/ 2147483647 h 18081"/>
                <a:gd name="T68" fmla="*/ 2147483647 w 11852"/>
                <a:gd name="T69" fmla="*/ 2147483647 h 18081"/>
                <a:gd name="T70" fmla="*/ 2147483647 w 11852"/>
                <a:gd name="T71" fmla="*/ 1355078125 h 18081"/>
                <a:gd name="T72" fmla="*/ 2147483647 w 11852"/>
                <a:gd name="T73" fmla="*/ 368750000 h 18081"/>
                <a:gd name="T74" fmla="*/ 2147483647 w 11852"/>
                <a:gd name="T75" fmla="*/ 39843750 h 18081"/>
                <a:gd name="T76" fmla="*/ 2147483647 w 11852"/>
                <a:gd name="T77" fmla="*/ 390625 h 1808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11852"/>
                <a:gd name="T118" fmla="*/ 0 h 18081"/>
                <a:gd name="T119" fmla="*/ 11852 w 11852"/>
                <a:gd name="T120" fmla="*/ 18081 h 1808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11852" h="18081" extrusionOk="0">
                  <a:moveTo>
                    <a:pt x="8721" y="1"/>
                  </a:moveTo>
                  <a:lnTo>
                    <a:pt x="6431" y="506"/>
                  </a:lnTo>
                  <a:lnTo>
                    <a:pt x="4142" y="1045"/>
                  </a:lnTo>
                  <a:lnTo>
                    <a:pt x="1886" y="1651"/>
                  </a:lnTo>
                  <a:lnTo>
                    <a:pt x="977" y="1886"/>
                  </a:lnTo>
                  <a:lnTo>
                    <a:pt x="742" y="1954"/>
                  </a:lnTo>
                  <a:lnTo>
                    <a:pt x="540" y="2055"/>
                  </a:lnTo>
                  <a:lnTo>
                    <a:pt x="338" y="2156"/>
                  </a:lnTo>
                  <a:lnTo>
                    <a:pt x="169" y="2290"/>
                  </a:lnTo>
                  <a:lnTo>
                    <a:pt x="169" y="2324"/>
                  </a:lnTo>
                  <a:lnTo>
                    <a:pt x="136" y="2257"/>
                  </a:lnTo>
                  <a:lnTo>
                    <a:pt x="68" y="2223"/>
                  </a:lnTo>
                  <a:lnTo>
                    <a:pt x="1" y="2223"/>
                  </a:lnTo>
                  <a:lnTo>
                    <a:pt x="1" y="2290"/>
                  </a:lnTo>
                  <a:lnTo>
                    <a:pt x="35" y="2762"/>
                  </a:lnTo>
                  <a:lnTo>
                    <a:pt x="136" y="3233"/>
                  </a:lnTo>
                  <a:lnTo>
                    <a:pt x="371" y="4176"/>
                  </a:lnTo>
                  <a:lnTo>
                    <a:pt x="641" y="5118"/>
                  </a:lnTo>
                  <a:lnTo>
                    <a:pt x="876" y="6061"/>
                  </a:lnTo>
                  <a:lnTo>
                    <a:pt x="1785" y="10068"/>
                  </a:lnTo>
                  <a:lnTo>
                    <a:pt x="2223" y="12054"/>
                  </a:lnTo>
                  <a:lnTo>
                    <a:pt x="2728" y="14040"/>
                  </a:lnTo>
                  <a:lnTo>
                    <a:pt x="3267" y="16027"/>
                  </a:lnTo>
                  <a:lnTo>
                    <a:pt x="3536" y="17037"/>
                  </a:lnTo>
                  <a:lnTo>
                    <a:pt x="3873" y="17980"/>
                  </a:lnTo>
                  <a:lnTo>
                    <a:pt x="3940" y="18081"/>
                  </a:lnTo>
                  <a:lnTo>
                    <a:pt x="4007" y="18081"/>
                  </a:lnTo>
                  <a:lnTo>
                    <a:pt x="4075" y="18047"/>
                  </a:lnTo>
                  <a:lnTo>
                    <a:pt x="4142" y="17980"/>
                  </a:lnTo>
                  <a:lnTo>
                    <a:pt x="4681" y="17879"/>
                  </a:lnTo>
                  <a:lnTo>
                    <a:pt x="5253" y="17710"/>
                  </a:lnTo>
                  <a:lnTo>
                    <a:pt x="6330" y="17374"/>
                  </a:lnTo>
                  <a:lnTo>
                    <a:pt x="7576" y="17003"/>
                  </a:lnTo>
                  <a:lnTo>
                    <a:pt x="8856" y="16667"/>
                  </a:lnTo>
                  <a:lnTo>
                    <a:pt x="10337" y="16296"/>
                  </a:lnTo>
                  <a:lnTo>
                    <a:pt x="11111" y="16128"/>
                  </a:lnTo>
                  <a:lnTo>
                    <a:pt x="11852" y="15892"/>
                  </a:lnTo>
                  <a:lnTo>
                    <a:pt x="11852" y="15656"/>
                  </a:lnTo>
                  <a:lnTo>
                    <a:pt x="11044" y="15892"/>
                  </a:lnTo>
                  <a:lnTo>
                    <a:pt x="10202" y="16094"/>
                  </a:lnTo>
                  <a:lnTo>
                    <a:pt x="8519" y="16532"/>
                  </a:lnTo>
                  <a:lnTo>
                    <a:pt x="6263" y="17172"/>
                  </a:lnTo>
                  <a:lnTo>
                    <a:pt x="5152" y="17475"/>
                  </a:lnTo>
                  <a:lnTo>
                    <a:pt x="4613" y="17643"/>
                  </a:lnTo>
                  <a:lnTo>
                    <a:pt x="4108" y="17879"/>
                  </a:lnTo>
                  <a:lnTo>
                    <a:pt x="3536" y="15926"/>
                  </a:lnTo>
                  <a:lnTo>
                    <a:pt x="2997" y="13939"/>
                  </a:lnTo>
                  <a:lnTo>
                    <a:pt x="2526" y="11987"/>
                  </a:lnTo>
                  <a:lnTo>
                    <a:pt x="2055" y="9967"/>
                  </a:lnTo>
                  <a:lnTo>
                    <a:pt x="1146" y="5960"/>
                  </a:lnTo>
                  <a:lnTo>
                    <a:pt x="742" y="4108"/>
                  </a:lnTo>
                  <a:lnTo>
                    <a:pt x="506" y="3199"/>
                  </a:lnTo>
                  <a:lnTo>
                    <a:pt x="338" y="2762"/>
                  </a:lnTo>
                  <a:lnTo>
                    <a:pt x="182" y="2358"/>
                  </a:lnTo>
                  <a:lnTo>
                    <a:pt x="405" y="2358"/>
                  </a:lnTo>
                  <a:lnTo>
                    <a:pt x="641" y="2324"/>
                  </a:lnTo>
                  <a:lnTo>
                    <a:pt x="1078" y="2223"/>
                  </a:lnTo>
                  <a:lnTo>
                    <a:pt x="1954" y="1920"/>
                  </a:lnTo>
                  <a:lnTo>
                    <a:pt x="4209" y="1314"/>
                  </a:lnTo>
                  <a:lnTo>
                    <a:pt x="6465" y="775"/>
                  </a:lnTo>
                  <a:lnTo>
                    <a:pt x="8755" y="304"/>
                  </a:lnTo>
                  <a:lnTo>
                    <a:pt x="8889" y="977"/>
                  </a:lnTo>
                  <a:lnTo>
                    <a:pt x="9024" y="1651"/>
                  </a:lnTo>
                  <a:lnTo>
                    <a:pt x="9394" y="3031"/>
                  </a:lnTo>
                  <a:lnTo>
                    <a:pt x="10303" y="6330"/>
                  </a:lnTo>
                  <a:lnTo>
                    <a:pt x="11280" y="9664"/>
                  </a:lnTo>
                  <a:lnTo>
                    <a:pt x="11549" y="10674"/>
                  </a:lnTo>
                  <a:lnTo>
                    <a:pt x="11852" y="11717"/>
                  </a:lnTo>
                  <a:lnTo>
                    <a:pt x="11852" y="10640"/>
                  </a:lnTo>
                  <a:lnTo>
                    <a:pt x="11583" y="9832"/>
                  </a:lnTo>
                  <a:lnTo>
                    <a:pt x="10640" y="6532"/>
                  </a:lnTo>
                  <a:lnTo>
                    <a:pt x="9798" y="3469"/>
                  </a:lnTo>
                  <a:lnTo>
                    <a:pt x="9394" y="1785"/>
                  </a:lnTo>
                  <a:lnTo>
                    <a:pt x="9159" y="944"/>
                  </a:lnTo>
                  <a:lnTo>
                    <a:pt x="8923" y="136"/>
                  </a:lnTo>
                  <a:lnTo>
                    <a:pt x="8889" y="102"/>
                  </a:lnTo>
                  <a:lnTo>
                    <a:pt x="8822" y="35"/>
                  </a:lnTo>
                  <a:lnTo>
                    <a:pt x="8788" y="1"/>
                  </a:lnTo>
                  <a:lnTo>
                    <a:pt x="8721" y="1"/>
                  </a:lnTo>
                  <a:close/>
                </a:path>
              </a:pathLst>
            </a:custGeom>
            <a:solidFill>
              <a:srgbClr val="BDD1D3"/>
            </a:solidFill>
            <a:ln>
              <a:noFill/>
            </a:ln>
          </p:spPr>
          <p:txBody>
            <a:bodyPr lIns="117025" tIns="117025" rIns="117025" bIns="117025" anchor="ctr"/>
            <a:lstStyle/>
            <a:p>
              <a:pPr>
                <a:defRPr/>
              </a:pPr>
              <a:endParaRPr lang="ru-RU" sz="1350"/>
            </a:p>
          </p:txBody>
        </p:sp>
        <p:sp>
          <p:nvSpPr>
            <p:cNvPr id="911" name="Shape 773">
              <a:extLst>
                <a:ext uri="{FF2B5EF4-FFF2-40B4-BE49-F238E27FC236}">
                  <a16:creationId xmlns:a16="http://schemas.microsoft.com/office/drawing/2014/main" id="{59D24601-A5DE-34F3-F1A9-59710E6BF7AA}"/>
                </a:ext>
              </a:extLst>
            </p:cNvPr>
            <p:cNvSpPr>
              <a:spLocks/>
            </p:cNvSpPr>
            <p:nvPr/>
          </p:nvSpPr>
          <p:spPr bwMode="auto">
            <a:xfrm>
              <a:off x="5857254" y="2891150"/>
              <a:ext cx="1266718" cy="381167"/>
            </a:xfrm>
            <a:custGeom>
              <a:avLst/>
              <a:gdLst>
                <a:gd name="T0" fmla="*/ 2147483647 w 50672"/>
                <a:gd name="T1" fmla="*/ 2147483647 h 15253"/>
                <a:gd name="T2" fmla="*/ 2147483647 w 50672"/>
                <a:gd name="T3" fmla="*/ 2147483647 h 15253"/>
                <a:gd name="T4" fmla="*/ 2147483647 w 50672"/>
                <a:gd name="T5" fmla="*/ 2147483647 h 15253"/>
                <a:gd name="T6" fmla="*/ 2147483647 w 50672"/>
                <a:gd name="T7" fmla="*/ 2078125000 h 15253"/>
                <a:gd name="T8" fmla="*/ 2147483647 w 50672"/>
                <a:gd name="T9" fmla="*/ 2147483647 h 15253"/>
                <a:gd name="T10" fmla="*/ 2147483647 w 50672"/>
                <a:gd name="T11" fmla="*/ 2147483647 h 15253"/>
                <a:gd name="T12" fmla="*/ 2147483647 w 50672"/>
                <a:gd name="T13" fmla="*/ 2147483647 h 15253"/>
                <a:gd name="T14" fmla="*/ 2147483647 w 50672"/>
                <a:gd name="T15" fmla="*/ 2147483647 h 15253"/>
                <a:gd name="T16" fmla="*/ 2147483647 w 50672"/>
                <a:gd name="T17" fmla="*/ 2147483647 h 15253"/>
                <a:gd name="T18" fmla="*/ 2147483647 w 50672"/>
                <a:gd name="T19" fmla="*/ 2147483647 h 15253"/>
                <a:gd name="T20" fmla="*/ 2147483647 w 50672"/>
                <a:gd name="T21" fmla="*/ 2147483647 h 15253"/>
                <a:gd name="T22" fmla="*/ 2147483647 w 50672"/>
                <a:gd name="T23" fmla="*/ 2147483647 h 15253"/>
                <a:gd name="T24" fmla="*/ 276562500 w 50672"/>
                <a:gd name="T25" fmla="*/ 2147483647 h 15253"/>
                <a:gd name="T26" fmla="*/ 381640625 w 50672"/>
                <a:gd name="T27" fmla="*/ 2147483647 h 15253"/>
                <a:gd name="T28" fmla="*/ 2147483647 w 50672"/>
                <a:gd name="T29" fmla="*/ 2147483647 h 15253"/>
                <a:gd name="T30" fmla="*/ 2147483647 w 50672"/>
                <a:gd name="T31" fmla="*/ 2147483647 h 15253"/>
                <a:gd name="T32" fmla="*/ 2147483647 w 50672"/>
                <a:gd name="T33" fmla="*/ 2147483647 h 15253"/>
                <a:gd name="T34" fmla="*/ 2147483647 w 50672"/>
                <a:gd name="T35" fmla="*/ 2147483647 h 15253"/>
                <a:gd name="T36" fmla="*/ 762890625 w 50672"/>
                <a:gd name="T37" fmla="*/ 2147483647 h 15253"/>
                <a:gd name="T38" fmla="*/ 723437500 w 50672"/>
                <a:gd name="T39" fmla="*/ 2147483647 h 15253"/>
                <a:gd name="T40" fmla="*/ 1604687500 w 50672"/>
                <a:gd name="T41" fmla="*/ 2147483647 h 15253"/>
                <a:gd name="T42" fmla="*/ 1512500000 w 50672"/>
                <a:gd name="T43" fmla="*/ 2147483647 h 15253"/>
                <a:gd name="T44" fmla="*/ 1407421875 w 50672"/>
                <a:gd name="T45" fmla="*/ 2147483647 h 15253"/>
                <a:gd name="T46" fmla="*/ 2147483647 w 50672"/>
                <a:gd name="T47" fmla="*/ 2147483647 h 15253"/>
                <a:gd name="T48" fmla="*/ 1723046875 w 50672"/>
                <a:gd name="T49" fmla="*/ 2147483647 h 15253"/>
                <a:gd name="T50" fmla="*/ 2147483647 w 50672"/>
                <a:gd name="T51" fmla="*/ 263281250 h 15253"/>
                <a:gd name="T52" fmla="*/ 1683593750 w 50672"/>
                <a:gd name="T53" fmla="*/ 2147483647 h 15253"/>
                <a:gd name="T54" fmla="*/ 1525781250 w 50672"/>
                <a:gd name="T55" fmla="*/ 2147483647 h 15253"/>
                <a:gd name="T56" fmla="*/ 328906250 w 50672"/>
                <a:gd name="T57" fmla="*/ 2147483647 h 15253"/>
                <a:gd name="T58" fmla="*/ 118750000 w 50672"/>
                <a:gd name="T59" fmla="*/ 2147483647 h 15253"/>
                <a:gd name="T60" fmla="*/ 828906250 w 50672"/>
                <a:gd name="T61" fmla="*/ 2147483647 h 15253"/>
                <a:gd name="T62" fmla="*/ 1710156250 w 50672"/>
                <a:gd name="T63" fmla="*/ 2147483647 h 15253"/>
                <a:gd name="T64" fmla="*/ 2147483647 w 50672"/>
                <a:gd name="T65" fmla="*/ 2147483647 h 15253"/>
                <a:gd name="T66" fmla="*/ 2147483647 w 50672"/>
                <a:gd name="T67" fmla="*/ 2147483647 h 15253"/>
                <a:gd name="T68" fmla="*/ 2147483647 w 50672"/>
                <a:gd name="T69" fmla="*/ 2147483647 h 15253"/>
                <a:gd name="T70" fmla="*/ 2147483647 w 50672"/>
                <a:gd name="T71" fmla="*/ 2147483647 h 15253"/>
                <a:gd name="T72" fmla="*/ 2147483647 w 50672"/>
                <a:gd name="T73" fmla="*/ 2147483647 h 15253"/>
                <a:gd name="T74" fmla="*/ 2147483647 w 50672"/>
                <a:gd name="T75" fmla="*/ 2147483647 h 15253"/>
                <a:gd name="T76" fmla="*/ 2147483647 w 50672"/>
                <a:gd name="T77" fmla="*/ 2130859375 h 15253"/>
                <a:gd name="T78" fmla="*/ 2147483647 w 50672"/>
                <a:gd name="T79" fmla="*/ 2147483647 h 15253"/>
                <a:gd name="T80" fmla="*/ 2147483647 w 50672"/>
                <a:gd name="T81" fmla="*/ 2147483647 h 15253"/>
                <a:gd name="T82" fmla="*/ 2147483647 w 50672"/>
                <a:gd name="T83" fmla="*/ 2147483647 h 15253"/>
                <a:gd name="T84" fmla="*/ 2147483647 w 50672"/>
                <a:gd name="T85" fmla="*/ 2147483647 h 15253"/>
                <a:gd name="T86" fmla="*/ 2147483647 w 50672"/>
                <a:gd name="T87" fmla="*/ 2147483647 h 15253"/>
                <a:gd name="T88" fmla="*/ 2147483647 w 50672"/>
                <a:gd name="T89" fmla="*/ 2147483647 h 15253"/>
                <a:gd name="T90" fmla="*/ 2147483647 w 50672"/>
                <a:gd name="T91" fmla="*/ 2147483647 h 15253"/>
                <a:gd name="T92" fmla="*/ 2147483647 w 50672"/>
                <a:gd name="T93" fmla="*/ 2147483647 h 15253"/>
                <a:gd name="T94" fmla="*/ 2147483647 w 50672"/>
                <a:gd name="T95" fmla="*/ 2147483647 h 15253"/>
                <a:gd name="T96" fmla="*/ 2147483647 w 50672"/>
                <a:gd name="T97" fmla="*/ 2147483647 h 15253"/>
                <a:gd name="T98" fmla="*/ 2147483647 w 50672"/>
                <a:gd name="T99" fmla="*/ 2147483647 h 15253"/>
                <a:gd name="T100" fmla="*/ 2147483647 w 50672"/>
                <a:gd name="T101" fmla="*/ 2147483647 h 15253"/>
                <a:gd name="T102" fmla="*/ 2147483647 w 50672"/>
                <a:gd name="T103" fmla="*/ 2147483647 h 15253"/>
                <a:gd name="T104" fmla="*/ 2147483647 w 50672"/>
                <a:gd name="T105" fmla="*/ 2147483647 h 15253"/>
                <a:gd name="T106" fmla="*/ 2147483647 w 50672"/>
                <a:gd name="T107" fmla="*/ 2147483647 h 15253"/>
                <a:gd name="T108" fmla="*/ 2147483647 w 50672"/>
                <a:gd name="T109" fmla="*/ 2147483647 h 15253"/>
                <a:gd name="T110" fmla="*/ 2147483647 w 50672"/>
                <a:gd name="T111" fmla="*/ 2147483647 h 15253"/>
                <a:gd name="T112" fmla="*/ 2147483647 w 50672"/>
                <a:gd name="T113" fmla="*/ 2147483647 h 15253"/>
                <a:gd name="T114" fmla="*/ 2147483647 w 50672"/>
                <a:gd name="T115" fmla="*/ 2065234375 h 15253"/>
                <a:gd name="T116" fmla="*/ 2147483647 w 50672"/>
                <a:gd name="T117" fmla="*/ 2078125000 h 1525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0672"/>
                <a:gd name="T178" fmla="*/ 0 h 15253"/>
                <a:gd name="T179" fmla="*/ 50672 w 50672"/>
                <a:gd name="T180" fmla="*/ 15253 h 15253"/>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0672" h="15253" extrusionOk="0">
                  <a:moveTo>
                    <a:pt x="22592" y="5219"/>
                  </a:moveTo>
                  <a:lnTo>
                    <a:pt x="22558" y="5859"/>
                  </a:lnTo>
                  <a:lnTo>
                    <a:pt x="22154" y="5893"/>
                  </a:lnTo>
                  <a:lnTo>
                    <a:pt x="22188" y="5825"/>
                  </a:lnTo>
                  <a:lnTo>
                    <a:pt x="22188" y="5758"/>
                  </a:lnTo>
                  <a:lnTo>
                    <a:pt x="22154" y="5623"/>
                  </a:lnTo>
                  <a:lnTo>
                    <a:pt x="22121" y="5421"/>
                  </a:lnTo>
                  <a:lnTo>
                    <a:pt x="22087" y="5253"/>
                  </a:lnTo>
                  <a:lnTo>
                    <a:pt x="22558" y="5219"/>
                  </a:lnTo>
                  <a:lnTo>
                    <a:pt x="22592" y="5219"/>
                  </a:lnTo>
                  <a:close/>
                  <a:moveTo>
                    <a:pt x="21919" y="5253"/>
                  </a:moveTo>
                  <a:lnTo>
                    <a:pt x="21919" y="5590"/>
                  </a:lnTo>
                  <a:lnTo>
                    <a:pt x="21952" y="5758"/>
                  </a:lnTo>
                  <a:lnTo>
                    <a:pt x="21952" y="5859"/>
                  </a:lnTo>
                  <a:lnTo>
                    <a:pt x="21986" y="5926"/>
                  </a:lnTo>
                  <a:lnTo>
                    <a:pt x="21750" y="5960"/>
                  </a:lnTo>
                  <a:lnTo>
                    <a:pt x="21717" y="5792"/>
                  </a:lnTo>
                  <a:lnTo>
                    <a:pt x="21649" y="5623"/>
                  </a:lnTo>
                  <a:lnTo>
                    <a:pt x="21616" y="5455"/>
                  </a:lnTo>
                  <a:lnTo>
                    <a:pt x="21515" y="5287"/>
                  </a:lnTo>
                  <a:lnTo>
                    <a:pt x="21919" y="5253"/>
                  </a:lnTo>
                  <a:close/>
                  <a:moveTo>
                    <a:pt x="21447" y="5287"/>
                  </a:moveTo>
                  <a:lnTo>
                    <a:pt x="21447" y="5455"/>
                  </a:lnTo>
                  <a:lnTo>
                    <a:pt x="21481" y="5623"/>
                  </a:lnTo>
                  <a:lnTo>
                    <a:pt x="21515" y="5792"/>
                  </a:lnTo>
                  <a:lnTo>
                    <a:pt x="21548" y="5960"/>
                  </a:lnTo>
                  <a:lnTo>
                    <a:pt x="21313" y="5994"/>
                  </a:lnTo>
                  <a:lnTo>
                    <a:pt x="21313" y="5859"/>
                  </a:lnTo>
                  <a:lnTo>
                    <a:pt x="21279" y="5724"/>
                  </a:lnTo>
                  <a:lnTo>
                    <a:pt x="21178" y="5287"/>
                  </a:lnTo>
                  <a:lnTo>
                    <a:pt x="21447" y="5287"/>
                  </a:lnTo>
                  <a:close/>
                  <a:moveTo>
                    <a:pt x="21111" y="5287"/>
                  </a:moveTo>
                  <a:lnTo>
                    <a:pt x="21144" y="5691"/>
                  </a:lnTo>
                  <a:lnTo>
                    <a:pt x="21178" y="5859"/>
                  </a:lnTo>
                  <a:lnTo>
                    <a:pt x="21212" y="5994"/>
                  </a:lnTo>
                  <a:lnTo>
                    <a:pt x="20909" y="6027"/>
                  </a:lnTo>
                  <a:lnTo>
                    <a:pt x="20909" y="5960"/>
                  </a:lnTo>
                  <a:lnTo>
                    <a:pt x="20909" y="5859"/>
                  </a:lnTo>
                  <a:lnTo>
                    <a:pt x="20841" y="5724"/>
                  </a:lnTo>
                  <a:lnTo>
                    <a:pt x="20774" y="5320"/>
                  </a:lnTo>
                  <a:lnTo>
                    <a:pt x="21111" y="5287"/>
                  </a:lnTo>
                  <a:close/>
                  <a:moveTo>
                    <a:pt x="20673" y="5320"/>
                  </a:moveTo>
                  <a:lnTo>
                    <a:pt x="20673" y="5724"/>
                  </a:lnTo>
                  <a:lnTo>
                    <a:pt x="20673" y="5893"/>
                  </a:lnTo>
                  <a:lnTo>
                    <a:pt x="20707" y="5994"/>
                  </a:lnTo>
                  <a:lnTo>
                    <a:pt x="20740" y="6061"/>
                  </a:lnTo>
                  <a:lnTo>
                    <a:pt x="20471" y="6061"/>
                  </a:lnTo>
                  <a:lnTo>
                    <a:pt x="20471" y="5926"/>
                  </a:lnTo>
                  <a:lnTo>
                    <a:pt x="20437" y="5758"/>
                  </a:lnTo>
                  <a:lnTo>
                    <a:pt x="20404" y="5522"/>
                  </a:lnTo>
                  <a:lnTo>
                    <a:pt x="20370" y="5320"/>
                  </a:lnTo>
                  <a:lnTo>
                    <a:pt x="20673" y="5320"/>
                  </a:lnTo>
                  <a:close/>
                  <a:moveTo>
                    <a:pt x="20201" y="5320"/>
                  </a:moveTo>
                  <a:lnTo>
                    <a:pt x="20201" y="5522"/>
                  </a:lnTo>
                  <a:lnTo>
                    <a:pt x="20235" y="5691"/>
                  </a:lnTo>
                  <a:lnTo>
                    <a:pt x="20269" y="5893"/>
                  </a:lnTo>
                  <a:lnTo>
                    <a:pt x="20269" y="5994"/>
                  </a:lnTo>
                  <a:lnTo>
                    <a:pt x="20302" y="6095"/>
                  </a:lnTo>
                  <a:lnTo>
                    <a:pt x="20033" y="6128"/>
                  </a:lnTo>
                  <a:lnTo>
                    <a:pt x="19999" y="5893"/>
                  </a:lnTo>
                  <a:lnTo>
                    <a:pt x="19966" y="5623"/>
                  </a:lnTo>
                  <a:lnTo>
                    <a:pt x="19898" y="5354"/>
                  </a:lnTo>
                  <a:lnTo>
                    <a:pt x="20201" y="5320"/>
                  </a:lnTo>
                  <a:close/>
                  <a:moveTo>
                    <a:pt x="19730" y="5354"/>
                  </a:moveTo>
                  <a:lnTo>
                    <a:pt x="19764" y="5623"/>
                  </a:lnTo>
                  <a:lnTo>
                    <a:pt x="19764" y="5859"/>
                  </a:lnTo>
                  <a:lnTo>
                    <a:pt x="19797" y="5994"/>
                  </a:lnTo>
                  <a:lnTo>
                    <a:pt x="19831" y="6162"/>
                  </a:lnTo>
                  <a:lnTo>
                    <a:pt x="19528" y="6196"/>
                  </a:lnTo>
                  <a:lnTo>
                    <a:pt x="19494" y="5994"/>
                  </a:lnTo>
                  <a:lnTo>
                    <a:pt x="19461" y="5825"/>
                  </a:lnTo>
                  <a:lnTo>
                    <a:pt x="19427" y="5590"/>
                  </a:lnTo>
                  <a:lnTo>
                    <a:pt x="19360" y="5388"/>
                  </a:lnTo>
                  <a:lnTo>
                    <a:pt x="19730" y="5354"/>
                  </a:lnTo>
                  <a:close/>
                  <a:moveTo>
                    <a:pt x="22592" y="6095"/>
                  </a:moveTo>
                  <a:lnTo>
                    <a:pt x="22626" y="7071"/>
                  </a:lnTo>
                  <a:lnTo>
                    <a:pt x="22693" y="7778"/>
                  </a:lnTo>
                  <a:lnTo>
                    <a:pt x="22121" y="7778"/>
                  </a:lnTo>
                  <a:lnTo>
                    <a:pt x="21582" y="7845"/>
                  </a:lnTo>
                  <a:lnTo>
                    <a:pt x="20505" y="8014"/>
                  </a:lnTo>
                  <a:lnTo>
                    <a:pt x="19427" y="8115"/>
                  </a:lnTo>
                  <a:lnTo>
                    <a:pt x="18888" y="8182"/>
                  </a:lnTo>
                  <a:lnTo>
                    <a:pt x="18350" y="8317"/>
                  </a:lnTo>
                  <a:lnTo>
                    <a:pt x="18249" y="7441"/>
                  </a:lnTo>
                  <a:lnTo>
                    <a:pt x="18181" y="7037"/>
                  </a:lnTo>
                  <a:lnTo>
                    <a:pt x="18114" y="6633"/>
                  </a:lnTo>
                  <a:lnTo>
                    <a:pt x="18653" y="6600"/>
                  </a:lnTo>
                  <a:lnTo>
                    <a:pt x="19225" y="6532"/>
                  </a:lnTo>
                  <a:lnTo>
                    <a:pt x="20336" y="6398"/>
                  </a:lnTo>
                  <a:lnTo>
                    <a:pt x="21481" y="6229"/>
                  </a:lnTo>
                  <a:lnTo>
                    <a:pt x="22592" y="6095"/>
                  </a:lnTo>
                  <a:close/>
                  <a:moveTo>
                    <a:pt x="22693" y="7946"/>
                  </a:moveTo>
                  <a:lnTo>
                    <a:pt x="22760" y="8283"/>
                  </a:lnTo>
                  <a:lnTo>
                    <a:pt x="22828" y="8653"/>
                  </a:lnTo>
                  <a:lnTo>
                    <a:pt x="22356" y="8721"/>
                  </a:lnTo>
                  <a:lnTo>
                    <a:pt x="22289" y="8485"/>
                  </a:lnTo>
                  <a:lnTo>
                    <a:pt x="22222" y="8047"/>
                  </a:lnTo>
                  <a:lnTo>
                    <a:pt x="22693" y="7946"/>
                  </a:lnTo>
                  <a:close/>
                  <a:moveTo>
                    <a:pt x="22121" y="8047"/>
                  </a:moveTo>
                  <a:lnTo>
                    <a:pt x="22121" y="8249"/>
                  </a:lnTo>
                  <a:lnTo>
                    <a:pt x="22121" y="8451"/>
                  </a:lnTo>
                  <a:lnTo>
                    <a:pt x="22154" y="8721"/>
                  </a:lnTo>
                  <a:lnTo>
                    <a:pt x="21784" y="8788"/>
                  </a:lnTo>
                  <a:lnTo>
                    <a:pt x="21750" y="8586"/>
                  </a:lnTo>
                  <a:lnTo>
                    <a:pt x="21717" y="8418"/>
                  </a:lnTo>
                  <a:lnTo>
                    <a:pt x="21683" y="8249"/>
                  </a:lnTo>
                  <a:lnTo>
                    <a:pt x="21616" y="8115"/>
                  </a:lnTo>
                  <a:lnTo>
                    <a:pt x="22121" y="8047"/>
                  </a:lnTo>
                  <a:close/>
                  <a:moveTo>
                    <a:pt x="21481" y="8115"/>
                  </a:moveTo>
                  <a:lnTo>
                    <a:pt x="21481" y="8283"/>
                  </a:lnTo>
                  <a:lnTo>
                    <a:pt x="21515" y="8418"/>
                  </a:lnTo>
                  <a:lnTo>
                    <a:pt x="21548" y="8620"/>
                  </a:lnTo>
                  <a:lnTo>
                    <a:pt x="21582" y="8788"/>
                  </a:lnTo>
                  <a:lnTo>
                    <a:pt x="21313" y="8822"/>
                  </a:lnTo>
                  <a:lnTo>
                    <a:pt x="21245" y="8350"/>
                  </a:lnTo>
                  <a:lnTo>
                    <a:pt x="21178" y="8148"/>
                  </a:lnTo>
                  <a:lnTo>
                    <a:pt x="21481" y="8115"/>
                  </a:lnTo>
                  <a:close/>
                  <a:moveTo>
                    <a:pt x="20976" y="8182"/>
                  </a:moveTo>
                  <a:lnTo>
                    <a:pt x="21010" y="8384"/>
                  </a:lnTo>
                  <a:lnTo>
                    <a:pt x="21077" y="8855"/>
                  </a:lnTo>
                  <a:lnTo>
                    <a:pt x="20774" y="8889"/>
                  </a:lnTo>
                  <a:lnTo>
                    <a:pt x="20774" y="8721"/>
                  </a:lnTo>
                  <a:lnTo>
                    <a:pt x="20740" y="8552"/>
                  </a:lnTo>
                  <a:lnTo>
                    <a:pt x="20707" y="8384"/>
                  </a:lnTo>
                  <a:lnTo>
                    <a:pt x="20639" y="8216"/>
                  </a:lnTo>
                  <a:lnTo>
                    <a:pt x="20976" y="8182"/>
                  </a:lnTo>
                  <a:close/>
                  <a:moveTo>
                    <a:pt x="20505" y="8216"/>
                  </a:moveTo>
                  <a:lnTo>
                    <a:pt x="20505" y="8418"/>
                  </a:lnTo>
                  <a:lnTo>
                    <a:pt x="20538" y="8586"/>
                  </a:lnTo>
                  <a:lnTo>
                    <a:pt x="20538" y="8754"/>
                  </a:lnTo>
                  <a:lnTo>
                    <a:pt x="20606" y="8923"/>
                  </a:lnTo>
                  <a:lnTo>
                    <a:pt x="20336" y="8956"/>
                  </a:lnTo>
                  <a:lnTo>
                    <a:pt x="20336" y="8889"/>
                  </a:lnTo>
                  <a:lnTo>
                    <a:pt x="20336" y="8788"/>
                  </a:lnTo>
                  <a:lnTo>
                    <a:pt x="20302" y="8653"/>
                  </a:lnTo>
                  <a:lnTo>
                    <a:pt x="20235" y="8249"/>
                  </a:lnTo>
                  <a:lnTo>
                    <a:pt x="20505" y="8216"/>
                  </a:lnTo>
                  <a:close/>
                  <a:moveTo>
                    <a:pt x="20134" y="8283"/>
                  </a:moveTo>
                  <a:lnTo>
                    <a:pt x="20100" y="8451"/>
                  </a:lnTo>
                  <a:lnTo>
                    <a:pt x="20100" y="8620"/>
                  </a:lnTo>
                  <a:lnTo>
                    <a:pt x="20134" y="8822"/>
                  </a:lnTo>
                  <a:lnTo>
                    <a:pt x="20168" y="8889"/>
                  </a:lnTo>
                  <a:lnTo>
                    <a:pt x="20235" y="8956"/>
                  </a:lnTo>
                  <a:lnTo>
                    <a:pt x="19865" y="8990"/>
                  </a:lnTo>
                  <a:lnTo>
                    <a:pt x="19831" y="8788"/>
                  </a:lnTo>
                  <a:lnTo>
                    <a:pt x="19764" y="8552"/>
                  </a:lnTo>
                  <a:lnTo>
                    <a:pt x="19730" y="8350"/>
                  </a:lnTo>
                  <a:lnTo>
                    <a:pt x="20134" y="8283"/>
                  </a:lnTo>
                  <a:close/>
                  <a:moveTo>
                    <a:pt x="19629" y="8350"/>
                  </a:moveTo>
                  <a:lnTo>
                    <a:pt x="19595" y="8552"/>
                  </a:lnTo>
                  <a:lnTo>
                    <a:pt x="19595" y="8754"/>
                  </a:lnTo>
                  <a:lnTo>
                    <a:pt x="19629" y="9024"/>
                  </a:lnTo>
                  <a:lnTo>
                    <a:pt x="19292" y="9024"/>
                  </a:lnTo>
                  <a:lnTo>
                    <a:pt x="19326" y="8956"/>
                  </a:lnTo>
                  <a:lnTo>
                    <a:pt x="19326" y="8889"/>
                  </a:lnTo>
                  <a:lnTo>
                    <a:pt x="19292" y="8754"/>
                  </a:lnTo>
                  <a:lnTo>
                    <a:pt x="19259" y="8586"/>
                  </a:lnTo>
                  <a:lnTo>
                    <a:pt x="19191" y="8418"/>
                  </a:lnTo>
                  <a:lnTo>
                    <a:pt x="19629" y="8350"/>
                  </a:lnTo>
                  <a:close/>
                  <a:moveTo>
                    <a:pt x="809" y="8855"/>
                  </a:moveTo>
                  <a:lnTo>
                    <a:pt x="842" y="9024"/>
                  </a:lnTo>
                  <a:lnTo>
                    <a:pt x="842" y="9226"/>
                  </a:lnTo>
                  <a:lnTo>
                    <a:pt x="640" y="9259"/>
                  </a:lnTo>
                  <a:lnTo>
                    <a:pt x="438" y="9327"/>
                  </a:lnTo>
                  <a:lnTo>
                    <a:pt x="337" y="9091"/>
                  </a:lnTo>
                  <a:lnTo>
                    <a:pt x="203" y="8855"/>
                  </a:lnTo>
                  <a:lnTo>
                    <a:pt x="405" y="8855"/>
                  </a:lnTo>
                  <a:lnTo>
                    <a:pt x="607" y="8889"/>
                  </a:lnTo>
                  <a:lnTo>
                    <a:pt x="708" y="8889"/>
                  </a:lnTo>
                  <a:lnTo>
                    <a:pt x="809" y="8855"/>
                  </a:lnTo>
                  <a:close/>
                  <a:moveTo>
                    <a:pt x="876" y="8586"/>
                  </a:moveTo>
                  <a:lnTo>
                    <a:pt x="1078" y="8620"/>
                  </a:lnTo>
                  <a:lnTo>
                    <a:pt x="1448" y="8620"/>
                  </a:lnTo>
                  <a:lnTo>
                    <a:pt x="1482" y="8855"/>
                  </a:lnTo>
                  <a:lnTo>
                    <a:pt x="1516" y="9091"/>
                  </a:lnTo>
                  <a:lnTo>
                    <a:pt x="1516" y="9293"/>
                  </a:lnTo>
                  <a:lnTo>
                    <a:pt x="1213" y="9360"/>
                  </a:lnTo>
                  <a:lnTo>
                    <a:pt x="1044" y="9360"/>
                  </a:lnTo>
                  <a:lnTo>
                    <a:pt x="1044" y="9259"/>
                  </a:lnTo>
                  <a:lnTo>
                    <a:pt x="1044" y="9226"/>
                  </a:lnTo>
                  <a:lnTo>
                    <a:pt x="1011" y="9024"/>
                  </a:lnTo>
                  <a:lnTo>
                    <a:pt x="977" y="8788"/>
                  </a:lnTo>
                  <a:lnTo>
                    <a:pt x="876" y="8586"/>
                  </a:lnTo>
                  <a:close/>
                  <a:moveTo>
                    <a:pt x="19191" y="5388"/>
                  </a:moveTo>
                  <a:lnTo>
                    <a:pt x="19191" y="5590"/>
                  </a:lnTo>
                  <a:lnTo>
                    <a:pt x="19225" y="5825"/>
                  </a:lnTo>
                  <a:lnTo>
                    <a:pt x="19259" y="6027"/>
                  </a:lnTo>
                  <a:lnTo>
                    <a:pt x="19326" y="6229"/>
                  </a:lnTo>
                  <a:lnTo>
                    <a:pt x="18686" y="6330"/>
                  </a:lnTo>
                  <a:lnTo>
                    <a:pt x="18047" y="6465"/>
                  </a:lnTo>
                  <a:lnTo>
                    <a:pt x="18013" y="6465"/>
                  </a:lnTo>
                  <a:lnTo>
                    <a:pt x="17979" y="6499"/>
                  </a:lnTo>
                  <a:lnTo>
                    <a:pt x="17946" y="6532"/>
                  </a:lnTo>
                  <a:lnTo>
                    <a:pt x="17946" y="6566"/>
                  </a:lnTo>
                  <a:lnTo>
                    <a:pt x="17979" y="6600"/>
                  </a:lnTo>
                  <a:lnTo>
                    <a:pt x="17979" y="7105"/>
                  </a:lnTo>
                  <a:lnTo>
                    <a:pt x="18013" y="7576"/>
                  </a:lnTo>
                  <a:lnTo>
                    <a:pt x="18181" y="8552"/>
                  </a:lnTo>
                  <a:lnTo>
                    <a:pt x="18215" y="8586"/>
                  </a:lnTo>
                  <a:lnTo>
                    <a:pt x="18249" y="8620"/>
                  </a:lnTo>
                  <a:lnTo>
                    <a:pt x="18316" y="8620"/>
                  </a:lnTo>
                  <a:lnTo>
                    <a:pt x="18383" y="8586"/>
                  </a:lnTo>
                  <a:lnTo>
                    <a:pt x="18383" y="8485"/>
                  </a:lnTo>
                  <a:lnTo>
                    <a:pt x="18383" y="8418"/>
                  </a:lnTo>
                  <a:lnTo>
                    <a:pt x="18754" y="8451"/>
                  </a:lnTo>
                  <a:lnTo>
                    <a:pt x="19124" y="8418"/>
                  </a:lnTo>
                  <a:lnTo>
                    <a:pt x="19124" y="8552"/>
                  </a:lnTo>
                  <a:lnTo>
                    <a:pt x="19124" y="8721"/>
                  </a:lnTo>
                  <a:lnTo>
                    <a:pt x="19124" y="8889"/>
                  </a:lnTo>
                  <a:lnTo>
                    <a:pt x="19158" y="8990"/>
                  </a:lnTo>
                  <a:lnTo>
                    <a:pt x="19191" y="9057"/>
                  </a:lnTo>
                  <a:lnTo>
                    <a:pt x="18855" y="9091"/>
                  </a:lnTo>
                  <a:lnTo>
                    <a:pt x="18552" y="9158"/>
                  </a:lnTo>
                  <a:lnTo>
                    <a:pt x="18249" y="9226"/>
                  </a:lnTo>
                  <a:lnTo>
                    <a:pt x="17979" y="9360"/>
                  </a:lnTo>
                  <a:lnTo>
                    <a:pt x="17946" y="9327"/>
                  </a:lnTo>
                  <a:lnTo>
                    <a:pt x="17744" y="8182"/>
                  </a:lnTo>
                  <a:lnTo>
                    <a:pt x="17676" y="7576"/>
                  </a:lnTo>
                  <a:lnTo>
                    <a:pt x="17643" y="7004"/>
                  </a:lnTo>
                  <a:lnTo>
                    <a:pt x="17643" y="6667"/>
                  </a:lnTo>
                  <a:lnTo>
                    <a:pt x="17643" y="6297"/>
                  </a:lnTo>
                  <a:lnTo>
                    <a:pt x="17643" y="5893"/>
                  </a:lnTo>
                  <a:lnTo>
                    <a:pt x="17575" y="5556"/>
                  </a:lnTo>
                  <a:lnTo>
                    <a:pt x="18215" y="5489"/>
                  </a:lnTo>
                  <a:lnTo>
                    <a:pt x="18821" y="5421"/>
                  </a:lnTo>
                  <a:lnTo>
                    <a:pt x="18821" y="5590"/>
                  </a:lnTo>
                  <a:lnTo>
                    <a:pt x="18821" y="6128"/>
                  </a:lnTo>
                  <a:lnTo>
                    <a:pt x="18821" y="6196"/>
                  </a:lnTo>
                  <a:lnTo>
                    <a:pt x="18888" y="6229"/>
                  </a:lnTo>
                  <a:lnTo>
                    <a:pt x="18922" y="6263"/>
                  </a:lnTo>
                  <a:lnTo>
                    <a:pt x="18989" y="6229"/>
                  </a:lnTo>
                  <a:lnTo>
                    <a:pt x="19023" y="6196"/>
                  </a:lnTo>
                  <a:lnTo>
                    <a:pt x="19023" y="6128"/>
                  </a:lnTo>
                  <a:lnTo>
                    <a:pt x="19023" y="5792"/>
                  </a:lnTo>
                  <a:lnTo>
                    <a:pt x="18989" y="5421"/>
                  </a:lnTo>
                  <a:lnTo>
                    <a:pt x="19191" y="5388"/>
                  </a:lnTo>
                  <a:close/>
                  <a:moveTo>
                    <a:pt x="3401" y="7441"/>
                  </a:moveTo>
                  <a:lnTo>
                    <a:pt x="3367" y="7744"/>
                  </a:lnTo>
                  <a:lnTo>
                    <a:pt x="3334" y="8047"/>
                  </a:lnTo>
                  <a:lnTo>
                    <a:pt x="3300" y="8687"/>
                  </a:lnTo>
                  <a:lnTo>
                    <a:pt x="3334" y="9360"/>
                  </a:lnTo>
                  <a:lnTo>
                    <a:pt x="3401" y="10000"/>
                  </a:lnTo>
                  <a:lnTo>
                    <a:pt x="2862" y="9865"/>
                  </a:lnTo>
                  <a:lnTo>
                    <a:pt x="2627" y="9764"/>
                  </a:lnTo>
                  <a:lnTo>
                    <a:pt x="2391" y="9663"/>
                  </a:lnTo>
                  <a:lnTo>
                    <a:pt x="2189" y="9529"/>
                  </a:lnTo>
                  <a:lnTo>
                    <a:pt x="1953" y="9394"/>
                  </a:lnTo>
                  <a:lnTo>
                    <a:pt x="1785" y="9360"/>
                  </a:lnTo>
                  <a:lnTo>
                    <a:pt x="1785" y="9327"/>
                  </a:lnTo>
                  <a:lnTo>
                    <a:pt x="1751" y="9293"/>
                  </a:lnTo>
                  <a:lnTo>
                    <a:pt x="1718" y="9091"/>
                  </a:lnTo>
                  <a:lnTo>
                    <a:pt x="1718" y="8923"/>
                  </a:lnTo>
                  <a:lnTo>
                    <a:pt x="1684" y="8586"/>
                  </a:lnTo>
                  <a:lnTo>
                    <a:pt x="1785" y="8586"/>
                  </a:lnTo>
                  <a:lnTo>
                    <a:pt x="1852" y="8552"/>
                  </a:lnTo>
                  <a:lnTo>
                    <a:pt x="1852" y="8485"/>
                  </a:lnTo>
                  <a:lnTo>
                    <a:pt x="1819" y="8451"/>
                  </a:lnTo>
                  <a:lnTo>
                    <a:pt x="1785" y="8418"/>
                  </a:lnTo>
                  <a:lnTo>
                    <a:pt x="1617" y="8451"/>
                  </a:lnTo>
                  <a:lnTo>
                    <a:pt x="1852" y="8317"/>
                  </a:lnTo>
                  <a:lnTo>
                    <a:pt x="2054" y="8216"/>
                  </a:lnTo>
                  <a:lnTo>
                    <a:pt x="2458" y="7946"/>
                  </a:lnTo>
                  <a:lnTo>
                    <a:pt x="3401" y="7441"/>
                  </a:lnTo>
                  <a:close/>
                  <a:moveTo>
                    <a:pt x="4176" y="6970"/>
                  </a:moveTo>
                  <a:lnTo>
                    <a:pt x="4176" y="7845"/>
                  </a:lnTo>
                  <a:lnTo>
                    <a:pt x="4209" y="8721"/>
                  </a:lnTo>
                  <a:lnTo>
                    <a:pt x="4209" y="9394"/>
                  </a:lnTo>
                  <a:lnTo>
                    <a:pt x="4243" y="9731"/>
                  </a:lnTo>
                  <a:lnTo>
                    <a:pt x="4277" y="10067"/>
                  </a:lnTo>
                  <a:lnTo>
                    <a:pt x="4176" y="9966"/>
                  </a:lnTo>
                  <a:lnTo>
                    <a:pt x="4142" y="9798"/>
                  </a:lnTo>
                  <a:lnTo>
                    <a:pt x="4108" y="9630"/>
                  </a:lnTo>
                  <a:lnTo>
                    <a:pt x="4108" y="9428"/>
                  </a:lnTo>
                  <a:lnTo>
                    <a:pt x="4108" y="8721"/>
                  </a:lnTo>
                  <a:lnTo>
                    <a:pt x="4075" y="8014"/>
                  </a:lnTo>
                  <a:lnTo>
                    <a:pt x="4041" y="7307"/>
                  </a:lnTo>
                  <a:lnTo>
                    <a:pt x="4075" y="7307"/>
                  </a:lnTo>
                  <a:lnTo>
                    <a:pt x="4108" y="7273"/>
                  </a:lnTo>
                  <a:lnTo>
                    <a:pt x="4075" y="7239"/>
                  </a:lnTo>
                  <a:lnTo>
                    <a:pt x="4041" y="7172"/>
                  </a:lnTo>
                  <a:lnTo>
                    <a:pt x="4007" y="6970"/>
                  </a:lnTo>
                  <a:lnTo>
                    <a:pt x="4176" y="6970"/>
                  </a:lnTo>
                  <a:close/>
                  <a:moveTo>
                    <a:pt x="3637" y="7307"/>
                  </a:moveTo>
                  <a:lnTo>
                    <a:pt x="3872" y="7340"/>
                  </a:lnTo>
                  <a:lnTo>
                    <a:pt x="3839" y="8014"/>
                  </a:lnTo>
                  <a:lnTo>
                    <a:pt x="3872" y="8721"/>
                  </a:lnTo>
                  <a:lnTo>
                    <a:pt x="3974" y="10135"/>
                  </a:lnTo>
                  <a:lnTo>
                    <a:pt x="3805" y="10168"/>
                  </a:lnTo>
                  <a:lnTo>
                    <a:pt x="3771" y="10168"/>
                  </a:lnTo>
                  <a:lnTo>
                    <a:pt x="3771" y="10101"/>
                  </a:lnTo>
                  <a:lnTo>
                    <a:pt x="3738" y="10067"/>
                  </a:lnTo>
                  <a:lnTo>
                    <a:pt x="3704" y="10034"/>
                  </a:lnTo>
                  <a:lnTo>
                    <a:pt x="3637" y="10034"/>
                  </a:lnTo>
                  <a:lnTo>
                    <a:pt x="3603" y="9360"/>
                  </a:lnTo>
                  <a:lnTo>
                    <a:pt x="3569" y="8687"/>
                  </a:lnTo>
                  <a:lnTo>
                    <a:pt x="3569" y="8014"/>
                  </a:lnTo>
                  <a:lnTo>
                    <a:pt x="3536" y="7374"/>
                  </a:lnTo>
                  <a:lnTo>
                    <a:pt x="3569" y="7340"/>
                  </a:lnTo>
                  <a:lnTo>
                    <a:pt x="3603" y="7307"/>
                  </a:lnTo>
                  <a:lnTo>
                    <a:pt x="3637" y="7307"/>
                  </a:lnTo>
                  <a:close/>
                  <a:moveTo>
                    <a:pt x="17340" y="5556"/>
                  </a:moveTo>
                  <a:lnTo>
                    <a:pt x="17340" y="6532"/>
                  </a:lnTo>
                  <a:lnTo>
                    <a:pt x="17373" y="7475"/>
                  </a:lnTo>
                  <a:lnTo>
                    <a:pt x="17508" y="8418"/>
                  </a:lnTo>
                  <a:lnTo>
                    <a:pt x="17676" y="9360"/>
                  </a:lnTo>
                  <a:lnTo>
                    <a:pt x="16027" y="9596"/>
                  </a:lnTo>
                  <a:lnTo>
                    <a:pt x="14377" y="9764"/>
                  </a:lnTo>
                  <a:lnTo>
                    <a:pt x="12727" y="9899"/>
                  </a:lnTo>
                  <a:lnTo>
                    <a:pt x="11077" y="10000"/>
                  </a:lnTo>
                  <a:lnTo>
                    <a:pt x="7610" y="10236"/>
                  </a:lnTo>
                  <a:lnTo>
                    <a:pt x="6869" y="10236"/>
                  </a:lnTo>
                  <a:lnTo>
                    <a:pt x="6095" y="10269"/>
                  </a:lnTo>
                  <a:lnTo>
                    <a:pt x="5320" y="10303"/>
                  </a:lnTo>
                  <a:lnTo>
                    <a:pt x="4916" y="10370"/>
                  </a:lnTo>
                  <a:lnTo>
                    <a:pt x="4546" y="10438"/>
                  </a:lnTo>
                  <a:lnTo>
                    <a:pt x="4546" y="10404"/>
                  </a:lnTo>
                  <a:lnTo>
                    <a:pt x="4546" y="10303"/>
                  </a:lnTo>
                  <a:lnTo>
                    <a:pt x="4580" y="10236"/>
                  </a:lnTo>
                  <a:lnTo>
                    <a:pt x="4546" y="10168"/>
                  </a:lnTo>
                  <a:lnTo>
                    <a:pt x="4479" y="9360"/>
                  </a:lnTo>
                  <a:lnTo>
                    <a:pt x="4445" y="8552"/>
                  </a:lnTo>
                  <a:lnTo>
                    <a:pt x="4411" y="7744"/>
                  </a:lnTo>
                  <a:lnTo>
                    <a:pt x="4344" y="6936"/>
                  </a:lnTo>
                  <a:lnTo>
                    <a:pt x="4378" y="6936"/>
                  </a:lnTo>
                  <a:lnTo>
                    <a:pt x="4411" y="6903"/>
                  </a:lnTo>
                  <a:lnTo>
                    <a:pt x="4411" y="6869"/>
                  </a:lnTo>
                  <a:lnTo>
                    <a:pt x="4411" y="6802"/>
                  </a:lnTo>
                  <a:lnTo>
                    <a:pt x="5152" y="6734"/>
                  </a:lnTo>
                  <a:lnTo>
                    <a:pt x="5859" y="6667"/>
                  </a:lnTo>
                  <a:lnTo>
                    <a:pt x="7307" y="6465"/>
                  </a:lnTo>
                  <a:lnTo>
                    <a:pt x="9024" y="6229"/>
                  </a:lnTo>
                  <a:lnTo>
                    <a:pt x="10741" y="6061"/>
                  </a:lnTo>
                  <a:lnTo>
                    <a:pt x="12391" y="5893"/>
                  </a:lnTo>
                  <a:lnTo>
                    <a:pt x="14040" y="5758"/>
                  </a:lnTo>
                  <a:lnTo>
                    <a:pt x="15690" y="5657"/>
                  </a:lnTo>
                  <a:lnTo>
                    <a:pt x="17340" y="5556"/>
                  </a:lnTo>
                  <a:close/>
                  <a:moveTo>
                    <a:pt x="10606" y="1"/>
                  </a:moveTo>
                  <a:lnTo>
                    <a:pt x="10471" y="674"/>
                  </a:lnTo>
                  <a:lnTo>
                    <a:pt x="10370" y="1347"/>
                  </a:lnTo>
                  <a:lnTo>
                    <a:pt x="10202" y="2661"/>
                  </a:lnTo>
                  <a:lnTo>
                    <a:pt x="10067" y="3671"/>
                  </a:lnTo>
                  <a:lnTo>
                    <a:pt x="9933" y="4647"/>
                  </a:lnTo>
                  <a:lnTo>
                    <a:pt x="9798" y="5287"/>
                  </a:lnTo>
                  <a:lnTo>
                    <a:pt x="9731" y="5623"/>
                  </a:lnTo>
                  <a:lnTo>
                    <a:pt x="9697" y="5960"/>
                  </a:lnTo>
                  <a:lnTo>
                    <a:pt x="8350" y="6095"/>
                  </a:lnTo>
                  <a:lnTo>
                    <a:pt x="7004" y="6229"/>
                  </a:lnTo>
                  <a:lnTo>
                    <a:pt x="5657" y="6431"/>
                  </a:lnTo>
                  <a:lnTo>
                    <a:pt x="4984" y="6566"/>
                  </a:lnTo>
                  <a:lnTo>
                    <a:pt x="4344" y="6701"/>
                  </a:lnTo>
                  <a:lnTo>
                    <a:pt x="4310" y="6667"/>
                  </a:lnTo>
                  <a:lnTo>
                    <a:pt x="4310" y="6633"/>
                  </a:lnTo>
                  <a:lnTo>
                    <a:pt x="4243" y="6600"/>
                  </a:lnTo>
                  <a:lnTo>
                    <a:pt x="4209" y="6633"/>
                  </a:lnTo>
                  <a:lnTo>
                    <a:pt x="4209" y="6667"/>
                  </a:lnTo>
                  <a:lnTo>
                    <a:pt x="4209" y="6734"/>
                  </a:lnTo>
                  <a:lnTo>
                    <a:pt x="4142" y="6734"/>
                  </a:lnTo>
                  <a:lnTo>
                    <a:pt x="4108" y="6768"/>
                  </a:lnTo>
                  <a:lnTo>
                    <a:pt x="4108" y="6802"/>
                  </a:lnTo>
                  <a:lnTo>
                    <a:pt x="4007" y="6835"/>
                  </a:lnTo>
                  <a:lnTo>
                    <a:pt x="3940" y="6903"/>
                  </a:lnTo>
                  <a:lnTo>
                    <a:pt x="3906" y="6936"/>
                  </a:lnTo>
                  <a:lnTo>
                    <a:pt x="3940" y="6970"/>
                  </a:lnTo>
                  <a:lnTo>
                    <a:pt x="3906" y="7138"/>
                  </a:lnTo>
                  <a:lnTo>
                    <a:pt x="3502" y="7138"/>
                  </a:lnTo>
                  <a:lnTo>
                    <a:pt x="3435" y="7172"/>
                  </a:lnTo>
                  <a:lnTo>
                    <a:pt x="3435" y="7206"/>
                  </a:lnTo>
                  <a:lnTo>
                    <a:pt x="2357" y="7778"/>
                  </a:lnTo>
                  <a:lnTo>
                    <a:pt x="1920" y="8047"/>
                  </a:lnTo>
                  <a:lnTo>
                    <a:pt x="1718" y="8216"/>
                  </a:lnTo>
                  <a:lnTo>
                    <a:pt x="1549" y="8418"/>
                  </a:lnTo>
                  <a:lnTo>
                    <a:pt x="1482" y="8451"/>
                  </a:lnTo>
                  <a:lnTo>
                    <a:pt x="1280" y="8485"/>
                  </a:lnTo>
                  <a:lnTo>
                    <a:pt x="1078" y="8485"/>
                  </a:lnTo>
                  <a:lnTo>
                    <a:pt x="977" y="8519"/>
                  </a:lnTo>
                  <a:lnTo>
                    <a:pt x="876" y="8552"/>
                  </a:lnTo>
                  <a:lnTo>
                    <a:pt x="842" y="8519"/>
                  </a:lnTo>
                  <a:lnTo>
                    <a:pt x="809" y="8519"/>
                  </a:lnTo>
                  <a:lnTo>
                    <a:pt x="809" y="8721"/>
                  </a:lnTo>
                  <a:lnTo>
                    <a:pt x="472" y="8721"/>
                  </a:lnTo>
                  <a:lnTo>
                    <a:pt x="270" y="8687"/>
                  </a:lnTo>
                  <a:lnTo>
                    <a:pt x="68" y="8721"/>
                  </a:lnTo>
                  <a:lnTo>
                    <a:pt x="68" y="8687"/>
                  </a:lnTo>
                  <a:lnTo>
                    <a:pt x="34" y="8721"/>
                  </a:lnTo>
                  <a:lnTo>
                    <a:pt x="1" y="8721"/>
                  </a:lnTo>
                  <a:lnTo>
                    <a:pt x="1" y="8754"/>
                  </a:lnTo>
                  <a:lnTo>
                    <a:pt x="34" y="8788"/>
                  </a:lnTo>
                  <a:lnTo>
                    <a:pt x="68" y="8956"/>
                  </a:lnTo>
                  <a:lnTo>
                    <a:pt x="135" y="9158"/>
                  </a:lnTo>
                  <a:lnTo>
                    <a:pt x="304" y="9495"/>
                  </a:lnTo>
                  <a:lnTo>
                    <a:pt x="371" y="9529"/>
                  </a:lnTo>
                  <a:lnTo>
                    <a:pt x="405" y="9529"/>
                  </a:lnTo>
                  <a:lnTo>
                    <a:pt x="640" y="9461"/>
                  </a:lnTo>
                  <a:lnTo>
                    <a:pt x="876" y="9394"/>
                  </a:lnTo>
                  <a:lnTo>
                    <a:pt x="910" y="9428"/>
                  </a:lnTo>
                  <a:lnTo>
                    <a:pt x="876" y="9461"/>
                  </a:lnTo>
                  <a:lnTo>
                    <a:pt x="943" y="9529"/>
                  </a:lnTo>
                  <a:lnTo>
                    <a:pt x="1011" y="9562"/>
                  </a:lnTo>
                  <a:lnTo>
                    <a:pt x="1246" y="9596"/>
                  </a:lnTo>
                  <a:lnTo>
                    <a:pt x="1448" y="9562"/>
                  </a:lnTo>
                  <a:lnTo>
                    <a:pt x="1650" y="9495"/>
                  </a:lnTo>
                  <a:lnTo>
                    <a:pt x="1718" y="9495"/>
                  </a:lnTo>
                  <a:lnTo>
                    <a:pt x="2122" y="9731"/>
                  </a:lnTo>
                  <a:lnTo>
                    <a:pt x="2559" y="9933"/>
                  </a:lnTo>
                  <a:lnTo>
                    <a:pt x="2997" y="10101"/>
                  </a:lnTo>
                  <a:lnTo>
                    <a:pt x="3435" y="10202"/>
                  </a:lnTo>
                  <a:lnTo>
                    <a:pt x="3468" y="10370"/>
                  </a:lnTo>
                  <a:lnTo>
                    <a:pt x="3502" y="10438"/>
                  </a:lnTo>
                  <a:lnTo>
                    <a:pt x="3603" y="10438"/>
                  </a:lnTo>
                  <a:lnTo>
                    <a:pt x="3637" y="10370"/>
                  </a:lnTo>
                  <a:lnTo>
                    <a:pt x="3738" y="10404"/>
                  </a:lnTo>
                  <a:lnTo>
                    <a:pt x="3872" y="10404"/>
                  </a:lnTo>
                  <a:lnTo>
                    <a:pt x="4075" y="10370"/>
                  </a:lnTo>
                  <a:lnTo>
                    <a:pt x="4310" y="10337"/>
                  </a:lnTo>
                  <a:lnTo>
                    <a:pt x="4344" y="10438"/>
                  </a:lnTo>
                  <a:lnTo>
                    <a:pt x="4378" y="10471"/>
                  </a:lnTo>
                  <a:lnTo>
                    <a:pt x="4378" y="10505"/>
                  </a:lnTo>
                  <a:lnTo>
                    <a:pt x="4411" y="10539"/>
                  </a:lnTo>
                  <a:lnTo>
                    <a:pt x="4782" y="10572"/>
                  </a:lnTo>
                  <a:lnTo>
                    <a:pt x="5186" y="10606"/>
                  </a:lnTo>
                  <a:lnTo>
                    <a:pt x="5994" y="10572"/>
                  </a:lnTo>
                  <a:lnTo>
                    <a:pt x="7610" y="10438"/>
                  </a:lnTo>
                  <a:lnTo>
                    <a:pt x="11077" y="10202"/>
                  </a:lnTo>
                  <a:lnTo>
                    <a:pt x="12828" y="10101"/>
                  </a:lnTo>
                  <a:lnTo>
                    <a:pt x="14545" y="9966"/>
                  </a:lnTo>
                  <a:lnTo>
                    <a:pt x="14579" y="9966"/>
                  </a:lnTo>
                  <a:lnTo>
                    <a:pt x="14949" y="10135"/>
                  </a:lnTo>
                  <a:lnTo>
                    <a:pt x="15387" y="10303"/>
                  </a:lnTo>
                  <a:lnTo>
                    <a:pt x="15791" y="10438"/>
                  </a:lnTo>
                  <a:lnTo>
                    <a:pt x="16229" y="10539"/>
                  </a:lnTo>
                  <a:lnTo>
                    <a:pt x="17104" y="10707"/>
                  </a:lnTo>
                  <a:lnTo>
                    <a:pt x="18013" y="10808"/>
                  </a:lnTo>
                  <a:lnTo>
                    <a:pt x="18922" y="10876"/>
                  </a:lnTo>
                  <a:lnTo>
                    <a:pt x="19831" y="10943"/>
                  </a:lnTo>
                  <a:lnTo>
                    <a:pt x="20707" y="11010"/>
                  </a:lnTo>
                  <a:lnTo>
                    <a:pt x="21582" y="11078"/>
                  </a:lnTo>
                  <a:lnTo>
                    <a:pt x="22626" y="11212"/>
                  </a:lnTo>
                  <a:lnTo>
                    <a:pt x="23636" y="11347"/>
                  </a:lnTo>
                  <a:lnTo>
                    <a:pt x="25689" y="11684"/>
                  </a:lnTo>
                  <a:lnTo>
                    <a:pt x="27743" y="12054"/>
                  </a:lnTo>
                  <a:lnTo>
                    <a:pt x="29797" y="12391"/>
                  </a:lnTo>
                  <a:lnTo>
                    <a:pt x="29427" y="14882"/>
                  </a:lnTo>
                  <a:lnTo>
                    <a:pt x="29460" y="14949"/>
                  </a:lnTo>
                  <a:lnTo>
                    <a:pt x="29460" y="14983"/>
                  </a:lnTo>
                  <a:lnTo>
                    <a:pt x="29528" y="15017"/>
                  </a:lnTo>
                  <a:lnTo>
                    <a:pt x="29629" y="14983"/>
                  </a:lnTo>
                  <a:lnTo>
                    <a:pt x="29629" y="14949"/>
                  </a:lnTo>
                  <a:lnTo>
                    <a:pt x="29662" y="14916"/>
                  </a:lnTo>
                  <a:lnTo>
                    <a:pt x="29797" y="14815"/>
                  </a:lnTo>
                  <a:lnTo>
                    <a:pt x="29932" y="14680"/>
                  </a:lnTo>
                  <a:lnTo>
                    <a:pt x="30066" y="14545"/>
                  </a:lnTo>
                  <a:lnTo>
                    <a:pt x="30201" y="14444"/>
                  </a:lnTo>
                  <a:lnTo>
                    <a:pt x="30268" y="14613"/>
                  </a:lnTo>
                  <a:lnTo>
                    <a:pt x="30369" y="14747"/>
                  </a:lnTo>
                  <a:lnTo>
                    <a:pt x="30470" y="14882"/>
                  </a:lnTo>
                  <a:lnTo>
                    <a:pt x="30605" y="15017"/>
                  </a:lnTo>
                  <a:lnTo>
                    <a:pt x="30571" y="15151"/>
                  </a:lnTo>
                  <a:lnTo>
                    <a:pt x="30571" y="15219"/>
                  </a:lnTo>
                  <a:lnTo>
                    <a:pt x="30605" y="15252"/>
                  </a:lnTo>
                  <a:lnTo>
                    <a:pt x="30740" y="15252"/>
                  </a:lnTo>
                  <a:lnTo>
                    <a:pt x="30773" y="15219"/>
                  </a:lnTo>
                  <a:lnTo>
                    <a:pt x="30807" y="15151"/>
                  </a:lnTo>
                  <a:lnTo>
                    <a:pt x="30807" y="14949"/>
                  </a:lnTo>
                  <a:lnTo>
                    <a:pt x="31076" y="12492"/>
                  </a:lnTo>
                  <a:lnTo>
                    <a:pt x="31682" y="12593"/>
                  </a:lnTo>
                  <a:lnTo>
                    <a:pt x="32288" y="12694"/>
                  </a:lnTo>
                  <a:lnTo>
                    <a:pt x="33467" y="12795"/>
                  </a:lnTo>
                  <a:lnTo>
                    <a:pt x="34241" y="12896"/>
                  </a:lnTo>
                  <a:lnTo>
                    <a:pt x="34611" y="12963"/>
                  </a:lnTo>
                  <a:lnTo>
                    <a:pt x="34982" y="13064"/>
                  </a:lnTo>
                  <a:lnTo>
                    <a:pt x="35251" y="13131"/>
                  </a:lnTo>
                  <a:lnTo>
                    <a:pt x="35520" y="13165"/>
                  </a:lnTo>
                  <a:lnTo>
                    <a:pt x="35756" y="13199"/>
                  </a:lnTo>
                  <a:lnTo>
                    <a:pt x="36025" y="13165"/>
                  </a:lnTo>
                  <a:lnTo>
                    <a:pt x="36665" y="13165"/>
                  </a:lnTo>
                  <a:lnTo>
                    <a:pt x="36968" y="13232"/>
                  </a:lnTo>
                  <a:lnTo>
                    <a:pt x="37238" y="13300"/>
                  </a:lnTo>
                  <a:lnTo>
                    <a:pt x="37844" y="13434"/>
                  </a:lnTo>
                  <a:lnTo>
                    <a:pt x="38147" y="13502"/>
                  </a:lnTo>
                  <a:lnTo>
                    <a:pt x="38450" y="13502"/>
                  </a:lnTo>
                  <a:lnTo>
                    <a:pt x="39190" y="13569"/>
                  </a:lnTo>
                  <a:lnTo>
                    <a:pt x="39965" y="13670"/>
                  </a:lnTo>
                  <a:lnTo>
                    <a:pt x="41446" y="13872"/>
                  </a:lnTo>
                  <a:lnTo>
                    <a:pt x="44274" y="14377"/>
                  </a:lnTo>
                  <a:lnTo>
                    <a:pt x="45520" y="14646"/>
                  </a:lnTo>
                  <a:lnTo>
                    <a:pt x="46160" y="14714"/>
                  </a:lnTo>
                  <a:lnTo>
                    <a:pt x="46799" y="14747"/>
                  </a:lnTo>
                  <a:lnTo>
                    <a:pt x="47069" y="14714"/>
                  </a:lnTo>
                  <a:lnTo>
                    <a:pt x="47338" y="14646"/>
                  </a:lnTo>
                  <a:lnTo>
                    <a:pt x="47540" y="14579"/>
                  </a:lnTo>
                  <a:lnTo>
                    <a:pt x="47742" y="14444"/>
                  </a:lnTo>
                  <a:lnTo>
                    <a:pt x="47910" y="14310"/>
                  </a:lnTo>
                  <a:lnTo>
                    <a:pt x="48079" y="14141"/>
                  </a:lnTo>
                  <a:lnTo>
                    <a:pt x="48213" y="13939"/>
                  </a:lnTo>
                  <a:lnTo>
                    <a:pt x="48314" y="13737"/>
                  </a:lnTo>
                  <a:lnTo>
                    <a:pt x="48382" y="13535"/>
                  </a:lnTo>
                  <a:lnTo>
                    <a:pt x="48449" y="13300"/>
                  </a:lnTo>
                  <a:lnTo>
                    <a:pt x="48550" y="12828"/>
                  </a:lnTo>
                  <a:lnTo>
                    <a:pt x="48584" y="12323"/>
                  </a:lnTo>
                  <a:lnTo>
                    <a:pt x="48584" y="11852"/>
                  </a:lnTo>
                  <a:lnTo>
                    <a:pt x="48752" y="11111"/>
                  </a:lnTo>
                  <a:lnTo>
                    <a:pt x="48887" y="10404"/>
                  </a:lnTo>
                  <a:lnTo>
                    <a:pt x="49122" y="8956"/>
                  </a:lnTo>
                  <a:lnTo>
                    <a:pt x="49695" y="5522"/>
                  </a:lnTo>
                  <a:lnTo>
                    <a:pt x="50671" y="1"/>
                  </a:lnTo>
                  <a:lnTo>
                    <a:pt x="50402" y="1"/>
                  </a:lnTo>
                  <a:lnTo>
                    <a:pt x="49425" y="5455"/>
                  </a:lnTo>
                  <a:lnTo>
                    <a:pt x="48853" y="8855"/>
                  </a:lnTo>
                  <a:lnTo>
                    <a:pt x="48651" y="10269"/>
                  </a:lnTo>
                  <a:lnTo>
                    <a:pt x="48550" y="10977"/>
                  </a:lnTo>
                  <a:lnTo>
                    <a:pt x="48483" y="11684"/>
                  </a:lnTo>
                  <a:lnTo>
                    <a:pt x="48415" y="11684"/>
                  </a:lnTo>
                  <a:lnTo>
                    <a:pt x="48382" y="11785"/>
                  </a:lnTo>
                  <a:lnTo>
                    <a:pt x="48382" y="12492"/>
                  </a:lnTo>
                  <a:lnTo>
                    <a:pt x="48348" y="12828"/>
                  </a:lnTo>
                  <a:lnTo>
                    <a:pt x="48281" y="13199"/>
                  </a:lnTo>
                  <a:lnTo>
                    <a:pt x="48180" y="13502"/>
                  </a:lnTo>
                  <a:lnTo>
                    <a:pt x="48011" y="13805"/>
                  </a:lnTo>
                  <a:lnTo>
                    <a:pt x="47776" y="14074"/>
                  </a:lnTo>
                  <a:lnTo>
                    <a:pt x="47641" y="14209"/>
                  </a:lnTo>
                  <a:lnTo>
                    <a:pt x="47473" y="14310"/>
                  </a:lnTo>
                  <a:lnTo>
                    <a:pt x="47338" y="14377"/>
                  </a:lnTo>
                  <a:lnTo>
                    <a:pt x="47203" y="14444"/>
                  </a:lnTo>
                  <a:lnTo>
                    <a:pt x="46867" y="14512"/>
                  </a:lnTo>
                  <a:lnTo>
                    <a:pt x="46530" y="14512"/>
                  </a:lnTo>
                  <a:lnTo>
                    <a:pt x="46160" y="14478"/>
                  </a:lnTo>
                  <a:lnTo>
                    <a:pt x="45486" y="14377"/>
                  </a:lnTo>
                  <a:lnTo>
                    <a:pt x="44847" y="14242"/>
                  </a:lnTo>
                  <a:lnTo>
                    <a:pt x="42288" y="13771"/>
                  </a:lnTo>
                  <a:lnTo>
                    <a:pt x="39729" y="13367"/>
                  </a:lnTo>
                  <a:lnTo>
                    <a:pt x="39224" y="13300"/>
                  </a:lnTo>
                  <a:lnTo>
                    <a:pt x="38685" y="13266"/>
                  </a:lnTo>
                  <a:lnTo>
                    <a:pt x="38180" y="13232"/>
                  </a:lnTo>
                  <a:lnTo>
                    <a:pt x="37911" y="13199"/>
                  </a:lnTo>
                  <a:lnTo>
                    <a:pt x="37642" y="13098"/>
                  </a:lnTo>
                  <a:lnTo>
                    <a:pt x="37406" y="13030"/>
                  </a:lnTo>
                  <a:lnTo>
                    <a:pt x="37170" y="12997"/>
                  </a:lnTo>
                  <a:lnTo>
                    <a:pt x="36665" y="12963"/>
                  </a:lnTo>
                  <a:lnTo>
                    <a:pt x="36160" y="12963"/>
                  </a:lnTo>
                  <a:lnTo>
                    <a:pt x="35655" y="12997"/>
                  </a:lnTo>
                  <a:lnTo>
                    <a:pt x="35487" y="12997"/>
                  </a:lnTo>
                  <a:lnTo>
                    <a:pt x="35352" y="12963"/>
                  </a:lnTo>
                  <a:lnTo>
                    <a:pt x="35015" y="12862"/>
                  </a:lnTo>
                  <a:lnTo>
                    <a:pt x="34712" y="12761"/>
                  </a:lnTo>
                  <a:lnTo>
                    <a:pt x="34409" y="12694"/>
                  </a:lnTo>
                  <a:lnTo>
                    <a:pt x="33938" y="12626"/>
                  </a:lnTo>
                  <a:lnTo>
                    <a:pt x="33467" y="12559"/>
                  </a:lnTo>
                  <a:lnTo>
                    <a:pt x="32288" y="12424"/>
                  </a:lnTo>
                  <a:lnTo>
                    <a:pt x="31682" y="12391"/>
                  </a:lnTo>
                  <a:lnTo>
                    <a:pt x="31110" y="12357"/>
                  </a:lnTo>
                  <a:lnTo>
                    <a:pt x="31211" y="11482"/>
                  </a:lnTo>
                  <a:lnTo>
                    <a:pt x="31783" y="11650"/>
                  </a:lnTo>
                  <a:lnTo>
                    <a:pt x="32389" y="11785"/>
                  </a:lnTo>
                  <a:lnTo>
                    <a:pt x="33601" y="12020"/>
                  </a:lnTo>
                  <a:lnTo>
                    <a:pt x="36025" y="12424"/>
                  </a:lnTo>
                  <a:lnTo>
                    <a:pt x="38483" y="12828"/>
                  </a:lnTo>
                  <a:lnTo>
                    <a:pt x="40941" y="13165"/>
                  </a:lnTo>
                  <a:lnTo>
                    <a:pt x="43533" y="13502"/>
                  </a:lnTo>
                  <a:lnTo>
                    <a:pt x="44644" y="13603"/>
                  </a:lnTo>
                  <a:lnTo>
                    <a:pt x="45217" y="13636"/>
                  </a:lnTo>
                  <a:lnTo>
                    <a:pt x="45486" y="13636"/>
                  </a:lnTo>
                  <a:lnTo>
                    <a:pt x="45789" y="13603"/>
                  </a:lnTo>
                  <a:lnTo>
                    <a:pt x="46193" y="13502"/>
                  </a:lnTo>
                  <a:lnTo>
                    <a:pt x="46530" y="13333"/>
                  </a:lnTo>
                  <a:lnTo>
                    <a:pt x="46833" y="13131"/>
                  </a:lnTo>
                  <a:lnTo>
                    <a:pt x="47069" y="12896"/>
                  </a:lnTo>
                  <a:lnTo>
                    <a:pt x="47271" y="12593"/>
                  </a:lnTo>
                  <a:lnTo>
                    <a:pt x="47405" y="12256"/>
                  </a:lnTo>
                  <a:lnTo>
                    <a:pt x="47473" y="11886"/>
                  </a:lnTo>
                  <a:lnTo>
                    <a:pt x="47506" y="11448"/>
                  </a:lnTo>
                  <a:lnTo>
                    <a:pt x="47473" y="11414"/>
                  </a:lnTo>
                  <a:lnTo>
                    <a:pt x="47708" y="10707"/>
                  </a:lnTo>
                  <a:lnTo>
                    <a:pt x="47843" y="10000"/>
                  </a:lnTo>
                  <a:lnTo>
                    <a:pt x="48112" y="8552"/>
                  </a:lnTo>
                  <a:lnTo>
                    <a:pt x="48382" y="6970"/>
                  </a:lnTo>
                  <a:lnTo>
                    <a:pt x="48617" y="5388"/>
                  </a:lnTo>
                  <a:lnTo>
                    <a:pt x="48954" y="2694"/>
                  </a:lnTo>
                  <a:lnTo>
                    <a:pt x="49257" y="1"/>
                  </a:lnTo>
                  <a:lnTo>
                    <a:pt x="48988" y="1"/>
                  </a:lnTo>
                  <a:lnTo>
                    <a:pt x="48685" y="2795"/>
                  </a:lnTo>
                  <a:lnTo>
                    <a:pt x="48314" y="5590"/>
                  </a:lnTo>
                  <a:lnTo>
                    <a:pt x="48079" y="7172"/>
                  </a:lnTo>
                  <a:lnTo>
                    <a:pt x="47843" y="8721"/>
                  </a:lnTo>
                  <a:lnTo>
                    <a:pt x="47574" y="10034"/>
                  </a:lnTo>
                  <a:lnTo>
                    <a:pt x="47473" y="10707"/>
                  </a:lnTo>
                  <a:lnTo>
                    <a:pt x="47405" y="11381"/>
                  </a:lnTo>
                  <a:lnTo>
                    <a:pt x="47338" y="11381"/>
                  </a:lnTo>
                  <a:lnTo>
                    <a:pt x="47304" y="11448"/>
                  </a:lnTo>
                  <a:lnTo>
                    <a:pt x="47304" y="11785"/>
                  </a:lnTo>
                  <a:lnTo>
                    <a:pt x="47237" y="12088"/>
                  </a:lnTo>
                  <a:lnTo>
                    <a:pt x="47170" y="12357"/>
                  </a:lnTo>
                  <a:lnTo>
                    <a:pt x="47035" y="12593"/>
                  </a:lnTo>
                  <a:lnTo>
                    <a:pt x="46900" y="12828"/>
                  </a:lnTo>
                  <a:lnTo>
                    <a:pt x="46698" y="12997"/>
                  </a:lnTo>
                  <a:lnTo>
                    <a:pt x="46429" y="13165"/>
                  </a:lnTo>
                  <a:lnTo>
                    <a:pt x="46126" y="13300"/>
                  </a:lnTo>
                  <a:lnTo>
                    <a:pt x="45890" y="13367"/>
                  </a:lnTo>
                  <a:lnTo>
                    <a:pt x="45621" y="13434"/>
                  </a:lnTo>
                  <a:lnTo>
                    <a:pt x="45116" y="13434"/>
                  </a:lnTo>
                  <a:lnTo>
                    <a:pt x="44577" y="13401"/>
                  </a:lnTo>
                  <a:lnTo>
                    <a:pt x="44072" y="13333"/>
                  </a:lnTo>
                  <a:lnTo>
                    <a:pt x="41749" y="13064"/>
                  </a:lnTo>
                  <a:lnTo>
                    <a:pt x="39426" y="12761"/>
                  </a:lnTo>
                  <a:lnTo>
                    <a:pt x="37339" y="12458"/>
                  </a:lnTo>
                  <a:lnTo>
                    <a:pt x="35285" y="12121"/>
                  </a:lnTo>
                  <a:lnTo>
                    <a:pt x="34275" y="11919"/>
                  </a:lnTo>
                  <a:lnTo>
                    <a:pt x="33265" y="11717"/>
                  </a:lnTo>
                  <a:lnTo>
                    <a:pt x="32221" y="11515"/>
                  </a:lnTo>
                  <a:lnTo>
                    <a:pt x="31211" y="11347"/>
                  </a:lnTo>
                  <a:lnTo>
                    <a:pt x="31480" y="9192"/>
                  </a:lnTo>
                  <a:lnTo>
                    <a:pt x="31750" y="7037"/>
                  </a:lnTo>
                  <a:lnTo>
                    <a:pt x="32322" y="3132"/>
                  </a:lnTo>
                  <a:lnTo>
                    <a:pt x="32457" y="2357"/>
                  </a:lnTo>
                  <a:lnTo>
                    <a:pt x="32591" y="1583"/>
                  </a:lnTo>
                  <a:lnTo>
                    <a:pt x="32726" y="775"/>
                  </a:lnTo>
                  <a:lnTo>
                    <a:pt x="32827" y="1"/>
                  </a:lnTo>
                  <a:lnTo>
                    <a:pt x="32625" y="1"/>
                  </a:lnTo>
                  <a:lnTo>
                    <a:pt x="32457" y="809"/>
                  </a:lnTo>
                  <a:lnTo>
                    <a:pt x="32322" y="1650"/>
                  </a:lnTo>
                  <a:lnTo>
                    <a:pt x="32086" y="3334"/>
                  </a:lnTo>
                  <a:lnTo>
                    <a:pt x="31783" y="5287"/>
                  </a:lnTo>
                  <a:lnTo>
                    <a:pt x="31514" y="7273"/>
                  </a:lnTo>
                  <a:lnTo>
                    <a:pt x="31043" y="10977"/>
                  </a:lnTo>
                  <a:lnTo>
                    <a:pt x="30639" y="14680"/>
                  </a:lnTo>
                  <a:lnTo>
                    <a:pt x="30504" y="14478"/>
                  </a:lnTo>
                  <a:lnTo>
                    <a:pt x="30403" y="14242"/>
                  </a:lnTo>
                  <a:lnTo>
                    <a:pt x="30336" y="14175"/>
                  </a:lnTo>
                  <a:lnTo>
                    <a:pt x="30235" y="14175"/>
                  </a:lnTo>
                  <a:lnTo>
                    <a:pt x="30134" y="14209"/>
                  </a:lnTo>
                  <a:lnTo>
                    <a:pt x="30033" y="14276"/>
                  </a:lnTo>
                  <a:lnTo>
                    <a:pt x="29831" y="14444"/>
                  </a:lnTo>
                  <a:lnTo>
                    <a:pt x="29696" y="14613"/>
                  </a:lnTo>
                  <a:lnTo>
                    <a:pt x="29999" y="12424"/>
                  </a:lnTo>
                  <a:lnTo>
                    <a:pt x="30066" y="12391"/>
                  </a:lnTo>
                  <a:lnTo>
                    <a:pt x="30066" y="12323"/>
                  </a:lnTo>
                  <a:lnTo>
                    <a:pt x="30066" y="12256"/>
                  </a:lnTo>
                  <a:lnTo>
                    <a:pt x="30033" y="12222"/>
                  </a:lnTo>
                  <a:lnTo>
                    <a:pt x="30740" y="7206"/>
                  </a:lnTo>
                  <a:lnTo>
                    <a:pt x="31009" y="5421"/>
                  </a:lnTo>
                  <a:lnTo>
                    <a:pt x="31312" y="3603"/>
                  </a:lnTo>
                  <a:lnTo>
                    <a:pt x="31581" y="1819"/>
                  </a:lnTo>
                  <a:lnTo>
                    <a:pt x="31682" y="910"/>
                  </a:lnTo>
                  <a:lnTo>
                    <a:pt x="31783" y="1"/>
                  </a:lnTo>
                  <a:lnTo>
                    <a:pt x="31615" y="1"/>
                  </a:lnTo>
                  <a:lnTo>
                    <a:pt x="31413" y="876"/>
                  </a:lnTo>
                  <a:lnTo>
                    <a:pt x="31278" y="1785"/>
                  </a:lnTo>
                  <a:lnTo>
                    <a:pt x="31009" y="3570"/>
                  </a:lnTo>
                  <a:lnTo>
                    <a:pt x="30773" y="5354"/>
                  </a:lnTo>
                  <a:lnTo>
                    <a:pt x="30538" y="7138"/>
                  </a:lnTo>
                  <a:lnTo>
                    <a:pt x="29965" y="11145"/>
                  </a:lnTo>
                  <a:lnTo>
                    <a:pt x="29427" y="11111"/>
                  </a:lnTo>
                  <a:lnTo>
                    <a:pt x="30033" y="5421"/>
                  </a:lnTo>
                  <a:lnTo>
                    <a:pt x="30201" y="4075"/>
                  </a:lnTo>
                  <a:lnTo>
                    <a:pt x="30369" y="2728"/>
                  </a:lnTo>
                  <a:lnTo>
                    <a:pt x="30571" y="1347"/>
                  </a:lnTo>
                  <a:lnTo>
                    <a:pt x="30706" y="1"/>
                  </a:lnTo>
                  <a:lnTo>
                    <a:pt x="30470" y="1"/>
                  </a:lnTo>
                  <a:lnTo>
                    <a:pt x="30268" y="1280"/>
                  </a:lnTo>
                  <a:lnTo>
                    <a:pt x="30100" y="2593"/>
                  </a:lnTo>
                  <a:lnTo>
                    <a:pt x="29965" y="3873"/>
                  </a:lnTo>
                  <a:lnTo>
                    <a:pt x="29831" y="5152"/>
                  </a:lnTo>
                  <a:lnTo>
                    <a:pt x="29494" y="8115"/>
                  </a:lnTo>
                  <a:lnTo>
                    <a:pt x="29157" y="11111"/>
                  </a:lnTo>
                  <a:lnTo>
                    <a:pt x="27709" y="11010"/>
                  </a:lnTo>
                  <a:lnTo>
                    <a:pt x="26228" y="10909"/>
                  </a:lnTo>
                  <a:lnTo>
                    <a:pt x="25487" y="10808"/>
                  </a:lnTo>
                  <a:lnTo>
                    <a:pt x="24780" y="10741"/>
                  </a:lnTo>
                  <a:lnTo>
                    <a:pt x="24040" y="10606"/>
                  </a:lnTo>
                  <a:lnTo>
                    <a:pt x="23333" y="10438"/>
                  </a:lnTo>
                  <a:lnTo>
                    <a:pt x="21750" y="10101"/>
                  </a:lnTo>
                  <a:lnTo>
                    <a:pt x="20942" y="9933"/>
                  </a:lnTo>
                  <a:lnTo>
                    <a:pt x="20134" y="9798"/>
                  </a:lnTo>
                  <a:lnTo>
                    <a:pt x="19562" y="9731"/>
                  </a:lnTo>
                  <a:lnTo>
                    <a:pt x="19259" y="9697"/>
                  </a:lnTo>
                  <a:lnTo>
                    <a:pt x="18989" y="9596"/>
                  </a:lnTo>
                  <a:lnTo>
                    <a:pt x="18754" y="9529"/>
                  </a:lnTo>
                  <a:lnTo>
                    <a:pt x="18518" y="9495"/>
                  </a:lnTo>
                  <a:lnTo>
                    <a:pt x="18282" y="9495"/>
                  </a:lnTo>
                  <a:lnTo>
                    <a:pt x="18047" y="9562"/>
                  </a:lnTo>
                  <a:lnTo>
                    <a:pt x="18013" y="9596"/>
                  </a:lnTo>
                  <a:lnTo>
                    <a:pt x="17979" y="9663"/>
                  </a:lnTo>
                  <a:lnTo>
                    <a:pt x="18013" y="9697"/>
                  </a:lnTo>
                  <a:lnTo>
                    <a:pt x="18417" y="9697"/>
                  </a:lnTo>
                  <a:lnTo>
                    <a:pt x="18754" y="9731"/>
                  </a:lnTo>
                  <a:lnTo>
                    <a:pt x="18922" y="9832"/>
                  </a:lnTo>
                  <a:lnTo>
                    <a:pt x="19023" y="9865"/>
                  </a:lnTo>
                  <a:lnTo>
                    <a:pt x="19124" y="9899"/>
                  </a:lnTo>
                  <a:lnTo>
                    <a:pt x="19966" y="10034"/>
                  </a:lnTo>
                  <a:lnTo>
                    <a:pt x="20841" y="10135"/>
                  </a:lnTo>
                  <a:lnTo>
                    <a:pt x="21616" y="10303"/>
                  </a:lnTo>
                  <a:lnTo>
                    <a:pt x="22424" y="10471"/>
                  </a:lnTo>
                  <a:lnTo>
                    <a:pt x="23972" y="10842"/>
                  </a:lnTo>
                  <a:lnTo>
                    <a:pt x="24612" y="10977"/>
                  </a:lnTo>
                  <a:lnTo>
                    <a:pt x="25252" y="11078"/>
                  </a:lnTo>
                  <a:lnTo>
                    <a:pt x="26531" y="11212"/>
                  </a:lnTo>
                  <a:lnTo>
                    <a:pt x="27844" y="11280"/>
                  </a:lnTo>
                  <a:lnTo>
                    <a:pt x="29124" y="11347"/>
                  </a:lnTo>
                  <a:lnTo>
                    <a:pt x="29124" y="11482"/>
                  </a:lnTo>
                  <a:lnTo>
                    <a:pt x="29124" y="11549"/>
                  </a:lnTo>
                  <a:lnTo>
                    <a:pt x="29157" y="11583"/>
                  </a:lnTo>
                  <a:lnTo>
                    <a:pt x="29225" y="11616"/>
                  </a:lnTo>
                  <a:lnTo>
                    <a:pt x="29326" y="11583"/>
                  </a:lnTo>
                  <a:lnTo>
                    <a:pt x="29359" y="11549"/>
                  </a:lnTo>
                  <a:lnTo>
                    <a:pt x="29359" y="11482"/>
                  </a:lnTo>
                  <a:lnTo>
                    <a:pt x="29393" y="11381"/>
                  </a:lnTo>
                  <a:lnTo>
                    <a:pt x="29932" y="11414"/>
                  </a:lnTo>
                  <a:lnTo>
                    <a:pt x="29797" y="12189"/>
                  </a:lnTo>
                  <a:lnTo>
                    <a:pt x="27945" y="11818"/>
                  </a:lnTo>
                  <a:lnTo>
                    <a:pt x="26093" y="11515"/>
                  </a:lnTo>
                  <a:lnTo>
                    <a:pt x="24242" y="11246"/>
                  </a:lnTo>
                  <a:lnTo>
                    <a:pt x="22356" y="10977"/>
                  </a:lnTo>
                  <a:lnTo>
                    <a:pt x="21414" y="10876"/>
                  </a:lnTo>
                  <a:lnTo>
                    <a:pt x="20471" y="10775"/>
                  </a:lnTo>
                  <a:lnTo>
                    <a:pt x="18585" y="10606"/>
                  </a:lnTo>
                  <a:lnTo>
                    <a:pt x="17643" y="10505"/>
                  </a:lnTo>
                  <a:lnTo>
                    <a:pt x="16734" y="10337"/>
                  </a:lnTo>
                  <a:lnTo>
                    <a:pt x="15825" y="10168"/>
                  </a:lnTo>
                  <a:lnTo>
                    <a:pt x="14916" y="9933"/>
                  </a:lnTo>
                  <a:lnTo>
                    <a:pt x="16330" y="9764"/>
                  </a:lnTo>
                  <a:lnTo>
                    <a:pt x="17744" y="9562"/>
                  </a:lnTo>
                  <a:lnTo>
                    <a:pt x="17777" y="9596"/>
                  </a:lnTo>
                  <a:lnTo>
                    <a:pt x="17845" y="9630"/>
                  </a:lnTo>
                  <a:lnTo>
                    <a:pt x="17912" y="9596"/>
                  </a:lnTo>
                  <a:lnTo>
                    <a:pt x="17946" y="9529"/>
                  </a:lnTo>
                  <a:lnTo>
                    <a:pt x="17979" y="9529"/>
                  </a:lnTo>
                  <a:lnTo>
                    <a:pt x="18013" y="9495"/>
                  </a:lnTo>
                  <a:lnTo>
                    <a:pt x="18047" y="9461"/>
                  </a:lnTo>
                  <a:lnTo>
                    <a:pt x="18282" y="9428"/>
                  </a:lnTo>
                  <a:lnTo>
                    <a:pt x="18552" y="9394"/>
                  </a:lnTo>
                  <a:lnTo>
                    <a:pt x="19023" y="9327"/>
                  </a:lnTo>
                  <a:lnTo>
                    <a:pt x="20505" y="9158"/>
                  </a:lnTo>
                  <a:lnTo>
                    <a:pt x="22289" y="8956"/>
                  </a:lnTo>
                  <a:lnTo>
                    <a:pt x="22323" y="8956"/>
                  </a:lnTo>
                  <a:lnTo>
                    <a:pt x="22356" y="8923"/>
                  </a:lnTo>
                  <a:lnTo>
                    <a:pt x="23030" y="8855"/>
                  </a:lnTo>
                  <a:lnTo>
                    <a:pt x="23097" y="8822"/>
                  </a:lnTo>
                  <a:lnTo>
                    <a:pt x="23097" y="8754"/>
                  </a:lnTo>
                  <a:lnTo>
                    <a:pt x="23097" y="8721"/>
                  </a:lnTo>
                  <a:lnTo>
                    <a:pt x="23063" y="8653"/>
                  </a:lnTo>
                  <a:lnTo>
                    <a:pt x="22962" y="8216"/>
                  </a:lnTo>
                  <a:lnTo>
                    <a:pt x="22895" y="7744"/>
                  </a:lnTo>
                  <a:lnTo>
                    <a:pt x="22828" y="6835"/>
                  </a:lnTo>
                  <a:lnTo>
                    <a:pt x="22794" y="5893"/>
                  </a:lnTo>
                  <a:lnTo>
                    <a:pt x="22760" y="5421"/>
                  </a:lnTo>
                  <a:lnTo>
                    <a:pt x="22659" y="4984"/>
                  </a:lnTo>
                  <a:lnTo>
                    <a:pt x="22659" y="4950"/>
                  </a:lnTo>
                  <a:lnTo>
                    <a:pt x="22626" y="4950"/>
                  </a:lnTo>
                  <a:lnTo>
                    <a:pt x="22592" y="4984"/>
                  </a:lnTo>
                  <a:lnTo>
                    <a:pt x="22592" y="5017"/>
                  </a:lnTo>
                  <a:lnTo>
                    <a:pt x="22558" y="5017"/>
                  </a:lnTo>
                  <a:lnTo>
                    <a:pt x="19764" y="5152"/>
                  </a:lnTo>
                  <a:lnTo>
                    <a:pt x="19191" y="5152"/>
                  </a:lnTo>
                  <a:lnTo>
                    <a:pt x="18653" y="5186"/>
                  </a:lnTo>
                  <a:lnTo>
                    <a:pt x="18080" y="5287"/>
                  </a:lnTo>
                  <a:lnTo>
                    <a:pt x="17811" y="5354"/>
                  </a:lnTo>
                  <a:lnTo>
                    <a:pt x="17542" y="5455"/>
                  </a:lnTo>
                  <a:lnTo>
                    <a:pt x="17542" y="5421"/>
                  </a:lnTo>
                  <a:lnTo>
                    <a:pt x="17508" y="5388"/>
                  </a:lnTo>
                  <a:lnTo>
                    <a:pt x="17474" y="5388"/>
                  </a:lnTo>
                  <a:lnTo>
                    <a:pt x="17441" y="5354"/>
                  </a:lnTo>
                  <a:lnTo>
                    <a:pt x="17373" y="5354"/>
                  </a:lnTo>
                  <a:lnTo>
                    <a:pt x="14040" y="5556"/>
                  </a:lnTo>
                  <a:lnTo>
                    <a:pt x="12391" y="5691"/>
                  </a:lnTo>
                  <a:lnTo>
                    <a:pt x="10741" y="5859"/>
                  </a:lnTo>
                  <a:lnTo>
                    <a:pt x="9865" y="5926"/>
                  </a:lnTo>
                  <a:lnTo>
                    <a:pt x="10000" y="5657"/>
                  </a:lnTo>
                  <a:lnTo>
                    <a:pt x="10067" y="5320"/>
                  </a:lnTo>
                  <a:lnTo>
                    <a:pt x="10168" y="4714"/>
                  </a:lnTo>
                  <a:lnTo>
                    <a:pt x="10303" y="3940"/>
                  </a:lnTo>
                  <a:lnTo>
                    <a:pt x="10404" y="3166"/>
                  </a:lnTo>
                  <a:lnTo>
                    <a:pt x="10505" y="2391"/>
                  </a:lnTo>
                  <a:lnTo>
                    <a:pt x="10640" y="1583"/>
                  </a:lnTo>
                  <a:lnTo>
                    <a:pt x="10774" y="809"/>
                  </a:lnTo>
                  <a:lnTo>
                    <a:pt x="10909" y="1"/>
                  </a:lnTo>
                  <a:lnTo>
                    <a:pt x="10606" y="1"/>
                  </a:lnTo>
                  <a:close/>
                </a:path>
              </a:pathLst>
            </a:custGeom>
            <a:solidFill>
              <a:srgbClr val="BDD1D3"/>
            </a:solidFill>
            <a:ln>
              <a:noFill/>
            </a:ln>
          </p:spPr>
          <p:txBody>
            <a:bodyPr lIns="117025" tIns="117025" rIns="117025" bIns="117025" anchor="ctr"/>
            <a:lstStyle/>
            <a:p>
              <a:pPr>
                <a:defRPr/>
              </a:pPr>
              <a:endParaRPr lang="ru-RU" sz="1350"/>
            </a:p>
          </p:txBody>
        </p:sp>
        <p:sp>
          <p:nvSpPr>
            <p:cNvPr id="912" name="Shape 774">
              <a:extLst>
                <a:ext uri="{FF2B5EF4-FFF2-40B4-BE49-F238E27FC236}">
                  <a16:creationId xmlns:a16="http://schemas.microsoft.com/office/drawing/2014/main" id="{45990C3D-1CAB-5A35-24EE-0A095AA1FE7D}"/>
                </a:ext>
              </a:extLst>
            </p:cNvPr>
            <p:cNvSpPr>
              <a:spLocks/>
            </p:cNvSpPr>
            <p:nvPr/>
          </p:nvSpPr>
          <p:spPr bwMode="auto">
            <a:xfrm>
              <a:off x="7126363" y="4418807"/>
              <a:ext cx="32863" cy="23898"/>
            </a:xfrm>
            <a:custGeom>
              <a:avLst/>
              <a:gdLst>
                <a:gd name="T0" fmla="*/ 368359375 w 1314"/>
                <a:gd name="T1" fmla="*/ 0 h 943"/>
                <a:gd name="T2" fmla="*/ 183984375 w 1314"/>
                <a:gd name="T3" fmla="*/ 66015625 h 943"/>
                <a:gd name="T4" fmla="*/ 92187500 w 1314"/>
                <a:gd name="T5" fmla="*/ 92187500 h 943"/>
                <a:gd name="T6" fmla="*/ 65625000 w 1314"/>
                <a:gd name="T7" fmla="*/ 105468750 h 943"/>
                <a:gd name="T8" fmla="*/ 39453125 w 1314"/>
                <a:gd name="T9" fmla="*/ 105468750 h 943"/>
                <a:gd name="T10" fmla="*/ 39453125 w 1314"/>
                <a:gd name="T11" fmla="*/ 92187500 h 943"/>
                <a:gd name="T12" fmla="*/ 13281250 w 1314"/>
                <a:gd name="T13" fmla="*/ 92187500 h 943"/>
                <a:gd name="T14" fmla="*/ 13281250 w 1314"/>
                <a:gd name="T15" fmla="*/ 105468750 h 943"/>
                <a:gd name="T16" fmla="*/ 0 w 1314"/>
                <a:gd name="T17" fmla="*/ 105468750 h 943"/>
                <a:gd name="T18" fmla="*/ 13281250 w 1314"/>
                <a:gd name="T19" fmla="*/ 131640625 h 943"/>
                <a:gd name="T20" fmla="*/ 26171875 w 1314"/>
                <a:gd name="T21" fmla="*/ 157812500 h 943"/>
                <a:gd name="T22" fmla="*/ 39453125 w 1314"/>
                <a:gd name="T23" fmla="*/ 157812500 h 943"/>
                <a:gd name="T24" fmla="*/ 65625000 w 1314"/>
                <a:gd name="T25" fmla="*/ 171093750 h 943"/>
                <a:gd name="T26" fmla="*/ 105078125 w 1314"/>
                <a:gd name="T27" fmla="*/ 171093750 h 943"/>
                <a:gd name="T28" fmla="*/ 223437500 w 1314"/>
                <a:gd name="T29" fmla="*/ 157812500 h 943"/>
                <a:gd name="T30" fmla="*/ 341796875 w 1314"/>
                <a:gd name="T31" fmla="*/ 118359375 h 943"/>
                <a:gd name="T32" fmla="*/ 355078125 w 1314"/>
                <a:gd name="T33" fmla="*/ 184375000 h 943"/>
                <a:gd name="T34" fmla="*/ 381250000 w 1314"/>
                <a:gd name="T35" fmla="*/ 236718750 h 943"/>
                <a:gd name="T36" fmla="*/ 341796875 w 1314"/>
                <a:gd name="T37" fmla="*/ 236718750 h 943"/>
                <a:gd name="T38" fmla="*/ 315625000 w 1314"/>
                <a:gd name="T39" fmla="*/ 263281250 h 943"/>
                <a:gd name="T40" fmla="*/ 250000000 w 1314"/>
                <a:gd name="T41" fmla="*/ 289453125 h 943"/>
                <a:gd name="T42" fmla="*/ 223437500 w 1314"/>
                <a:gd name="T43" fmla="*/ 302734375 h 943"/>
                <a:gd name="T44" fmla="*/ 210546875 w 1314"/>
                <a:gd name="T45" fmla="*/ 302734375 h 943"/>
                <a:gd name="T46" fmla="*/ 223437500 w 1314"/>
                <a:gd name="T47" fmla="*/ 289453125 h 943"/>
                <a:gd name="T48" fmla="*/ 276171875 w 1314"/>
                <a:gd name="T49" fmla="*/ 263281250 h 943"/>
                <a:gd name="T50" fmla="*/ 328906250 w 1314"/>
                <a:gd name="T51" fmla="*/ 223828125 h 943"/>
                <a:gd name="T52" fmla="*/ 328906250 w 1314"/>
                <a:gd name="T53" fmla="*/ 210546875 h 943"/>
                <a:gd name="T54" fmla="*/ 328906250 w 1314"/>
                <a:gd name="T55" fmla="*/ 197265625 h 943"/>
                <a:gd name="T56" fmla="*/ 315625000 w 1314"/>
                <a:gd name="T57" fmla="*/ 184375000 h 943"/>
                <a:gd name="T58" fmla="*/ 289453125 w 1314"/>
                <a:gd name="T59" fmla="*/ 171093750 h 943"/>
                <a:gd name="T60" fmla="*/ 223437500 w 1314"/>
                <a:gd name="T61" fmla="*/ 210546875 h 943"/>
                <a:gd name="T62" fmla="*/ 144531250 w 1314"/>
                <a:gd name="T63" fmla="*/ 250000000 h 943"/>
                <a:gd name="T64" fmla="*/ 105078125 w 1314"/>
                <a:gd name="T65" fmla="*/ 289453125 h 943"/>
                <a:gd name="T66" fmla="*/ 92187500 w 1314"/>
                <a:gd name="T67" fmla="*/ 302734375 h 943"/>
                <a:gd name="T68" fmla="*/ 105078125 w 1314"/>
                <a:gd name="T69" fmla="*/ 328906250 h 943"/>
                <a:gd name="T70" fmla="*/ 118359375 w 1314"/>
                <a:gd name="T71" fmla="*/ 342187500 h 943"/>
                <a:gd name="T72" fmla="*/ 131640625 w 1314"/>
                <a:gd name="T73" fmla="*/ 342187500 h 943"/>
                <a:gd name="T74" fmla="*/ 171093750 w 1314"/>
                <a:gd name="T75" fmla="*/ 315625000 h 943"/>
                <a:gd name="T76" fmla="*/ 171093750 w 1314"/>
                <a:gd name="T77" fmla="*/ 342187500 h 943"/>
                <a:gd name="T78" fmla="*/ 183984375 w 1314"/>
                <a:gd name="T79" fmla="*/ 355078125 h 943"/>
                <a:gd name="T80" fmla="*/ 210546875 w 1314"/>
                <a:gd name="T81" fmla="*/ 368359375 h 943"/>
                <a:gd name="T82" fmla="*/ 276171875 w 1314"/>
                <a:gd name="T83" fmla="*/ 355078125 h 943"/>
                <a:gd name="T84" fmla="*/ 341796875 w 1314"/>
                <a:gd name="T85" fmla="*/ 315625000 h 943"/>
                <a:gd name="T86" fmla="*/ 381250000 w 1314"/>
                <a:gd name="T87" fmla="*/ 289453125 h 943"/>
                <a:gd name="T88" fmla="*/ 407812500 w 1314"/>
                <a:gd name="T89" fmla="*/ 263281250 h 943"/>
                <a:gd name="T90" fmla="*/ 433984375 w 1314"/>
                <a:gd name="T91" fmla="*/ 289453125 h 943"/>
                <a:gd name="T92" fmla="*/ 473437500 w 1314"/>
                <a:gd name="T93" fmla="*/ 289453125 h 943"/>
                <a:gd name="T94" fmla="*/ 499609375 w 1314"/>
                <a:gd name="T95" fmla="*/ 276171875 h 943"/>
                <a:gd name="T96" fmla="*/ 512890625 w 1314"/>
                <a:gd name="T97" fmla="*/ 250000000 h 943"/>
                <a:gd name="T98" fmla="*/ 499609375 w 1314"/>
                <a:gd name="T99" fmla="*/ 223828125 h 943"/>
                <a:gd name="T100" fmla="*/ 486718750 w 1314"/>
                <a:gd name="T101" fmla="*/ 197265625 h 943"/>
                <a:gd name="T102" fmla="*/ 447265625 w 1314"/>
                <a:gd name="T103" fmla="*/ 118359375 h 943"/>
                <a:gd name="T104" fmla="*/ 433984375 w 1314"/>
                <a:gd name="T105" fmla="*/ 52734375 h 943"/>
                <a:gd name="T106" fmla="*/ 433984375 w 1314"/>
                <a:gd name="T107" fmla="*/ 26562500 h 943"/>
                <a:gd name="T108" fmla="*/ 420703125 w 1314"/>
                <a:gd name="T109" fmla="*/ 0 h 943"/>
                <a:gd name="T110" fmla="*/ 368359375 w 1314"/>
                <a:gd name="T111" fmla="*/ 0 h 943"/>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1314"/>
                <a:gd name="T169" fmla="*/ 0 h 943"/>
                <a:gd name="T170" fmla="*/ 1314 w 1314"/>
                <a:gd name="T171" fmla="*/ 943 h 943"/>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1314" h="943" extrusionOk="0">
                  <a:moveTo>
                    <a:pt x="943" y="0"/>
                  </a:moveTo>
                  <a:lnTo>
                    <a:pt x="471" y="169"/>
                  </a:lnTo>
                  <a:lnTo>
                    <a:pt x="236" y="236"/>
                  </a:lnTo>
                  <a:lnTo>
                    <a:pt x="168" y="270"/>
                  </a:lnTo>
                  <a:lnTo>
                    <a:pt x="101" y="270"/>
                  </a:lnTo>
                  <a:lnTo>
                    <a:pt x="101" y="236"/>
                  </a:lnTo>
                  <a:lnTo>
                    <a:pt x="34" y="236"/>
                  </a:lnTo>
                  <a:lnTo>
                    <a:pt x="34" y="270"/>
                  </a:lnTo>
                  <a:lnTo>
                    <a:pt x="0" y="270"/>
                  </a:lnTo>
                  <a:lnTo>
                    <a:pt x="34" y="337"/>
                  </a:lnTo>
                  <a:lnTo>
                    <a:pt x="67" y="404"/>
                  </a:lnTo>
                  <a:lnTo>
                    <a:pt x="101" y="404"/>
                  </a:lnTo>
                  <a:lnTo>
                    <a:pt x="168" y="438"/>
                  </a:lnTo>
                  <a:lnTo>
                    <a:pt x="269" y="438"/>
                  </a:lnTo>
                  <a:lnTo>
                    <a:pt x="572" y="404"/>
                  </a:lnTo>
                  <a:lnTo>
                    <a:pt x="875" y="303"/>
                  </a:lnTo>
                  <a:lnTo>
                    <a:pt x="909" y="472"/>
                  </a:lnTo>
                  <a:lnTo>
                    <a:pt x="976" y="606"/>
                  </a:lnTo>
                  <a:lnTo>
                    <a:pt x="875" y="606"/>
                  </a:lnTo>
                  <a:lnTo>
                    <a:pt x="808" y="674"/>
                  </a:lnTo>
                  <a:lnTo>
                    <a:pt x="640" y="741"/>
                  </a:lnTo>
                  <a:lnTo>
                    <a:pt x="572" y="775"/>
                  </a:lnTo>
                  <a:lnTo>
                    <a:pt x="539" y="775"/>
                  </a:lnTo>
                  <a:lnTo>
                    <a:pt x="572" y="741"/>
                  </a:lnTo>
                  <a:lnTo>
                    <a:pt x="707" y="674"/>
                  </a:lnTo>
                  <a:lnTo>
                    <a:pt x="842" y="573"/>
                  </a:lnTo>
                  <a:lnTo>
                    <a:pt x="842" y="539"/>
                  </a:lnTo>
                  <a:lnTo>
                    <a:pt x="842" y="505"/>
                  </a:lnTo>
                  <a:lnTo>
                    <a:pt x="808" y="472"/>
                  </a:lnTo>
                  <a:lnTo>
                    <a:pt x="741" y="438"/>
                  </a:lnTo>
                  <a:lnTo>
                    <a:pt x="572" y="539"/>
                  </a:lnTo>
                  <a:lnTo>
                    <a:pt x="370" y="640"/>
                  </a:lnTo>
                  <a:lnTo>
                    <a:pt x="269" y="741"/>
                  </a:lnTo>
                  <a:lnTo>
                    <a:pt x="236" y="775"/>
                  </a:lnTo>
                  <a:lnTo>
                    <a:pt x="269" y="842"/>
                  </a:lnTo>
                  <a:lnTo>
                    <a:pt x="303" y="876"/>
                  </a:lnTo>
                  <a:lnTo>
                    <a:pt x="337" y="876"/>
                  </a:lnTo>
                  <a:lnTo>
                    <a:pt x="438" y="808"/>
                  </a:lnTo>
                  <a:lnTo>
                    <a:pt x="438" y="876"/>
                  </a:lnTo>
                  <a:lnTo>
                    <a:pt x="471" y="909"/>
                  </a:lnTo>
                  <a:lnTo>
                    <a:pt x="539" y="943"/>
                  </a:lnTo>
                  <a:lnTo>
                    <a:pt x="707" y="909"/>
                  </a:lnTo>
                  <a:lnTo>
                    <a:pt x="875" y="808"/>
                  </a:lnTo>
                  <a:lnTo>
                    <a:pt x="976" y="741"/>
                  </a:lnTo>
                  <a:lnTo>
                    <a:pt x="1044" y="674"/>
                  </a:lnTo>
                  <a:lnTo>
                    <a:pt x="1111" y="741"/>
                  </a:lnTo>
                  <a:lnTo>
                    <a:pt x="1212" y="741"/>
                  </a:lnTo>
                  <a:lnTo>
                    <a:pt x="1279" y="707"/>
                  </a:lnTo>
                  <a:lnTo>
                    <a:pt x="1313" y="640"/>
                  </a:lnTo>
                  <a:lnTo>
                    <a:pt x="1279" y="573"/>
                  </a:lnTo>
                  <a:lnTo>
                    <a:pt x="1246" y="505"/>
                  </a:lnTo>
                  <a:lnTo>
                    <a:pt x="1145" y="303"/>
                  </a:lnTo>
                  <a:lnTo>
                    <a:pt x="1111" y="135"/>
                  </a:lnTo>
                  <a:lnTo>
                    <a:pt x="1111" y="68"/>
                  </a:lnTo>
                  <a:lnTo>
                    <a:pt x="1077" y="0"/>
                  </a:lnTo>
                  <a:lnTo>
                    <a:pt x="943" y="0"/>
                  </a:lnTo>
                  <a:close/>
                </a:path>
              </a:pathLst>
            </a:custGeom>
            <a:solidFill>
              <a:srgbClr val="BDD1D3"/>
            </a:solidFill>
            <a:ln>
              <a:noFill/>
            </a:ln>
          </p:spPr>
          <p:txBody>
            <a:bodyPr lIns="117025" tIns="117025" rIns="117025" bIns="117025" anchor="ctr"/>
            <a:lstStyle/>
            <a:p>
              <a:pPr>
                <a:defRPr/>
              </a:pPr>
              <a:endParaRPr lang="ru-RU" sz="1350"/>
            </a:p>
          </p:txBody>
        </p:sp>
        <p:sp>
          <p:nvSpPr>
            <p:cNvPr id="913" name="Shape 775">
              <a:extLst>
                <a:ext uri="{FF2B5EF4-FFF2-40B4-BE49-F238E27FC236}">
                  <a16:creationId xmlns:a16="http://schemas.microsoft.com/office/drawing/2014/main" id="{109BF5C9-A839-8338-8858-1D1E2CAAA619}"/>
                </a:ext>
              </a:extLst>
            </p:cNvPr>
            <p:cNvSpPr>
              <a:spLocks/>
            </p:cNvSpPr>
            <p:nvPr/>
          </p:nvSpPr>
          <p:spPr bwMode="auto">
            <a:xfrm>
              <a:off x="7000886" y="3964154"/>
              <a:ext cx="17925" cy="17923"/>
            </a:xfrm>
            <a:custGeom>
              <a:avLst/>
              <a:gdLst>
                <a:gd name="T0" fmla="*/ 171093750 w 708"/>
                <a:gd name="T1" fmla="*/ 79296875 h 708"/>
                <a:gd name="T2" fmla="*/ 197656250 w 708"/>
                <a:gd name="T3" fmla="*/ 92187500 h 708"/>
                <a:gd name="T4" fmla="*/ 210546875 w 708"/>
                <a:gd name="T5" fmla="*/ 118750000 h 708"/>
                <a:gd name="T6" fmla="*/ 210546875 w 708"/>
                <a:gd name="T7" fmla="*/ 158203125 h 708"/>
                <a:gd name="T8" fmla="*/ 197656250 w 708"/>
                <a:gd name="T9" fmla="*/ 184375000 h 708"/>
                <a:gd name="T10" fmla="*/ 171093750 w 708"/>
                <a:gd name="T11" fmla="*/ 210546875 h 708"/>
                <a:gd name="T12" fmla="*/ 105468750 w 708"/>
                <a:gd name="T13" fmla="*/ 210546875 h 708"/>
                <a:gd name="T14" fmla="*/ 79296875 w 708"/>
                <a:gd name="T15" fmla="*/ 197656250 h 708"/>
                <a:gd name="T16" fmla="*/ 66015625 w 708"/>
                <a:gd name="T17" fmla="*/ 158203125 h 708"/>
                <a:gd name="T18" fmla="*/ 92187500 w 708"/>
                <a:gd name="T19" fmla="*/ 118750000 h 708"/>
                <a:gd name="T20" fmla="*/ 105468750 w 708"/>
                <a:gd name="T21" fmla="*/ 105468750 h 708"/>
                <a:gd name="T22" fmla="*/ 131640625 w 708"/>
                <a:gd name="T23" fmla="*/ 92187500 h 708"/>
                <a:gd name="T24" fmla="*/ 144921875 w 708"/>
                <a:gd name="T25" fmla="*/ 79296875 h 708"/>
                <a:gd name="T26" fmla="*/ 171093750 w 708"/>
                <a:gd name="T27" fmla="*/ 79296875 h 708"/>
                <a:gd name="T28" fmla="*/ 131640625 w 708"/>
                <a:gd name="T29" fmla="*/ 390625 h 708"/>
                <a:gd name="T30" fmla="*/ 105468750 w 708"/>
                <a:gd name="T31" fmla="*/ 13281250 h 708"/>
                <a:gd name="T32" fmla="*/ 79296875 w 708"/>
                <a:gd name="T33" fmla="*/ 26562500 h 708"/>
                <a:gd name="T34" fmla="*/ 52734375 w 708"/>
                <a:gd name="T35" fmla="*/ 52734375 h 708"/>
                <a:gd name="T36" fmla="*/ 39843750 w 708"/>
                <a:gd name="T37" fmla="*/ 79296875 h 708"/>
                <a:gd name="T38" fmla="*/ 39843750 w 708"/>
                <a:gd name="T39" fmla="*/ 92187500 h 708"/>
                <a:gd name="T40" fmla="*/ 13281250 w 708"/>
                <a:gd name="T41" fmla="*/ 131640625 h 708"/>
                <a:gd name="T42" fmla="*/ 390625 w 708"/>
                <a:gd name="T43" fmla="*/ 171093750 h 708"/>
                <a:gd name="T44" fmla="*/ 13281250 w 708"/>
                <a:gd name="T45" fmla="*/ 210546875 h 708"/>
                <a:gd name="T46" fmla="*/ 26562500 w 708"/>
                <a:gd name="T47" fmla="*/ 237109375 h 708"/>
                <a:gd name="T48" fmla="*/ 52734375 w 708"/>
                <a:gd name="T49" fmla="*/ 263281250 h 708"/>
                <a:gd name="T50" fmla="*/ 79296875 w 708"/>
                <a:gd name="T51" fmla="*/ 276562500 h 708"/>
                <a:gd name="T52" fmla="*/ 144921875 w 708"/>
                <a:gd name="T53" fmla="*/ 276562500 h 708"/>
                <a:gd name="T54" fmla="*/ 197656250 w 708"/>
                <a:gd name="T55" fmla="*/ 263281250 h 708"/>
                <a:gd name="T56" fmla="*/ 237109375 w 708"/>
                <a:gd name="T57" fmla="*/ 250000000 h 708"/>
                <a:gd name="T58" fmla="*/ 250000000 w 708"/>
                <a:gd name="T59" fmla="*/ 223828125 h 708"/>
                <a:gd name="T60" fmla="*/ 276562500 w 708"/>
                <a:gd name="T61" fmla="*/ 171093750 h 708"/>
                <a:gd name="T62" fmla="*/ 276562500 w 708"/>
                <a:gd name="T63" fmla="*/ 105468750 h 708"/>
                <a:gd name="T64" fmla="*/ 263281250 w 708"/>
                <a:gd name="T65" fmla="*/ 66015625 h 708"/>
                <a:gd name="T66" fmla="*/ 250000000 w 708"/>
                <a:gd name="T67" fmla="*/ 39843750 h 708"/>
                <a:gd name="T68" fmla="*/ 223828125 w 708"/>
                <a:gd name="T69" fmla="*/ 26562500 h 708"/>
                <a:gd name="T70" fmla="*/ 197656250 w 708"/>
                <a:gd name="T71" fmla="*/ 13281250 h 708"/>
                <a:gd name="T72" fmla="*/ 131640625 w 708"/>
                <a:gd name="T73" fmla="*/ 390625 h 70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708"/>
                <a:gd name="T112" fmla="*/ 0 h 708"/>
                <a:gd name="T113" fmla="*/ 708 w 708"/>
                <a:gd name="T114" fmla="*/ 708 h 70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708" h="708" extrusionOk="0">
                  <a:moveTo>
                    <a:pt x="438" y="203"/>
                  </a:moveTo>
                  <a:lnTo>
                    <a:pt x="506" y="236"/>
                  </a:lnTo>
                  <a:lnTo>
                    <a:pt x="539" y="304"/>
                  </a:lnTo>
                  <a:lnTo>
                    <a:pt x="539" y="405"/>
                  </a:lnTo>
                  <a:lnTo>
                    <a:pt x="506" y="472"/>
                  </a:lnTo>
                  <a:lnTo>
                    <a:pt x="438" y="539"/>
                  </a:lnTo>
                  <a:lnTo>
                    <a:pt x="270" y="539"/>
                  </a:lnTo>
                  <a:lnTo>
                    <a:pt x="203" y="506"/>
                  </a:lnTo>
                  <a:lnTo>
                    <a:pt x="169" y="405"/>
                  </a:lnTo>
                  <a:lnTo>
                    <a:pt x="236" y="304"/>
                  </a:lnTo>
                  <a:lnTo>
                    <a:pt x="270" y="270"/>
                  </a:lnTo>
                  <a:lnTo>
                    <a:pt x="337" y="236"/>
                  </a:lnTo>
                  <a:lnTo>
                    <a:pt x="371" y="203"/>
                  </a:lnTo>
                  <a:lnTo>
                    <a:pt x="438" y="203"/>
                  </a:lnTo>
                  <a:close/>
                  <a:moveTo>
                    <a:pt x="337" y="1"/>
                  </a:moveTo>
                  <a:lnTo>
                    <a:pt x="270" y="34"/>
                  </a:lnTo>
                  <a:lnTo>
                    <a:pt x="203" y="68"/>
                  </a:lnTo>
                  <a:lnTo>
                    <a:pt x="135" y="135"/>
                  </a:lnTo>
                  <a:lnTo>
                    <a:pt x="102" y="203"/>
                  </a:lnTo>
                  <a:lnTo>
                    <a:pt x="102" y="236"/>
                  </a:lnTo>
                  <a:lnTo>
                    <a:pt x="34" y="337"/>
                  </a:lnTo>
                  <a:lnTo>
                    <a:pt x="1" y="438"/>
                  </a:lnTo>
                  <a:lnTo>
                    <a:pt x="34" y="539"/>
                  </a:lnTo>
                  <a:lnTo>
                    <a:pt x="68" y="607"/>
                  </a:lnTo>
                  <a:lnTo>
                    <a:pt x="135" y="674"/>
                  </a:lnTo>
                  <a:lnTo>
                    <a:pt x="203" y="708"/>
                  </a:lnTo>
                  <a:lnTo>
                    <a:pt x="371" y="708"/>
                  </a:lnTo>
                  <a:lnTo>
                    <a:pt x="506" y="674"/>
                  </a:lnTo>
                  <a:lnTo>
                    <a:pt x="607" y="640"/>
                  </a:lnTo>
                  <a:lnTo>
                    <a:pt x="640" y="573"/>
                  </a:lnTo>
                  <a:lnTo>
                    <a:pt x="708" y="438"/>
                  </a:lnTo>
                  <a:lnTo>
                    <a:pt x="708" y="270"/>
                  </a:lnTo>
                  <a:lnTo>
                    <a:pt x="674" y="169"/>
                  </a:lnTo>
                  <a:lnTo>
                    <a:pt x="640" y="102"/>
                  </a:lnTo>
                  <a:lnTo>
                    <a:pt x="573" y="68"/>
                  </a:lnTo>
                  <a:lnTo>
                    <a:pt x="506" y="34"/>
                  </a:lnTo>
                  <a:lnTo>
                    <a:pt x="337" y="1"/>
                  </a:lnTo>
                  <a:close/>
                </a:path>
              </a:pathLst>
            </a:custGeom>
            <a:solidFill>
              <a:srgbClr val="BDD1D3"/>
            </a:solidFill>
            <a:ln>
              <a:noFill/>
            </a:ln>
          </p:spPr>
          <p:txBody>
            <a:bodyPr lIns="117025" tIns="117025" rIns="117025" bIns="117025" anchor="ctr"/>
            <a:lstStyle/>
            <a:p>
              <a:pPr>
                <a:defRPr/>
              </a:pPr>
              <a:endParaRPr lang="ru-RU" sz="1350"/>
            </a:p>
          </p:txBody>
        </p:sp>
        <p:sp>
          <p:nvSpPr>
            <p:cNvPr id="914" name="Shape 776">
              <a:extLst>
                <a:ext uri="{FF2B5EF4-FFF2-40B4-BE49-F238E27FC236}">
                  <a16:creationId xmlns:a16="http://schemas.microsoft.com/office/drawing/2014/main" id="{27E5697D-9073-011E-1735-EAA772CAD53C}"/>
                </a:ext>
              </a:extLst>
            </p:cNvPr>
            <p:cNvSpPr>
              <a:spLocks/>
            </p:cNvSpPr>
            <p:nvPr/>
          </p:nvSpPr>
          <p:spPr bwMode="auto">
            <a:xfrm>
              <a:off x="7124570" y="4429561"/>
              <a:ext cx="8365" cy="15533"/>
            </a:xfrm>
            <a:custGeom>
              <a:avLst/>
              <a:gdLst>
                <a:gd name="T0" fmla="*/ 13281250 w 338"/>
                <a:gd name="T1" fmla="*/ 390625 h 607"/>
                <a:gd name="T2" fmla="*/ 390625 w 338"/>
                <a:gd name="T3" fmla="*/ 13671875 h 607"/>
                <a:gd name="T4" fmla="*/ 390625 w 338"/>
                <a:gd name="T5" fmla="*/ 105468750 h 607"/>
                <a:gd name="T6" fmla="*/ 390625 w 338"/>
                <a:gd name="T7" fmla="*/ 184375000 h 607"/>
                <a:gd name="T8" fmla="*/ 13281250 w 338"/>
                <a:gd name="T9" fmla="*/ 210937500 h 607"/>
                <a:gd name="T10" fmla="*/ 39843750 w 338"/>
                <a:gd name="T11" fmla="*/ 237109375 h 607"/>
                <a:gd name="T12" fmla="*/ 118750000 w 338"/>
                <a:gd name="T13" fmla="*/ 237109375 h 607"/>
                <a:gd name="T14" fmla="*/ 131640625 w 338"/>
                <a:gd name="T15" fmla="*/ 210937500 h 607"/>
                <a:gd name="T16" fmla="*/ 131640625 w 338"/>
                <a:gd name="T17" fmla="*/ 184375000 h 607"/>
                <a:gd name="T18" fmla="*/ 105468750 w 338"/>
                <a:gd name="T19" fmla="*/ 158203125 h 607"/>
                <a:gd name="T20" fmla="*/ 92187500 w 338"/>
                <a:gd name="T21" fmla="*/ 158203125 h 607"/>
                <a:gd name="T22" fmla="*/ 79296875 w 338"/>
                <a:gd name="T23" fmla="*/ 66015625 h 607"/>
                <a:gd name="T24" fmla="*/ 52734375 w 338"/>
                <a:gd name="T25" fmla="*/ 39843750 h 607"/>
                <a:gd name="T26" fmla="*/ 26562500 w 338"/>
                <a:gd name="T27" fmla="*/ 390625 h 607"/>
                <a:gd name="T28" fmla="*/ 13281250 w 338"/>
                <a:gd name="T29" fmla="*/ 390625 h 60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338"/>
                <a:gd name="T46" fmla="*/ 0 h 607"/>
                <a:gd name="T47" fmla="*/ 338 w 338"/>
                <a:gd name="T48" fmla="*/ 607 h 60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338" h="607" extrusionOk="0">
                  <a:moveTo>
                    <a:pt x="34" y="1"/>
                  </a:moveTo>
                  <a:lnTo>
                    <a:pt x="1" y="35"/>
                  </a:lnTo>
                  <a:lnTo>
                    <a:pt x="1" y="270"/>
                  </a:lnTo>
                  <a:lnTo>
                    <a:pt x="1" y="472"/>
                  </a:lnTo>
                  <a:lnTo>
                    <a:pt x="34" y="540"/>
                  </a:lnTo>
                  <a:lnTo>
                    <a:pt x="102" y="607"/>
                  </a:lnTo>
                  <a:lnTo>
                    <a:pt x="304" y="607"/>
                  </a:lnTo>
                  <a:lnTo>
                    <a:pt x="337" y="540"/>
                  </a:lnTo>
                  <a:lnTo>
                    <a:pt x="337" y="472"/>
                  </a:lnTo>
                  <a:lnTo>
                    <a:pt x="270" y="405"/>
                  </a:lnTo>
                  <a:lnTo>
                    <a:pt x="236" y="405"/>
                  </a:lnTo>
                  <a:lnTo>
                    <a:pt x="203" y="169"/>
                  </a:lnTo>
                  <a:lnTo>
                    <a:pt x="135" y="102"/>
                  </a:lnTo>
                  <a:lnTo>
                    <a:pt x="68"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915" name="Shape 777">
              <a:extLst>
                <a:ext uri="{FF2B5EF4-FFF2-40B4-BE49-F238E27FC236}">
                  <a16:creationId xmlns:a16="http://schemas.microsoft.com/office/drawing/2014/main" id="{26CF3996-52B8-DF2F-60D4-C4DB1F395D0B}"/>
                </a:ext>
              </a:extLst>
            </p:cNvPr>
            <p:cNvSpPr>
              <a:spLocks/>
            </p:cNvSpPr>
            <p:nvPr/>
          </p:nvSpPr>
          <p:spPr bwMode="auto">
            <a:xfrm>
              <a:off x="6900504" y="2973000"/>
              <a:ext cx="59154" cy="8961"/>
            </a:xfrm>
            <a:custGeom>
              <a:avLst/>
              <a:gdLst>
                <a:gd name="T0" fmla="*/ 565625000 w 2357"/>
                <a:gd name="T1" fmla="*/ 390625 h 371"/>
                <a:gd name="T2" fmla="*/ 289453125 w 2357"/>
                <a:gd name="T3" fmla="*/ 13281250 h 371"/>
                <a:gd name="T4" fmla="*/ 144531250 w 2357"/>
                <a:gd name="T5" fmla="*/ 26562500 h 371"/>
                <a:gd name="T6" fmla="*/ 13281250 w 2357"/>
                <a:gd name="T7" fmla="*/ 52734375 h 371"/>
                <a:gd name="T8" fmla="*/ 0 w 2357"/>
                <a:gd name="T9" fmla="*/ 66015625 h 371"/>
                <a:gd name="T10" fmla="*/ 13281250 w 2357"/>
                <a:gd name="T11" fmla="*/ 66015625 h 371"/>
                <a:gd name="T12" fmla="*/ 118359375 w 2357"/>
                <a:gd name="T13" fmla="*/ 79296875 h 371"/>
                <a:gd name="T14" fmla="*/ 236718750 w 2357"/>
                <a:gd name="T15" fmla="*/ 79296875 h 371"/>
                <a:gd name="T16" fmla="*/ 460156250 w 2357"/>
                <a:gd name="T17" fmla="*/ 66015625 h 371"/>
                <a:gd name="T18" fmla="*/ 565625000 w 2357"/>
                <a:gd name="T19" fmla="*/ 66015625 h 371"/>
                <a:gd name="T20" fmla="*/ 670703125 w 2357"/>
                <a:gd name="T21" fmla="*/ 79296875 h 371"/>
                <a:gd name="T22" fmla="*/ 775781250 w 2357"/>
                <a:gd name="T23" fmla="*/ 92187500 h 371"/>
                <a:gd name="T24" fmla="*/ 881250000 w 2357"/>
                <a:gd name="T25" fmla="*/ 144921875 h 371"/>
                <a:gd name="T26" fmla="*/ 907421875 w 2357"/>
                <a:gd name="T27" fmla="*/ 144921875 h 371"/>
                <a:gd name="T28" fmla="*/ 920703125 w 2357"/>
                <a:gd name="T29" fmla="*/ 131640625 h 371"/>
                <a:gd name="T30" fmla="*/ 920703125 w 2357"/>
                <a:gd name="T31" fmla="*/ 118750000 h 371"/>
                <a:gd name="T32" fmla="*/ 920703125 w 2357"/>
                <a:gd name="T33" fmla="*/ 92187500 h 371"/>
                <a:gd name="T34" fmla="*/ 881250000 w 2357"/>
                <a:gd name="T35" fmla="*/ 66015625 h 371"/>
                <a:gd name="T36" fmla="*/ 841796875 w 2357"/>
                <a:gd name="T37" fmla="*/ 39843750 h 371"/>
                <a:gd name="T38" fmla="*/ 749609375 w 2357"/>
                <a:gd name="T39" fmla="*/ 13281250 h 371"/>
                <a:gd name="T40" fmla="*/ 657421875 w 2357"/>
                <a:gd name="T41" fmla="*/ 390625 h 371"/>
                <a:gd name="T42" fmla="*/ 565625000 w 2357"/>
                <a:gd name="T43" fmla="*/ 390625 h 371"/>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357"/>
                <a:gd name="T67" fmla="*/ 0 h 371"/>
                <a:gd name="T68" fmla="*/ 2357 w 2357"/>
                <a:gd name="T69" fmla="*/ 371 h 371"/>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357" h="371" extrusionOk="0">
                  <a:moveTo>
                    <a:pt x="1448" y="1"/>
                  </a:moveTo>
                  <a:lnTo>
                    <a:pt x="741" y="34"/>
                  </a:lnTo>
                  <a:lnTo>
                    <a:pt x="370" y="68"/>
                  </a:lnTo>
                  <a:lnTo>
                    <a:pt x="34" y="135"/>
                  </a:lnTo>
                  <a:lnTo>
                    <a:pt x="0" y="169"/>
                  </a:lnTo>
                  <a:lnTo>
                    <a:pt x="34" y="169"/>
                  </a:lnTo>
                  <a:lnTo>
                    <a:pt x="303" y="203"/>
                  </a:lnTo>
                  <a:lnTo>
                    <a:pt x="606" y="203"/>
                  </a:lnTo>
                  <a:lnTo>
                    <a:pt x="1178" y="169"/>
                  </a:lnTo>
                  <a:lnTo>
                    <a:pt x="1448" y="169"/>
                  </a:lnTo>
                  <a:lnTo>
                    <a:pt x="1717" y="203"/>
                  </a:lnTo>
                  <a:lnTo>
                    <a:pt x="1986" y="236"/>
                  </a:lnTo>
                  <a:lnTo>
                    <a:pt x="2256" y="371"/>
                  </a:lnTo>
                  <a:lnTo>
                    <a:pt x="2323" y="371"/>
                  </a:lnTo>
                  <a:lnTo>
                    <a:pt x="2357" y="337"/>
                  </a:lnTo>
                  <a:lnTo>
                    <a:pt x="2357" y="304"/>
                  </a:lnTo>
                  <a:lnTo>
                    <a:pt x="2357" y="236"/>
                  </a:lnTo>
                  <a:lnTo>
                    <a:pt x="2256" y="169"/>
                  </a:lnTo>
                  <a:lnTo>
                    <a:pt x="2155" y="102"/>
                  </a:lnTo>
                  <a:lnTo>
                    <a:pt x="1919" y="34"/>
                  </a:lnTo>
                  <a:lnTo>
                    <a:pt x="1683" y="1"/>
                  </a:lnTo>
                  <a:lnTo>
                    <a:pt x="1448" y="1"/>
                  </a:lnTo>
                  <a:close/>
                </a:path>
              </a:pathLst>
            </a:custGeom>
            <a:solidFill>
              <a:srgbClr val="BDD1D3"/>
            </a:solidFill>
            <a:ln>
              <a:noFill/>
            </a:ln>
          </p:spPr>
          <p:txBody>
            <a:bodyPr lIns="117025" tIns="117025" rIns="117025" bIns="117025" anchor="ctr"/>
            <a:lstStyle/>
            <a:p>
              <a:pPr>
                <a:defRPr/>
              </a:pPr>
              <a:endParaRPr lang="ru-RU" sz="1350"/>
            </a:p>
          </p:txBody>
        </p:sp>
        <p:sp>
          <p:nvSpPr>
            <p:cNvPr id="916" name="Shape 778">
              <a:extLst>
                <a:ext uri="{FF2B5EF4-FFF2-40B4-BE49-F238E27FC236}">
                  <a16:creationId xmlns:a16="http://schemas.microsoft.com/office/drawing/2014/main" id="{DBF2349A-CC29-F56E-993D-C094FF6B6C45}"/>
                </a:ext>
              </a:extLst>
            </p:cNvPr>
            <p:cNvSpPr>
              <a:spLocks/>
            </p:cNvSpPr>
            <p:nvPr/>
          </p:nvSpPr>
          <p:spPr bwMode="auto">
            <a:xfrm>
              <a:off x="6748140" y="3072772"/>
              <a:ext cx="106954" cy="36444"/>
            </a:xfrm>
            <a:custGeom>
              <a:avLst/>
              <a:gdLst>
                <a:gd name="T0" fmla="*/ 1604687500 w 4276"/>
                <a:gd name="T1" fmla="*/ 0 h 1448"/>
                <a:gd name="T2" fmla="*/ 1512500000 w 4276"/>
                <a:gd name="T3" fmla="*/ 26171875 h 1448"/>
                <a:gd name="T4" fmla="*/ 1367968750 w 4276"/>
                <a:gd name="T5" fmla="*/ 65625000 h 1448"/>
                <a:gd name="T6" fmla="*/ 1223046875 w 4276"/>
                <a:gd name="T7" fmla="*/ 118359375 h 1448"/>
                <a:gd name="T8" fmla="*/ 946875000 w 4276"/>
                <a:gd name="T9" fmla="*/ 210546875 h 1448"/>
                <a:gd name="T10" fmla="*/ 473437500 w 4276"/>
                <a:gd name="T11" fmla="*/ 368359375 h 1448"/>
                <a:gd name="T12" fmla="*/ 236718750 w 4276"/>
                <a:gd name="T13" fmla="*/ 447265625 h 1448"/>
                <a:gd name="T14" fmla="*/ 13281250 w 4276"/>
                <a:gd name="T15" fmla="*/ 539062500 h 1448"/>
                <a:gd name="T16" fmla="*/ 0 w 4276"/>
                <a:gd name="T17" fmla="*/ 552343750 h 1448"/>
                <a:gd name="T18" fmla="*/ 0 w 4276"/>
                <a:gd name="T19" fmla="*/ 565625000 h 1448"/>
                <a:gd name="T20" fmla="*/ 13281250 w 4276"/>
                <a:gd name="T21" fmla="*/ 565625000 h 1448"/>
                <a:gd name="T22" fmla="*/ 236718750 w 4276"/>
                <a:gd name="T23" fmla="*/ 526171875 h 1448"/>
                <a:gd name="T24" fmla="*/ 447265625 w 4276"/>
                <a:gd name="T25" fmla="*/ 460156250 h 1448"/>
                <a:gd name="T26" fmla="*/ 867968750 w 4276"/>
                <a:gd name="T27" fmla="*/ 328906250 h 1448"/>
                <a:gd name="T28" fmla="*/ 1275781250 w 4276"/>
                <a:gd name="T29" fmla="*/ 210546875 h 1448"/>
                <a:gd name="T30" fmla="*/ 1486328125 w 4276"/>
                <a:gd name="T31" fmla="*/ 131640625 h 1448"/>
                <a:gd name="T32" fmla="*/ 1578125000 w 4276"/>
                <a:gd name="T33" fmla="*/ 92187500 h 1448"/>
                <a:gd name="T34" fmla="*/ 1657031250 w 4276"/>
                <a:gd name="T35" fmla="*/ 39453125 h 1448"/>
                <a:gd name="T36" fmla="*/ 1670312500 w 4276"/>
                <a:gd name="T37" fmla="*/ 26171875 h 1448"/>
                <a:gd name="T38" fmla="*/ 1657031250 w 4276"/>
                <a:gd name="T39" fmla="*/ 13281250 h 1448"/>
                <a:gd name="T40" fmla="*/ 1630859375 w 4276"/>
                <a:gd name="T41" fmla="*/ 0 h 1448"/>
                <a:gd name="T42" fmla="*/ 1604687500 w 4276"/>
                <a:gd name="T43" fmla="*/ 0 h 1448"/>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4276"/>
                <a:gd name="T67" fmla="*/ 0 h 1448"/>
                <a:gd name="T68" fmla="*/ 4276 w 4276"/>
                <a:gd name="T69" fmla="*/ 1448 h 1448"/>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4276" h="1448" extrusionOk="0">
                  <a:moveTo>
                    <a:pt x="4108" y="0"/>
                  </a:moveTo>
                  <a:lnTo>
                    <a:pt x="3872" y="67"/>
                  </a:lnTo>
                  <a:lnTo>
                    <a:pt x="3502" y="168"/>
                  </a:lnTo>
                  <a:lnTo>
                    <a:pt x="3131" y="303"/>
                  </a:lnTo>
                  <a:lnTo>
                    <a:pt x="2424" y="539"/>
                  </a:lnTo>
                  <a:lnTo>
                    <a:pt x="1212" y="943"/>
                  </a:lnTo>
                  <a:lnTo>
                    <a:pt x="606" y="1145"/>
                  </a:lnTo>
                  <a:lnTo>
                    <a:pt x="34" y="1380"/>
                  </a:lnTo>
                  <a:lnTo>
                    <a:pt x="0" y="1414"/>
                  </a:lnTo>
                  <a:lnTo>
                    <a:pt x="0" y="1448"/>
                  </a:lnTo>
                  <a:lnTo>
                    <a:pt x="34" y="1448"/>
                  </a:lnTo>
                  <a:lnTo>
                    <a:pt x="606" y="1347"/>
                  </a:lnTo>
                  <a:lnTo>
                    <a:pt x="1145" y="1178"/>
                  </a:lnTo>
                  <a:lnTo>
                    <a:pt x="2222" y="842"/>
                  </a:lnTo>
                  <a:lnTo>
                    <a:pt x="3266" y="539"/>
                  </a:lnTo>
                  <a:lnTo>
                    <a:pt x="3805" y="337"/>
                  </a:lnTo>
                  <a:lnTo>
                    <a:pt x="4040" y="236"/>
                  </a:lnTo>
                  <a:lnTo>
                    <a:pt x="4242" y="101"/>
                  </a:lnTo>
                  <a:lnTo>
                    <a:pt x="4276" y="67"/>
                  </a:lnTo>
                  <a:lnTo>
                    <a:pt x="4242" y="34"/>
                  </a:lnTo>
                  <a:lnTo>
                    <a:pt x="4175" y="0"/>
                  </a:lnTo>
                  <a:lnTo>
                    <a:pt x="4108" y="0"/>
                  </a:lnTo>
                  <a:close/>
                </a:path>
              </a:pathLst>
            </a:custGeom>
            <a:solidFill>
              <a:srgbClr val="BDD1D3"/>
            </a:solidFill>
            <a:ln>
              <a:noFill/>
            </a:ln>
          </p:spPr>
          <p:txBody>
            <a:bodyPr lIns="117025" tIns="117025" rIns="117025" bIns="117025" anchor="ctr"/>
            <a:lstStyle/>
            <a:p>
              <a:pPr>
                <a:defRPr/>
              </a:pPr>
              <a:endParaRPr lang="ru-RU" sz="1350"/>
            </a:p>
          </p:txBody>
        </p:sp>
        <p:sp>
          <p:nvSpPr>
            <p:cNvPr id="917" name="Shape 779">
              <a:extLst>
                <a:ext uri="{FF2B5EF4-FFF2-40B4-BE49-F238E27FC236}">
                  <a16:creationId xmlns:a16="http://schemas.microsoft.com/office/drawing/2014/main" id="{13B318A3-C1C4-3F3F-2D53-487CE2F408A5}"/>
                </a:ext>
              </a:extLst>
            </p:cNvPr>
            <p:cNvSpPr>
              <a:spLocks/>
            </p:cNvSpPr>
            <p:nvPr/>
          </p:nvSpPr>
          <p:spPr bwMode="auto">
            <a:xfrm>
              <a:off x="7065417" y="3940854"/>
              <a:ext cx="53178" cy="20313"/>
            </a:xfrm>
            <a:custGeom>
              <a:avLst/>
              <a:gdLst>
                <a:gd name="T0" fmla="*/ 750000000 w 2123"/>
                <a:gd name="T1" fmla="*/ 390625 h 809"/>
                <a:gd name="T2" fmla="*/ 723828125 w 2123"/>
                <a:gd name="T3" fmla="*/ 13281250 h 809"/>
                <a:gd name="T4" fmla="*/ 631640625 w 2123"/>
                <a:gd name="T5" fmla="*/ 39843750 h 809"/>
                <a:gd name="T6" fmla="*/ 539453125 w 2123"/>
                <a:gd name="T7" fmla="*/ 66015625 h 809"/>
                <a:gd name="T8" fmla="*/ 368750000 w 2123"/>
                <a:gd name="T9" fmla="*/ 105468750 h 809"/>
                <a:gd name="T10" fmla="*/ 184375000 w 2123"/>
                <a:gd name="T11" fmla="*/ 144921875 h 809"/>
                <a:gd name="T12" fmla="*/ 105468750 w 2123"/>
                <a:gd name="T13" fmla="*/ 184375000 h 809"/>
                <a:gd name="T14" fmla="*/ 13671875 w 2123"/>
                <a:gd name="T15" fmla="*/ 223828125 h 809"/>
                <a:gd name="T16" fmla="*/ 390625 w 2123"/>
                <a:gd name="T17" fmla="*/ 263281250 h 809"/>
                <a:gd name="T18" fmla="*/ 390625 w 2123"/>
                <a:gd name="T19" fmla="*/ 289453125 h 809"/>
                <a:gd name="T20" fmla="*/ 26562500 w 2123"/>
                <a:gd name="T21" fmla="*/ 316015625 h 809"/>
                <a:gd name="T22" fmla="*/ 53125000 w 2123"/>
                <a:gd name="T23" fmla="*/ 316015625 h 809"/>
                <a:gd name="T24" fmla="*/ 434375000 w 2123"/>
                <a:gd name="T25" fmla="*/ 250000000 h 809"/>
                <a:gd name="T26" fmla="*/ 618359375 w 2123"/>
                <a:gd name="T27" fmla="*/ 197656250 h 809"/>
                <a:gd name="T28" fmla="*/ 789453125 w 2123"/>
                <a:gd name="T29" fmla="*/ 131640625 h 809"/>
                <a:gd name="T30" fmla="*/ 815625000 w 2123"/>
                <a:gd name="T31" fmla="*/ 118750000 h 809"/>
                <a:gd name="T32" fmla="*/ 828906250 w 2123"/>
                <a:gd name="T33" fmla="*/ 92187500 h 809"/>
                <a:gd name="T34" fmla="*/ 828906250 w 2123"/>
                <a:gd name="T35" fmla="*/ 66015625 h 809"/>
                <a:gd name="T36" fmla="*/ 815625000 w 2123"/>
                <a:gd name="T37" fmla="*/ 39843750 h 809"/>
                <a:gd name="T38" fmla="*/ 802734375 w 2123"/>
                <a:gd name="T39" fmla="*/ 26562500 h 809"/>
                <a:gd name="T40" fmla="*/ 776171875 w 2123"/>
                <a:gd name="T41" fmla="*/ 13281250 h 809"/>
                <a:gd name="T42" fmla="*/ 750000000 w 2123"/>
                <a:gd name="T43" fmla="*/ 390625 h 80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123"/>
                <a:gd name="T67" fmla="*/ 0 h 809"/>
                <a:gd name="T68" fmla="*/ 2123 w 2123"/>
                <a:gd name="T69" fmla="*/ 809 h 80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123" h="809" extrusionOk="0">
                  <a:moveTo>
                    <a:pt x="1920" y="1"/>
                  </a:moveTo>
                  <a:lnTo>
                    <a:pt x="1853" y="34"/>
                  </a:lnTo>
                  <a:lnTo>
                    <a:pt x="1617" y="102"/>
                  </a:lnTo>
                  <a:lnTo>
                    <a:pt x="1381" y="169"/>
                  </a:lnTo>
                  <a:lnTo>
                    <a:pt x="944" y="270"/>
                  </a:lnTo>
                  <a:lnTo>
                    <a:pt x="472" y="371"/>
                  </a:lnTo>
                  <a:lnTo>
                    <a:pt x="270" y="472"/>
                  </a:lnTo>
                  <a:lnTo>
                    <a:pt x="35" y="573"/>
                  </a:lnTo>
                  <a:lnTo>
                    <a:pt x="1" y="674"/>
                  </a:lnTo>
                  <a:lnTo>
                    <a:pt x="1" y="741"/>
                  </a:lnTo>
                  <a:lnTo>
                    <a:pt x="68" y="809"/>
                  </a:lnTo>
                  <a:lnTo>
                    <a:pt x="136" y="809"/>
                  </a:lnTo>
                  <a:lnTo>
                    <a:pt x="1112" y="640"/>
                  </a:lnTo>
                  <a:lnTo>
                    <a:pt x="1583" y="506"/>
                  </a:lnTo>
                  <a:lnTo>
                    <a:pt x="2021" y="337"/>
                  </a:lnTo>
                  <a:lnTo>
                    <a:pt x="2088" y="304"/>
                  </a:lnTo>
                  <a:lnTo>
                    <a:pt x="2122" y="236"/>
                  </a:lnTo>
                  <a:lnTo>
                    <a:pt x="2122" y="169"/>
                  </a:lnTo>
                  <a:lnTo>
                    <a:pt x="2088" y="102"/>
                  </a:lnTo>
                  <a:lnTo>
                    <a:pt x="2055" y="68"/>
                  </a:lnTo>
                  <a:lnTo>
                    <a:pt x="1987" y="34"/>
                  </a:lnTo>
                  <a:lnTo>
                    <a:pt x="1920" y="1"/>
                  </a:lnTo>
                  <a:close/>
                </a:path>
              </a:pathLst>
            </a:custGeom>
            <a:solidFill>
              <a:srgbClr val="BDD1D3"/>
            </a:solidFill>
            <a:ln>
              <a:noFill/>
            </a:ln>
          </p:spPr>
          <p:txBody>
            <a:bodyPr lIns="117025" tIns="117025" rIns="117025" bIns="117025" anchor="ctr"/>
            <a:lstStyle/>
            <a:p>
              <a:pPr>
                <a:defRPr/>
              </a:pPr>
              <a:endParaRPr lang="ru-RU" sz="1350"/>
            </a:p>
          </p:txBody>
        </p:sp>
        <p:sp>
          <p:nvSpPr>
            <p:cNvPr id="918" name="Shape 780">
              <a:extLst>
                <a:ext uri="{FF2B5EF4-FFF2-40B4-BE49-F238E27FC236}">
                  <a16:creationId xmlns:a16="http://schemas.microsoft.com/office/drawing/2014/main" id="{E83929E2-1E40-F3FF-49CB-7EBFAA1F7DAA}"/>
                </a:ext>
              </a:extLst>
            </p:cNvPr>
            <p:cNvSpPr>
              <a:spLocks/>
            </p:cNvSpPr>
            <p:nvPr/>
          </p:nvSpPr>
          <p:spPr bwMode="auto">
            <a:xfrm>
              <a:off x="4645507" y="3177922"/>
              <a:ext cx="65129" cy="42419"/>
            </a:xfrm>
            <a:custGeom>
              <a:avLst/>
              <a:gdLst>
                <a:gd name="T0" fmla="*/ 867968750 w 2593"/>
                <a:gd name="T1" fmla="*/ 118750000 h 1684"/>
                <a:gd name="T2" fmla="*/ 894531250 w 2593"/>
                <a:gd name="T3" fmla="*/ 355468750 h 1684"/>
                <a:gd name="T4" fmla="*/ 920703125 w 2593"/>
                <a:gd name="T5" fmla="*/ 539453125 h 1684"/>
                <a:gd name="T6" fmla="*/ 828515625 w 2593"/>
                <a:gd name="T7" fmla="*/ 526171875 h 1684"/>
                <a:gd name="T8" fmla="*/ 736718750 w 2593"/>
                <a:gd name="T9" fmla="*/ 526171875 h 1684"/>
                <a:gd name="T10" fmla="*/ 552343750 w 2593"/>
                <a:gd name="T11" fmla="*/ 539453125 h 1684"/>
                <a:gd name="T12" fmla="*/ 315625000 w 2593"/>
                <a:gd name="T13" fmla="*/ 539453125 h 1684"/>
                <a:gd name="T14" fmla="*/ 210546875 w 2593"/>
                <a:gd name="T15" fmla="*/ 552734375 h 1684"/>
                <a:gd name="T16" fmla="*/ 105468750 w 2593"/>
                <a:gd name="T17" fmla="*/ 578906250 h 1684"/>
                <a:gd name="T18" fmla="*/ 92187500 w 2593"/>
                <a:gd name="T19" fmla="*/ 342187500 h 1684"/>
                <a:gd name="T20" fmla="*/ 78906250 w 2593"/>
                <a:gd name="T21" fmla="*/ 223828125 h 1684"/>
                <a:gd name="T22" fmla="*/ 78906250 w 2593"/>
                <a:gd name="T23" fmla="*/ 171093750 h 1684"/>
                <a:gd name="T24" fmla="*/ 66015625 w 2593"/>
                <a:gd name="T25" fmla="*/ 118750000 h 1684"/>
                <a:gd name="T26" fmla="*/ 157812500 w 2593"/>
                <a:gd name="T27" fmla="*/ 144921875 h 1684"/>
                <a:gd name="T28" fmla="*/ 263281250 w 2593"/>
                <a:gd name="T29" fmla="*/ 158203125 h 1684"/>
                <a:gd name="T30" fmla="*/ 657812500 w 2593"/>
                <a:gd name="T31" fmla="*/ 158203125 h 1684"/>
                <a:gd name="T32" fmla="*/ 762890625 w 2593"/>
                <a:gd name="T33" fmla="*/ 144921875 h 1684"/>
                <a:gd name="T34" fmla="*/ 867968750 w 2593"/>
                <a:gd name="T35" fmla="*/ 118750000 h 1684"/>
                <a:gd name="T36" fmla="*/ 881250000 w 2593"/>
                <a:gd name="T37" fmla="*/ 390625 h 1684"/>
                <a:gd name="T38" fmla="*/ 867968750 w 2593"/>
                <a:gd name="T39" fmla="*/ 13281250 h 1684"/>
                <a:gd name="T40" fmla="*/ 867968750 w 2593"/>
                <a:gd name="T41" fmla="*/ 26562500 h 1684"/>
                <a:gd name="T42" fmla="*/ 867968750 w 2593"/>
                <a:gd name="T43" fmla="*/ 66015625 h 1684"/>
                <a:gd name="T44" fmla="*/ 697265625 w 2593"/>
                <a:gd name="T45" fmla="*/ 66015625 h 1684"/>
                <a:gd name="T46" fmla="*/ 526171875 w 2593"/>
                <a:gd name="T47" fmla="*/ 79296875 h 1684"/>
                <a:gd name="T48" fmla="*/ 171093750 w 2593"/>
                <a:gd name="T49" fmla="*/ 79296875 h 1684"/>
                <a:gd name="T50" fmla="*/ 52734375 w 2593"/>
                <a:gd name="T51" fmla="*/ 92187500 h 1684"/>
                <a:gd name="T52" fmla="*/ 39453125 w 2593"/>
                <a:gd name="T53" fmla="*/ 92187500 h 1684"/>
                <a:gd name="T54" fmla="*/ 26562500 w 2593"/>
                <a:gd name="T55" fmla="*/ 105468750 h 1684"/>
                <a:gd name="T56" fmla="*/ 13281250 w 2593"/>
                <a:gd name="T57" fmla="*/ 144921875 h 1684"/>
                <a:gd name="T58" fmla="*/ 0 w 2593"/>
                <a:gd name="T59" fmla="*/ 197656250 h 1684"/>
                <a:gd name="T60" fmla="*/ 13281250 w 2593"/>
                <a:gd name="T61" fmla="*/ 302734375 h 1684"/>
                <a:gd name="T62" fmla="*/ 13281250 w 2593"/>
                <a:gd name="T63" fmla="*/ 605078125 h 1684"/>
                <a:gd name="T64" fmla="*/ 26562500 w 2593"/>
                <a:gd name="T65" fmla="*/ 631640625 h 1684"/>
                <a:gd name="T66" fmla="*/ 52734375 w 2593"/>
                <a:gd name="T67" fmla="*/ 644531250 h 1684"/>
                <a:gd name="T68" fmla="*/ 78906250 w 2593"/>
                <a:gd name="T69" fmla="*/ 631640625 h 1684"/>
                <a:gd name="T70" fmla="*/ 92187500 w 2593"/>
                <a:gd name="T71" fmla="*/ 618359375 h 1684"/>
                <a:gd name="T72" fmla="*/ 197265625 w 2593"/>
                <a:gd name="T73" fmla="*/ 631640625 h 1684"/>
                <a:gd name="T74" fmla="*/ 289453125 w 2593"/>
                <a:gd name="T75" fmla="*/ 631640625 h 1684"/>
                <a:gd name="T76" fmla="*/ 486718750 w 2593"/>
                <a:gd name="T77" fmla="*/ 618359375 h 1684"/>
                <a:gd name="T78" fmla="*/ 710156250 w 2593"/>
                <a:gd name="T79" fmla="*/ 618359375 h 1684"/>
                <a:gd name="T80" fmla="*/ 828515625 w 2593"/>
                <a:gd name="T81" fmla="*/ 605078125 h 1684"/>
                <a:gd name="T82" fmla="*/ 933984375 w 2593"/>
                <a:gd name="T83" fmla="*/ 578906250 h 1684"/>
                <a:gd name="T84" fmla="*/ 960156250 w 2593"/>
                <a:gd name="T85" fmla="*/ 657812500 h 1684"/>
                <a:gd name="T86" fmla="*/ 986328125 w 2593"/>
                <a:gd name="T87" fmla="*/ 657812500 h 1684"/>
                <a:gd name="T88" fmla="*/ 999609375 w 2593"/>
                <a:gd name="T89" fmla="*/ 644531250 h 1684"/>
                <a:gd name="T90" fmla="*/ 1012890625 w 2593"/>
                <a:gd name="T91" fmla="*/ 578906250 h 1684"/>
                <a:gd name="T92" fmla="*/ 999609375 w 2593"/>
                <a:gd name="T93" fmla="*/ 500000000 h 1684"/>
                <a:gd name="T94" fmla="*/ 973437500 w 2593"/>
                <a:gd name="T95" fmla="*/ 355468750 h 1684"/>
                <a:gd name="T96" fmla="*/ 933984375 w 2593"/>
                <a:gd name="T97" fmla="*/ 105468750 h 1684"/>
                <a:gd name="T98" fmla="*/ 946875000 w 2593"/>
                <a:gd name="T99" fmla="*/ 92187500 h 1684"/>
                <a:gd name="T100" fmla="*/ 946875000 w 2593"/>
                <a:gd name="T101" fmla="*/ 79296875 h 1684"/>
                <a:gd name="T102" fmla="*/ 933984375 w 2593"/>
                <a:gd name="T103" fmla="*/ 66015625 h 1684"/>
                <a:gd name="T104" fmla="*/ 920703125 w 2593"/>
                <a:gd name="T105" fmla="*/ 66015625 h 1684"/>
                <a:gd name="T106" fmla="*/ 907421875 w 2593"/>
                <a:gd name="T107" fmla="*/ 13281250 h 1684"/>
                <a:gd name="T108" fmla="*/ 894531250 w 2593"/>
                <a:gd name="T109" fmla="*/ 390625 h 1684"/>
                <a:gd name="T110" fmla="*/ 881250000 w 2593"/>
                <a:gd name="T111" fmla="*/ 390625 h 168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93"/>
                <a:gd name="T169" fmla="*/ 0 h 1684"/>
                <a:gd name="T170" fmla="*/ 2593 w 2593"/>
                <a:gd name="T171" fmla="*/ 1684 h 1684"/>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93" h="1684" extrusionOk="0">
                  <a:moveTo>
                    <a:pt x="2222" y="304"/>
                  </a:moveTo>
                  <a:lnTo>
                    <a:pt x="2290" y="910"/>
                  </a:lnTo>
                  <a:lnTo>
                    <a:pt x="2357" y="1381"/>
                  </a:lnTo>
                  <a:lnTo>
                    <a:pt x="2121" y="1347"/>
                  </a:lnTo>
                  <a:lnTo>
                    <a:pt x="1886" y="1347"/>
                  </a:lnTo>
                  <a:lnTo>
                    <a:pt x="1414" y="1381"/>
                  </a:lnTo>
                  <a:lnTo>
                    <a:pt x="808" y="1381"/>
                  </a:lnTo>
                  <a:lnTo>
                    <a:pt x="539" y="1415"/>
                  </a:lnTo>
                  <a:lnTo>
                    <a:pt x="270" y="1482"/>
                  </a:lnTo>
                  <a:lnTo>
                    <a:pt x="236" y="876"/>
                  </a:lnTo>
                  <a:lnTo>
                    <a:pt x="202" y="573"/>
                  </a:lnTo>
                  <a:lnTo>
                    <a:pt x="202" y="438"/>
                  </a:lnTo>
                  <a:lnTo>
                    <a:pt x="169" y="304"/>
                  </a:lnTo>
                  <a:lnTo>
                    <a:pt x="404" y="371"/>
                  </a:lnTo>
                  <a:lnTo>
                    <a:pt x="674" y="405"/>
                  </a:lnTo>
                  <a:lnTo>
                    <a:pt x="1684" y="405"/>
                  </a:lnTo>
                  <a:lnTo>
                    <a:pt x="1953" y="371"/>
                  </a:lnTo>
                  <a:lnTo>
                    <a:pt x="2222" y="304"/>
                  </a:lnTo>
                  <a:close/>
                  <a:moveTo>
                    <a:pt x="2256" y="1"/>
                  </a:moveTo>
                  <a:lnTo>
                    <a:pt x="2222" y="34"/>
                  </a:lnTo>
                  <a:lnTo>
                    <a:pt x="2222" y="68"/>
                  </a:lnTo>
                  <a:lnTo>
                    <a:pt x="2222" y="169"/>
                  </a:lnTo>
                  <a:lnTo>
                    <a:pt x="1785" y="169"/>
                  </a:lnTo>
                  <a:lnTo>
                    <a:pt x="1347" y="203"/>
                  </a:lnTo>
                  <a:lnTo>
                    <a:pt x="438" y="203"/>
                  </a:lnTo>
                  <a:lnTo>
                    <a:pt x="135" y="236"/>
                  </a:lnTo>
                  <a:lnTo>
                    <a:pt x="101" y="236"/>
                  </a:lnTo>
                  <a:lnTo>
                    <a:pt x="68" y="270"/>
                  </a:lnTo>
                  <a:lnTo>
                    <a:pt x="34" y="371"/>
                  </a:lnTo>
                  <a:lnTo>
                    <a:pt x="0" y="506"/>
                  </a:lnTo>
                  <a:lnTo>
                    <a:pt x="34" y="775"/>
                  </a:lnTo>
                  <a:lnTo>
                    <a:pt x="34" y="1549"/>
                  </a:lnTo>
                  <a:lnTo>
                    <a:pt x="68" y="1617"/>
                  </a:lnTo>
                  <a:lnTo>
                    <a:pt x="135" y="1650"/>
                  </a:lnTo>
                  <a:lnTo>
                    <a:pt x="202" y="1617"/>
                  </a:lnTo>
                  <a:lnTo>
                    <a:pt x="236" y="1583"/>
                  </a:lnTo>
                  <a:lnTo>
                    <a:pt x="505" y="1617"/>
                  </a:lnTo>
                  <a:lnTo>
                    <a:pt x="741" y="1617"/>
                  </a:lnTo>
                  <a:lnTo>
                    <a:pt x="1246" y="1583"/>
                  </a:lnTo>
                  <a:lnTo>
                    <a:pt x="1818" y="1583"/>
                  </a:lnTo>
                  <a:lnTo>
                    <a:pt x="2121" y="1549"/>
                  </a:lnTo>
                  <a:lnTo>
                    <a:pt x="2391" y="1482"/>
                  </a:lnTo>
                  <a:lnTo>
                    <a:pt x="2458" y="1684"/>
                  </a:lnTo>
                  <a:lnTo>
                    <a:pt x="2525" y="1684"/>
                  </a:lnTo>
                  <a:lnTo>
                    <a:pt x="2559" y="1650"/>
                  </a:lnTo>
                  <a:lnTo>
                    <a:pt x="2593" y="1482"/>
                  </a:lnTo>
                  <a:lnTo>
                    <a:pt x="2559" y="1280"/>
                  </a:lnTo>
                  <a:lnTo>
                    <a:pt x="2492" y="910"/>
                  </a:lnTo>
                  <a:lnTo>
                    <a:pt x="2391" y="270"/>
                  </a:lnTo>
                  <a:lnTo>
                    <a:pt x="2424" y="236"/>
                  </a:lnTo>
                  <a:lnTo>
                    <a:pt x="2424" y="203"/>
                  </a:lnTo>
                  <a:lnTo>
                    <a:pt x="2391" y="169"/>
                  </a:lnTo>
                  <a:lnTo>
                    <a:pt x="2357" y="169"/>
                  </a:lnTo>
                  <a:lnTo>
                    <a:pt x="2323" y="34"/>
                  </a:lnTo>
                  <a:lnTo>
                    <a:pt x="2290" y="1"/>
                  </a:lnTo>
                  <a:lnTo>
                    <a:pt x="2256" y="1"/>
                  </a:lnTo>
                  <a:close/>
                </a:path>
              </a:pathLst>
            </a:custGeom>
            <a:solidFill>
              <a:srgbClr val="BDD1D3"/>
            </a:solidFill>
            <a:ln>
              <a:noFill/>
            </a:ln>
          </p:spPr>
          <p:txBody>
            <a:bodyPr lIns="117025" tIns="117025" rIns="117025" bIns="117025" anchor="ctr"/>
            <a:lstStyle/>
            <a:p>
              <a:pPr>
                <a:defRPr/>
              </a:pPr>
              <a:endParaRPr lang="ru-RU" sz="1350"/>
            </a:p>
          </p:txBody>
        </p:sp>
        <p:sp>
          <p:nvSpPr>
            <p:cNvPr id="919" name="Shape 781">
              <a:extLst>
                <a:ext uri="{FF2B5EF4-FFF2-40B4-BE49-F238E27FC236}">
                  <a16:creationId xmlns:a16="http://schemas.microsoft.com/office/drawing/2014/main" id="{0ECF30DC-D19E-F15D-AE32-F5DF5AC240F8}"/>
                </a:ext>
              </a:extLst>
            </p:cNvPr>
            <p:cNvSpPr>
              <a:spLocks/>
            </p:cNvSpPr>
            <p:nvPr/>
          </p:nvSpPr>
          <p:spPr bwMode="auto">
            <a:xfrm>
              <a:off x="6748140" y="3108619"/>
              <a:ext cx="73493" cy="25093"/>
            </a:xfrm>
            <a:custGeom>
              <a:avLst/>
              <a:gdLst>
                <a:gd name="T0" fmla="*/ 1117968750 w 2930"/>
                <a:gd name="T1" fmla="*/ 0 h 1011"/>
                <a:gd name="T2" fmla="*/ 973437500 w 2930"/>
                <a:gd name="T3" fmla="*/ 26171875 h 1011"/>
                <a:gd name="T4" fmla="*/ 828515625 w 2930"/>
                <a:gd name="T5" fmla="*/ 65625000 h 1011"/>
                <a:gd name="T6" fmla="*/ 552343750 w 2930"/>
                <a:gd name="T7" fmla="*/ 157812500 h 1011"/>
                <a:gd name="T8" fmla="*/ 276171875 w 2930"/>
                <a:gd name="T9" fmla="*/ 250000000 h 1011"/>
                <a:gd name="T10" fmla="*/ 131640625 w 2930"/>
                <a:gd name="T11" fmla="*/ 302343750 h 1011"/>
                <a:gd name="T12" fmla="*/ 13281250 w 2930"/>
                <a:gd name="T13" fmla="*/ 381250000 h 1011"/>
                <a:gd name="T14" fmla="*/ 0 w 2930"/>
                <a:gd name="T15" fmla="*/ 394531250 h 1011"/>
                <a:gd name="T16" fmla="*/ 13281250 w 2930"/>
                <a:gd name="T17" fmla="*/ 394531250 h 1011"/>
                <a:gd name="T18" fmla="*/ 157812500 w 2930"/>
                <a:gd name="T19" fmla="*/ 368359375 h 1011"/>
                <a:gd name="T20" fmla="*/ 302343750 w 2930"/>
                <a:gd name="T21" fmla="*/ 328906250 h 1011"/>
                <a:gd name="T22" fmla="*/ 565625000 w 2930"/>
                <a:gd name="T23" fmla="*/ 223437500 h 1011"/>
                <a:gd name="T24" fmla="*/ 855078125 w 2930"/>
                <a:gd name="T25" fmla="*/ 144531250 h 1011"/>
                <a:gd name="T26" fmla="*/ 999609375 w 2930"/>
                <a:gd name="T27" fmla="*/ 105078125 h 1011"/>
                <a:gd name="T28" fmla="*/ 1131250000 w 2930"/>
                <a:gd name="T29" fmla="*/ 52734375 h 1011"/>
                <a:gd name="T30" fmla="*/ 1131250000 w 2930"/>
                <a:gd name="T31" fmla="*/ 39453125 h 1011"/>
                <a:gd name="T32" fmla="*/ 1144140625 w 2930"/>
                <a:gd name="T33" fmla="*/ 26171875 h 1011"/>
                <a:gd name="T34" fmla="*/ 1131250000 w 2930"/>
                <a:gd name="T35" fmla="*/ 13281250 h 1011"/>
                <a:gd name="T36" fmla="*/ 1117968750 w 2930"/>
                <a:gd name="T37" fmla="*/ 0 h 101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2930"/>
                <a:gd name="T58" fmla="*/ 0 h 1011"/>
                <a:gd name="T59" fmla="*/ 2930 w 2930"/>
                <a:gd name="T60" fmla="*/ 1011 h 1011"/>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2930" h="1011" extrusionOk="0">
                  <a:moveTo>
                    <a:pt x="2862" y="0"/>
                  </a:moveTo>
                  <a:lnTo>
                    <a:pt x="2492" y="67"/>
                  </a:lnTo>
                  <a:lnTo>
                    <a:pt x="2121" y="168"/>
                  </a:lnTo>
                  <a:lnTo>
                    <a:pt x="1414" y="404"/>
                  </a:lnTo>
                  <a:lnTo>
                    <a:pt x="707" y="640"/>
                  </a:lnTo>
                  <a:lnTo>
                    <a:pt x="337" y="774"/>
                  </a:lnTo>
                  <a:lnTo>
                    <a:pt x="34" y="976"/>
                  </a:lnTo>
                  <a:lnTo>
                    <a:pt x="0" y="1010"/>
                  </a:lnTo>
                  <a:lnTo>
                    <a:pt x="34" y="1010"/>
                  </a:lnTo>
                  <a:lnTo>
                    <a:pt x="404" y="943"/>
                  </a:lnTo>
                  <a:lnTo>
                    <a:pt x="774" y="842"/>
                  </a:lnTo>
                  <a:lnTo>
                    <a:pt x="1448" y="572"/>
                  </a:lnTo>
                  <a:lnTo>
                    <a:pt x="2189" y="370"/>
                  </a:lnTo>
                  <a:lnTo>
                    <a:pt x="2559" y="269"/>
                  </a:lnTo>
                  <a:lnTo>
                    <a:pt x="2896" y="135"/>
                  </a:lnTo>
                  <a:lnTo>
                    <a:pt x="2896" y="101"/>
                  </a:lnTo>
                  <a:lnTo>
                    <a:pt x="2929" y="67"/>
                  </a:lnTo>
                  <a:lnTo>
                    <a:pt x="2896" y="34"/>
                  </a:lnTo>
                  <a:lnTo>
                    <a:pt x="2862" y="0"/>
                  </a:lnTo>
                  <a:close/>
                </a:path>
              </a:pathLst>
            </a:custGeom>
            <a:solidFill>
              <a:srgbClr val="BDD1D3"/>
            </a:solidFill>
            <a:ln>
              <a:noFill/>
            </a:ln>
          </p:spPr>
          <p:txBody>
            <a:bodyPr lIns="117025" tIns="117025" rIns="117025" bIns="117025" anchor="ctr"/>
            <a:lstStyle/>
            <a:p>
              <a:pPr>
                <a:defRPr/>
              </a:pPr>
              <a:endParaRPr lang="ru-RU" sz="1350"/>
            </a:p>
          </p:txBody>
        </p:sp>
        <p:sp>
          <p:nvSpPr>
            <p:cNvPr id="920" name="Shape 782">
              <a:extLst>
                <a:ext uri="{FF2B5EF4-FFF2-40B4-BE49-F238E27FC236}">
                  <a16:creationId xmlns:a16="http://schemas.microsoft.com/office/drawing/2014/main" id="{B2C11C9B-553F-B34A-9962-3AF8936BBF74}"/>
                </a:ext>
              </a:extLst>
            </p:cNvPr>
            <p:cNvSpPr>
              <a:spLocks/>
            </p:cNvSpPr>
            <p:nvPr/>
          </p:nvSpPr>
          <p:spPr bwMode="auto">
            <a:xfrm>
              <a:off x="6743360" y="3060226"/>
              <a:ext cx="93211" cy="22105"/>
            </a:xfrm>
            <a:custGeom>
              <a:avLst/>
              <a:gdLst>
                <a:gd name="T0" fmla="*/ 1275781250 w 3738"/>
                <a:gd name="T1" fmla="*/ 0 h 876"/>
                <a:gd name="T2" fmla="*/ 1210156250 w 3738"/>
                <a:gd name="T3" fmla="*/ 13281250 h 876"/>
                <a:gd name="T4" fmla="*/ 1091796875 w 3738"/>
                <a:gd name="T5" fmla="*/ 65625000 h 876"/>
                <a:gd name="T6" fmla="*/ 973437500 w 3738"/>
                <a:gd name="T7" fmla="*/ 105078125 h 876"/>
                <a:gd name="T8" fmla="*/ 736718750 w 3738"/>
                <a:gd name="T9" fmla="*/ 183984375 h 876"/>
                <a:gd name="T10" fmla="*/ 500000000 w 3738"/>
                <a:gd name="T11" fmla="*/ 223437500 h 876"/>
                <a:gd name="T12" fmla="*/ 13281250 w 3738"/>
                <a:gd name="T13" fmla="*/ 289453125 h 876"/>
                <a:gd name="T14" fmla="*/ 0 w 3738"/>
                <a:gd name="T15" fmla="*/ 302343750 h 876"/>
                <a:gd name="T16" fmla="*/ 13281250 w 3738"/>
                <a:gd name="T17" fmla="*/ 315625000 h 876"/>
                <a:gd name="T18" fmla="*/ 105078125 w 3738"/>
                <a:gd name="T19" fmla="*/ 328906250 h 876"/>
                <a:gd name="T20" fmla="*/ 197265625 w 3738"/>
                <a:gd name="T21" fmla="*/ 341796875 h 876"/>
                <a:gd name="T22" fmla="*/ 381250000 w 3738"/>
                <a:gd name="T23" fmla="*/ 341796875 h 876"/>
                <a:gd name="T24" fmla="*/ 552343750 w 3738"/>
                <a:gd name="T25" fmla="*/ 302343750 h 876"/>
                <a:gd name="T26" fmla="*/ 736718750 w 3738"/>
                <a:gd name="T27" fmla="*/ 250000000 h 876"/>
                <a:gd name="T28" fmla="*/ 1078515625 w 3738"/>
                <a:gd name="T29" fmla="*/ 131640625 h 876"/>
                <a:gd name="T30" fmla="*/ 1262500000 w 3738"/>
                <a:gd name="T31" fmla="*/ 92187500 h 876"/>
                <a:gd name="T32" fmla="*/ 1446875000 w 3738"/>
                <a:gd name="T33" fmla="*/ 78906250 h 876"/>
                <a:gd name="T34" fmla="*/ 1459765625 w 3738"/>
                <a:gd name="T35" fmla="*/ 65625000 h 876"/>
                <a:gd name="T36" fmla="*/ 1459765625 w 3738"/>
                <a:gd name="T37" fmla="*/ 52734375 h 876"/>
                <a:gd name="T38" fmla="*/ 1446875000 w 3738"/>
                <a:gd name="T39" fmla="*/ 39453125 h 876"/>
                <a:gd name="T40" fmla="*/ 1394140625 w 3738"/>
                <a:gd name="T41" fmla="*/ 13281250 h 876"/>
                <a:gd name="T42" fmla="*/ 1328515625 w 3738"/>
                <a:gd name="T43" fmla="*/ 0 h 876"/>
                <a:gd name="T44" fmla="*/ 1275781250 w 3738"/>
                <a:gd name="T45" fmla="*/ 0 h 87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738"/>
                <a:gd name="T70" fmla="*/ 0 h 876"/>
                <a:gd name="T71" fmla="*/ 3738 w 3738"/>
                <a:gd name="T72" fmla="*/ 876 h 87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738" h="876" extrusionOk="0">
                  <a:moveTo>
                    <a:pt x="3266" y="0"/>
                  </a:moveTo>
                  <a:lnTo>
                    <a:pt x="3098" y="34"/>
                  </a:lnTo>
                  <a:lnTo>
                    <a:pt x="2795" y="168"/>
                  </a:lnTo>
                  <a:lnTo>
                    <a:pt x="2492" y="269"/>
                  </a:lnTo>
                  <a:lnTo>
                    <a:pt x="1886" y="471"/>
                  </a:lnTo>
                  <a:lnTo>
                    <a:pt x="1280" y="572"/>
                  </a:lnTo>
                  <a:lnTo>
                    <a:pt x="34" y="741"/>
                  </a:lnTo>
                  <a:lnTo>
                    <a:pt x="0" y="774"/>
                  </a:lnTo>
                  <a:lnTo>
                    <a:pt x="34" y="808"/>
                  </a:lnTo>
                  <a:lnTo>
                    <a:pt x="269" y="842"/>
                  </a:lnTo>
                  <a:lnTo>
                    <a:pt x="505" y="875"/>
                  </a:lnTo>
                  <a:lnTo>
                    <a:pt x="976" y="875"/>
                  </a:lnTo>
                  <a:lnTo>
                    <a:pt x="1414" y="774"/>
                  </a:lnTo>
                  <a:lnTo>
                    <a:pt x="1886" y="640"/>
                  </a:lnTo>
                  <a:lnTo>
                    <a:pt x="2761" y="337"/>
                  </a:lnTo>
                  <a:lnTo>
                    <a:pt x="3232" y="236"/>
                  </a:lnTo>
                  <a:lnTo>
                    <a:pt x="3704" y="202"/>
                  </a:lnTo>
                  <a:lnTo>
                    <a:pt x="3737" y="168"/>
                  </a:lnTo>
                  <a:lnTo>
                    <a:pt x="3737" y="135"/>
                  </a:lnTo>
                  <a:lnTo>
                    <a:pt x="3704" y="101"/>
                  </a:lnTo>
                  <a:lnTo>
                    <a:pt x="3569" y="34"/>
                  </a:lnTo>
                  <a:lnTo>
                    <a:pt x="3401" y="0"/>
                  </a:lnTo>
                  <a:lnTo>
                    <a:pt x="3266" y="0"/>
                  </a:lnTo>
                  <a:close/>
                </a:path>
              </a:pathLst>
            </a:custGeom>
            <a:solidFill>
              <a:srgbClr val="BDD1D3"/>
            </a:solidFill>
            <a:ln>
              <a:noFill/>
            </a:ln>
          </p:spPr>
          <p:txBody>
            <a:bodyPr lIns="117025" tIns="117025" rIns="117025" bIns="117025" anchor="ctr"/>
            <a:lstStyle/>
            <a:p>
              <a:pPr>
                <a:defRPr/>
              </a:pPr>
              <a:endParaRPr lang="ru-RU" sz="1350"/>
            </a:p>
          </p:txBody>
        </p:sp>
        <p:sp>
          <p:nvSpPr>
            <p:cNvPr id="921" name="Shape 783">
              <a:extLst>
                <a:ext uri="{FF2B5EF4-FFF2-40B4-BE49-F238E27FC236}">
                  <a16:creationId xmlns:a16="http://schemas.microsoft.com/office/drawing/2014/main" id="{C45837A7-019F-04EE-A622-357217C9E132}"/>
                </a:ext>
              </a:extLst>
            </p:cNvPr>
            <p:cNvSpPr>
              <a:spLocks/>
            </p:cNvSpPr>
            <p:nvPr/>
          </p:nvSpPr>
          <p:spPr bwMode="auto">
            <a:xfrm>
              <a:off x="7182528" y="4392520"/>
              <a:ext cx="76481" cy="40626"/>
            </a:xfrm>
            <a:custGeom>
              <a:avLst/>
              <a:gdLst>
                <a:gd name="T0" fmla="*/ 1131250000 w 3065"/>
                <a:gd name="T1" fmla="*/ 390625 h 1617"/>
                <a:gd name="T2" fmla="*/ 578906250 w 3065"/>
                <a:gd name="T3" fmla="*/ 144921875 h 1617"/>
                <a:gd name="T4" fmla="*/ 26562500 w 3065"/>
                <a:gd name="T5" fmla="*/ 316015625 h 1617"/>
                <a:gd name="T6" fmla="*/ 390625 w 3065"/>
                <a:gd name="T7" fmla="*/ 328906250 h 1617"/>
                <a:gd name="T8" fmla="*/ 390625 w 3065"/>
                <a:gd name="T9" fmla="*/ 355468750 h 1617"/>
                <a:gd name="T10" fmla="*/ 13671875 w 3065"/>
                <a:gd name="T11" fmla="*/ 381640625 h 1617"/>
                <a:gd name="T12" fmla="*/ 39843750 w 3065"/>
                <a:gd name="T13" fmla="*/ 381640625 h 1617"/>
                <a:gd name="T14" fmla="*/ 302734375 w 3065"/>
                <a:gd name="T15" fmla="*/ 328906250 h 1617"/>
                <a:gd name="T16" fmla="*/ 566015625 w 3065"/>
                <a:gd name="T17" fmla="*/ 263281250 h 1617"/>
                <a:gd name="T18" fmla="*/ 1078906250 w 3065"/>
                <a:gd name="T19" fmla="*/ 118750000 h 1617"/>
                <a:gd name="T20" fmla="*/ 1078906250 w 3065"/>
                <a:gd name="T21" fmla="*/ 158203125 h 1617"/>
                <a:gd name="T22" fmla="*/ 1078906250 w 3065"/>
                <a:gd name="T23" fmla="*/ 197656250 h 1617"/>
                <a:gd name="T24" fmla="*/ 1065625000 w 3065"/>
                <a:gd name="T25" fmla="*/ 237109375 h 1617"/>
                <a:gd name="T26" fmla="*/ 1052343750 w 3065"/>
                <a:gd name="T27" fmla="*/ 276562500 h 1617"/>
                <a:gd name="T28" fmla="*/ 986718750 w 3065"/>
                <a:gd name="T29" fmla="*/ 328906250 h 1617"/>
                <a:gd name="T30" fmla="*/ 894531250 w 3065"/>
                <a:gd name="T31" fmla="*/ 381640625 h 1617"/>
                <a:gd name="T32" fmla="*/ 789453125 w 3065"/>
                <a:gd name="T33" fmla="*/ 421093750 h 1617"/>
                <a:gd name="T34" fmla="*/ 697265625 w 3065"/>
                <a:gd name="T35" fmla="*/ 447265625 h 1617"/>
                <a:gd name="T36" fmla="*/ 526562500 w 3065"/>
                <a:gd name="T37" fmla="*/ 486718750 h 1617"/>
                <a:gd name="T38" fmla="*/ 223828125 w 3065"/>
                <a:gd name="T39" fmla="*/ 539453125 h 1617"/>
                <a:gd name="T40" fmla="*/ 171484375 w 3065"/>
                <a:gd name="T41" fmla="*/ 526171875 h 1617"/>
                <a:gd name="T42" fmla="*/ 132031250 w 3065"/>
                <a:gd name="T43" fmla="*/ 500000000 h 1617"/>
                <a:gd name="T44" fmla="*/ 92578125 w 3065"/>
                <a:gd name="T45" fmla="*/ 473828125 h 1617"/>
                <a:gd name="T46" fmla="*/ 53125000 w 3065"/>
                <a:gd name="T47" fmla="*/ 447265625 h 1617"/>
                <a:gd name="T48" fmla="*/ 39843750 w 3065"/>
                <a:gd name="T49" fmla="*/ 460546875 h 1617"/>
                <a:gd name="T50" fmla="*/ 53125000 w 3065"/>
                <a:gd name="T51" fmla="*/ 500000000 h 1617"/>
                <a:gd name="T52" fmla="*/ 66015625 w 3065"/>
                <a:gd name="T53" fmla="*/ 539453125 h 1617"/>
                <a:gd name="T54" fmla="*/ 118750000 w 3065"/>
                <a:gd name="T55" fmla="*/ 618359375 h 1617"/>
                <a:gd name="T56" fmla="*/ 144921875 w 3065"/>
                <a:gd name="T57" fmla="*/ 631640625 h 1617"/>
                <a:gd name="T58" fmla="*/ 171484375 w 3065"/>
                <a:gd name="T59" fmla="*/ 631640625 h 1617"/>
                <a:gd name="T60" fmla="*/ 605468750 w 3065"/>
                <a:gd name="T61" fmla="*/ 565625000 h 1617"/>
                <a:gd name="T62" fmla="*/ 815625000 w 3065"/>
                <a:gd name="T63" fmla="*/ 513281250 h 1617"/>
                <a:gd name="T64" fmla="*/ 921093750 w 3065"/>
                <a:gd name="T65" fmla="*/ 473828125 h 1617"/>
                <a:gd name="T66" fmla="*/ 1026171875 w 3065"/>
                <a:gd name="T67" fmla="*/ 434375000 h 1617"/>
                <a:gd name="T68" fmla="*/ 1065625000 w 3065"/>
                <a:gd name="T69" fmla="*/ 407812500 h 1617"/>
                <a:gd name="T70" fmla="*/ 1091796875 w 3065"/>
                <a:gd name="T71" fmla="*/ 368359375 h 1617"/>
                <a:gd name="T72" fmla="*/ 1144531250 w 3065"/>
                <a:gd name="T73" fmla="*/ 289453125 h 1617"/>
                <a:gd name="T74" fmla="*/ 1170703125 w 3065"/>
                <a:gd name="T75" fmla="*/ 184375000 h 1617"/>
                <a:gd name="T76" fmla="*/ 1170703125 w 3065"/>
                <a:gd name="T77" fmla="*/ 131640625 h 1617"/>
                <a:gd name="T78" fmla="*/ 1157812500 w 3065"/>
                <a:gd name="T79" fmla="*/ 92187500 h 1617"/>
                <a:gd name="T80" fmla="*/ 1183984375 w 3065"/>
                <a:gd name="T81" fmla="*/ 79296875 h 1617"/>
                <a:gd name="T82" fmla="*/ 1197265625 w 3065"/>
                <a:gd name="T83" fmla="*/ 66015625 h 1617"/>
                <a:gd name="T84" fmla="*/ 1197265625 w 3065"/>
                <a:gd name="T85" fmla="*/ 26562500 h 1617"/>
                <a:gd name="T86" fmla="*/ 1170703125 w 3065"/>
                <a:gd name="T87" fmla="*/ 390625 h 1617"/>
                <a:gd name="T88" fmla="*/ 1131250000 w 3065"/>
                <a:gd name="T89" fmla="*/ 390625 h 1617"/>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065"/>
                <a:gd name="T136" fmla="*/ 0 h 1617"/>
                <a:gd name="T137" fmla="*/ 3065 w 3065"/>
                <a:gd name="T138" fmla="*/ 1617 h 1617"/>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065" h="1617" extrusionOk="0">
                  <a:moveTo>
                    <a:pt x="2896" y="1"/>
                  </a:moveTo>
                  <a:lnTo>
                    <a:pt x="1482" y="371"/>
                  </a:lnTo>
                  <a:lnTo>
                    <a:pt x="68" y="809"/>
                  </a:lnTo>
                  <a:lnTo>
                    <a:pt x="1" y="842"/>
                  </a:lnTo>
                  <a:lnTo>
                    <a:pt x="1" y="910"/>
                  </a:lnTo>
                  <a:lnTo>
                    <a:pt x="35" y="977"/>
                  </a:lnTo>
                  <a:lnTo>
                    <a:pt x="102" y="977"/>
                  </a:lnTo>
                  <a:lnTo>
                    <a:pt x="775" y="842"/>
                  </a:lnTo>
                  <a:lnTo>
                    <a:pt x="1449" y="674"/>
                  </a:lnTo>
                  <a:lnTo>
                    <a:pt x="2762" y="304"/>
                  </a:lnTo>
                  <a:lnTo>
                    <a:pt x="2762" y="405"/>
                  </a:lnTo>
                  <a:lnTo>
                    <a:pt x="2762" y="506"/>
                  </a:lnTo>
                  <a:lnTo>
                    <a:pt x="2728" y="607"/>
                  </a:lnTo>
                  <a:lnTo>
                    <a:pt x="2694" y="708"/>
                  </a:lnTo>
                  <a:lnTo>
                    <a:pt x="2526" y="842"/>
                  </a:lnTo>
                  <a:lnTo>
                    <a:pt x="2290" y="977"/>
                  </a:lnTo>
                  <a:lnTo>
                    <a:pt x="2021" y="1078"/>
                  </a:lnTo>
                  <a:lnTo>
                    <a:pt x="1785" y="1145"/>
                  </a:lnTo>
                  <a:lnTo>
                    <a:pt x="1348" y="1246"/>
                  </a:lnTo>
                  <a:lnTo>
                    <a:pt x="573" y="1381"/>
                  </a:lnTo>
                  <a:lnTo>
                    <a:pt x="439" y="1347"/>
                  </a:lnTo>
                  <a:lnTo>
                    <a:pt x="338" y="1280"/>
                  </a:lnTo>
                  <a:lnTo>
                    <a:pt x="237" y="1213"/>
                  </a:lnTo>
                  <a:lnTo>
                    <a:pt x="136" y="1145"/>
                  </a:lnTo>
                  <a:lnTo>
                    <a:pt x="102" y="1179"/>
                  </a:lnTo>
                  <a:lnTo>
                    <a:pt x="136" y="1280"/>
                  </a:lnTo>
                  <a:lnTo>
                    <a:pt x="169" y="1381"/>
                  </a:lnTo>
                  <a:lnTo>
                    <a:pt x="304" y="1583"/>
                  </a:lnTo>
                  <a:lnTo>
                    <a:pt x="371" y="1617"/>
                  </a:lnTo>
                  <a:lnTo>
                    <a:pt x="439" y="1617"/>
                  </a:lnTo>
                  <a:lnTo>
                    <a:pt x="1550" y="1448"/>
                  </a:lnTo>
                  <a:lnTo>
                    <a:pt x="2088" y="1314"/>
                  </a:lnTo>
                  <a:lnTo>
                    <a:pt x="2358" y="1213"/>
                  </a:lnTo>
                  <a:lnTo>
                    <a:pt x="2627" y="1112"/>
                  </a:lnTo>
                  <a:lnTo>
                    <a:pt x="2728" y="1044"/>
                  </a:lnTo>
                  <a:lnTo>
                    <a:pt x="2795" y="943"/>
                  </a:lnTo>
                  <a:lnTo>
                    <a:pt x="2930" y="741"/>
                  </a:lnTo>
                  <a:lnTo>
                    <a:pt x="2997" y="472"/>
                  </a:lnTo>
                  <a:lnTo>
                    <a:pt x="2997" y="337"/>
                  </a:lnTo>
                  <a:lnTo>
                    <a:pt x="2964" y="236"/>
                  </a:lnTo>
                  <a:lnTo>
                    <a:pt x="3031" y="203"/>
                  </a:lnTo>
                  <a:lnTo>
                    <a:pt x="3065" y="169"/>
                  </a:lnTo>
                  <a:lnTo>
                    <a:pt x="3065" y="68"/>
                  </a:lnTo>
                  <a:lnTo>
                    <a:pt x="2997" y="1"/>
                  </a:lnTo>
                  <a:lnTo>
                    <a:pt x="2896" y="1"/>
                  </a:lnTo>
                  <a:close/>
                </a:path>
              </a:pathLst>
            </a:custGeom>
            <a:solidFill>
              <a:srgbClr val="BDD1D3"/>
            </a:solidFill>
            <a:ln>
              <a:noFill/>
            </a:ln>
          </p:spPr>
          <p:txBody>
            <a:bodyPr lIns="117025" tIns="117025" rIns="117025" bIns="117025" anchor="ctr"/>
            <a:lstStyle/>
            <a:p>
              <a:pPr>
                <a:defRPr/>
              </a:pPr>
              <a:endParaRPr lang="ru-RU" sz="1350"/>
            </a:p>
          </p:txBody>
        </p:sp>
        <p:sp>
          <p:nvSpPr>
            <p:cNvPr id="922" name="Shape 784">
              <a:extLst>
                <a:ext uri="{FF2B5EF4-FFF2-40B4-BE49-F238E27FC236}">
                  <a16:creationId xmlns:a16="http://schemas.microsoft.com/office/drawing/2014/main" id="{DCBFB2A8-5CF1-A8E8-A26A-2BC44F5414CF}"/>
                </a:ext>
              </a:extLst>
            </p:cNvPr>
            <p:cNvSpPr>
              <a:spLocks/>
            </p:cNvSpPr>
            <p:nvPr/>
          </p:nvSpPr>
          <p:spPr bwMode="auto">
            <a:xfrm>
              <a:off x="6135693" y="2891150"/>
              <a:ext cx="26888" cy="145776"/>
            </a:xfrm>
            <a:custGeom>
              <a:avLst/>
              <a:gdLst>
                <a:gd name="T0" fmla="*/ 328906250 w 1079"/>
                <a:gd name="T1" fmla="*/ 390625 h 5826"/>
                <a:gd name="T2" fmla="*/ 158203125 w 1079"/>
                <a:gd name="T3" fmla="*/ 1131250000 h 5826"/>
                <a:gd name="T4" fmla="*/ 52734375 w 1079"/>
                <a:gd name="T5" fmla="*/ 1749609375 h 5826"/>
                <a:gd name="T6" fmla="*/ 13281250 w 1079"/>
                <a:gd name="T7" fmla="*/ 2012500000 h 5826"/>
                <a:gd name="T8" fmla="*/ 390625 w 1079"/>
                <a:gd name="T9" fmla="*/ 2144140625 h 5826"/>
                <a:gd name="T10" fmla="*/ 13281250 w 1079"/>
                <a:gd name="T11" fmla="*/ 2147483647 h 5826"/>
                <a:gd name="T12" fmla="*/ 26562500 w 1079"/>
                <a:gd name="T13" fmla="*/ 2147483647 h 5826"/>
                <a:gd name="T14" fmla="*/ 79296875 w 1079"/>
                <a:gd name="T15" fmla="*/ 2147483647 h 5826"/>
                <a:gd name="T16" fmla="*/ 105468750 w 1079"/>
                <a:gd name="T17" fmla="*/ 2025781250 h 5826"/>
                <a:gd name="T18" fmla="*/ 144921875 w 1079"/>
                <a:gd name="T19" fmla="*/ 1775781250 h 5826"/>
                <a:gd name="T20" fmla="*/ 250000000 w 1079"/>
                <a:gd name="T21" fmla="*/ 1157812500 h 5826"/>
                <a:gd name="T22" fmla="*/ 421093750 w 1079"/>
                <a:gd name="T23" fmla="*/ 390625 h 5826"/>
                <a:gd name="T24" fmla="*/ 328906250 w 1079"/>
                <a:gd name="T25" fmla="*/ 390625 h 582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9"/>
                <a:gd name="T40" fmla="*/ 0 h 5826"/>
                <a:gd name="T41" fmla="*/ 1079 w 1079"/>
                <a:gd name="T42" fmla="*/ 5826 h 582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9" h="5826" extrusionOk="0">
                  <a:moveTo>
                    <a:pt x="842" y="1"/>
                  </a:moveTo>
                  <a:lnTo>
                    <a:pt x="405" y="2896"/>
                  </a:lnTo>
                  <a:lnTo>
                    <a:pt x="135" y="4479"/>
                  </a:lnTo>
                  <a:lnTo>
                    <a:pt x="34" y="5152"/>
                  </a:lnTo>
                  <a:lnTo>
                    <a:pt x="1" y="5489"/>
                  </a:lnTo>
                  <a:lnTo>
                    <a:pt x="34" y="5792"/>
                  </a:lnTo>
                  <a:lnTo>
                    <a:pt x="68" y="5825"/>
                  </a:lnTo>
                  <a:lnTo>
                    <a:pt x="203" y="5522"/>
                  </a:lnTo>
                  <a:lnTo>
                    <a:pt x="270" y="5186"/>
                  </a:lnTo>
                  <a:lnTo>
                    <a:pt x="371" y="4546"/>
                  </a:lnTo>
                  <a:lnTo>
                    <a:pt x="640" y="2964"/>
                  </a:lnTo>
                  <a:lnTo>
                    <a:pt x="1078" y="1"/>
                  </a:lnTo>
                  <a:lnTo>
                    <a:pt x="842" y="1"/>
                  </a:lnTo>
                  <a:close/>
                </a:path>
              </a:pathLst>
            </a:custGeom>
            <a:solidFill>
              <a:srgbClr val="BDD1D3"/>
            </a:solidFill>
            <a:ln>
              <a:noFill/>
            </a:ln>
          </p:spPr>
          <p:txBody>
            <a:bodyPr lIns="117025" tIns="117025" rIns="117025" bIns="117025" anchor="ctr"/>
            <a:lstStyle/>
            <a:p>
              <a:pPr>
                <a:defRPr/>
              </a:pPr>
              <a:endParaRPr lang="ru-RU" sz="1350"/>
            </a:p>
          </p:txBody>
        </p:sp>
        <p:sp>
          <p:nvSpPr>
            <p:cNvPr id="923" name="Shape 785">
              <a:extLst>
                <a:ext uri="{FF2B5EF4-FFF2-40B4-BE49-F238E27FC236}">
                  <a16:creationId xmlns:a16="http://schemas.microsoft.com/office/drawing/2014/main" id="{6CE5480B-C36B-C5EB-607E-82436E60C8BC}"/>
                </a:ext>
              </a:extLst>
            </p:cNvPr>
            <p:cNvSpPr>
              <a:spLocks/>
            </p:cNvSpPr>
            <p:nvPr/>
          </p:nvSpPr>
          <p:spPr bwMode="auto">
            <a:xfrm>
              <a:off x="3843650" y="2891150"/>
              <a:ext cx="1028313" cy="388337"/>
            </a:xfrm>
            <a:custGeom>
              <a:avLst/>
              <a:gdLst>
                <a:gd name="T0" fmla="*/ 2147483647 w 41144"/>
                <a:gd name="T1" fmla="*/ 390625 h 15522"/>
                <a:gd name="T2" fmla="*/ 2147483647 w 41144"/>
                <a:gd name="T3" fmla="*/ 947265625 h 15522"/>
                <a:gd name="T4" fmla="*/ 2147483647 w 41144"/>
                <a:gd name="T5" fmla="*/ 1894140625 h 15522"/>
                <a:gd name="T6" fmla="*/ 2147483647 w 41144"/>
                <a:gd name="T7" fmla="*/ 2147483647 h 15522"/>
                <a:gd name="T8" fmla="*/ 2147483647 w 41144"/>
                <a:gd name="T9" fmla="*/ 2147483647 h 15522"/>
                <a:gd name="T10" fmla="*/ 2147483647 w 41144"/>
                <a:gd name="T11" fmla="*/ 2147483647 h 15522"/>
                <a:gd name="T12" fmla="*/ 2147483647 w 41144"/>
                <a:gd name="T13" fmla="*/ 2147483647 h 15522"/>
                <a:gd name="T14" fmla="*/ 2147483647 w 41144"/>
                <a:gd name="T15" fmla="*/ 2147483647 h 15522"/>
                <a:gd name="T16" fmla="*/ 2147483647 w 41144"/>
                <a:gd name="T17" fmla="*/ 2147483647 h 15522"/>
                <a:gd name="T18" fmla="*/ 2147483647 w 41144"/>
                <a:gd name="T19" fmla="*/ 2147483647 h 15522"/>
                <a:gd name="T20" fmla="*/ 2147483647 w 41144"/>
                <a:gd name="T21" fmla="*/ 2147483647 h 15522"/>
                <a:gd name="T22" fmla="*/ 2147483647 w 41144"/>
                <a:gd name="T23" fmla="*/ 2147483647 h 15522"/>
                <a:gd name="T24" fmla="*/ 2147483647 w 41144"/>
                <a:gd name="T25" fmla="*/ 2147483647 h 15522"/>
                <a:gd name="T26" fmla="*/ 2147483647 w 41144"/>
                <a:gd name="T27" fmla="*/ 2147483647 h 15522"/>
                <a:gd name="T28" fmla="*/ 2147483647 w 41144"/>
                <a:gd name="T29" fmla="*/ 2147483647 h 15522"/>
                <a:gd name="T30" fmla="*/ 2147483647 w 41144"/>
                <a:gd name="T31" fmla="*/ 2147483647 h 15522"/>
                <a:gd name="T32" fmla="*/ 2147483647 w 41144"/>
                <a:gd name="T33" fmla="*/ 2147483647 h 15522"/>
                <a:gd name="T34" fmla="*/ 2147483647 w 41144"/>
                <a:gd name="T35" fmla="*/ 2147483647 h 15522"/>
                <a:gd name="T36" fmla="*/ 2147483647 w 41144"/>
                <a:gd name="T37" fmla="*/ 2147483647 h 15522"/>
                <a:gd name="T38" fmla="*/ 2147483647 w 41144"/>
                <a:gd name="T39" fmla="*/ 2147483647 h 15522"/>
                <a:gd name="T40" fmla="*/ 1539062500 w 41144"/>
                <a:gd name="T41" fmla="*/ 2147483647 h 15522"/>
                <a:gd name="T42" fmla="*/ 460546875 w 41144"/>
                <a:gd name="T43" fmla="*/ 2147483647 h 15522"/>
                <a:gd name="T44" fmla="*/ 237109375 w 41144"/>
                <a:gd name="T45" fmla="*/ 2147483647 h 15522"/>
                <a:gd name="T46" fmla="*/ 118750000 w 41144"/>
                <a:gd name="T47" fmla="*/ 2147483647 h 15522"/>
                <a:gd name="T48" fmla="*/ 390625 w 41144"/>
                <a:gd name="T49" fmla="*/ 2147483647 h 15522"/>
                <a:gd name="T50" fmla="*/ 390625 w 41144"/>
                <a:gd name="T51" fmla="*/ 2147483647 h 15522"/>
                <a:gd name="T52" fmla="*/ 355468750 w 41144"/>
                <a:gd name="T53" fmla="*/ 2147483647 h 15522"/>
                <a:gd name="T54" fmla="*/ 1433984375 w 41144"/>
                <a:gd name="T55" fmla="*/ 2147483647 h 15522"/>
                <a:gd name="T56" fmla="*/ 2147483647 w 41144"/>
                <a:gd name="T57" fmla="*/ 2147483647 h 15522"/>
                <a:gd name="T58" fmla="*/ 2147483647 w 41144"/>
                <a:gd name="T59" fmla="*/ 2147483647 h 15522"/>
                <a:gd name="T60" fmla="*/ 2147483647 w 41144"/>
                <a:gd name="T61" fmla="*/ 2147483647 h 15522"/>
                <a:gd name="T62" fmla="*/ 2147483647 w 41144"/>
                <a:gd name="T63" fmla="*/ 2147483647 h 15522"/>
                <a:gd name="T64" fmla="*/ 2147483647 w 41144"/>
                <a:gd name="T65" fmla="*/ 2147483647 h 15522"/>
                <a:gd name="T66" fmla="*/ 2147483647 w 41144"/>
                <a:gd name="T67" fmla="*/ 2147483647 h 15522"/>
                <a:gd name="T68" fmla="*/ 2147483647 w 41144"/>
                <a:gd name="T69" fmla="*/ 2147483647 h 15522"/>
                <a:gd name="T70" fmla="*/ 2147483647 w 41144"/>
                <a:gd name="T71" fmla="*/ 2147483647 h 15522"/>
                <a:gd name="T72" fmla="*/ 2147483647 w 41144"/>
                <a:gd name="T73" fmla="*/ 2147483647 h 15522"/>
                <a:gd name="T74" fmla="*/ 2147483647 w 41144"/>
                <a:gd name="T75" fmla="*/ 2147483647 h 15522"/>
                <a:gd name="T76" fmla="*/ 2147483647 w 41144"/>
                <a:gd name="T77" fmla="*/ 2147483647 h 15522"/>
                <a:gd name="T78" fmla="*/ 2147483647 w 41144"/>
                <a:gd name="T79" fmla="*/ 2147483647 h 15522"/>
                <a:gd name="T80" fmla="*/ 2147483647 w 41144"/>
                <a:gd name="T81" fmla="*/ 2147483647 h 15522"/>
                <a:gd name="T82" fmla="*/ 2147483647 w 41144"/>
                <a:gd name="T83" fmla="*/ 2147483647 h 15522"/>
                <a:gd name="T84" fmla="*/ 2147483647 w 41144"/>
                <a:gd name="T85" fmla="*/ 2147483647 h 15522"/>
                <a:gd name="T86" fmla="*/ 2147483647 w 41144"/>
                <a:gd name="T87" fmla="*/ 2147483647 h 15522"/>
                <a:gd name="T88" fmla="*/ 2147483647 w 41144"/>
                <a:gd name="T89" fmla="*/ 2147483647 h 15522"/>
                <a:gd name="T90" fmla="*/ 2147483647 w 41144"/>
                <a:gd name="T91" fmla="*/ 2147483647 h 15522"/>
                <a:gd name="T92" fmla="*/ 2147483647 w 41144"/>
                <a:gd name="T93" fmla="*/ 2147483647 h 15522"/>
                <a:gd name="T94" fmla="*/ 2147483647 w 41144"/>
                <a:gd name="T95" fmla="*/ 2147483647 h 15522"/>
                <a:gd name="T96" fmla="*/ 2147483647 w 41144"/>
                <a:gd name="T97" fmla="*/ 2147483647 h 15522"/>
                <a:gd name="T98" fmla="*/ 2147483647 w 41144"/>
                <a:gd name="T99" fmla="*/ 2147483647 h 15522"/>
                <a:gd name="T100" fmla="*/ 2147483647 w 41144"/>
                <a:gd name="T101" fmla="*/ 2147483647 h 15522"/>
                <a:gd name="T102" fmla="*/ 2147483647 w 41144"/>
                <a:gd name="T103" fmla="*/ 2147483647 h 15522"/>
                <a:gd name="T104" fmla="*/ 2147483647 w 41144"/>
                <a:gd name="T105" fmla="*/ 2147483647 h 15522"/>
                <a:gd name="T106" fmla="*/ 2147483647 w 41144"/>
                <a:gd name="T107" fmla="*/ 1197265625 h 15522"/>
                <a:gd name="T108" fmla="*/ 2147483647 w 41144"/>
                <a:gd name="T109" fmla="*/ 131640625 h 15522"/>
                <a:gd name="T110" fmla="*/ 2147483647 w 41144"/>
                <a:gd name="T111" fmla="*/ 390625 h 15522"/>
                <a:gd name="T112" fmla="*/ 2147483647 w 41144"/>
                <a:gd name="T113" fmla="*/ 390625 h 1552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41144"/>
                <a:gd name="T172" fmla="*/ 0 h 15522"/>
                <a:gd name="T173" fmla="*/ 41144 w 41144"/>
                <a:gd name="T174" fmla="*/ 15522 h 1552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41144" h="15522" extrusionOk="0">
                  <a:moveTo>
                    <a:pt x="40604" y="1"/>
                  </a:moveTo>
                  <a:lnTo>
                    <a:pt x="40705" y="2425"/>
                  </a:lnTo>
                  <a:lnTo>
                    <a:pt x="40773" y="4849"/>
                  </a:lnTo>
                  <a:lnTo>
                    <a:pt x="40806" y="7374"/>
                  </a:lnTo>
                  <a:lnTo>
                    <a:pt x="40806" y="9899"/>
                  </a:lnTo>
                  <a:lnTo>
                    <a:pt x="40773" y="11078"/>
                  </a:lnTo>
                  <a:lnTo>
                    <a:pt x="40705" y="12256"/>
                  </a:lnTo>
                  <a:lnTo>
                    <a:pt x="40705" y="12626"/>
                  </a:lnTo>
                  <a:lnTo>
                    <a:pt x="40638" y="12997"/>
                  </a:lnTo>
                  <a:lnTo>
                    <a:pt x="40604" y="13199"/>
                  </a:lnTo>
                  <a:lnTo>
                    <a:pt x="40503" y="13367"/>
                  </a:lnTo>
                  <a:lnTo>
                    <a:pt x="40369" y="13468"/>
                  </a:lnTo>
                  <a:lnTo>
                    <a:pt x="40200" y="13535"/>
                  </a:lnTo>
                  <a:lnTo>
                    <a:pt x="39998" y="13569"/>
                  </a:lnTo>
                  <a:lnTo>
                    <a:pt x="39830" y="13603"/>
                  </a:lnTo>
                  <a:lnTo>
                    <a:pt x="29629" y="13939"/>
                  </a:lnTo>
                  <a:lnTo>
                    <a:pt x="19461" y="14276"/>
                  </a:lnTo>
                  <a:lnTo>
                    <a:pt x="14276" y="14478"/>
                  </a:lnTo>
                  <a:lnTo>
                    <a:pt x="9091" y="14714"/>
                  </a:lnTo>
                  <a:lnTo>
                    <a:pt x="6499" y="14882"/>
                  </a:lnTo>
                  <a:lnTo>
                    <a:pt x="3940" y="15050"/>
                  </a:lnTo>
                  <a:lnTo>
                    <a:pt x="1179" y="15252"/>
                  </a:lnTo>
                  <a:lnTo>
                    <a:pt x="607" y="15286"/>
                  </a:lnTo>
                  <a:lnTo>
                    <a:pt x="304" y="15320"/>
                  </a:lnTo>
                  <a:lnTo>
                    <a:pt x="1" y="15286"/>
                  </a:lnTo>
                  <a:lnTo>
                    <a:pt x="1" y="15522"/>
                  </a:lnTo>
                  <a:lnTo>
                    <a:pt x="910" y="15522"/>
                  </a:lnTo>
                  <a:lnTo>
                    <a:pt x="3671" y="15320"/>
                  </a:lnTo>
                  <a:lnTo>
                    <a:pt x="6398" y="15118"/>
                  </a:lnTo>
                  <a:lnTo>
                    <a:pt x="9226" y="14949"/>
                  </a:lnTo>
                  <a:lnTo>
                    <a:pt x="12020" y="14815"/>
                  </a:lnTo>
                  <a:lnTo>
                    <a:pt x="17676" y="14579"/>
                  </a:lnTo>
                  <a:lnTo>
                    <a:pt x="23164" y="14377"/>
                  </a:lnTo>
                  <a:lnTo>
                    <a:pt x="28619" y="14209"/>
                  </a:lnTo>
                  <a:lnTo>
                    <a:pt x="39594" y="13872"/>
                  </a:lnTo>
                  <a:lnTo>
                    <a:pt x="39662" y="13939"/>
                  </a:lnTo>
                  <a:lnTo>
                    <a:pt x="39729" y="13973"/>
                  </a:lnTo>
                  <a:lnTo>
                    <a:pt x="39763" y="13939"/>
                  </a:lnTo>
                  <a:lnTo>
                    <a:pt x="39897" y="13906"/>
                  </a:lnTo>
                  <a:lnTo>
                    <a:pt x="40066" y="13872"/>
                  </a:lnTo>
                  <a:lnTo>
                    <a:pt x="40167" y="13872"/>
                  </a:lnTo>
                  <a:lnTo>
                    <a:pt x="40234" y="13838"/>
                  </a:lnTo>
                  <a:lnTo>
                    <a:pt x="40402" y="13805"/>
                  </a:lnTo>
                  <a:lnTo>
                    <a:pt x="40571" y="13737"/>
                  </a:lnTo>
                  <a:lnTo>
                    <a:pt x="40705" y="13636"/>
                  </a:lnTo>
                  <a:lnTo>
                    <a:pt x="40806" y="13468"/>
                  </a:lnTo>
                  <a:lnTo>
                    <a:pt x="40907" y="13232"/>
                  </a:lnTo>
                  <a:lnTo>
                    <a:pt x="40975" y="12997"/>
                  </a:lnTo>
                  <a:lnTo>
                    <a:pt x="41042" y="12458"/>
                  </a:lnTo>
                  <a:lnTo>
                    <a:pt x="41076" y="11414"/>
                  </a:lnTo>
                  <a:lnTo>
                    <a:pt x="41109" y="10000"/>
                  </a:lnTo>
                  <a:lnTo>
                    <a:pt x="41143" y="8586"/>
                  </a:lnTo>
                  <a:lnTo>
                    <a:pt x="41109" y="5758"/>
                  </a:lnTo>
                  <a:lnTo>
                    <a:pt x="41042" y="3065"/>
                  </a:lnTo>
                  <a:lnTo>
                    <a:pt x="40907" y="337"/>
                  </a:lnTo>
                  <a:lnTo>
                    <a:pt x="40907" y="1"/>
                  </a:lnTo>
                  <a:lnTo>
                    <a:pt x="40604" y="1"/>
                  </a:lnTo>
                  <a:close/>
                </a:path>
              </a:pathLst>
            </a:custGeom>
            <a:solidFill>
              <a:srgbClr val="BDD1D3"/>
            </a:solidFill>
            <a:ln>
              <a:noFill/>
            </a:ln>
          </p:spPr>
          <p:txBody>
            <a:bodyPr lIns="117025" tIns="117025" rIns="117025" bIns="117025" anchor="ctr"/>
            <a:lstStyle/>
            <a:p>
              <a:pPr>
                <a:defRPr/>
              </a:pPr>
              <a:endParaRPr lang="ru-RU" sz="1350"/>
            </a:p>
          </p:txBody>
        </p:sp>
        <p:sp>
          <p:nvSpPr>
            <p:cNvPr id="924" name="Shape 786">
              <a:extLst>
                <a:ext uri="{FF2B5EF4-FFF2-40B4-BE49-F238E27FC236}">
                  <a16:creationId xmlns:a16="http://schemas.microsoft.com/office/drawing/2014/main" id="{6D009C32-EEB9-52DF-69C6-4EBFF29CC1A5}"/>
                </a:ext>
              </a:extLst>
            </p:cNvPr>
            <p:cNvSpPr>
              <a:spLocks/>
            </p:cNvSpPr>
            <p:nvPr/>
          </p:nvSpPr>
          <p:spPr bwMode="auto">
            <a:xfrm>
              <a:off x="6583227" y="4932009"/>
              <a:ext cx="708048" cy="436132"/>
            </a:xfrm>
            <a:custGeom>
              <a:avLst/>
              <a:gdLst>
                <a:gd name="T0" fmla="*/ 1262500000 w 28315"/>
                <a:gd name="T1" fmla="*/ 500000000 h 17441"/>
                <a:gd name="T2" fmla="*/ 960156250 w 28315"/>
                <a:gd name="T3" fmla="*/ 223828125 h 17441"/>
                <a:gd name="T4" fmla="*/ 1301953125 w 28315"/>
                <a:gd name="T5" fmla="*/ 618359375 h 17441"/>
                <a:gd name="T6" fmla="*/ 960156250 w 28315"/>
                <a:gd name="T7" fmla="*/ 723828125 h 17441"/>
                <a:gd name="T8" fmla="*/ 618359375 w 28315"/>
                <a:gd name="T9" fmla="*/ 118750000 h 17441"/>
                <a:gd name="T10" fmla="*/ 1144140625 w 28315"/>
                <a:gd name="T11" fmla="*/ 947265625 h 17441"/>
                <a:gd name="T12" fmla="*/ 697265625 w 28315"/>
                <a:gd name="T13" fmla="*/ 1236718750 h 17441"/>
                <a:gd name="T14" fmla="*/ 855078125 w 28315"/>
                <a:gd name="T15" fmla="*/ 1302343750 h 17441"/>
                <a:gd name="T16" fmla="*/ 1617578125 w 28315"/>
                <a:gd name="T17" fmla="*/ 1933593750 h 17441"/>
                <a:gd name="T18" fmla="*/ 1999218750 w 28315"/>
                <a:gd name="T19" fmla="*/ 2147483647 h 17441"/>
                <a:gd name="T20" fmla="*/ 184375000 w 28315"/>
                <a:gd name="T21" fmla="*/ 1170703125 h 17441"/>
                <a:gd name="T22" fmla="*/ 236718750 w 28315"/>
                <a:gd name="T23" fmla="*/ 342187500 h 17441"/>
                <a:gd name="T24" fmla="*/ 2147483647 w 28315"/>
                <a:gd name="T25" fmla="*/ 2147483647 h 17441"/>
                <a:gd name="T26" fmla="*/ 2147483647 w 28315"/>
                <a:gd name="T27" fmla="*/ 2147483647 h 17441"/>
                <a:gd name="T28" fmla="*/ 2147483647 w 28315"/>
                <a:gd name="T29" fmla="*/ 2147483647 h 17441"/>
                <a:gd name="T30" fmla="*/ 2147483647 w 28315"/>
                <a:gd name="T31" fmla="*/ 2147483647 h 17441"/>
                <a:gd name="T32" fmla="*/ 2147483647 w 28315"/>
                <a:gd name="T33" fmla="*/ 2147483647 h 17441"/>
                <a:gd name="T34" fmla="*/ 2147483647 w 28315"/>
                <a:gd name="T35" fmla="*/ 2147483647 h 17441"/>
                <a:gd name="T36" fmla="*/ 2147483647 w 28315"/>
                <a:gd name="T37" fmla="*/ 2147483647 h 17441"/>
                <a:gd name="T38" fmla="*/ 644531250 w 28315"/>
                <a:gd name="T39" fmla="*/ 390625 h 17441"/>
                <a:gd name="T40" fmla="*/ 39453125 w 28315"/>
                <a:gd name="T41" fmla="*/ 526171875 h 17441"/>
                <a:gd name="T42" fmla="*/ 131640625 w 28315"/>
                <a:gd name="T43" fmla="*/ 1262890625 h 17441"/>
                <a:gd name="T44" fmla="*/ 1959765625 w 28315"/>
                <a:gd name="T45" fmla="*/ 2147483647 h 17441"/>
                <a:gd name="T46" fmla="*/ 2147483647 w 28315"/>
                <a:gd name="T47" fmla="*/ 2147483647 h 17441"/>
                <a:gd name="T48" fmla="*/ 2147483647 w 28315"/>
                <a:gd name="T49" fmla="*/ 2147483647 h 17441"/>
                <a:gd name="T50" fmla="*/ 2147483647 w 28315"/>
                <a:gd name="T51" fmla="*/ 2147483647 h 17441"/>
                <a:gd name="T52" fmla="*/ 2147483647 w 28315"/>
                <a:gd name="T53" fmla="*/ 2147483647 h 17441"/>
                <a:gd name="T54" fmla="*/ 2147483647 w 28315"/>
                <a:gd name="T55" fmla="*/ 2147483647 h 17441"/>
                <a:gd name="T56" fmla="*/ 2147483647 w 28315"/>
                <a:gd name="T57" fmla="*/ 2147483647 h 17441"/>
                <a:gd name="T58" fmla="*/ 2147483647 w 28315"/>
                <a:gd name="T59" fmla="*/ 2147483647 h 17441"/>
                <a:gd name="T60" fmla="*/ 2147483647 w 28315"/>
                <a:gd name="T61" fmla="*/ 2147483647 h 17441"/>
                <a:gd name="T62" fmla="*/ 2147483647 w 28315"/>
                <a:gd name="T63" fmla="*/ 2147483647 h 17441"/>
                <a:gd name="T64" fmla="*/ 2147483647 w 28315"/>
                <a:gd name="T65" fmla="*/ 2147483647 h 17441"/>
                <a:gd name="T66" fmla="*/ 2147483647 w 28315"/>
                <a:gd name="T67" fmla="*/ 2025781250 h 17441"/>
                <a:gd name="T68" fmla="*/ 2147483647 w 28315"/>
                <a:gd name="T69" fmla="*/ 2147483647 h 17441"/>
                <a:gd name="T70" fmla="*/ 2147483647 w 28315"/>
                <a:gd name="T71" fmla="*/ 2147483647 h 17441"/>
                <a:gd name="T72" fmla="*/ 2147483647 w 28315"/>
                <a:gd name="T73" fmla="*/ 2147483647 h 17441"/>
                <a:gd name="T74" fmla="*/ 2147483647 w 28315"/>
                <a:gd name="T75" fmla="*/ 2147483647 h 17441"/>
                <a:gd name="T76" fmla="*/ 2147483647 w 28315"/>
                <a:gd name="T77" fmla="*/ 2147483647 h 17441"/>
                <a:gd name="T78" fmla="*/ 2147483647 w 28315"/>
                <a:gd name="T79" fmla="*/ 2147483647 h 17441"/>
                <a:gd name="T80" fmla="*/ 2147483647 w 28315"/>
                <a:gd name="T81" fmla="*/ 2147483647 h 17441"/>
                <a:gd name="T82" fmla="*/ 2147483647 w 28315"/>
                <a:gd name="T83" fmla="*/ 2147483647 h 17441"/>
                <a:gd name="T84" fmla="*/ 2147483647 w 28315"/>
                <a:gd name="T85" fmla="*/ 2147483647 h 17441"/>
                <a:gd name="T86" fmla="*/ 2147483647 w 28315"/>
                <a:gd name="T87" fmla="*/ 2147483647 h 17441"/>
                <a:gd name="T88" fmla="*/ 2147483647 w 28315"/>
                <a:gd name="T89" fmla="*/ 1854687500 h 17441"/>
                <a:gd name="T90" fmla="*/ 2147483647 w 28315"/>
                <a:gd name="T91" fmla="*/ 2117578125 h 17441"/>
                <a:gd name="T92" fmla="*/ 2147483647 w 28315"/>
                <a:gd name="T93" fmla="*/ 2147483647 h 17441"/>
                <a:gd name="T94" fmla="*/ 2147483647 w 28315"/>
                <a:gd name="T95" fmla="*/ 2147483647 h 17441"/>
                <a:gd name="T96" fmla="*/ 2147483647 w 28315"/>
                <a:gd name="T97" fmla="*/ 2147483647 h 17441"/>
                <a:gd name="T98" fmla="*/ 2147483647 w 28315"/>
                <a:gd name="T99" fmla="*/ 2147483647 h 17441"/>
                <a:gd name="T100" fmla="*/ 2147483647 w 28315"/>
                <a:gd name="T101" fmla="*/ 2147483647 h 17441"/>
                <a:gd name="T102" fmla="*/ 2147483647 w 28315"/>
                <a:gd name="T103" fmla="*/ 2147483647 h 17441"/>
                <a:gd name="T104" fmla="*/ 2147483647 w 28315"/>
                <a:gd name="T105" fmla="*/ 2147483647 h 17441"/>
                <a:gd name="T106" fmla="*/ 2147483647 w 28315"/>
                <a:gd name="T107" fmla="*/ 2147483647 h 17441"/>
                <a:gd name="T108" fmla="*/ 2147483647 w 28315"/>
                <a:gd name="T109" fmla="*/ 2147483647 h 17441"/>
                <a:gd name="T110" fmla="*/ 2147483647 w 28315"/>
                <a:gd name="T111" fmla="*/ 2147483647 h 17441"/>
                <a:gd name="T112" fmla="*/ 1657031250 w 28315"/>
                <a:gd name="T113" fmla="*/ 1828515625 h 17441"/>
                <a:gd name="T114" fmla="*/ 1183593750 w 28315"/>
                <a:gd name="T115" fmla="*/ 1197265625 h 17441"/>
                <a:gd name="T116" fmla="*/ 1446875000 w 28315"/>
                <a:gd name="T117" fmla="*/ 342187500 h 17441"/>
                <a:gd name="T118" fmla="*/ 1183593750 w 28315"/>
                <a:gd name="T119" fmla="*/ 210546875 h 17441"/>
                <a:gd name="T120" fmla="*/ 920703125 w 28315"/>
                <a:gd name="T121" fmla="*/ 39843750 h 17441"/>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8315"/>
                <a:gd name="T184" fmla="*/ 0 h 17441"/>
                <a:gd name="T185" fmla="*/ 28315 w 28315"/>
                <a:gd name="T186" fmla="*/ 17441 h 17441"/>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8315" h="17441" extrusionOk="0">
                  <a:moveTo>
                    <a:pt x="2929" y="1011"/>
                  </a:moveTo>
                  <a:lnTo>
                    <a:pt x="2997" y="1112"/>
                  </a:lnTo>
                  <a:lnTo>
                    <a:pt x="3064" y="1145"/>
                  </a:lnTo>
                  <a:lnTo>
                    <a:pt x="3098" y="1179"/>
                  </a:lnTo>
                  <a:lnTo>
                    <a:pt x="3199" y="1145"/>
                  </a:lnTo>
                  <a:lnTo>
                    <a:pt x="3199" y="1213"/>
                  </a:lnTo>
                  <a:lnTo>
                    <a:pt x="3232" y="1280"/>
                  </a:lnTo>
                  <a:lnTo>
                    <a:pt x="3098" y="1213"/>
                  </a:lnTo>
                  <a:lnTo>
                    <a:pt x="2997" y="1145"/>
                  </a:lnTo>
                  <a:lnTo>
                    <a:pt x="2929" y="1011"/>
                  </a:lnTo>
                  <a:close/>
                  <a:moveTo>
                    <a:pt x="2088" y="236"/>
                  </a:moveTo>
                  <a:lnTo>
                    <a:pt x="2492" y="304"/>
                  </a:lnTo>
                  <a:lnTo>
                    <a:pt x="2492" y="371"/>
                  </a:lnTo>
                  <a:lnTo>
                    <a:pt x="2458" y="472"/>
                  </a:lnTo>
                  <a:lnTo>
                    <a:pt x="2458" y="573"/>
                  </a:lnTo>
                  <a:lnTo>
                    <a:pt x="2492" y="842"/>
                  </a:lnTo>
                  <a:lnTo>
                    <a:pt x="2593" y="1044"/>
                  </a:lnTo>
                  <a:lnTo>
                    <a:pt x="2727" y="1246"/>
                  </a:lnTo>
                  <a:lnTo>
                    <a:pt x="2896" y="1415"/>
                  </a:lnTo>
                  <a:lnTo>
                    <a:pt x="2997" y="1482"/>
                  </a:lnTo>
                  <a:lnTo>
                    <a:pt x="3098" y="1550"/>
                  </a:lnTo>
                  <a:lnTo>
                    <a:pt x="3199" y="1550"/>
                  </a:lnTo>
                  <a:lnTo>
                    <a:pt x="3333" y="1583"/>
                  </a:lnTo>
                  <a:lnTo>
                    <a:pt x="3434" y="1550"/>
                  </a:lnTo>
                  <a:lnTo>
                    <a:pt x="3468" y="1516"/>
                  </a:lnTo>
                  <a:lnTo>
                    <a:pt x="3502" y="1482"/>
                  </a:lnTo>
                  <a:lnTo>
                    <a:pt x="3468" y="1886"/>
                  </a:lnTo>
                  <a:lnTo>
                    <a:pt x="3367" y="2257"/>
                  </a:lnTo>
                  <a:lnTo>
                    <a:pt x="3030" y="2156"/>
                  </a:lnTo>
                  <a:lnTo>
                    <a:pt x="2727" y="2055"/>
                  </a:lnTo>
                  <a:lnTo>
                    <a:pt x="2458" y="1853"/>
                  </a:lnTo>
                  <a:lnTo>
                    <a:pt x="2189" y="1617"/>
                  </a:lnTo>
                  <a:lnTo>
                    <a:pt x="2088" y="1482"/>
                  </a:lnTo>
                  <a:lnTo>
                    <a:pt x="1987" y="1314"/>
                  </a:lnTo>
                  <a:lnTo>
                    <a:pt x="1852" y="977"/>
                  </a:lnTo>
                  <a:lnTo>
                    <a:pt x="1751" y="640"/>
                  </a:lnTo>
                  <a:lnTo>
                    <a:pt x="1684" y="270"/>
                  </a:lnTo>
                  <a:lnTo>
                    <a:pt x="2088" y="236"/>
                  </a:lnTo>
                  <a:close/>
                  <a:moveTo>
                    <a:pt x="1583" y="304"/>
                  </a:moveTo>
                  <a:lnTo>
                    <a:pt x="1583" y="674"/>
                  </a:lnTo>
                  <a:lnTo>
                    <a:pt x="1650" y="1078"/>
                  </a:lnTo>
                  <a:lnTo>
                    <a:pt x="1818" y="1449"/>
                  </a:lnTo>
                  <a:lnTo>
                    <a:pt x="2020" y="1785"/>
                  </a:lnTo>
                  <a:lnTo>
                    <a:pt x="2290" y="2055"/>
                  </a:lnTo>
                  <a:lnTo>
                    <a:pt x="2626" y="2324"/>
                  </a:lnTo>
                  <a:lnTo>
                    <a:pt x="2761" y="2391"/>
                  </a:lnTo>
                  <a:lnTo>
                    <a:pt x="2929" y="2425"/>
                  </a:lnTo>
                  <a:lnTo>
                    <a:pt x="3232" y="2459"/>
                  </a:lnTo>
                  <a:lnTo>
                    <a:pt x="3064" y="2728"/>
                  </a:lnTo>
                  <a:lnTo>
                    <a:pt x="2896" y="2896"/>
                  </a:lnTo>
                  <a:lnTo>
                    <a:pt x="2727" y="2997"/>
                  </a:lnTo>
                  <a:lnTo>
                    <a:pt x="2525" y="3065"/>
                  </a:lnTo>
                  <a:lnTo>
                    <a:pt x="2290" y="3132"/>
                  </a:lnTo>
                  <a:lnTo>
                    <a:pt x="1987" y="3166"/>
                  </a:lnTo>
                  <a:lnTo>
                    <a:pt x="1785" y="3166"/>
                  </a:lnTo>
                  <a:lnTo>
                    <a:pt x="1684" y="3132"/>
                  </a:lnTo>
                  <a:lnTo>
                    <a:pt x="1650" y="3098"/>
                  </a:lnTo>
                  <a:lnTo>
                    <a:pt x="1616" y="3098"/>
                  </a:lnTo>
                  <a:lnTo>
                    <a:pt x="1616" y="3132"/>
                  </a:lnTo>
                  <a:lnTo>
                    <a:pt x="1616" y="3199"/>
                  </a:lnTo>
                  <a:lnTo>
                    <a:pt x="1650" y="3267"/>
                  </a:lnTo>
                  <a:lnTo>
                    <a:pt x="1751" y="3334"/>
                  </a:lnTo>
                  <a:lnTo>
                    <a:pt x="2189" y="3334"/>
                  </a:lnTo>
                  <a:lnTo>
                    <a:pt x="2525" y="3267"/>
                  </a:lnTo>
                  <a:lnTo>
                    <a:pt x="2525" y="3300"/>
                  </a:lnTo>
                  <a:lnTo>
                    <a:pt x="2694" y="3502"/>
                  </a:lnTo>
                  <a:lnTo>
                    <a:pt x="2896" y="3738"/>
                  </a:lnTo>
                  <a:lnTo>
                    <a:pt x="3367" y="4108"/>
                  </a:lnTo>
                  <a:lnTo>
                    <a:pt x="3771" y="4479"/>
                  </a:lnTo>
                  <a:lnTo>
                    <a:pt x="3973" y="4681"/>
                  </a:lnTo>
                  <a:lnTo>
                    <a:pt x="4141" y="4950"/>
                  </a:lnTo>
                  <a:lnTo>
                    <a:pt x="4276" y="5152"/>
                  </a:lnTo>
                  <a:lnTo>
                    <a:pt x="4444" y="5354"/>
                  </a:lnTo>
                  <a:lnTo>
                    <a:pt x="4781" y="5758"/>
                  </a:lnTo>
                  <a:lnTo>
                    <a:pt x="5185" y="6128"/>
                  </a:lnTo>
                  <a:lnTo>
                    <a:pt x="5589" y="6499"/>
                  </a:lnTo>
                  <a:lnTo>
                    <a:pt x="5421" y="6701"/>
                  </a:lnTo>
                  <a:lnTo>
                    <a:pt x="5252" y="6936"/>
                  </a:lnTo>
                  <a:lnTo>
                    <a:pt x="5118" y="7138"/>
                  </a:lnTo>
                  <a:lnTo>
                    <a:pt x="3300" y="5388"/>
                  </a:lnTo>
                  <a:lnTo>
                    <a:pt x="2424" y="4546"/>
                  </a:lnTo>
                  <a:lnTo>
                    <a:pt x="1953" y="4142"/>
                  </a:lnTo>
                  <a:lnTo>
                    <a:pt x="1482" y="3805"/>
                  </a:lnTo>
                  <a:lnTo>
                    <a:pt x="909" y="3469"/>
                  </a:lnTo>
                  <a:lnTo>
                    <a:pt x="674" y="3267"/>
                  </a:lnTo>
                  <a:lnTo>
                    <a:pt x="573" y="3132"/>
                  </a:lnTo>
                  <a:lnTo>
                    <a:pt x="472" y="2997"/>
                  </a:lnTo>
                  <a:lnTo>
                    <a:pt x="371" y="2829"/>
                  </a:lnTo>
                  <a:lnTo>
                    <a:pt x="337" y="2661"/>
                  </a:lnTo>
                  <a:lnTo>
                    <a:pt x="270" y="2290"/>
                  </a:lnTo>
                  <a:lnTo>
                    <a:pt x="270" y="1954"/>
                  </a:lnTo>
                  <a:lnTo>
                    <a:pt x="303" y="1583"/>
                  </a:lnTo>
                  <a:lnTo>
                    <a:pt x="371" y="1314"/>
                  </a:lnTo>
                  <a:lnTo>
                    <a:pt x="472" y="1078"/>
                  </a:lnTo>
                  <a:lnTo>
                    <a:pt x="606" y="876"/>
                  </a:lnTo>
                  <a:lnTo>
                    <a:pt x="775" y="708"/>
                  </a:lnTo>
                  <a:lnTo>
                    <a:pt x="943" y="573"/>
                  </a:lnTo>
                  <a:lnTo>
                    <a:pt x="1145" y="438"/>
                  </a:lnTo>
                  <a:lnTo>
                    <a:pt x="1347" y="337"/>
                  </a:lnTo>
                  <a:lnTo>
                    <a:pt x="1583" y="304"/>
                  </a:lnTo>
                  <a:close/>
                  <a:moveTo>
                    <a:pt x="21548" y="6701"/>
                  </a:moveTo>
                  <a:lnTo>
                    <a:pt x="21682" y="6903"/>
                  </a:lnTo>
                  <a:lnTo>
                    <a:pt x="21548" y="7037"/>
                  </a:lnTo>
                  <a:lnTo>
                    <a:pt x="21447" y="7206"/>
                  </a:lnTo>
                  <a:lnTo>
                    <a:pt x="21346" y="7071"/>
                  </a:lnTo>
                  <a:lnTo>
                    <a:pt x="21278" y="7004"/>
                  </a:lnTo>
                  <a:lnTo>
                    <a:pt x="21413" y="6869"/>
                  </a:lnTo>
                  <a:lnTo>
                    <a:pt x="21480" y="6802"/>
                  </a:lnTo>
                  <a:lnTo>
                    <a:pt x="21514" y="6734"/>
                  </a:lnTo>
                  <a:lnTo>
                    <a:pt x="21548" y="6701"/>
                  </a:lnTo>
                  <a:close/>
                  <a:moveTo>
                    <a:pt x="22086" y="7004"/>
                  </a:moveTo>
                  <a:lnTo>
                    <a:pt x="22288" y="7037"/>
                  </a:lnTo>
                  <a:lnTo>
                    <a:pt x="22490" y="7105"/>
                  </a:lnTo>
                  <a:lnTo>
                    <a:pt x="22692" y="7206"/>
                  </a:lnTo>
                  <a:lnTo>
                    <a:pt x="22894" y="7307"/>
                  </a:lnTo>
                  <a:lnTo>
                    <a:pt x="23063" y="7475"/>
                  </a:lnTo>
                  <a:lnTo>
                    <a:pt x="23770" y="8115"/>
                  </a:lnTo>
                  <a:lnTo>
                    <a:pt x="24477" y="8754"/>
                  </a:lnTo>
                  <a:lnTo>
                    <a:pt x="25117" y="9428"/>
                  </a:lnTo>
                  <a:lnTo>
                    <a:pt x="25723" y="10101"/>
                  </a:lnTo>
                  <a:lnTo>
                    <a:pt x="26295" y="10842"/>
                  </a:lnTo>
                  <a:lnTo>
                    <a:pt x="26800" y="11549"/>
                  </a:lnTo>
                  <a:lnTo>
                    <a:pt x="26733" y="11583"/>
                  </a:lnTo>
                  <a:lnTo>
                    <a:pt x="26699" y="11616"/>
                  </a:lnTo>
                  <a:lnTo>
                    <a:pt x="26665" y="11684"/>
                  </a:lnTo>
                  <a:lnTo>
                    <a:pt x="26665" y="11751"/>
                  </a:lnTo>
                  <a:lnTo>
                    <a:pt x="26699" y="11785"/>
                  </a:lnTo>
                  <a:lnTo>
                    <a:pt x="26733" y="11852"/>
                  </a:lnTo>
                  <a:lnTo>
                    <a:pt x="26800" y="11987"/>
                  </a:lnTo>
                  <a:lnTo>
                    <a:pt x="26564" y="12290"/>
                  </a:lnTo>
                  <a:lnTo>
                    <a:pt x="26531" y="12357"/>
                  </a:lnTo>
                  <a:lnTo>
                    <a:pt x="26463" y="12391"/>
                  </a:lnTo>
                  <a:lnTo>
                    <a:pt x="26329" y="12391"/>
                  </a:lnTo>
                  <a:lnTo>
                    <a:pt x="26160" y="12357"/>
                  </a:lnTo>
                  <a:lnTo>
                    <a:pt x="25992" y="12256"/>
                  </a:lnTo>
                  <a:lnTo>
                    <a:pt x="25655" y="12020"/>
                  </a:lnTo>
                  <a:lnTo>
                    <a:pt x="25453" y="11852"/>
                  </a:lnTo>
                  <a:lnTo>
                    <a:pt x="25083" y="11549"/>
                  </a:lnTo>
                  <a:lnTo>
                    <a:pt x="24746" y="11246"/>
                  </a:lnTo>
                  <a:lnTo>
                    <a:pt x="24107" y="10573"/>
                  </a:lnTo>
                  <a:lnTo>
                    <a:pt x="23433" y="9832"/>
                  </a:lnTo>
                  <a:lnTo>
                    <a:pt x="22793" y="9057"/>
                  </a:lnTo>
                  <a:lnTo>
                    <a:pt x="22120" y="8317"/>
                  </a:lnTo>
                  <a:lnTo>
                    <a:pt x="21783" y="7946"/>
                  </a:lnTo>
                  <a:lnTo>
                    <a:pt x="21413" y="7610"/>
                  </a:lnTo>
                  <a:lnTo>
                    <a:pt x="21548" y="7408"/>
                  </a:lnTo>
                  <a:lnTo>
                    <a:pt x="21716" y="7206"/>
                  </a:lnTo>
                  <a:lnTo>
                    <a:pt x="21884" y="7071"/>
                  </a:lnTo>
                  <a:lnTo>
                    <a:pt x="22086" y="7004"/>
                  </a:lnTo>
                  <a:close/>
                  <a:moveTo>
                    <a:pt x="26935" y="12088"/>
                  </a:moveTo>
                  <a:lnTo>
                    <a:pt x="27271" y="12222"/>
                  </a:lnTo>
                  <a:lnTo>
                    <a:pt x="27406" y="12323"/>
                  </a:lnTo>
                  <a:lnTo>
                    <a:pt x="27507" y="12424"/>
                  </a:lnTo>
                  <a:lnTo>
                    <a:pt x="27339" y="12694"/>
                  </a:lnTo>
                  <a:lnTo>
                    <a:pt x="27137" y="12896"/>
                  </a:lnTo>
                  <a:lnTo>
                    <a:pt x="26800" y="12424"/>
                  </a:lnTo>
                  <a:lnTo>
                    <a:pt x="26867" y="12256"/>
                  </a:lnTo>
                  <a:lnTo>
                    <a:pt x="26935" y="12088"/>
                  </a:lnTo>
                  <a:close/>
                  <a:moveTo>
                    <a:pt x="1650" y="1"/>
                  </a:moveTo>
                  <a:lnTo>
                    <a:pt x="1414" y="68"/>
                  </a:lnTo>
                  <a:lnTo>
                    <a:pt x="1179" y="135"/>
                  </a:lnTo>
                  <a:lnTo>
                    <a:pt x="977" y="236"/>
                  </a:lnTo>
                  <a:lnTo>
                    <a:pt x="775" y="371"/>
                  </a:lnTo>
                  <a:lnTo>
                    <a:pt x="539" y="607"/>
                  </a:lnTo>
                  <a:lnTo>
                    <a:pt x="371" y="842"/>
                  </a:lnTo>
                  <a:lnTo>
                    <a:pt x="236" y="1078"/>
                  </a:lnTo>
                  <a:lnTo>
                    <a:pt x="101" y="1347"/>
                  </a:lnTo>
                  <a:lnTo>
                    <a:pt x="34" y="1651"/>
                  </a:lnTo>
                  <a:lnTo>
                    <a:pt x="0" y="1920"/>
                  </a:lnTo>
                  <a:lnTo>
                    <a:pt x="0" y="2223"/>
                  </a:lnTo>
                  <a:lnTo>
                    <a:pt x="34" y="2526"/>
                  </a:lnTo>
                  <a:lnTo>
                    <a:pt x="101" y="2728"/>
                  </a:lnTo>
                  <a:lnTo>
                    <a:pt x="135" y="2930"/>
                  </a:lnTo>
                  <a:lnTo>
                    <a:pt x="236" y="3098"/>
                  </a:lnTo>
                  <a:lnTo>
                    <a:pt x="337" y="3233"/>
                  </a:lnTo>
                  <a:lnTo>
                    <a:pt x="573" y="3502"/>
                  </a:lnTo>
                  <a:lnTo>
                    <a:pt x="842" y="3738"/>
                  </a:lnTo>
                  <a:lnTo>
                    <a:pt x="1482" y="4142"/>
                  </a:lnTo>
                  <a:lnTo>
                    <a:pt x="1785" y="4378"/>
                  </a:lnTo>
                  <a:lnTo>
                    <a:pt x="2088" y="4613"/>
                  </a:lnTo>
                  <a:lnTo>
                    <a:pt x="3535" y="5994"/>
                  </a:lnTo>
                  <a:lnTo>
                    <a:pt x="4949" y="7374"/>
                  </a:lnTo>
                  <a:lnTo>
                    <a:pt x="5017" y="7408"/>
                  </a:lnTo>
                  <a:lnTo>
                    <a:pt x="5084" y="7408"/>
                  </a:lnTo>
                  <a:lnTo>
                    <a:pt x="5151" y="7340"/>
                  </a:lnTo>
                  <a:lnTo>
                    <a:pt x="5185" y="7307"/>
                  </a:lnTo>
                  <a:lnTo>
                    <a:pt x="5320" y="7172"/>
                  </a:lnTo>
                  <a:lnTo>
                    <a:pt x="5421" y="7037"/>
                  </a:lnTo>
                  <a:lnTo>
                    <a:pt x="5488" y="7037"/>
                  </a:lnTo>
                  <a:lnTo>
                    <a:pt x="5757" y="7374"/>
                  </a:lnTo>
                  <a:lnTo>
                    <a:pt x="5993" y="7643"/>
                  </a:lnTo>
                  <a:lnTo>
                    <a:pt x="6363" y="8014"/>
                  </a:lnTo>
                  <a:lnTo>
                    <a:pt x="6801" y="8384"/>
                  </a:lnTo>
                  <a:lnTo>
                    <a:pt x="7205" y="8687"/>
                  </a:lnTo>
                  <a:lnTo>
                    <a:pt x="7643" y="8956"/>
                  </a:lnTo>
                  <a:lnTo>
                    <a:pt x="8114" y="9192"/>
                  </a:lnTo>
                  <a:lnTo>
                    <a:pt x="8619" y="9360"/>
                  </a:lnTo>
                  <a:lnTo>
                    <a:pt x="8922" y="9428"/>
                  </a:lnTo>
                  <a:lnTo>
                    <a:pt x="9259" y="9461"/>
                  </a:lnTo>
                  <a:lnTo>
                    <a:pt x="9899" y="9529"/>
                  </a:lnTo>
                  <a:lnTo>
                    <a:pt x="10202" y="9563"/>
                  </a:lnTo>
                  <a:lnTo>
                    <a:pt x="10505" y="9664"/>
                  </a:lnTo>
                  <a:lnTo>
                    <a:pt x="10774" y="9832"/>
                  </a:lnTo>
                  <a:lnTo>
                    <a:pt x="11043" y="10034"/>
                  </a:lnTo>
                  <a:lnTo>
                    <a:pt x="11245" y="10303"/>
                  </a:lnTo>
                  <a:lnTo>
                    <a:pt x="11414" y="10606"/>
                  </a:lnTo>
                  <a:lnTo>
                    <a:pt x="11515" y="10977"/>
                  </a:lnTo>
                  <a:lnTo>
                    <a:pt x="11616" y="11347"/>
                  </a:lnTo>
                  <a:lnTo>
                    <a:pt x="11717" y="12088"/>
                  </a:lnTo>
                  <a:lnTo>
                    <a:pt x="11784" y="12761"/>
                  </a:lnTo>
                  <a:lnTo>
                    <a:pt x="11885" y="13805"/>
                  </a:lnTo>
                  <a:lnTo>
                    <a:pt x="11919" y="14310"/>
                  </a:lnTo>
                  <a:lnTo>
                    <a:pt x="11986" y="14781"/>
                  </a:lnTo>
                  <a:lnTo>
                    <a:pt x="12121" y="15252"/>
                  </a:lnTo>
                  <a:lnTo>
                    <a:pt x="12188" y="15488"/>
                  </a:lnTo>
                  <a:lnTo>
                    <a:pt x="12289" y="15690"/>
                  </a:lnTo>
                  <a:lnTo>
                    <a:pt x="12424" y="15892"/>
                  </a:lnTo>
                  <a:lnTo>
                    <a:pt x="12592" y="16094"/>
                  </a:lnTo>
                  <a:lnTo>
                    <a:pt x="12760" y="16296"/>
                  </a:lnTo>
                  <a:lnTo>
                    <a:pt x="12962" y="16464"/>
                  </a:lnTo>
                  <a:lnTo>
                    <a:pt x="13164" y="16599"/>
                  </a:lnTo>
                  <a:lnTo>
                    <a:pt x="13400" y="16734"/>
                  </a:lnTo>
                  <a:lnTo>
                    <a:pt x="13838" y="16936"/>
                  </a:lnTo>
                  <a:lnTo>
                    <a:pt x="14309" y="17070"/>
                  </a:lnTo>
                  <a:lnTo>
                    <a:pt x="14780" y="17205"/>
                  </a:lnTo>
                  <a:lnTo>
                    <a:pt x="15252" y="17306"/>
                  </a:lnTo>
                  <a:lnTo>
                    <a:pt x="15757" y="17373"/>
                  </a:lnTo>
                  <a:lnTo>
                    <a:pt x="16296" y="17441"/>
                  </a:lnTo>
                  <a:lnTo>
                    <a:pt x="16531" y="17407"/>
                  </a:lnTo>
                  <a:lnTo>
                    <a:pt x="16767" y="17407"/>
                  </a:lnTo>
                  <a:lnTo>
                    <a:pt x="17205" y="17340"/>
                  </a:lnTo>
                  <a:lnTo>
                    <a:pt x="17609" y="17239"/>
                  </a:lnTo>
                  <a:lnTo>
                    <a:pt x="18013" y="17070"/>
                  </a:lnTo>
                  <a:lnTo>
                    <a:pt x="18383" y="16902"/>
                  </a:lnTo>
                  <a:lnTo>
                    <a:pt x="18753" y="16700"/>
                  </a:lnTo>
                  <a:lnTo>
                    <a:pt x="19090" y="16464"/>
                  </a:lnTo>
                  <a:lnTo>
                    <a:pt x="19393" y="16161"/>
                  </a:lnTo>
                  <a:lnTo>
                    <a:pt x="19629" y="15791"/>
                  </a:lnTo>
                  <a:lnTo>
                    <a:pt x="19763" y="15555"/>
                  </a:lnTo>
                  <a:lnTo>
                    <a:pt x="19831" y="15320"/>
                  </a:lnTo>
                  <a:lnTo>
                    <a:pt x="19898" y="15084"/>
                  </a:lnTo>
                  <a:lnTo>
                    <a:pt x="19898" y="14815"/>
                  </a:lnTo>
                  <a:lnTo>
                    <a:pt x="19898" y="14579"/>
                  </a:lnTo>
                  <a:lnTo>
                    <a:pt x="19831" y="14343"/>
                  </a:lnTo>
                  <a:lnTo>
                    <a:pt x="19763" y="14108"/>
                  </a:lnTo>
                  <a:lnTo>
                    <a:pt x="19696" y="13872"/>
                  </a:lnTo>
                  <a:lnTo>
                    <a:pt x="19460" y="13367"/>
                  </a:lnTo>
                  <a:lnTo>
                    <a:pt x="19225" y="12929"/>
                  </a:lnTo>
                  <a:lnTo>
                    <a:pt x="18922" y="12492"/>
                  </a:lnTo>
                  <a:lnTo>
                    <a:pt x="18652" y="12121"/>
                  </a:lnTo>
                  <a:lnTo>
                    <a:pt x="18248" y="11549"/>
                  </a:lnTo>
                  <a:lnTo>
                    <a:pt x="17878" y="10909"/>
                  </a:lnTo>
                  <a:lnTo>
                    <a:pt x="17575" y="10202"/>
                  </a:lnTo>
                  <a:lnTo>
                    <a:pt x="17339" y="9529"/>
                  </a:lnTo>
                  <a:lnTo>
                    <a:pt x="17238" y="9158"/>
                  </a:lnTo>
                  <a:lnTo>
                    <a:pt x="17171" y="8788"/>
                  </a:lnTo>
                  <a:lnTo>
                    <a:pt x="17104" y="8418"/>
                  </a:lnTo>
                  <a:lnTo>
                    <a:pt x="17070" y="8047"/>
                  </a:lnTo>
                  <a:lnTo>
                    <a:pt x="17070" y="7711"/>
                  </a:lnTo>
                  <a:lnTo>
                    <a:pt x="17104" y="7340"/>
                  </a:lnTo>
                  <a:lnTo>
                    <a:pt x="17137" y="6970"/>
                  </a:lnTo>
                  <a:lnTo>
                    <a:pt x="17238" y="6633"/>
                  </a:lnTo>
                  <a:lnTo>
                    <a:pt x="17339" y="6297"/>
                  </a:lnTo>
                  <a:lnTo>
                    <a:pt x="17541" y="5960"/>
                  </a:lnTo>
                  <a:lnTo>
                    <a:pt x="17777" y="5691"/>
                  </a:lnTo>
                  <a:lnTo>
                    <a:pt x="18046" y="5455"/>
                  </a:lnTo>
                  <a:lnTo>
                    <a:pt x="18349" y="5253"/>
                  </a:lnTo>
                  <a:lnTo>
                    <a:pt x="18686" y="5152"/>
                  </a:lnTo>
                  <a:lnTo>
                    <a:pt x="19023" y="5085"/>
                  </a:lnTo>
                  <a:lnTo>
                    <a:pt x="19393" y="5085"/>
                  </a:lnTo>
                  <a:lnTo>
                    <a:pt x="19696" y="5186"/>
                  </a:lnTo>
                  <a:lnTo>
                    <a:pt x="19965" y="5320"/>
                  </a:lnTo>
                  <a:lnTo>
                    <a:pt x="20235" y="5489"/>
                  </a:lnTo>
                  <a:lnTo>
                    <a:pt x="20470" y="5724"/>
                  </a:lnTo>
                  <a:lnTo>
                    <a:pt x="20672" y="5960"/>
                  </a:lnTo>
                  <a:lnTo>
                    <a:pt x="20874" y="6196"/>
                  </a:lnTo>
                  <a:lnTo>
                    <a:pt x="21211" y="6734"/>
                  </a:lnTo>
                  <a:lnTo>
                    <a:pt x="21076" y="6936"/>
                  </a:lnTo>
                  <a:lnTo>
                    <a:pt x="21043" y="6936"/>
                  </a:lnTo>
                  <a:lnTo>
                    <a:pt x="21043" y="7037"/>
                  </a:lnTo>
                  <a:lnTo>
                    <a:pt x="21076" y="7071"/>
                  </a:lnTo>
                  <a:lnTo>
                    <a:pt x="21144" y="7071"/>
                  </a:lnTo>
                  <a:lnTo>
                    <a:pt x="21177" y="7138"/>
                  </a:lnTo>
                  <a:lnTo>
                    <a:pt x="21245" y="7273"/>
                  </a:lnTo>
                  <a:lnTo>
                    <a:pt x="21278" y="7340"/>
                  </a:lnTo>
                  <a:lnTo>
                    <a:pt x="21346" y="7374"/>
                  </a:lnTo>
                  <a:lnTo>
                    <a:pt x="21312" y="7542"/>
                  </a:lnTo>
                  <a:lnTo>
                    <a:pt x="21245" y="7576"/>
                  </a:lnTo>
                  <a:lnTo>
                    <a:pt x="21211" y="7643"/>
                  </a:lnTo>
                  <a:lnTo>
                    <a:pt x="21245" y="7677"/>
                  </a:lnTo>
                  <a:lnTo>
                    <a:pt x="21649" y="8216"/>
                  </a:lnTo>
                  <a:lnTo>
                    <a:pt x="22086" y="8721"/>
                  </a:lnTo>
                  <a:lnTo>
                    <a:pt x="22962" y="9697"/>
                  </a:lnTo>
                  <a:lnTo>
                    <a:pt x="23837" y="10674"/>
                  </a:lnTo>
                  <a:lnTo>
                    <a:pt x="24275" y="11145"/>
                  </a:lnTo>
                  <a:lnTo>
                    <a:pt x="24746" y="11583"/>
                  </a:lnTo>
                  <a:lnTo>
                    <a:pt x="25049" y="11886"/>
                  </a:lnTo>
                  <a:lnTo>
                    <a:pt x="25453" y="12256"/>
                  </a:lnTo>
                  <a:lnTo>
                    <a:pt x="25689" y="12424"/>
                  </a:lnTo>
                  <a:lnTo>
                    <a:pt x="25925" y="12593"/>
                  </a:lnTo>
                  <a:lnTo>
                    <a:pt x="26127" y="12660"/>
                  </a:lnTo>
                  <a:lnTo>
                    <a:pt x="26295" y="12694"/>
                  </a:lnTo>
                  <a:lnTo>
                    <a:pt x="26497" y="12660"/>
                  </a:lnTo>
                  <a:lnTo>
                    <a:pt x="26665" y="12593"/>
                  </a:lnTo>
                  <a:lnTo>
                    <a:pt x="26699" y="12559"/>
                  </a:lnTo>
                  <a:lnTo>
                    <a:pt x="27036" y="13064"/>
                  </a:lnTo>
                  <a:lnTo>
                    <a:pt x="27103" y="13098"/>
                  </a:lnTo>
                  <a:lnTo>
                    <a:pt x="27170" y="13098"/>
                  </a:lnTo>
                  <a:lnTo>
                    <a:pt x="27440" y="12862"/>
                  </a:lnTo>
                  <a:lnTo>
                    <a:pt x="27608" y="13030"/>
                  </a:lnTo>
                  <a:lnTo>
                    <a:pt x="27810" y="13165"/>
                  </a:lnTo>
                  <a:lnTo>
                    <a:pt x="28046" y="13232"/>
                  </a:lnTo>
                  <a:lnTo>
                    <a:pt x="28315" y="13266"/>
                  </a:lnTo>
                  <a:lnTo>
                    <a:pt x="28315" y="12862"/>
                  </a:lnTo>
                  <a:lnTo>
                    <a:pt x="27978" y="12795"/>
                  </a:lnTo>
                  <a:lnTo>
                    <a:pt x="27608" y="12660"/>
                  </a:lnTo>
                  <a:lnTo>
                    <a:pt x="27709" y="12525"/>
                  </a:lnTo>
                  <a:lnTo>
                    <a:pt x="27743" y="12458"/>
                  </a:lnTo>
                  <a:lnTo>
                    <a:pt x="27709" y="12357"/>
                  </a:lnTo>
                  <a:lnTo>
                    <a:pt x="27574" y="12189"/>
                  </a:lnTo>
                  <a:lnTo>
                    <a:pt x="27372" y="12020"/>
                  </a:lnTo>
                  <a:lnTo>
                    <a:pt x="27170" y="11919"/>
                  </a:lnTo>
                  <a:lnTo>
                    <a:pt x="27204" y="11852"/>
                  </a:lnTo>
                  <a:lnTo>
                    <a:pt x="27204" y="11751"/>
                  </a:lnTo>
                  <a:lnTo>
                    <a:pt x="27137" y="11650"/>
                  </a:lnTo>
                  <a:lnTo>
                    <a:pt x="27137" y="11616"/>
                  </a:lnTo>
                  <a:lnTo>
                    <a:pt x="27137" y="11583"/>
                  </a:lnTo>
                  <a:lnTo>
                    <a:pt x="27137" y="11549"/>
                  </a:lnTo>
                  <a:lnTo>
                    <a:pt x="27069" y="11549"/>
                  </a:lnTo>
                  <a:lnTo>
                    <a:pt x="26733" y="10977"/>
                  </a:lnTo>
                  <a:lnTo>
                    <a:pt x="26362" y="10438"/>
                  </a:lnTo>
                  <a:lnTo>
                    <a:pt x="25958" y="9933"/>
                  </a:lnTo>
                  <a:lnTo>
                    <a:pt x="25521" y="9428"/>
                  </a:lnTo>
                  <a:lnTo>
                    <a:pt x="25049" y="8956"/>
                  </a:lnTo>
                  <a:lnTo>
                    <a:pt x="24578" y="8519"/>
                  </a:lnTo>
                  <a:lnTo>
                    <a:pt x="23601" y="7610"/>
                  </a:lnTo>
                  <a:lnTo>
                    <a:pt x="23298" y="7307"/>
                  </a:lnTo>
                  <a:lnTo>
                    <a:pt x="22928" y="6970"/>
                  </a:lnTo>
                  <a:lnTo>
                    <a:pt x="22726" y="6835"/>
                  </a:lnTo>
                  <a:lnTo>
                    <a:pt x="22524" y="6734"/>
                  </a:lnTo>
                  <a:lnTo>
                    <a:pt x="22288" y="6667"/>
                  </a:lnTo>
                  <a:lnTo>
                    <a:pt x="22086" y="6701"/>
                  </a:lnTo>
                  <a:lnTo>
                    <a:pt x="21884" y="6768"/>
                  </a:lnTo>
                  <a:lnTo>
                    <a:pt x="21783" y="6600"/>
                  </a:lnTo>
                  <a:lnTo>
                    <a:pt x="21682" y="6431"/>
                  </a:lnTo>
                  <a:lnTo>
                    <a:pt x="21649" y="6398"/>
                  </a:lnTo>
                  <a:lnTo>
                    <a:pt x="21581" y="6364"/>
                  </a:lnTo>
                  <a:lnTo>
                    <a:pt x="21514" y="6364"/>
                  </a:lnTo>
                  <a:lnTo>
                    <a:pt x="21480" y="6398"/>
                  </a:lnTo>
                  <a:lnTo>
                    <a:pt x="21413" y="6499"/>
                  </a:lnTo>
                  <a:lnTo>
                    <a:pt x="21177" y="6162"/>
                  </a:lnTo>
                  <a:lnTo>
                    <a:pt x="20942" y="5825"/>
                  </a:lnTo>
                  <a:lnTo>
                    <a:pt x="20639" y="5522"/>
                  </a:lnTo>
                  <a:lnTo>
                    <a:pt x="20336" y="5219"/>
                  </a:lnTo>
                  <a:lnTo>
                    <a:pt x="19999" y="4984"/>
                  </a:lnTo>
                  <a:lnTo>
                    <a:pt x="19831" y="4916"/>
                  </a:lnTo>
                  <a:lnTo>
                    <a:pt x="19662" y="4849"/>
                  </a:lnTo>
                  <a:lnTo>
                    <a:pt x="19460" y="4782"/>
                  </a:lnTo>
                  <a:lnTo>
                    <a:pt x="19258" y="4748"/>
                  </a:lnTo>
                  <a:lnTo>
                    <a:pt x="19056" y="4748"/>
                  </a:lnTo>
                  <a:lnTo>
                    <a:pt x="18854" y="4782"/>
                  </a:lnTo>
                  <a:lnTo>
                    <a:pt x="18585" y="4849"/>
                  </a:lnTo>
                  <a:lnTo>
                    <a:pt x="18383" y="4916"/>
                  </a:lnTo>
                  <a:lnTo>
                    <a:pt x="18147" y="5017"/>
                  </a:lnTo>
                  <a:lnTo>
                    <a:pt x="17945" y="5152"/>
                  </a:lnTo>
                  <a:lnTo>
                    <a:pt x="17777" y="5287"/>
                  </a:lnTo>
                  <a:lnTo>
                    <a:pt x="17609" y="5421"/>
                  </a:lnTo>
                  <a:lnTo>
                    <a:pt x="17474" y="5590"/>
                  </a:lnTo>
                  <a:lnTo>
                    <a:pt x="17339" y="5792"/>
                  </a:lnTo>
                  <a:lnTo>
                    <a:pt x="17104" y="6162"/>
                  </a:lnTo>
                  <a:lnTo>
                    <a:pt x="16935" y="6600"/>
                  </a:lnTo>
                  <a:lnTo>
                    <a:pt x="16834" y="7071"/>
                  </a:lnTo>
                  <a:lnTo>
                    <a:pt x="16767" y="7542"/>
                  </a:lnTo>
                  <a:lnTo>
                    <a:pt x="16767" y="8148"/>
                  </a:lnTo>
                  <a:lnTo>
                    <a:pt x="16834" y="8754"/>
                  </a:lnTo>
                  <a:lnTo>
                    <a:pt x="16969" y="9360"/>
                  </a:lnTo>
                  <a:lnTo>
                    <a:pt x="17137" y="9933"/>
                  </a:lnTo>
                  <a:lnTo>
                    <a:pt x="17339" y="10505"/>
                  </a:lnTo>
                  <a:lnTo>
                    <a:pt x="17609" y="11078"/>
                  </a:lnTo>
                  <a:lnTo>
                    <a:pt x="17912" y="11616"/>
                  </a:lnTo>
                  <a:lnTo>
                    <a:pt x="18248" y="12088"/>
                  </a:lnTo>
                  <a:lnTo>
                    <a:pt x="18652" y="12626"/>
                  </a:lnTo>
                  <a:lnTo>
                    <a:pt x="18989" y="13165"/>
                  </a:lnTo>
                  <a:lnTo>
                    <a:pt x="19157" y="13434"/>
                  </a:lnTo>
                  <a:lnTo>
                    <a:pt x="19292" y="13737"/>
                  </a:lnTo>
                  <a:lnTo>
                    <a:pt x="19427" y="14040"/>
                  </a:lnTo>
                  <a:lnTo>
                    <a:pt x="19528" y="14377"/>
                  </a:lnTo>
                  <a:lnTo>
                    <a:pt x="19561" y="14579"/>
                  </a:lnTo>
                  <a:lnTo>
                    <a:pt x="19595" y="14781"/>
                  </a:lnTo>
                  <a:lnTo>
                    <a:pt x="19561" y="14983"/>
                  </a:lnTo>
                  <a:lnTo>
                    <a:pt x="19528" y="15185"/>
                  </a:lnTo>
                  <a:lnTo>
                    <a:pt x="19494" y="15353"/>
                  </a:lnTo>
                  <a:lnTo>
                    <a:pt x="19427" y="15522"/>
                  </a:lnTo>
                  <a:lnTo>
                    <a:pt x="19225" y="15858"/>
                  </a:lnTo>
                  <a:lnTo>
                    <a:pt x="18955" y="16161"/>
                  </a:lnTo>
                  <a:lnTo>
                    <a:pt x="18652" y="16397"/>
                  </a:lnTo>
                  <a:lnTo>
                    <a:pt x="18316" y="16599"/>
                  </a:lnTo>
                  <a:lnTo>
                    <a:pt x="17945" y="16767"/>
                  </a:lnTo>
                  <a:lnTo>
                    <a:pt x="17676" y="16902"/>
                  </a:lnTo>
                  <a:lnTo>
                    <a:pt x="17373" y="16969"/>
                  </a:lnTo>
                  <a:lnTo>
                    <a:pt x="17070" y="17037"/>
                  </a:lnTo>
                  <a:lnTo>
                    <a:pt x="16733" y="17070"/>
                  </a:lnTo>
                  <a:lnTo>
                    <a:pt x="16094" y="17104"/>
                  </a:lnTo>
                  <a:lnTo>
                    <a:pt x="15420" y="17070"/>
                  </a:lnTo>
                  <a:lnTo>
                    <a:pt x="14747" y="16936"/>
                  </a:lnTo>
                  <a:lnTo>
                    <a:pt x="14444" y="16868"/>
                  </a:lnTo>
                  <a:lnTo>
                    <a:pt x="14141" y="16734"/>
                  </a:lnTo>
                  <a:lnTo>
                    <a:pt x="13838" y="16633"/>
                  </a:lnTo>
                  <a:lnTo>
                    <a:pt x="13535" y="16464"/>
                  </a:lnTo>
                  <a:lnTo>
                    <a:pt x="13299" y="16330"/>
                  </a:lnTo>
                  <a:lnTo>
                    <a:pt x="13030" y="16128"/>
                  </a:lnTo>
                  <a:lnTo>
                    <a:pt x="12760" y="15892"/>
                  </a:lnTo>
                  <a:lnTo>
                    <a:pt x="12558" y="15589"/>
                  </a:lnTo>
                  <a:lnTo>
                    <a:pt x="12390" y="15286"/>
                  </a:lnTo>
                  <a:lnTo>
                    <a:pt x="12323" y="14949"/>
                  </a:lnTo>
                  <a:lnTo>
                    <a:pt x="12255" y="14613"/>
                  </a:lnTo>
                  <a:lnTo>
                    <a:pt x="12188" y="14276"/>
                  </a:lnTo>
                  <a:lnTo>
                    <a:pt x="12154" y="13535"/>
                  </a:lnTo>
                  <a:lnTo>
                    <a:pt x="12087" y="12862"/>
                  </a:lnTo>
                  <a:lnTo>
                    <a:pt x="12020" y="12222"/>
                  </a:lnTo>
                  <a:lnTo>
                    <a:pt x="11919" y="11549"/>
                  </a:lnTo>
                  <a:lnTo>
                    <a:pt x="11784" y="10909"/>
                  </a:lnTo>
                  <a:lnTo>
                    <a:pt x="11649" y="10539"/>
                  </a:lnTo>
                  <a:lnTo>
                    <a:pt x="11481" y="10135"/>
                  </a:lnTo>
                  <a:lnTo>
                    <a:pt x="11380" y="9967"/>
                  </a:lnTo>
                  <a:lnTo>
                    <a:pt x="11245" y="9798"/>
                  </a:lnTo>
                  <a:lnTo>
                    <a:pt x="11111" y="9664"/>
                  </a:lnTo>
                  <a:lnTo>
                    <a:pt x="10942" y="9563"/>
                  </a:lnTo>
                  <a:lnTo>
                    <a:pt x="10673" y="9428"/>
                  </a:lnTo>
                  <a:lnTo>
                    <a:pt x="10404" y="9327"/>
                  </a:lnTo>
                  <a:lnTo>
                    <a:pt x="10134" y="9259"/>
                  </a:lnTo>
                  <a:lnTo>
                    <a:pt x="9831" y="9192"/>
                  </a:lnTo>
                  <a:lnTo>
                    <a:pt x="9259" y="9158"/>
                  </a:lnTo>
                  <a:lnTo>
                    <a:pt x="8687" y="9057"/>
                  </a:lnTo>
                  <a:lnTo>
                    <a:pt x="8350" y="8990"/>
                  </a:lnTo>
                  <a:lnTo>
                    <a:pt x="8013" y="8855"/>
                  </a:lnTo>
                  <a:lnTo>
                    <a:pt x="7710" y="8687"/>
                  </a:lnTo>
                  <a:lnTo>
                    <a:pt x="7407" y="8485"/>
                  </a:lnTo>
                  <a:lnTo>
                    <a:pt x="6835" y="8047"/>
                  </a:lnTo>
                  <a:lnTo>
                    <a:pt x="6296" y="7576"/>
                  </a:lnTo>
                  <a:lnTo>
                    <a:pt x="6128" y="7408"/>
                  </a:lnTo>
                  <a:lnTo>
                    <a:pt x="5993" y="7206"/>
                  </a:lnTo>
                  <a:lnTo>
                    <a:pt x="5825" y="7004"/>
                  </a:lnTo>
                  <a:lnTo>
                    <a:pt x="5656" y="6869"/>
                  </a:lnTo>
                  <a:lnTo>
                    <a:pt x="5589" y="6835"/>
                  </a:lnTo>
                  <a:lnTo>
                    <a:pt x="5724" y="6667"/>
                  </a:lnTo>
                  <a:lnTo>
                    <a:pt x="5757" y="6600"/>
                  </a:lnTo>
                  <a:lnTo>
                    <a:pt x="5825" y="6600"/>
                  </a:lnTo>
                  <a:lnTo>
                    <a:pt x="5892" y="6566"/>
                  </a:lnTo>
                  <a:lnTo>
                    <a:pt x="5892" y="6499"/>
                  </a:lnTo>
                  <a:lnTo>
                    <a:pt x="5858" y="6431"/>
                  </a:lnTo>
                  <a:lnTo>
                    <a:pt x="4983" y="5590"/>
                  </a:lnTo>
                  <a:lnTo>
                    <a:pt x="4579" y="5152"/>
                  </a:lnTo>
                  <a:lnTo>
                    <a:pt x="4411" y="4916"/>
                  </a:lnTo>
                  <a:lnTo>
                    <a:pt x="4242" y="4681"/>
                  </a:lnTo>
                  <a:lnTo>
                    <a:pt x="4108" y="4445"/>
                  </a:lnTo>
                  <a:lnTo>
                    <a:pt x="3939" y="4243"/>
                  </a:lnTo>
                  <a:lnTo>
                    <a:pt x="3737" y="4041"/>
                  </a:lnTo>
                  <a:lnTo>
                    <a:pt x="3502" y="3873"/>
                  </a:lnTo>
                  <a:lnTo>
                    <a:pt x="3064" y="3536"/>
                  </a:lnTo>
                  <a:lnTo>
                    <a:pt x="2626" y="3233"/>
                  </a:lnTo>
                  <a:lnTo>
                    <a:pt x="2896" y="3132"/>
                  </a:lnTo>
                  <a:lnTo>
                    <a:pt x="3030" y="3065"/>
                  </a:lnTo>
                  <a:lnTo>
                    <a:pt x="3165" y="2964"/>
                  </a:lnTo>
                  <a:lnTo>
                    <a:pt x="3367" y="2728"/>
                  </a:lnTo>
                  <a:lnTo>
                    <a:pt x="3502" y="2459"/>
                  </a:lnTo>
                  <a:lnTo>
                    <a:pt x="3636" y="2156"/>
                  </a:lnTo>
                  <a:lnTo>
                    <a:pt x="3704" y="1819"/>
                  </a:lnTo>
                  <a:lnTo>
                    <a:pt x="3737" y="1516"/>
                  </a:lnTo>
                  <a:lnTo>
                    <a:pt x="3737" y="1179"/>
                  </a:lnTo>
                  <a:lnTo>
                    <a:pt x="3704" y="876"/>
                  </a:lnTo>
                  <a:lnTo>
                    <a:pt x="3670" y="775"/>
                  </a:lnTo>
                  <a:lnTo>
                    <a:pt x="3535" y="775"/>
                  </a:lnTo>
                  <a:lnTo>
                    <a:pt x="3502" y="809"/>
                  </a:lnTo>
                  <a:lnTo>
                    <a:pt x="3502" y="876"/>
                  </a:lnTo>
                  <a:lnTo>
                    <a:pt x="3502" y="1145"/>
                  </a:lnTo>
                  <a:lnTo>
                    <a:pt x="3401" y="876"/>
                  </a:lnTo>
                  <a:lnTo>
                    <a:pt x="3232" y="674"/>
                  </a:lnTo>
                  <a:lnTo>
                    <a:pt x="3030" y="539"/>
                  </a:lnTo>
                  <a:lnTo>
                    <a:pt x="2963" y="472"/>
                  </a:lnTo>
                  <a:lnTo>
                    <a:pt x="2896" y="337"/>
                  </a:lnTo>
                  <a:lnTo>
                    <a:pt x="2862" y="236"/>
                  </a:lnTo>
                  <a:lnTo>
                    <a:pt x="2761" y="203"/>
                  </a:lnTo>
                  <a:lnTo>
                    <a:pt x="2694" y="169"/>
                  </a:lnTo>
                  <a:lnTo>
                    <a:pt x="2593" y="169"/>
                  </a:lnTo>
                  <a:lnTo>
                    <a:pt x="2559" y="203"/>
                  </a:lnTo>
                  <a:lnTo>
                    <a:pt x="2357" y="102"/>
                  </a:lnTo>
                  <a:lnTo>
                    <a:pt x="2121" y="34"/>
                  </a:lnTo>
                  <a:lnTo>
                    <a:pt x="1886" y="1"/>
                  </a:lnTo>
                  <a:lnTo>
                    <a:pt x="1650" y="1"/>
                  </a:lnTo>
                  <a:close/>
                </a:path>
              </a:pathLst>
            </a:custGeom>
            <a:solidFill>
              <a:srgbClr val="BDD1D3"/>
            </a:solidFill>
            <a:ln>
              <a:noFill/>
            </a:ln>
          </p:spPr>
          <p:txBody>
            <a:bodyPr lIns="117025" tIns="117025" rIns="117025" bIns="117025" anchor="ctr"/>
            <a:lstStyle/>
            <a:p>
              <a:pPr>
                <a:defRPr/>
              </a:pPr>
              <a:endParaRPr lang="ru-RU" sz="1350"/>
            </a:p>
          </p:txBody>
        </p:sp>
        <p:sp>
          <p:nvSpPr>
            <p:cNvPr id="925" name="Shape 787">
              <a:extLst>
                <a:ext uri="{FF2B5EF4-FFF2-40B4-BE49-F238E27FC236}">
                  <a16:creationId xmlns:a16="http://schemas.microsoft.com/office/drawing/2014/main" id="{1255E45F-70FC-F56B-A687-292481503608}"/>
                </a:ext>
              </a:extLst>
            </p:cNvPr>
            <p:cNvSpPr>
              <a:spLocks/>
            </p:cNvSpPr>
            <p:nvPr/>
          </p:nvSpPr>
          <p:spPr bwMode="auto">
            <a:xfrm>
              <a:off x="4782934" y="3183299"/>
              <a:ext cx="5378" cy="33457"/>
            </a:xfrm>
            <a:custGeom>
              <a:avLst/>
              <a:gdLst>
                <a:gd name="T0" fmla="*/ 39453125 w 203"/>
                <a:gd name="T1" fmla="*/ 390625 h 1348"/>
                <a:gd name="T2" fmla="*/ 13281250 w 203"/>
                <a:gd name="T3" fmla="*/ 39843750 h 1348"/>
                <a:gd name="T4" fmla="*/ 0 w 203"/>
                <a:gd name="T5" fmla="*/ 92187500 h 1348"/>
                <a:gd name="T6" fmla="*/ 13281250 w 203"/>
                <a:gd name="T7" fmla="*/ 197656250 h 1348"/>
                <a:gd name="T8" fmla="*/ 13281250 w 203"/>
                <a:gd name="T9" fmla="*/ 500000000 h 1348"/>
                <a:gd name="T10" fmla="*/ 26562500 w 203"/>
                <a:gd name="T11" fmla="*/ 526171875 h 1348"/>
                <a:gd name="T12" fmla="*/ 52734375 w 203"/>
                <a:gd name="T13" fmla="*/ 526171875 h 1348"/>
                <a:gd name="T14" fmla="*/ 66015625 w 203"/>
                <a:gd name="T15" fmla="*/ 513281250 h 1348"/>
                <a:gd name="T16" fmla="*/ 78906250 w 203"/>
                <a:gd name="T17" fmla="*/ 500000000 h 1348"/>
                <a:gd name="T18" fmla="*/ 66015625 w 203"/>
                <a:gd name="T19" fmla="*/ 184375000 h 1348"/>
                <a:gd name="T20" fmla="*/ 66015625 w 203"/>
                <a:gd name="T21" fmla="*/ 92187500 h 1348"/>
                <a:gd name="T22" fmla="*/ 66015625 w 203"/>
                <a:gd name="T23" fmla="*/ 39843750 h 1348"/>
                <a:gd name="T24" fmla="*/ 39453125 w 203"/>
                <a:gd name="T25" fmla="*/ 390625 h 134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203"/>
                <a:gd name="T40" fmla="*/ 0 h 1348"/>
                <a:gd name="T41" fmla="*/ 203 w 203"/>
                <a:gd name="T42" fmla="*/ 1348 h 134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203" h="1348" extrusionOk="0">
                  <a:moveTo>
                    <a:pt x="101" y="1"/>
                  </a:moveTo>
                  <a:lnTo>
                    <a:pt x="34" y="102"/>
                  </a:lnTo>
                  <a:lnTo>
                    <a:pt x="0" y="236"/>
                  </a:lnTo>
                  <a:lnTo>
                    <a:pt x="34" y="506"/>
                  </a:lnTo>
                  <a:lnTo>
                    <a:pt x="34" y="1280"/>
                  </a:lnTo>
                  <a:lnTo>
                    <a:pt x="68" y="1347"/>
                  </a:lnTo>
                  <a:lnTo>
                    <a:pt x="135" y="1347"/>
                  </a:lnTo>
                  <a:lnTo>
                    <a:pt x="169" y="1314"/>
                  </a:lnTo>
                  <a:lnTo>
                    <a:pt x="202" y="1280"/>
                  </a:lnTo>
                  <a:lnTo>
                    <a:pt x="169" y="472"/>
                  </a:lnTo>
                  <a:lnTo>
                    <a:pt x="169" y="236"/>
                  </a:lnTo>
                  <a:lnTo>
                    <a:pt x="169" y="102"/>
                  </a:lnTo>
                  <a:lnTo>
                    <a:pt x="101" y="1"/>
                  </a:lnTo>
                  <a:close/>
                </a:path>
              </a:pathLst>
            </a:custGeom>
            <a:solidFill>
              <a:srgbClr val="BDD1D3"/>
            </a:solidFill>
            <a:ln>
              <a:noFill/>
            </a:ln>
          </p:spPr>
          <p:txBody>
            <a:bodyPr lIns="117025" tIns="117025" rIns="117025" bIns="117025" anchor="ctr"/>
            <a:lstStyle/>
            <a:p>
              <a:pPr>
                <a:defRPr/>
              </a:pPr>
              <a:endParaRPr lang="ru-RU" sz="1350"/>
            </a:p>
          </p:txBody>
        </p:sp>
        <p:sp>
          <p:nvSpPr>
            <p:cNvPr id="926" name="Shape 788">
              <a:extLst>
                <a:ext uri="{FF2B5EF4-FFF2-40B4-BE49-F238E27FC236}">
                  <a16:creationId xmlns:a16="http://schemas.microsoft.com/office/drawing/2014/main" id="{FB3CD4FA-4E0D-171E-F08B-BAF92E20C2BC}"/>
                </a:ext>
              </a:extLst>
            </p:cNvPr>
            <p:cNvSpPr>
              <a:spLocks/>
            </p:cNvSpPr>
            <p:nvPr/>
          </p:nvSpPr>
          <p:spPr bwMode="auto">
            <a:xfrm>
              <a:off x="4735133" y="2891150"/>
              <a:ext cx="99784" cy="42419"/>
            </a:xfrm>
            <a:custGeom>
              <a:avLst/>
              <a:gdLst>
                <a:gd name="T0" fmla="*/ 0 w 4007"/>
                <a:gd name="T1" fmla="*/ 390625 h 1685"/>
                <a:gd name="T2" fmla="*/ 0 w 4007"/>
                <a:gd name="T3" fmla="*/ 210546875 h 1685"/>
                <a:gd name="T4" fmla="*/ 0 w 4007"/>
                <a:gd name="T5" fmla="*/ 394921875 h 1685"/>
                <a:gd name="T6" fmla="*/ 26562500 w 4007"/>
                <a:gd name="T7" fmla="*/ 486718750 h 1685"/>
                <a:gd name="T8" fmla="*/ 52734375 w 4007"/>
                <a:gd name="T9" fmla="*/ 565625000 h 1685"/>
                <a:gd name="T10" fmla="*/ 78906250 w 4007"/>
                <a:gd name="T11" fmla="*/ 578906250 h 1685"/>
                <a:gd name="T12" fmla="*/ 78906250 w 4007"/>
                <a:gd name="T13" fmla="*/ 592187500 h 1685"/>
                <a:gd name="T14" fmla="*/ 92187500 w 4007"/>
                <a:gd name="T15" fmla="*/ 605078125 h 1685"/>
                <a:gd name="T16" fmla="*/ 263281250 w 4007"/>
                <a:gd name="T17" fmla="*/ 631640625 h 1685"/>
                <a:gd name="T18" fmla="*/ 433984375 w 4007"/>
                <a:gd name="T19" fmla="*/ 644531250 h 1685"/>
                <a:gd name="T20" fmla="*/ 789062500 w 4007"/>
                <a:gd name="T21" fmla="*/ 657812500 h 1685"/>
                <a:gd name="T22" fmla="*/ 1144140625 w 4007"/>
                <a:gd name="T23" fmla="*/ 644531250 h 1685"/>
                <a:gd name="T24" fmla="*/ 1486328125 w 4007"/>
                <a:gd name="T25" fmla="*/ 605078125 h 1685"/>
                <a:gd name="T26" fmla="*/ 1512500000 w 4007"/>
                <a:gd name="T27" fmla="*/ 618359375 h 1685"/>
                <a:gd name="T28" fmla="*/ 1525781250 w 4007"/>
                <a:gd name="T29" fmla="*/ 618359375 h 1685"/>
                <a:gd name="T30" fmla="*/ 1551953125 w 4007"/>
                <a:gd name="T31" fmla="*/ 605078125 h 1685"/>
                <a:gd name="T32" fmla="*/ 1565234375 w 4007"/>
                <a:gd name="T33" fmla="*/ 578906250 h 1685"/>
                <a:gd name="T34" fmla="*/ 1525781250 w 4007"/>
                <a:gd name="T35" fmla="*/ 390625 h 1685"/>
                <a:gd name="T36" fmla="*/ 1446875000 w 4007"/>
                <a:gd name="T37" fmla="*/ 390625 h 1685"/>
                <a:gd name="T38" fmla="*/ 1473046875 w 4007"/>
                <a:gd name="T39" fmla="*/ 526171875 h 1685"/>
                <a:gd name="T40" fmla="*/ 789062500 w 4007"/>
                <a:gd name="T41" fmla="*/ 539453125 h 1685"/>
                <a:gd name="T42" fmla="*/ 433984375 w 4007"/>
                <a:gd name="T43" fmla="*/ 539453125 h 1685"/>
                <a:gd name="T44" fmla="*/ 92187500 w 4007"/>
                <a:gd name="T45" fmla="*/ 565625000 h 1685"/>
                <a:gd name="T46" fmla="*/ 92187500 w 4007"/>
                <a:gd name="T47" fmla="*/ 552734375 h 1685"/>
                <a:gd name="T48" fmla="*/ 105468750 w 4007"/>
                <a:gd name="T49" fmla="*/ 473828125 h 1685"/>
                <a:gd name="T50" fmla="*/ 92187500 w 4007"/>
                <a:gd name="T51" fmla="*/ 381640625 h 1685"/>
                <a:gd name="T52" fmla="*/ 66015625 w 4007"/>
                <a:gd name="T53" fmla="*/ 210546875 h 1685"/>
                <a:gd name="T54" fmla="*/ 66015625 w 4007"/>
                <a:gd name="T55" fmla="*/ 390625 h 1685"/>
                <a:gd name="T56" fmla="*/ 0 w 4007"/>
                <a:gd name="T57" fmla="*/ 390625 h 1685"/>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4007"/>
                <a:gd name="T88" fmla="*/ 0 h 1685"/>
                <a:gd name="T89" fmla="*/ 4007 w 4007"/>
                <a:gd name="T90" fmla="*/ 1685 h 1685"/>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4007" h="1685" extrusionOk="0">
                  <a:moveTo>
                    <a:pt x="0" y="1"/>
                  </a:moveTo>
                  <a:lnTo>
                    <a:pt x="0" y="539"/>
                  </a:lnTo>
                  <a:lnTo>
                    <a:pt x="0" y="1011"/>
                  </a:lnTo>
                  <a:lnTo>
                    <a:pt x="68" y="1246"/>
                  </a:lnTo>
                  <a:lnTo>
                    <a:pt x="135" y="1448"/>
                  </a:lnTo>
                  <a:lnTo>
                    <a:pt x="202" y="1482"/>
                  </a:lnTo>
                  <a:lnTo>
                    <a:pt x="202" y="1516"/>
                  </a:lnTo>
                  <a:lnTo>
                    <a:pt x="236" y="1549"/>
                  </a:lnTo>
                  <a:lnTo>
                    <a:pt x="674" y="1617"/>
                  </a:lnTo>
                  <a:lnTo>
                    <a:pt x="1111" y="1650"/>
                  </a:lnTo>
                  <a:lnTo>
                    <a:pt x="2020" y="1684"/>
                  </a:lnTo>
                  <a:lnTo>
                    <a:pt x="2929" y="1650"/>
                  </a:lnTo>
                  <a:lnTo>
                    <a:pt x="3805" y="1549"/>
                  </a:lnTo>
                  <a:lnTo>
                    <a:pt x="3872" y="1583"/>
                  </a:lnTo>
                  <a:lnTo>
                    <a:pt x="3906" y="1583"/>
                  </a:lnTo>
                  <a:lnTo>
                    <a:pt x="3973" y="1549"/>
                  </a:lnTo>
                  <a:lnTo>
                    <a:pt x="4007" y="1482"/>
                  </a:lnTo>
                  <a:lnTo>
                    <a:pt x="3906" y="1"/>
                  </a:lnTo>
                  <a:lnTo>
                    <a:pt x="3704" y="1"/>
                  </a:lnTo>
                  <a:lnTo>
                    <a:pt x="3771" y="1347"/>
                  </a:lnTo>
                  <a:lnTo>
                    <a:pt x="2020" y="1381"/>
                  </a:lnTo>
                  <a:lnTo>
                    <a:pt x="1111" y="1381"/>
                  </a:lnTo>
                  <a:lnTo>
                    <a:pt x="236" y="1448"/>
                  </a:lnTo>
                  <a:lnTo>
                    <a:pt x="236" y="1415"/>
                  </a:lnTo>
                  <a:lnTo>
                    <a:pt x="270" y="1213"/>
                  </a:lnTo>
                  <a:lnTo>
                    <a:pt x="236" y="977"/>
                  </a:lnTo>
                  <a:lnTo>
                    <a:pt x="169" y="539"/>
                  </a:lnTo>
                  <a:lnTo>
                    <a:pt x="169" y="1"/>
                  </a:lnTo>
                  <a:lnTo>
                    <a:pt x="0" y="1"/>
                  </a:lnTo>
                  <a:close/>
                </a:path>
              </a:pathLst>
            </a:custGeom>
            <a:solidFill>
              <a:srgbClr val="BDD1D3"/>
            </a:solidFill>
            <a:ln>
              <a:noFill/>
            </a:ln>
          </p:spPr>
          <p:txBody>
            <a:bodyPr lIns="117025" tIns="117025" rIns="117025" bIns="117025" anchor="ctr"/>
            <a:lstStyle/>
            <a:p>
              <a:pPr>
                <a:defRPr/>
              </a:pPr>
              <a:endParaRPr lang="ru-RU" sz="1350"/>
            </a:p>
          </p:txBody>
        </p:sp>
        <p:sp>
          <p:nvSpPr>
            <p:cNvPr id="927" name="Shape 789">
              <a:extLst>
                <a:ext uri="{FF2B5EF4-FFF2-40B4-BE49-F238E27FC236}">
                  <a16:creationId xmlns:a16="http://schemas.microsoft.com/office/drawing/2014/main" id="{CF5A7092-A9AA-01B2-C5A4-7CF1489EF8B7}"/>
                </a:ext>
              </a:extLst>
            </p:cNvPr>
            <p:cNvSpPr>
              <a:spLocks/>
            </p:cNvSpPr>
            <p:nvPr/>
          </p:nvSpPr>
          <p:spPr bwMode="auto">
            <a:xfrm>
              <a:off x="6613103" y="4974427"/>
              <a:ext cx="14340" cy="14936"/>
            </a:xfrm>
            <a:custGeom>
              <a:avLst/>
              <a:gdLst>
                <a:gd name="T0" fmla="*/ 158203125 w 573"/>
                <a:gd name="T1" fmla="*/ 0 h 607"/>
                <a:gd name="T2" fmla="*/ 131640625 w 573"/>
                <a:gd name="T3" fmla="*/ 13281250 h 607"/>
                <a:gd name="T4" fmla="*/ 105468750 w 573"/>
                <a:gd name="T5" fmla="*/ 26562500 h 607"/>
                <a:gd name="T6" fmla="*/ 39843750 w 573"/>
                <a:gd name="T7" fmla="*/ 118359375 h 607"/>
                <a:gd name="T8" fmla="*/ 13281250 w 573"/>
                <a:gd name="T9" fmla="*/ 171093750 h 607"/>
                <a:gd name="T10" fmla="*/ 390625 w 573"/>
                <a:gd name="T11" fmla="*/ 223828125 h 607"/>
                <a:gd name="T12" fmla="*/ 13281250 w 573"/>
                <a:gd name="T13" fmla="*/ 236718750 h 607"/>
                <a:gd name="T14" fmla="*/ 66015625 w 573"/>
                <a:gd name="T15" fmla="*/ 223828125 h 607"/>
                <a:gd name="T16" fmla="*/ 118750000 w 573"/>
                <a:gd name="T17" fmla="*/ 197265625 h 607"/>
                <a:gd name="T18" fmla="*/ 197656250 w 573"/>
                <a:gd name="T19" fmla="*/ 118359375 h 607"/>
                <a:gd name="T20" fmla="*/ 210546875 w 573"/>
                <a:gd name="T21" fmla="*/ 92187500 h 607"/>
                <a:gd name="T22" fmla="*/ 223828125 w 573"/>
                <a:gd name="T23" fmla="*/ 66015625 h 607"/>
                <a:gd name="T24" fmla="*/ 210546875 w 573"/>
                <a:gd name="T25" fmla="*/ 52734375 h 607"/>
                <a:gd name="T26" fmla="*/ 197656250 w 573"/>
                <a:gd name="T27" fmla="*/ 26562500 h 607"/>
                <a:gd name="T28" fmla="*/ 171093750 w 573"/>
                <a:gd name="T29" fmla="*/ 13281250 h 607"/>
                <a:gd name="T30" fmla="*/ 158203125 w 573"/>
                <a:gd name="T31" fmla="*/ 0 h 60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73"/>
                <a:gd name="T49" fmla="*/ 0 h 607"/>
                <a:gd name="T50" fmla="*/ 573 w 573"/>
                <a:gd name="T51" fmla="*/ 607 h 60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73" h="607" extrusionOk="0">
                  <a:moveTo>
                    <a:pt x="405" y="0"/>
                  </a:moveTo>
                  <a:lnTo>
                    <a:pt x="337" y="34"/>
                  </a:lnTo>
                  <a:lnTo>
                    <a:pt x="270" y="68"/>
                  </a:lnTo>
                  <a:lnTo>
                    <a:pt x="102" y="303"/>
                  </a:lnTo>
                  <a:lnTo>
                    <a:pt x="34" y="438"/>
                  </a:lnTo>
                  <a:lnTo>
                    <a:pt x="1" y="573"/>
                  </a:lnTo>
                  <a:lnTo>
                    <a:pt x="34" y="606"/>
                  </a:lnTo>
                  <a:lnTo>
                    <a:pt x="169" y="573"/>
                  </a:lnTo>
                  <a:lnTo>
                    <a:pt x="304" y="505"/>
                  </a:lnTo>
                  <a:lnTo>
                    <a:pt x="506" y="303"/>
                  </a:lnTo>
                  <a:lnTo>
                    <a:pt x="539" y="236"/>
                  </a:lnTo>
                  <a:lnTo>
                    <a:pt x="573" y="169"/>
                  </a:lnTo>
                  <a:lnTo>
                    <a:pt x="539" y="135"/>
                  </a:lnTo>
                  <a:lnTo>
                    <a:pt x="506" y="68"/>
                  </a:lnTo>
                  <a:lnTo>
                    <a:pt x="438" y="34"/>
                  </a:lnTo>
                  <a:lnTo>
                    <a:pt x="405" y="0"/>
                  </a:lnTo>
                  <a:close/>
                </a:path>
              </a:pathLst>
            </a:custGeom>
            <a:solidFill>
              <a:srgbClr val="BDD1D3"/>
            </a:solidFill>
            <a:ln>
              <a:noFill/>
            </a:ln>
          </p:spPr>
          <p:txBody>
            <a:bodyPr lIns="117025" tIns="117025" rIns="117025" bIns="117025" anchor="ctr"/>
            <a:lstStyle/>
            <a:p>
              <a:pPr>
                <a:defRPr/>
              </a:pPr>
              <a:endParaRPr lang="ru-RU" sz="1350"/>
            </a:p>
          </p:txBody>
        </p:sp>
        <p:sp>
          <p:nvSpPr>
            <p:cNvPr id="928" name="Shape 790">
              <a:extLst>
                <a:ext uri="{FF2B5EF4-FFF2-40B4-BE49-F238E27FC236}">
                  <a16:creationId xmlns:a16="http://schemas.microsoft.com/office/drawing/2014/main" id="{5E4BF35B-60BA-D09A-1330-7E877CB0D52C}"/>
                </a:ext>
              </a:extLst>
            </p:cNvPr>
            <p:cNvSpPr>
              <a:spLocks/>
            </p:cNvSpPr>
            <p:nvPr/>
          </p:nvSpPr>
          <p:spPr bwMode="auto">
            <a:xfrm>
              <a:off x="6971608" y="3905605"/>
              <a:ext cx="319667" cy="566972"/>
            </a:xfrm>
            <a:custGeom>
              <a:avLst/>
              <a:gdLst>
                <a:gd name="T0" fmla="*/ 2147483647 w 12794"/>
                <a:gd name="T1" fmla="*/ 1644140625 h 22693"/>
                <a:gd name="T2" fmla="*/ 2147483647 w 12794"/>
                <a:gd name="T3" fmla="*/ 1828515625 h 22693"/>
                <a:gd name="T4" fmla="*/ 2147483647 w 12794"/>
                <a:gd name="T5" fmla="*/ 1894140625 h 22693"/>
                <a:gd name="T6" fmla="*/ 2147483647 w 12794"/>
                <a:gd name="T7" fmla="*/ 390625 h 22693"/>
                <a:gd name="T8" fmla="*/ 2104296875 w 12794"/>
                <a:gd name="T9" fmla="*/ 66015625 h 22693"/>
                <a:gd name="T10" fmla="*/ 1157421875 w 12794"/>
                <a:gd name="T11" fmla="*/ 316015625 h 22693"/>
                <a:gd name="T12" fmla="*/ 618359375 w 12794"/>
                <a:gd name="T13" fmla="*/ 539453125 h 22693"/>
                <a:gd name="T14" fmla="*/ 250000000 w 12794"/>
                <a:gd name="T15" fmla="*/ 789453125 h 22693"/>
                <a:gd name="T16" fmla="*/ 39453125 w 12794"/>
                <a:gd name="T17" fmla="*/ 1105078125 h 22693"/>
                <a:gd name="T18" fmla="*/ 13281250 w 12794"/>
                <a:gd name="T19" fmla="*/ 1473437500 h 22693"/>
                <a:gd name="T20" fmla="*/ 39453125 w 12794"/>
                <a:gd name="T21" fmla="*/ 1710156250 h 22693"/>
                <a:gd name="T22" fmla="*/ 315625000 w 12794"/>
                <a:gd name="T23" fmla="*/ 2147483647 h 22693"/>
                <a:gd name="T24" fmla="*/ 789062500 w 12794"/>
                <a:gd name="T25" fmla="*/ 2147483647 h 22693"/>
                <a:gd name="T26" fmla="*/ 1446875000 w 12794"/>
                <a:gd name="T27" fmla="*/ 2147483647 h 22693"/>
                <a:gd name="T28" fmla="*/ 1723046875 w 12794"/>
                <a:gd name="T29" fmla="*/ 2147483647 h 22693"/>
                <a:gd name="T30" fmla="*/ 1854296875 w 12794"/>
                <a:gd name="T31" fmla="*/ 2147483647 h 22693"/>
                <a:gd name="T32" fmla="*/ 2147483647 w 12794"/>
                <a:gd name="T33" fmla="*/ 2147483647 h 22693"/>
                <a:gd name="T34" fmla="*/ 2147483647 w 12794"/>
                <a:gd name="T35" fmla="*/ 2147483647 h 22693"/>
                <a:gd name="T36" fmla="*/ 2147483647 w 12794"/>
                <a:gd name="T37" fmla="*/ 2147483647 h 22693"/>
                <a:gd name="T38" fmla="*/ 2147483647 w 12794"/>
                <a:gd name="T39" fmla="*/ 2147483647 h 22693"/>
                <a:gd name="T40" fmla="*/ 2147483647 w 12794"/>
                <a:gd name="T41" fmla="*/ 2147483647 h 22693"/>
                <a:gd name="T42" fmla="*/ 2147483647 w 12794"/>
                <a:gd name="T43" fmla="*/ 2147483647 h 22693"/>
                <a:gd name="T44" fmla="*/ 2147483647 w 12794"/>
                <a:gd name="T45" fmla="*/ 2147483647 h 22693"/>
                <a:gd name="T46" fmla="*/ 2147483647 w 12794"/>
                <a:gd name="T47" fmla="*/ 2147483647 h 22693"/>
                <a:gd name="T48" fmla="*/ 2147483647 w 12794"/>
                <a:gd name="T49" fmla="*/ 2147483647 h 22693"/>
                <a:gd name="T50" fmla="*/ 1985937500 w 12794"/>
                <a:gd name="T51" fmla="*/ 2147483647 h 22693"/>
                <a:gd name="T52" fmla="*/ 1814843750 w 12794"/>
                <a:gd name="T53" fmla="*/ 2147483647 h 22693"/>
                <a:gd name="T54" fmla="*/ 1565234375 w 12794"/>
                <a:gd name="T55" fmla="*/ 2147483647 h 22693"/>
                <a:gd name="T56" fmla="*/ 907421875 w 12794"/>
                <a:gd name="T57" fmla="*/ 2147483647 h 22693"/>
                <a:gd name="T58" fmla="*/ 500000000 w 12794"/>
                <a:gd name="T59" fmla="*/ 2147483647 h 22693"/>
                <a:gd name="T60" fmla="*/ 184375000 w 12794"/>
                <a:gd name="T61" fmla="*/ 1907421875 h 22693"/>
                <a:gd name="T62" fmla="*/ 52734375 w 12794"/>
                <a:gd name="T63" fmla="*/ 1473437500 h 22693"/>
                <a:gd name="T64" fmla="*/ 184375000 w 12794"/>
                <a:gd name="T65" fmla="*/ 1052343750 h 22693"/>
                <a:gd name="T66" fmla="*/ 460546875 w 12794"/>
                <a:gd name="T67" fmla="*/ 750000000 h 22693"/>
                <a:gd name="T68" fmla="*/ 841796875 w 12794"/>
                <a:gd name="T69" fmla="*/ 526171875 h 22693"/>
                <a:gd name="T70" fmla="*/ 1565234375 w 12794"/>
                <a:gd name="T71" fmla="*/ 289453125 h 22693"/>
                <a:gd name="T72" fmla="*/ 2147483647 w 12794"/>
                <a:gd name="T73" fmla="*/ 131640625 h 22693"/>
                <a:gd name="T74" fmla="*/ 2147483647 w 12794"/>
                <a:gd name="T75" fmla="*/ 118750000 h 22693"/>
                <a:gd name="T76" fmla="*/ 2147483647 w 12794"/>
                <a:gd name="T77" fmla="*/ 184375000 h 22693"/>
                <a:gd name="T78" fmla="*/ 2147483647 w 12794"/>
                <a:gd name="T79" fmla="*/ 368359375 h 22693"/>
                <a:gd name="T80" fmla="*/ 2147483647 w 12794"/>
                <a:gd name="T81" fmla="*/ 565625000 h 22693"/>
                <a:gd name="T82" fmla="*/ 2147483647 w 12794"/>
                <a:gd name="T83" fmla="*/ 736718750 h 22693"/>
                <a:gd name="T84" fmla="*/ 2147483647 w 12794"/>
                <a:gd name="T85" fmla="*/ 1012890625 h 22693"/>
                <a:gd name="T86" fmla="*/ 2147483647 w 12794"/>
                <a:gd name="T87" fmla="*/ 2147483647 h 22693"/>
                <a:gd name="T88" fmla="*/ 2147483647 w 12794"/>
                <a:gd name="T89" fmla="*/ 2147483647 h 22693"/>
                <a:gd name="T90" fmla="*/ 2147483647 w 12794"/>
                <a:gd name="T91" fmla="*/ 1986328125 h 22693"/>
                <a:gd name="T92" fmla="*/ 2147483647 w 12794"/>
                <a:gd name="T93" fmla="*/ 1959765625 h 22693"/>
                <a:gd name="T94" fmla="*/ 2147483647 w 12794"/>
                <a:gd name="T95" fmla="*/ 1880859375 h 22693"/>
                <a:gd name="T96" fmla="*/ 2147483647 w 12794"/>
                <a:gd name="T97" fmla="*/ 1262890625 h 22693"/>
                <a:gd name="T98" fmla="*/ 2147483647 w 12794"/>
                <a:gd name="T99" fmla="*/ 1000000000 h 22693"/>
                <a:gd name="T100" fmla="*/ 2147483647 w 12794"/>
                <a:gd name="T101" fmla="*/ 947265625 h 22693"/>
                <a:gd name="T102" fmla="*/ 2147483647 w 12794"/>
                <a:gd name="T103" fmla="*/ 552734375 h 22693"/>
                <a:gd name="T104" fmla="*/ 2147483647 w 12794"/>
                <a:gd name="T105" fmla="*/ 250000000 h 22693"/>
                <a:gd name="T106" fmla="*/ 2147483647 w 12794"/>
                <a:gd name="T107" fmla="*/ 66015625 h 22693"/>
                <a:gd name="T108" fmla="*/ 2147483647 w 12794"/>
                <a:gd name="T109" fmla="*/ 390625 h 22693"/>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2794"/>
                <a:gd name="T166" fmla="*/ 0 h 22693"/>
                <a:gd name="T167" fmla="*/ 12794 w 12794"/>
                <a:gd name="T168" fmla="*/ 22693 h 22693"/>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2794" h="22693" extrusionOk="0">
                  <a:moveTo>
                    <a:pt x="10774" y="3334"/>
                  </a:moveTo>
                  <a:lnTo>
                    <a:pt x="10841" y="3368"/>
                  </a:lnTo>
                  <a:lnTo>
                    <a:pt x="11178" y="4209"/>
                  </a:lnTo>
                  <a:lnTo>
                    <a:pt x="11245" y="4378"/>
                  </a:lnTo>
                  <a:lnTo>
                    <a:pt x="11346" y="4580"/>
                  </a:lnTo>
                  <a:lnTo>
                    <a:pt x="11346" y="4681"/>
                  </a:lnTo>
                  <a:lnTo>
                    <a:pt x="11346" y="4748"/>
                  </a:lnTo>
                  <a:lnTo>
                    <a:pt x="11313" y="4815"/>
                  </a:lnTo>
                  <a:lnTo>
                    <a:pt x="11212" y="4849"/>
                  </a:lnTo>
                  <a:lnTo>
                    <a:pt x="11111" y="4546"/>
                  </a:lnTo>
                  <a:lnTo>
                    <a:pt x="10774" y="3334"/>
                  </a:lnTo>
                  <a:close/>
                  <a:moveTo>
                    <a:pt x="6868" y="1"/>
                  </a:moveTo>
                  <a:lnTo>
                    <a:pt x="6363" y="34"/>
                  </a:lnTo>
                  <a:lnTo>
                    <a:pt x="5892" y="102"/>
                  </a:lnTo>
                  <a:lnTo>
                    <a:pt x="5387" y="169"/>
                  </a:lnTo>
                  <a:lnTo>
                    <a:pt x="4882" y="270"/>
                  </a:lnTo>
                  <a:lnTo>
                    <a:pt x="3939" y="506"/>
                  </a:lnTo>
                  <a:lnTo>
                    <a:pt x="2963" y="809"/>
                  </a:lnTo>
                  <a:lnTo>
                    <a:pt x="2492" y="977"/>
                  </a:lnTo>
                  <a:lnTo>
                    <a:pt x="2020" y="1145"/>
                  </a:lnTo>
                  <a:lnTo>
                    <a:pt x="1583" y="1381"/>
                  </a:lnTo>
                  <a:lnTo>
                    <a:pt x="1145" y="1617"/>
                  </a:lnTo>
                  <a:lnTo>
                    <a:pt x="876" y="1819"/>
                  </a:lnTo>
                  <a:lnTo>
                    <a:pt x="640" y="2021"/>
                  </a:lnTo>
                  <a:lnTo>
                    <a:pt x="438" y="2257"/>
                  </a:lnTo>
                  <a:lnTo>
                    <a:pt x="236" y="2560"/>
                  </a:lnTo>
                  <a:lnTo>
                    <a:pt x="101" y="2829"/>
                  </a:lnTo>
                  <a:lnTo>
                    <a:pt x="0" y="3132"/>
                  </a:lnTo>
                  <a:lnTo>
                    <a:pt x="0" y="3469"/>
                  </a:lnTo>
                  <a:lnTo>
                    <a:pt x="34" y="3772"/>
                  </a:lnTo>
                  <a:lnTo>
                    <a:pt x="34" y="3805"/>
                  </a:lnTo>
                  <a:lnTo>
                    <a:pt x="34" y="3839"/>
                  </a:lnTo>
                  <a:lnTo>
                    <a:pt x="101" y="4378"/>
                  </a:lnTo>
                  <a:lnTo>
                    <a:pt x="236" y="4883"/>
                  </a:lnTo>
                  <a:lnTo>
                    <a:pt x="505" y="5893"/>
                  </a:lnTo>
                  <a:lnTo>
                    <a:pt x="808" y="6903"/>
                  </a:lnTo>
                  <a:lnTo>
                    <a:pt x="1111" y="7946"/>
                  </a:lnTo>
                  <a:lnTo>
                    <a:pt x="1583" y="10101"/>
                  </a:lnTo>
                  <a:lnTo>
                    <a:pt x="2020" y="12256"/>
                  </a:lnTo>
                  <a:lnTo>
                    <a:pt x="2559" y="14478"/>
                  </a:lnTo>
                  <a:lnTo>
                    <a:pt x="3131" y="16700"/>
                  </a:lnTo>
                  <a:lnTo>
                    <a:pt x="3704" y="18889"/>
                  </a:lnTo>
                  <a:lnTo>
                    <a:pt x="4377" y="21077"/>
                  </a:lnTo>
                  <a:lnTo>
                    <a:pt x="4411" y="21144"/>
                  </a:lnTo>
                  <a:lnTo>
                    <a:pt x="4411" y="21346"/>
                  </a:lnTo>
                  <a:lnTo>
                    <a:pt x="4478" y="21481"/>
                  </a:lnTo>
                  <a:lnTo>
                    <a:pt x="4613" y="21649"/>
                  </a:lnTo>
                  <a:lnTo>
                    <a:pt x="4747" y="21818"/>
                  </a:lnTo>
                  <a:lnTo>
                    <a:pt x="5084" y="22087"/>
                  </a:lnTo>
                  <a:lnTo>
                    <a:pt x="5421" y="22255"/>
                  </a:lnTo>
                  <a:lnTo>
                    <a:pt x="5724" y="22424"/>
                  </a:lnTo>
                  <a:lnTo>
                    <a:pt x="6027" y="22525"/>
                  </a:lnTo>
                  <a:lnTo>
                    <a:pt x="6363" y="22626"/>
                  </a:lnTo>
                  <a:lnTo>
                    <a:pt x="6734" y="22659"/>
                  </a:lnTo>
                  <a:lnTo>
                    <a:pt x="7070" y="22693"/>
                  </a:lnTo>
                  <a:lnTo>
                    <a:pt x="7407" y="22693"/>
                  </a:lnTo>
                  <a:lnTo>
                    <a:pt x="8114" y="22659"/>
                  </a:lnTo>
                  <a:lnTo>
                    <a:pt x="8720" y="22592"/>
                  </a:lnTo>
                  <a:lnTo>
                    <a:pt x="9293" y="22491"/>
                  </a:lnTo>
                  <a:lnTo>
                    <a:pt x="9899" y="22390"/>
                  </a:lnTo>
                  <a:lnTo>
                    <a:pt x="10471" y="22255"/>
                  </a:lnTo>
                  <a:lnTo>
                    <a:pt x="11649" y="21919"/>
                  </a:lnTo>
                  <a:lnTo>
                    <a:pt x="12794" y="21515"/>
                  </a:lnTo>
                  <a:lnTo>
                    <a:pt x="12794" y="21212"/>
                  </a:lnTo>
                  <a:lnTo>
                    <a:pt x="11313" y="21717"/>
                  </a:lnTo>
                  <a:lnTo>
                    <a:pt x="10538" y="21919"/>
                  </a:lnTo>
                  <a:lnTo>
                    <a:pt x="9798" y="22121"/>
                  </a:lnTo>
                  <a:lnTo>
                    <a:pt x="9124" y="22255"/>
                  </a:lnTo>
                  <a:lnTo>
                    <a:pt x="8485" y="22390"/>
                  </a:lnTo>
                  <a:lnTo>
                    <a:pt x="7811" y="22424"/>
                  </a:lnTo>
                  <a:lnTo>
                    <a:pt x="7138" y="22457"/>
                  </a:lnTo>
                  <a:lnTo>
                    <a:pt x="6801" y="22424"/>
                  </a:lnTo>
                  <a:lnTo>
                    <a:pt x="6498" y="22390"/>
                  </a:lnTo>
                  <a:lnTo>
                    <a:pt x="6195" y="22289"/>
                  </a:lnTo>
                  <a:lnTo>
                    <a:pt x="5858" y="22188"/>
                  </a:lnTo>
                  <a:lnTo>
                    <a:pt x="5522" y="22053"/>
                  </a:lnTo>
                  <a:lnTo>
                    <a:pt x="5320" y="21919"/>
                  </a:lnTo>
                  <a:lnTo>
                    <a:pt x="5084" y="21784"/>
                  </a:lnTo>
                  <a:lnTo>
                    <a:pt x="4916" y="21616"/>
                  </a:lnTo>
                  <a:lnTo>
                    <a:pt x="4747" y="21447"/>
                  </a:lnTo>
                  <a:lnTo>
                    <a:pt x="4646" y="21279"/>
                  </a:lnTo>
                  <a:lnTo>
                    <a:pt x="4613" y="21077"/>
                  </a:lnTo>
                  <a:lnTo>
                    <a:pt x="4613" y="21043"/>
                  </a:lnTo>
                  <a:lnTo>
                    <a:pt x="4007" y="18889"/>
                  </a:lnTo>
                  <a:lnTo>
                    <a:pt x="3434" y="16734"/>
                  </a:lnTo>
                  <a:lnTo>
                    <a:pt x="2862" y="14579"/>
                  </a:lnTo>
                  <a:lnTo>
                    <a:pt x="2323" y="12424"/>
                  </a:lnTo>
                  <a:lnTo>
                    <a:pt x="1852" y="10269"/>
                  </a:lnTo>
                  <a:lnTo>
                    <a:pt x="1414" y="8115"/>
                  </a:lnTo>
                  <a:lnTo>
                    <a:pt x="1280" y="7576"/>
                  </a:lnTo>
                  <a:lnTo>
                    <a:pt x="1145" y="7037"/>
                  </a:lnTo>
                  <a:lnTo>
                    <a:pt x="808" y="5960"/>
                  </a:lnTo>
                  <a:lnTo>
                    <a:pt x="472" y="4883"/>
                  </a:lnTo>
                  <a:lnTo>
                    <a:pt x="303" y="4344"/>
                  </a:lnTo>
                  <a:lnTo>
                    <a:pt x="169" y="3805"/>
                  </a:lnTo>
                  <a:lnTo>
                    <a:pt x="135" y="3772"/>
                  </a:lnTo>
                  <a:lnTo>
                    <a:pt x="202" y="3368"/>
                  </a:lnTo>
                  <a:lnTo>
                    <a:pt x="303" y="2997"/>
                  </a:lnTo>
                  <a:lnTo>
                    <a:pt x="472" y="2694"/>
                  </a:lnTo>
                  <a:lnTo>
                    <a:pt x="674" y="2391"/>
                  </a:lnTo>
                  <a:lnTo>
                    <a:pt x="909" y="2122"/>
                  </a:lnTo>
                  <a:lnTo>
                    <a:pt x="1179" y="1920"/>
                  </a:lnTo>
                  <a:lnTo>
                    <a:pt x="1482" y="1684"/>
                  </a:lnTo>
                  <a:lnTo>
                    <a:pt x="1818" y="1516"/>
                  </a:lnTo>
                  <a:lnTo>
                    <a:pt x="2155" y="1347"/>
                  </a:lnTo>
                  <a:lnTo>
                    <a:pt x="2525" y="1213"/>
                  </a:lnTo>
                  <a:lnTo>
                    <a:pt x="3266" y="943"/>
                  </a:lnTo>
                  <a:lnTo>
                    <a:pt x="4007" y="741"/>
                  </a:lnTo>
                  <a:lnTo>
                    <a:pt x="4714" y="573"/>
                  </a:lnTo>
                  <a:lnTo>
                    <a:pt x="5555" y="405"/>
                  </a:lnTo>
                  <a:lnTo>
                    <a:pt x="5959" y="337"/>
                  </a:lnTo>
                  <a:lnTo>
                    <a:pt x="6397" y="304"/>
                  </a:lnTo>
                  <a:lnTo>
                    <a:pt x="6801" y="270"/>
                  </a:lnTo>
                  <a:lnTo>
                    <a:pt x="7239" y="304"/>
                  </a:lnTo>
                  <a:lnTo>
                    <a:pt x="7643" y="304"/>
                  </a:lnTo>
                  <a:lnTo>
                    <a:pt x="8080" y="371"/>
                  </a:lnTo>
                  <a:lnTo>
                    <a:pt x="8518" y="472"/>
                  </a:lnTo>
                  <a:lnTo>
                    <a:pt x="8922" y="607"/>
                  </a:lnTo>
                  <a:lnTo>
                    <a:pt x="9326" y="809"/>
                  </a:lnTo>
                  <a:lnTo>
                    <a:pt x="9495" y="943"/>
                  </a:lnTo>
                  <a:lnTo>
                    <a:pt x="9697" y="1078"/>
                  </a:lnTo>
                  <a:lnTo>
                    <a:pt x="9831" y="1246"/>
                  </a:lnTo>
                  <a:lnTo>
                    <a:pt x="9966" y="1448"/>
                  </a:lnTo>
                  <a:lnTo>
                    <a:pt x="10101" y="1650"/>
                  </a:lnTo>
                  <a:lnTo>
                    <a:pt x="10202" y="1852"/>
                  </a:lnTo>
                  <a:lnTo>
                    <a:pt x="10168" y="1886"/>
                  </a:lnTo>
                  <a:lnTo>
                    <a:pt x="10168" y="2088"/>
                  </a:lnTo>
                  <a:lnTo>
                    <a:pt x="10202" y="2223"/>
                  </a:lnTo>
                  <a:lnTo>
                    <a:pt x="10303" y="2593"/>
                  </a:lnTo>
                  <a:lnTo>
                    <a:pt x="10707" y="4108"/>
                  </a:lnTo>
                  <a:lnTo>
                    <a:pt x="11616" y="7138"/>
                  </a:lnTo>
                  <a:lnTo>
                    <a:pt x="12491" y="10168"/>
                  </a:lnTo>
                  <a:lnTo>
                    <a:pt x="12794" y="11347"/>
                  </a:lnTo>
                  <a:lnTo>
                    <a:pt x="12794" y="10337"/>
                  </a:lnTo>
                  <a:lnTo>
                    <a:pt x="12727" y="10101"/>
                  </a:lnTo>
                  <a:lnTo>
                    <a:pt x="11919" y="7340"/>
                  </a:lnTo>
                  <a:lnTo>
                    <a:pt x="11582" y="6196"/>
                  </a:lnTo>
                  <a:lnTo>
                    <a:pt x="11279" y="5085"/>
                  </a:lnTo>
                  <a:lnTo>
                    <a:pt x="11346" y="5085"/>
                  </a:lnTo>
                  <a:lnTo>
                    <a:pt x="11414" y="5051"/>
                  </a:lnTo>
                  <a:lnTo>
                    <a:pt x="11447" y="5017"/>
                  </a:lnTo>
                  <a:lnTo>
                    <a:pt x="11515" y="4916"/>
                  </a:lnTo>
                  <a:lnTo>
                    <a:pt x="11582" y="4849"/>
                  </a:lnTo>
                  <a:lnTo>
                    <a:pt x="11616" y="4815"/>
                  </a:lnTo>
                  <a:lnTo>
                    <a:pt x="11616" y="4748"/>
                  </a:lnTo>
                  <a:lnTo>
                    <a:pt x="11346" y="3974"/>
                  </a:lnTo>
                  <a:lnTo>
                    <a:pt x="11043" y="3233"/>
                  </a:lnTo>
                  <a:lnTo>
                    <a:pt x="10976" y="3166"/>
                  </a:lnTo>
                  <a:lnTo>
                    <a:pt x="10707" y="3166"/>
                  </a:lnTo>
                  <a:lnTo>
                    <a:pt x="10471" y="2560"/>
                  </a:lnTo>
                  <a:lnTo>
                    <a:pt x="10639" y="2560"/>
                  </a:lnTo>
                  <a:lnTo>
                    <a:pt x="10673" y="2492"/>
                  </a:lnTo>
                  <a:lnTo>
                    <a:pt x="10673" y="2425"/>
                  </a:lnTo>
                  <a:lnTo>
                    <a:pt x="10538" y="2054"/>
                  </a:lnTo>
                  <a:lnTo>
                    <a:pt x="10404" y="1718"/>
                  </a:lnTo>
                  <a:lnTo>
                    <a:pt x="10235" y="1415"/>
                  </a:lnTo>
                  <a:lnTo>
                    <a:pt x="10033" y="1112"/>
                  </a:lnTo>
                  <a:lnTo>
                    <a:pt x="9798" y="876"/>
                  </a:lnTo>
                  <a:lnTo>
                    <a:pt x="9528" y="640"/>
                  </a:lnTo>
                  <a:lnTo>
                    <a:pt x="9225" y="472"/>
                  </a:lnTo>
                  <a:lnTo>
                    <a:pt x="8855" y="304"/>
                  </a:lnTo>
                  <a:lnTo>
                    <a:pt x="8384" y="169"/>
                  </a:lnTo>
                  <a:lnTo>
                    <a:pt x="7878" y="68"/>
                  </a:lnTo>
                  <a:lnTo>
                    <a:pt x="7373" y="34"/>
                  </a:lnTo>
                  <a:lnTo>
                    <a:pt x="6868" y="1"/>
                  </a:lnTo>
                  <a:close/>
                </a:path>
              </a:pathLst>
            </a:custGeom>
            <a:solidFill>
              <a:srgbClr val="BDD1D3"/>
            </a:solidFill>
            <a:ln>
              <a:noFill/>
            </a:ln>
          </p:spPr>
          <p:txBody>
            <a:bodyPr lIns="117025" tIns="117025" rIns="117025" bIns="117025" anchor="ctr"/>
            <a:lstStyle/>
            <a:p>
              <a:pPr>
                <a:defRPr/>
              </a:pPr>
              <a:endParaRPr lang="ru-RU" sz="1350"/>
            </a:p>
          </p:txBody>
        </p:sp>
        <p:sp>
          <p:nvSpPr>
            <p:cNvPr id="929" name="Shape 791">
              <a:extLst>
                <a:ext uri="{FF2B5EF4-FFF2-40B4-BE49-F238E27FC236}">
                  <a16:creationId xmlns:a16="http://schemas.microsoft.com/office/drawing/2014/main" id="{0B9535DF-8FC9-1005-551E-75DEB3FEAB0B}"/>
                </a:ext>
              </a:extLst>
            </p:cNvPr>
            <p:cNvSpPr>
              <a:spLocks/>
            </p:cNvSpPr>
            <p:nvPr/>
          </p:nvSpPr>
          <p:spPr bwMode="auto">
            <a:xfrm>
              <a:off x="7159823" y="3928905"/>
              <a:ext cx="11353" cy="10156"/>
            </a:xfrm>
            <a:custGeom>
              <a:avLst/>
              <a:gdLst>
                <a:gd name="T0" fmla="*/ 52734375 w 439"/>
                <a:gd name="T1" fmla="*/ 0 h 405"/>
                <a:gd name="T2" fmla="*/ 13281250 w 439"/>
                <a:gd name="T3" fmla="*/ 39453125 h 405"/>
                <a:gd name="T4" fmla="*/ 13281250 w 439"/>
                <a:gd name="T5" fmla="*/ 66015625 h 405"/>
                <a:gd name="T6" fmla="*/ 390625 w 439"/>
                <a:gd name="T7" fmla="*/ 92187500 h 405"/>
                <a:gd name="T8" fmla="*/ 13281250 w 439"/>
                <a:gd name="T9" fmla="*/ 131640625 h 405"/>
                <a:gd name="T10" fmla="*/ 26562500 w 439"/>
                <a:gd name="T11" fmla="*/ 144921875 h 405"/>
                <a:gd name="T12" fmla="*/ 52734375 w 439"/>
                <a:gd name="T13" fmla="*/ 157812500 h 405"/>
                <a:gd name="T14" fmla="*/ 79296875 w 439"/>
                <a:gd name="T15" fmla="*/ 157812500 h 405"/>
                <a:gd name="T16" fmla="*/ 105468750 w 439"/>
                <a:gd name="T17" fmla="*/ 144921875 h 405"/>
                <a:gd name="T18" fmla="*/ 144921875 w 439"/>
                <a:gd name="T19" fmla="*/ 131640625 h 405"/>
                <a:gd name="T20" fmla="*/ 158203125 w 439"/>
                <a:gd name="T21" fmla="*/ 105468750 h 405"/>
                <a:gd name="T22" fmla="*/ 171093750 w 439"/>
                <a:gd name="T23" fmla="*/ 66015625 h 405"/>
                <a:gd name="T24" fmla="*/ 158203125 w 439"/>
                <a:gd name="T25" fmla="*/ 39453125 h 405"/>
                <a:gd name="T26" fmla="*/ 131640625 w 439"/>
                <a:gd name="T27" fmla="*/ 13281250 h 405"/>
                <a:gd name="T28" fmla="*/ 92187500 w 439"/>
                <a:gd name="T29" fmla="*/ 0 h 405"/>
                <a:gd name="T30" fmla="*/ 52734375 w 439"/>
                <a:gd name="T31" fmla="*/ 0 h 405"/>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39"/>
                <a:gd name="T49" fmla="*/ 0 h 405"/>
                <a:gd name="T50" fmla="*/ 439 w 439"/>
                <a:gd name="T51" fmla="*/ 405 h 405"/>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39" h="405" extrusionOk="0">
                  <a:moveTo>
                    <a:pt x="135" y="0"/>
                  </a:moveTo>
                  <a:lnTo>
                    <a:pt x="34" y="101"/>
                  </a:lnTo>
                  <a:lnTo>
                    <a:pt x="34" y="169"/>
                  </a:lnTo>
                  <a:lnTo>
                    <a:pt x="1" y="236"/>
                  </a:lnTo>
                  <a:lnTo>
                    <a:pt x="34" y="337"/>
                  </a:lnTo>
                  <a:lnTo>
                    <a:pt x="68" y="371"/>
                  </a:lnTo>
                  <a:lnTo>
                    <a:pt x="135" y="404"/>
                  </a:lnTo>
                  <a:lnTo>
                    <a:pt x="203" y="404"/>
                  </a:lnTo>
                  <a:lnTo>
                    <a:pt x="270" y="371"/>
                  </a:lnTo>
                  <a:lnTo>
                    <a:pt x="371" y="337"/>
                  </a:lnTo>
                  <a:lnTo>
                    <a:pt x="405" y="270"/>
                  </a:lnTo>
                  <a:lnTo>
                    <a:pt x="438" y="169"/>
                  </a:lnTo>
                  <a:lnTo>
                    <a:pt x="405" y="101"/>
                  </a:lnTo>
                  <a:lnTo>
                    <a:pt x="337" y="34"/>
                  </a:lnTo>
                  <a:lnTo>
                    <a:pt x="236" y="0"/>
                  </a:lnTo>
                  <a:lnTo>
                    <a:pt x="135" y="0"/>
                  </a:lnTo>
                  <a:close/>
                </a:path>
              </a:pathLst>
            </a:custGeom>
            <a:solidFill>
              <a:srgbClr val="BDD1D3"/>
            </a:solidFill>
            <a:ln>
              <a:noFill/>
            </a:ln>
          </p:spPr>
          <p:txBody>
            <a:bodyPr lIns="117025" tIns="117025" rIns="117025" bIns="117025" anchor="ctr"/>
            <a:lstStyle/>
            <a:p>
              <a:pPr>
                <a:defRPr/>
              </a:pPr>
              <a:endParaRPr lang="ru-RU" sz="1350"/>
            </a:p>
          </p:txBody>
        </p:sp>
        <p:sp>
          <p:nvSpPr>
            <p:cNvPr id="930" name="Shape 792">
              <a:extLst>
                <a:ext uri="{FF2B5EF4-FFF2-40B4-BE49-F238E27FC236}">
                  <a16:creationId xmlns:a16="http://schemas.microsoft.com/office/drawing/2014/main" id="{4C5982DA-E51B-CE06-D70C-205AB64CA7A4}"/>
                </a:ext>
              </a:extLst>
            </p:cNvPr>
            <p:cNvSpPr>
              <a:spLocks/>
            </p:cNvSpPr>
            <p:nvPr/>
          </p:nvSpPr>
          <p:spPr bwMode="auto">
            <a:xfrm>
              <a:off x="7158031" y="5139321"/>
              <a:ext cx="67518" cy="65719"/>
            </a:xfrm>
            <a:custGeom>
              <a:avLst/>
              <a:gdLst>
                <a:gd name="T0" fmla="*/ 302734375 w 2694"/>
                <a:gd name="T1" fmla="*/ 210546875 h 2627"/>
                <a:gd name="T2" fmla="*/ 381640625 w 2694"/>
                <a:gd name="T3" fmla="*/ 328906250 h 2627"/>
                <a:gd name="T4" fmla="*/ 328906250 w 2694"/>
                <a:gd name="T5" fmla="*/ 420703125 h 2627"/>
                <a:gd name="T6" fmla="*/ 263281250 w 2694"/>
                <a:gd name="T7" fmla="*/ 289453125 h 2627"/>
                <a:gd name="T8" fmla="*/ 276171875 w 2694"/>
                <a:gd name="T9" fmla="*/ 197265625 h 2627"/>
                <a:gd name="T10" fmla="*/ 197265625 w 2694"/>
                <a:gd name="T11" fmla="*/ 302343750 h 2627"/>
                <a:gd name="T12" fmla="*/ 131640625 w 2694"/>
                <a:gd name="T13" fmla="*/ 144531250 h 2627"/>
                <a:gd name="T14" fmla="*/ 197265625 w 2694"/>
                <a:gd name="T15" fmla="*/ 131640625 h 2627"/>
                <a:gd name="T16" fmla="*/ 552734375 w 2694"/>
                <a:gd name="T17" fmla="*/ 420703125 h 2627"/>
                <a:gd name="T18" fmla="*/ 539453125 w 2694"/>
                <a:gd name="T19" fmla="*/ 512890625 h 2627"/>
                <a:gd name="T20" fmla="*/ 447265625 w 2694"/>
                <a:gd name="T21" fmla="*/ 539453125 h 2627"/>
                <a:gd name="T22" fmla="*/ 407812500 w 2694"/>
                <a:gd name="T23" fmla="*/ 433984375 h 2627"/>
                <a:gd name="T24" fmla="*/ 460546875 w 2694"/>
                <a:gd name="T25" fmla="*/ 341796875 h 2627"/>
                <a:gd name="T26" fmla="*/ 723437500 w 2694"/>
                <a:gd name="T27" fmla="*/ 618359375 h 2627"/>
                <a:gd name="T28" fmla="*/ 657812500 w 2694"/>
                <a:gd name="T29" fmla="*/ 736718750 h 2627"/>
                <a:gd name="T30" fmla="*/ 592187500 w 2694"/>
                <a:gd name="T31" fmla="*/ 552343750 h 2627"/>
                <a:gd name="T32" fmla="*/ 750000000 w 2694"/>
                <a:gd name="T33" fmla="*/ 657812500 h 2627"/>
                <a:gd name="T34" fmla="*/ 789453125 w 2694"/>
                <a:gd name="T35" fmla="*/ 789062500 h 2627"/>
                <a:gd name="T36" fmla="*/ 789453125 w 2694"/>
                <a:gd name="T37" fmla="*/ 841796875 h 2627"/>
                <a:gd name="T38" fmla="*/ 723437500 w 2694"/>
                <a:gd name="T39" fmla="*/ 749609375 h 2627"/>
                <a:gd name="T40" fmla="*/ 750000000 w 2694"/>
                <a:gd name="T41" fmla="*/ 657812500 h 2627"/>
                <a:gd name="T42" fmla="*/ 907812500 w 2694"/>
                <a:gd name="T43" fmla="*/ 841796875 h 2627"/>
                <a:gd name="T44" fmla="*/ 802343750 w 2694"/>
                <a:gd name="T45" fmla="*/ 855078125 h 2627"/>
                <a:gd name="T46" fmla="*/ 815625000 w 2694"/>
                <a:gd name="T47" fmla="*/ 776171875 h 2627"/>
                <a:gd name="T48" fmla="*/ 157812500 w 2694"/>
                <a:gd name="T49" fmla="*/ 0 h 2627"/>
                <a:gd name="T50" fmla="*/ 52734375 w 2694"/>
                <a:gd name="T51" fmla="*/ 78906250 h 2627"/>
                <a:gd name="T52" fmla="*/ 13281250 w 2694"/>
                <a:gd name="T53" fmla="*/ 171093750 h 2627"/>
                <a:gd name="T54" fmla="*/ 13281250 w 2694"/>
                <a:gd name="T55" fmla="*/ 197265625 h 2627"/>
                <a:gd name="T56" fmla="*/ 184375000 w 2694"/>
                <a:gd name="T57" fmla="*/ 420703125 h 2627"/>
                <a:gd name="T58" fmla="*/ 631640625 w 2694"/>
                <a:gd name="T59" fmla="*/ 828515625 h 2627"/>
                <a:gd name="T60" fmla="*/ 868359375 w 2694"/>
                <a:gd name="T61" fmla="*/ 1025781250 h 2627"/>
                <a:gd name="T62" fmla="*/ 907812500 w 2694"/>
                <a:gd name="T63" fmla="*/ 1012890625 h 2627"/>
                <a:gd name="T64" fmla="*/ 960156250 w 2694"/>
                <a:gd name="T65" fmla="*/ 894531250 h 2627"/>
                <a:gd name="T66" fmla="*/ 1026171875 w 2694"/>
                <a:gd name="T67" fmla="*/ 946875000 h 2627"/>
                <a:gd name="T68" fmla="*/ 1052343750 w 2694"/>
                <a:gd name="T69" fmla="*/ 920703125 h 2627"/>
                <a:gd name="T70" fmla="*/ 999609375 w 2694"/>
                <a:gd name="T71" fmla="*/ 776171875 h 2627"/>
                <a:gd name="T72" fmla="*/ 723437500 w 2694"/>
                <a:gd name="T73" fmla="*/ 447265625 h 2627"/>
                <a:gd name="T74" fmla="*/ 500000000 w 2694"/>
                <a:gd name="T75" fmla="*/ 236718750 h 2627"/>
                <a:gd name="T76" fmla="*/ 486718750 w 2694"/>
                <a:gd name="T77" fmla="*/ 210546875 h 2627"/>
                <a:gd name="T78" fmla="*/ 328906250 w 2694"/>
                <a:gd name="T79" fmla="*/ 105078125 h 2627"/>
                <a:gd name="T80" fmla="*/ 157812500 w 2694"/>
                <a:gd name="T81" fmla="*/ 0 h 2627"/>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694"/>
                <a:gd name="T124" fmla="*/ 0 h 2627"/>
                <a:gd name="T125" fmla="*/ 2694 w 2694"/>
                <a:gd name="T126" fmla="*/ 2627 h 2627"/>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694" h="2627" extrusionOk="0">
                  <a:moveTo>
                    <a:pt x="505" y="337"/>
                  </a:moveTo>
                  <a:lnTo>
                    <a:pt x="775" y="539"/>
                  </a:lnTo>
                  <a:lnTo>
                    <a:pt x="1044" y="741"/>
                  </a:lnTo>
                  <a:lnTo>
                    <a:pt x="977" y="842"/>
                  </a:lnTo>
                  <a:lnTo>
                    <a:pt x="910" y="943"/>
                  </a:lnTo>
                  <a:lnTo>
                    <a:pt x="842" y="1077"/>
                  </a:lnTo>
                  <a:lnTo>
                    <a:pt x="606" y="842"/>
                  </a:lnTo>
                  <a:lnTo>
                    <a:pt x="674" y="741"/>
                  </a:lnTo>
                  <a:lnTo>
                    <a:pt x="707" y="539"/>
                  </a:lnTo>
                  <a:lnTo>
                    <a:pt x="707" y="505"/>
                  </a:lnTo>
                  <a:lnTo>
                    <a:pt x="573" y="640"/>
                  </a:lnTo>
                  <a:lnTo>
                    <a:pt x="505" y="774"/>
                  </a:lnTo>
                  <a:lnTo>
                    <a:pt x="135" y="471"/>
                  </a:lnTo>
                  <a:lnTo>
                    <a:pt x="337" y="370"/>
                  </a:lnTo>
                  <a:lnTo>
                    <a:pt x="438" y="337"/>
                  </a:lnTo>
                  <a:lnTo>
                    <a:pt x="505" y="337"/>
                  </a:lnTo>
                  <a:close/>
                  <a:moveTo>
                    <a:pt x="1179" y="875"/>
                  </a:moveTo>
                  <a:lnTo>
                    <a:pt x="1415" y="1077"/>
                  </a:lnTo>
                  <a:lnTo>
                    <a:pt x="1482" y="1178"/>
                  </a:lnTo>
                  <a:lnTo>
                    <a:pt x="1381" y="1313"/>
                  </a:lnTo>
                  <a:lnTo>
                    <a:pt x="1280" y="1515"/>
                  </a:lnTo>
                  <a:lnTo>
                    <a:pt x="1145" y="1381"/>
                  </a:lnTo>
                  <a:lnTo>
                    <a:pt x="977" y="1212"/>
                  </a:lnTo>
                  <a:lnTo>
                    <a:pt x="1044" y="1111"/>
                  </a:lnTo>
                  <a:lnTo>
                    <a:pt x="1112" y="976"/>
                  </a:lnTo>
                  <a:lnTo>
                    <a:pt x="1179" y="875"/>
                  </a:lnTo>
                  <a:close/>
                  <a:moveTo>
                    <a:pt x="1583" y="1246"/>
                  </a:moveTo>
                  <a:lnTo>
                    <a:pt x="1852" y="1583"/>
                  </a:lnTo>
                  <a:lnTo>
                    <a:pt x="1751" y="1717"/>
                  </a:lnTo>
                  <a:lnTo>
                    <a:pt x="1684" y="1886"/>
                  </a:lnTo>
                  <a:lnTo>
                    <a:pt x="1448" y="1650"/>
                  </a:lnTo>
                  <a:lnTo>
                    <a:pt x="1516" y="1414"/>
                  </a:lnTo>
                  <a:lnTo>
                    <a:pt x="1583" y="1246"/>
                  </a:lnTo>
                  <a:close/>
                  <a:moveTo>
                    <a:pt x="1920" y="1684"/>
                  </a:moveTo>
                  <a:lnTo>
                    <a:pt x="2122" y="1919"/>
                  </a:lnTo>
                  <a:lnTo>
                    <a:pt x="2021" y="2020"/>
                  </a:lnTo>
                  <a:lnTo>
                    <a:pt x="2021" y="2088"/>
                  </a:lnTo>
                  <a:lnTo>
                    <a:pt x="2021" y="2155"/>
                  </a:lnTo>
                  <a:lnTo>
                    <a:pt x="1819" y="1987"/>
                  </a:lnTo>
                  <a:lnTo>
                    <a:pt x="1852" y="1919"/>
                  </a:lnTo>
                  <a:lnTo>
                    <a:pt x="1886" y="1818"/>
                  </a:lnTo>
                  <a:lnTo>
                    <a:pt x="1920" y="1684"/>
                  </a:lnTo>
                  <a:close/>
                  <a:moveTo>
                    <a:pt x="2122" y="1953"/>
                  </a:moveTo>
                  <a:lnTo>
                    <a:pt x="2324" y="2155"/>
                  </a:lnTo>
                  <a:lnTo>
                    <a:pt x="2223" y="2357"/>
                  </a:lnTo>
                  <a:lnTo>
                    <a:pt x="2054" y="2189"/>
                  </a:lnTo>
                  <a:lnTo>
                    <a:pt x="2054" y="2054"/>
                  </a:lnTo>
                  <a:lnTo>
                    <a:pt x="2088" y="1987"/>
                  </a:lnTo>
                  <a:lnTo>
                    <a:pt x="2122" y="1953"/>
                  </a:lnTo>
                  <a:close/>
                  <a:moveTo>
                    <a:pt x="404" y="0"/>
                  </a:moveTo>
                  <a:lnTo>
                    <a:pt x="303" y="34"/>
                  </a:lnTo>
                  <a:lnTo>
                    <a:pt x="135" y="202"/>
                  </a:lnTo>
                  <a:lnTo>
                    <a:pt x="68" y="337"/>
                  </a:lnTo>
                  <a:lnTo>
                    <a:pt x="34" y="438"/>
                  </a:lnTo>
                  <a:lnTo>
                    <a:pt x="0" y="471"/>
                  </a:lnTo>
                  <a:lnTo>
                    <a:pt x="34" y="505"/>
                  </a:lnTo>
                  <a:lnTo>
                    <a:pt x="236" y="808"/>
                  </a:lnTo>
                  <a:lnTo>
                    <a:pt x="472" y="1077"/>
                  </a:lnTo>
                  <a:lnTo>
                    <a:pt x="1011" y="1616"/>
                  </a:lnTo>
                  <a:lnTo>
                    <a:pt x="1617" y="2121"/>
                  </a:lnTo>
                  <a:lnTo>
                    <a:pt x="2189" y="2593"/>
                  </a:lnTo>
                  <a:lnTo>
                    <a:pt x="2223" y="2626"/>
                  </a:lnTo>
                  <a:lnTo>
                    <a:pt x="2290" y="2626"/>
                  </a:lnTo>
                  <a:lnTo>
                    <a:pt x="2324" y="2593"/>
                  </a:lnTo>
                  <a:lnTo>
                    <a:pt x="2357" y="2559"/>
                  </a:lnTo>
                  <a:lnTo>
                    <a:pt x="2458" y="2290"/>
                  </a:lnTo>
                  <a:lnTo>
                    <a:pt x="2593" y="2391"/>
                  </a:lnTo>
                  <a:lnTo>
                    <a:pt x="2627" y="2424"/>
                  </a:lnTo>
                  <a:lnTo>
                    <a:pt x="2694" y="2391"/>
                  </a:lnTo>
                  <a:lnTo>
                    <a:pt x="2694" y="2357"/>
                  </a:lnTo>
                  <a:lnTo>
                    <a:pt x="2694" y="2290"/>
                  </a:lnTo>
                  <a:lnTo>
                    <a:pt x="2559" y="1987"/>
                  </a:lnTo>
                  <a:lnTo>
                    <a:pt x="2324" y="1717"/>
                  </a:lnTo>
                  <a:lnTo>
                    <a:pt x="1852" y="1145"/>
                  </a:lnTo>
                  <a:lnTo>
                    <a:pt x="1583" y="875"/>
                  </a:lnTo>
                  <a:lnTo>
                    <a:pt x="1280" y="606"/>
                  </a:lnTo>
                  <a:lnTo>
                    <a:pt x="1280" y="539"/>
                  </a:lnTo>
                  <a:lnTo>
                    <a:pt x="1246" y="539"/>
                  </a:lnTo>
                  <a:lnTo>
                    <a:pt x="1213" y="572"/>
                  </a:lnTo>
                  <a:lnTo>
                    <a:pt x="842" y="269"/>
                  </a:lnTo>
                  <a:lnTo>
                    <a:pt x="472" y="34"/>
                  </a:lnTo>
                  <a:lnTo>
                    <a:pt x="404" y="0"/>
                  </a:lnTo>
                  <a:close/>
                </a:path>
              </a:pathLst>
            </a:custGeom>
            <a:solidFill>
              <a:srgbClr val="BDD1D3"/>
            </a:solidFill>
            <a:ln>
              <a:noFill/>
            </a:ln>
          </p:spPr>
          <p:txBody>
            <a:bodyPr lIns="117025" tIns="117025" rIns="117025" bIns="117025" anchor="ctr"/>
            <a:lstStyle/>
            <a:p>
              <a:pPr>
                <a:defRPr/>
              </a:pPr>
              <a:endParaRPr lang="ru-RU" sz="1350"/>
            </a:p>
          </p:txBody>
        </p:sp>
        <p:sp>
          <p:nvSpPr>
            <p:cNvPr id="931" name="Shape 793">
              <a:extLst>
                <a:ext uri="{FF2B5EF4-FFF2-40B4-BE49-F238E27FC236}">
                  <a16:creationId xmlns:a16="http://schemas.microsoft.com/office/drawing/2014/main" id="{3000E9E0-2394-A913-4503-6D01D2B20BF3}"/>
                </a:ext>
              </a:extLst>
            </p:cNvPr>
            <p:cNvSpPr>
              <a:spLocks/>
            </p:cNvSpPr>
            <p:nvPr/>
          </p:nvSpPr>
          <p:spPr bwMode="auto">
            <a:xfrm>
              <a:off x="6637003" y="5024015"/>
              <a:ext cx="50191" cy="49588"/>
            </a:xfrm>
            <a:custGeom>
              <a:avLst/>
              <a:gdLst>
                <a:gd name="T0" fmla="*/ 13671875 w 1988"/>
                <a:gd name="T1" fmla="*/ 390625 h 1987"/>
                <a:gd name="T2" fmla="*/ 390625 w 1988"/>
                <a:gd name="T3" fmla="*/ 13281250 h 1987"/>
                <a:gd name="T4" fmla="*/ 26562500 w 1988"/>
                <a:gd name="T5" fmla="*/ 79296875 h 1987"/>
                <a:gd name="T6" fmla="*/ 66015625 w 1988"/>
                <a:gd name="T7" fmla="*/ 144921875 h 1987"/>
                <a:gd name="T8" fmla="*/ 171484375 w 1988"/>
                <a:gd name="T9" fmla="*/ 250000000 h 1987"/>
                <a:gd name="T10" fmla="*/ 434375000 w 1988"/>
                <a:gd name="T11" fmla="*/ 513281250 h 1987"/>
                <a:gd name="T12" fmla="*/ 526562500 w 1988"/>
                <a:gd name="T13" fmla="*/ 618359375 h 1987"/>
                <a:gd name="T14" fmla="*/ 618359375 w 1988"/>
                <a:gd name="T15" fmla="*/ 723437500 h 1987"/>
                <a:gd name="T16" fmla="*/ 644921875 w 1988"/>
                <a:gd name="T17" fmla="*/ 750000000 h 1987"/>
                <a:gd name="T18" fmla="*/ 684375000 w 1988"/>
                <a:gd name="T19" fmla="*/ 762890625 h 1987"/>
                <a:gd name="T20" fmla="*/ 710546875 w 1988"/>
                <a:gd name="T21" fmla="*/ 776171875 h 1987"/>
                <a:gd name="T22" fmla="*/ 750000000 w 1988"/>
                <a:gd name="T23" fmla="*/ 762890625 h 1987"/>
                <a:gd name="T24" fmla="*/ 776171875 w 1988"/>
                <a:gd name="T25" fmla="*/ 736718750 h 1987"/>
                <a:gd name="T26" fmla="*/ 763281250 w 1988"/>
                <a:gd name="T27" fmla="*/ 710546875 h 1987"/>
                <a:gd name="T28" fmla="*/ 763281250 w 1988"/>
                <a:gd name="T29" fmla="*/ 697265625 h 1987"/>
                <a:gd name="T30" fmla="*/ 671093750 w 1988"/>
                <a:gd name="T31" fmla="*/ 618359375 h 1987"/>
                <a:gd name="T32" fmla="*/ 592187500 w 1988"/>
                <a:gd name="T33" fmla="*/ 539453125 h 1987"/>
                <a:gd name="T34" fmla="*/ 434375000 w 1988"/>
                <a:gd name="T35" fmla="*/ 368359375 h 1987"/>
                <a:gd name="T36" fmla="*/ 210937500 w 1988"/>
                <a:gd name="T37" fmla="*/ 144921875 h 1987"/>
                <a:gd name="T38" fmla="*/ 118750000 w 1988"/>
                <a:gd name="T39" fmla="*/ 52734375 h 1987"/>
                <a:gd name="T40" fmla="*/ 66015625 w 1988"/>
                <a:gd name="T41" fmla="*/ 26562500 h 1987"/>
                <a:gd name="T42" fmla="*/ 13671875 w 1988"/>
                <a:gd name="T43" fmla="*/ 390625 h 19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988"/>
                <a:gd name="T67" fmla="*/ 0 h 1987"/>
                <a:gd name="T68" fmla="*/ 1988 w 1988"/>
                <a:gd name="T69" fmla="*/ 1987 h 19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988" h="1987" extrusionOk="0">
                  <a:moveTo>
                    <a:pt x="35" y="1"/>
                  </a:moveTo>
                  <a:lnTo>
                    <a:pt x="1" y="34"/>
                  </a:lnTo>
                  <a:lnTo>
                    <a:pt x="68" y="203"/>
                  </a:lnTo>
                  <a:lnTo>
                    <a:pt x="169" y="371"/>
                  </a:lnTo>
                  <a:lnTo>
                    <a:pt x="439" y="640"/>
                  </a:lnTo>
                  <a:lnTo>
                    <a:pt x="1112" y="1314"/>
                  </a:lnTo>
                  <a:lnTo>
                    <a:pt x="1348" y="1583"/>
                  </a:lnTo>
                  <a:lnTo>
                    <a:pt x="1583" y="1852"/>
                  </a:lnTo>
                  <a:lnTo>
                    <a:pt x="1651" y="1920"/>
                  </a:lnTo>
                  <a:lnTo>
                    <a:pt x="1752" y="1953"/>
                  </a:lnTo>
                  <a:lnTo>
                    <a:pt x="1819" y="1987"/>
                  </a:lnTo>
                  <a:lnTo>
                    <a:pt x="1920" y="1953"/>
                  </a:lnTo>
                  <a:lnTo>
                    <a:pt x="1987" y="1886"/>
                  </a:lnTo>
                  <a:lnTo>
                    <a:pt x="1954" y="1819"/>
                  </a:lnTo>
                  <a:lnTo>
                    <a:pt x="1954" y="1785"/>
                  </a:lnTo>
                  <a:lnTo>
                    <a:pt x="1718" y="1583"/>
                  </a:lnTo>
                  <a:lnTo>
                    <a:pt x="1516" y="1381"/>
                  </a:lnTo>
                  <a:lnTo>
                    <a:pt x="1112" y="943"/>
                  </a:lnTo>
                  <a:lnTo>
                    <a:pt x="540" y="371"/>
                  </a:lnTo>
                  <a:lnTo>
                    <a:pt x="304" y="135"/>
                  </a:lnTo>
                  <a:lnTo>
                    <a:pt x="169" y="68"/>
                  </a:lnTo>
                  <a:lnTo>
                    <a:pt x="35" y="1"/>
                  </a:lnTo>
                  <a:close/>
                </a:path>
              </a:pathLst>
            </a:custGeom>
            <a:solidFill>
              <a:srgbClr val="BDD1D3"/>
            </a:solidFill>
            <a:ln>
              <a:noFill/>
            </a:ln>
          </p:spPr>
          <p:txBody>
            <a:bodyPr lIns="117025" tIns="117025" rIns="117025" bIns="117025" anchor="ctr"/>
            <a:lstStyle/>
            <a:p>
              <a:pPr>
                <a:defRPr/>
              </a:pPr>
              <a:endParaRPr lang="ru-RU" sz="1350"/>
            </a:p>
          </p:txBody>
        </p:sp>
        <p:sp>
          <p:nvSpPr>
            <p:cNvPr id="932" name="Shape 794">
              <a:extLst>
                <a:ext uri="{FF2B5EF4-FFF2-40B4-BE49-F238E27FC236}">
                  <a16:creationId xmlns:a16="http://schemas.microsoft.com/office/drawing/2014/main" id="{79CA1E5D-BB06-FAB0-8D90-FE38AAE5F403}"/>
                </a:ext>
              </a:extLst>
            </p:cNvPr>
            <p:cNvSpPr>
              <a:spLocks/>
            </p:cNvSpPr>
            <p:nvPr/>
          </p:nvSpPr>
          <p:spPr bwMode="auto">
            <a:xfrm>
              <a:off x="7120985" y="4706774"/>
              <a:ext cx="170290" cy="420599"/>
            </a:xfrm>
            <a:custGeom>
              <a:avLst/>
              <a:gdLst>
                <a:gd name="T0" fmla="*/ 2147483647 w 6801"/>
                <a:gd name="T1" fmla="*/ 316015625 h 16835"/>
                <a:gd name="T2" fmla="*/ 2147483647 w 6801"/>
                <a:gd name="T3" fmla="*/ 539453125 h 16835"/>
                <a:gd name="T4" fmla="*/ 2091015625 w 6801"/>
                <a:gd name="T5" fmla="*/ 578906250 h 16835"/>
                <a:gd name="T6" fmla="*/ 1972656250 w 6801"/>
                <a:gd name="T7" fmla="*/ 657812500 h 16835"/>
                <a:gd name="T8" fmla="*/ 1985937500 w 6801"/>
                <a:gd name="T9" fmla="*/ 868359375 h 16835"/>
                <a:gd name="T10" fmla="*/ 1828125000 w 6801"/>
                <a:gd name="T11" fmla="*/ 855078125 h 16835"/>
                <a:gd name="T12" fmla="*/ 1946484375 w 6801"/>
                <a:gd name="T13" fmla="*/ 1012890625 h 16835"/>
                <a:gd name="T14" fmla="*/ 1551953125 w 6801"/>
                <a:gd name="T15" fmla="*/ 1499609375 h 16835"/>
                <a:gd name="T16" fmla="*/ 1275781250 w 6801"/>
                <a:gd name="T17" fmla="*/ 1539062500 h 16835"/>
                <a:gd name="T18" fmla="*/ 1591406250 w 6801"/>
                <a:gd name="T19" fmla="*/ 920703125 h 16835"/>
                <a:gd name="T20" fmla="*/ 1170703125 w 6801"/>
                <a:gd name="T21" fmla="*/ 1617968750 h 16835"/>
                <a:gd name="T22" fmla="*/ 986328125 w 6801"/>
                <a:gd name="T23" fmla="*/ 1907421875 h 16835"/>
                <a:gd name="T24" fmla="*/ 1078515625 w 6801"/>
                <a:gd name="T25" fmla="*/ 1631250000 h 16835"/>
                <a:gd name="T26" fmla="*/ 2147483647 w 6801"/>
                <a:gd name="T27" fmla="*/ 223828125 h 16835"/>
                <a:gd name="T28" fmla="*/ 1854296875 w 6801"/>
                <a:gd name="T29" fmla="*/ 762890625 h 16835"/>
                <a:gd name="T30" fmla="*/ 1670312500 w 6801"/>
                <a:gd name="T31" fmla="*/ 657812500 h 16835"/>
                <a:gd name="T32" fmla="*/ 1144140625 w 6801"/>
                <a:gd name="T33" fmla="*/ 1276171875 h 16835"/>
                <a:gd name="T34" fmla="*/ 1117968750 w 6801"/>
                <a:gd name="T35" fmla="*/ 1499609375 h 16835"/>
                <a:gd name="T36" fmla="*/ 815234375 w 6801"/>
                <a:gd name="T37" fmla="*/ 1801953125 h 16835"/>
                <a:gd name="T38" fmla="*/ 854687500 w 6801"/>
                <a:gd name="T39" fmla="*/ 1959765625 h 16835"/>
                <a:gd name="T40" fmla="*/ 381250000 w 6801"/>
                <a:gd name="T41" fmla="*/ 2147483647 h 16835"/>
                <a:gd name="T42" fmla="*/ 39453125 w 6801"/>
                <a:gd name="T43" fmla="*/ 2147483647 h 16835"/>
                <a:gd name="T44" fmla="*/ 52734375 w 6801"/>
                <a:gd name="T45" fmla="*/ 2147483647 h 16835"/>
                <a:gd name="T46" fmla="*/ 289453125 w 6801"/>
                <a:gd name="T47" fmla="*/ 2147483647 h 16835"/>
                <a:gd name="T48" fmla="*/ 1078515625 w 6801"/>
                <a:gd name="T49" fmla="*/ 2147483647 h 16835"/>
                <a:gd name="T50" fmla="*/ 1709765625 w 6801"/>
                <a:gd name="T51" fmla="*/ 2147483647 h 16835"/>
                <a:gd name="T52" fmla="*/ 2147483647 w 6801"/>
                <a:gd name="T53" fmla="*/ 2147483647 h 16835"/>
                <a:gd name="T54" fmla="*/ 2147483647 w 6801"/>
                <a:gd name="T55" fmla="*/ 2147483647 h 16835"/>
                <a:gd name="T56" fmla="*/ 2147483647 w 6801"/>
                <a:gd name="T57" fmla="*/ 2147483647 h 16835"/>
                <a:gd name="T58" fmla="*/ 2147483647 w 6801"/>
                <a:gd name="T59" fmla="*/ 2147483647 h 16835"/>
                <a:gd name="T60" fmla="*/ 1696484375 w 6801"/>
                <a:gd name="T61" fmla="*/ 2147483647 h 16835"/>
                <a:gd name="T62" fmla="*/ 1473046875 w 6801"/>
                <a:gd name="T63" fmla="*/ 2147483647 h 16835"/>
                <a:gd name="T64" fmla="*/ 1657031250 w 6801"/>
                <a:gd name="T65" fmla="*/ 2147483647 h 16835"/>
                <a:gd name="T66" fmla="*/ 2078125000 w 6801"/>
                <a:gd name="T67" fmla="*/ 2147483647 h 16835"/>
                <a:gd name="T68" fmla="*/ 2147483647 w 6801"/>
                <a:gd name="T69" fmla="*/ 2147483647 h 16835"/>
                <a:gd name="T70" fmla="*/ 2012109375 w 6801"/>
                <a:gd name="T71" fmla="*/ 2147483647 h 16835"/>
                <a:gd name="T72" fmla="*/ 1565234375 w 6801"/>
                <a:gd name="T73" fmla="*/ 2147483647 h 16835"/>
                <a:gd name="T74" fmla="*/ 1367968750 w 6801"/>
                <a:gd name="T75" fmla="*/ 2147483647 h 16835"/>
                <a:gd name="T76" fmla="*/ 1394140625 w 6801"/>
                <a:gd name="T77" fmla="*/ 2147483647 h 16835"/>
                <a:gd name="T78" fmla="*/ 1959765625 w 6801"/>
                <a:gd name="T79" fmla="*/ 2147483647 h 16835"/>
                <a:gd name="T80" fmla="*/ 1775390625 w 6801"/>
                <a:gd name="T81" fmla="*/ 2147483647 h 16835"/>
                <a:gd name="T82" fmla="*/ 1210156250 w 6801"/>
                <a:gd name="T83" fmla="*/ 2147483647 h 16835"/>
                <a:gd name="T84" fmla="*/ 460156250 w 6801"/>
                <a:gd name="T85" fmla="*/ 2147483647 h 16835"/>
                <a:gd name="T86" fmla="*/ 210546875 w 6801"/>
                <a:gd name="T87" fmla="*/ 2147483647 h 16835"/>
                <a:gd name="T88" fmla="*/ 183984375 w 6801"/>
                <a:gd name="T89" fmla="*/ 2147483647 h 16835"/>
                <a:gd name="T90" fmla="*/ 486718750 w 6801"/>
                <a:gd name="T91" fmla="*/ 2147483647 h 16835"/>
                <a:gd name="T92" fmla="*/ 933984375 w 6801"/>
                <a:gd name="T93" fmla="*/ 2078125000 h 16835"/>
                <a:gd name="T94" fmla="*/ 1039062500 w 6801"/>
                <a:gd name="T95" fmla="*/ 2078125000 h 16835"/>
                <a:gd name="T96" fmla="*/ 1341406250 w 6801"/>
                <a:gd name="T97" fmla="*/ 1789062500 h 16835"/>
                <a:gd name="T98" fmla="*/ 1039062500 w 6801"/>
                <a:gd name="T99" fmla="*/ 1973046875 h 16835"/>
                <a:gd name="T100" fmla="*/ 1223046875 w 6801"/>
                <a:gd name="T101" fmla="*/ 1670703125 h 16835"/>
                <a:gd name="T102" fmla="*/ 1499218750 w 6801"/>
                <a:gd name="T103" fmla="*/ 1775781250 h 16835"/>
                <a:gd name="T104" fmla="*/ 1657031250 w 6801"/>
                <a:gd name="T105" fmla="*/ 1552343750 h 16835"/>
                <a:gd name="T106" fmla="*/ 2091015625 w 6801"/>
                <a:gd name="T107" fmla="*/ 1078906250 h 16835"/>
                <a:gd name="T108" fmla="*/ 2104296875 w 6801"/>
                <a:gd name="T109" fmla="*/ 894531250 h 16835"/>
                <a:gd name="T110" fmla="*/ 2147483647 w 6801"/>
                <a:gd name="T111" fmla="*/ 66015625 h 1683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6801"/>
                <a:gd name="T169" fmla="*/ 0 h 16835"/>
                <a:gd name="T170" fmla="*/ 6801 w 6801"/>
                <a:gd name="T171" fmla="*/ 16835 h 1683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6801" h="16835" extrusionOk="0">
                  <a:moveTo>
                    <a:pt x="6195" y="472"/>
                  </a:moveTo>
                  <a:lnTo>
                    <a:pt x="5892" y="943"/>
                  </a:lnTo>
                  <a:lnTo>
                    <a:pt x="5825" y="910"/>
                  </a:lnTo>
                  <a:lnTo>
                    <a:pt x="5791" y="842"/>
                  </a:lnTo>
                  <a:lnTo>
                    <a:pt x="5757" y="809"/>
                  </a:lnTo>
                  <a:lnTo>
                    <a:pt x="6195" y="472"/>
                  </a:lnTo>
                  <a:close/>
                  <a:moveTo>
                    <a:pt x="5589" y="977"/>
                  </a:moveTo>
                  <a:lnTo>
                    <a:pt x="5656" y="1078"/>
                  </a:lnTo>
                  <a:lnTo>
                    <a:pt x="5724" y="1145"/>
                  </a:lnTo>
                  <a:lnTo>
                    <a:pt x="5589" y="1381"/>
                  </a:lnTo>
                  <a:lnTo>
                    <a:pt x="5387" y="1246"/>
                  </a:lnTo>
                  <a:lnTo>
                    <a:pt x="5488" y="1112"/>
                  </a:lnTo>
                  <a:lnTo>
                    <a:pt x="5589" y="977"/>
                  </a:lnTo>
                  <a:close/>
                  <a:moveTo>
                    <a:pt x="5252" y="1381"/>
                  </a:moveTo>
                  <a:lnTo>
                    <a:pt x="5353" y="1482"/>
                  </a:lnTo>
                  <a:lnTo>
                    <a:pt x="5454" y="1549"/>
                  </a:lnTo>
                  <a:lnTo>
                    <a:pt x="5320" y="1819"/>
                  </a:lnTo>
                  <a:lnTo>
                    <a:pt x="5286" y="1785"/>
                  </a:lnTo>
                  <a:lnTo>
                    <a:pt x="5084" y="1684"/>
                  </a:lnTo>
                  <a:lnTo>
                    <a:pt x="5050" y="1684"/>
                  </a:lnTo>
                  <a:lnTo>
                    <a:pt x="5252" y="1381"/>
                  </a:lnTo>
                  <a:close/>
                  <a:moveTo>
                    <a:pt x="4949" y="1886"/>
                  </a:moveTo>
                  <a:lnTo>
                    <a:pt x="5084" y="1920"/>
                  </a:lnTo>
                  <a:lnTo>
                    <a:pt x="5219" y="1987"/>
                  </a:lnTo>
                  <a:lnTo>
                    <a:pt x="5084" y="2223"/>
                  </a:lnTo>
                  <a:lnTo>
                    <a:pt x="4815" y="1987"/>
                  </a:lnTo>
                  <a:lnTo>
                    <a:pt x="4882" y="1886"/>
                  </a:lnTo>
                  <a:lnTo>
                    <a:pt x="4949" y="1886"/>
                  </a:lnTo>
                  <a:close/>
                  <a:moveTo>
                    <a:pt x="4411" y="1920"/>
                  </a:moveTo>
                  <a:lnTo>
                    <a:pt x="4680" y="2189"/>
                  </a:lnTo>
                  <a:lnTo>
                    <a:pt x="4815" y="2324"/>
                  </a:lnTo>
                  <a:lnTo>
                    <a:pt x="4983" y="2459"/>
                  </a:lnTo>
                  <a:lnTo>
                    <a:pt x="4949" y="2459"/>
                  </a:lnTo>
                  <a:lnTo>
                    <a:pt x="4949" y="2526"/>
                  </a:lnTo>
                  <a:lnTo>
                    <a:pt x="4983" y="2593"/>
                  </a:lnTo>
                  <a:lnTo>
                    <a:pt x="5050" y="2593"/>
                  </a:lnTo>
                  <a:lnTo>
                    <a:pt x="5084" y="2560"/>
                  </a:lnTo>
                  <a:lnTo>
                    <a:pt x="5118" y="2526"/>
                  </a:lnTo>
                  <a:lnTo>
                    <a:pt x="4040" y="3704"/>
                  </a:lnTo>
                  <a:lnTo>
                    <a:pt x="3973" y="3839"/>
                  </a:lnTo>
                  <a:lnTo>
                    <a:pt x="3872" y="4041"/>
                  </a:lnTo>
                  <a:lnTo>
                    <a:pt x="3737" y="4176"/>
                  </a:lnTo>
                  <a:lnTo>
                    <a:pt x="3670" y="4209"/>
                  </a:lnTo>
                  <a:lnTo>
                    <a:pt x="3603" y="4209"/>
                  </a:lnTo>
                  <a:lnTo>
                    <a:pt x="3266" y="3940"/>
                  </a:lnTo>
                  <a:lnTo>
                    <a:pt x="2862" y="3570"/>
                  </a:lnTo>
                  <a:lnTo>
                    <a:pt x="3098" y="3401"/>
                  </a:lnTo>
                  <a:lnTo>
                    <a:pt x="3300" y="3199"/>
                  </a:lnTo>
                  <a:lnTo>
                    <a:pt x="3704" y="2762"/>
                  </a:lnTo>
                  <a:lnTo>
                    <a:pt x="4074" y="2357"/>
                  </a:lnTo>
                  <a:lnTo>
                    <a:pt x="4242" y="2155"/>
                  </a:lnTo>
                  <a:lnTo>
                    <a:pt x="4411" y="1920"/>
                  </a:lnTo>
                  <a:close/>
                  <a:moveTo>
                    <a:pt x="2963" y="4041"/>
                  </a:moveTo>
                  <a:lnTo>
                    <a:pt x="3030" y="4108"/>
                  </a:lnTo>
                  <a:lnTo>
                    <a:pt x="2997" y="4142"/>
                  </a:lnTo>
                  <a:lnTo>
                    <a:pt x="2862" y="4277"/>
                  </a:lnTo>
                  <a:lnTo>
                    <a:pt x="2694" y="4479"/>
                  </a:lnTo>
                  <a:lnTo>
                    <a:pt x="2593" y="4647"/>
                  </a:lnTo>
                  <a:lnTo>
                    <a:pt x="2559" y="4782"/>
                  </a:lnTo>
                  <a:lnTo>
                    <a:pt x="2525" y="4883"/>
                  </a:lnTo>
                  <a:lnTo>
                    <a:pt x="2391" y="4748"/>
                  </a:lnTo>
                  <a:lnTo>
                    <a:pt x="2256" y="4647"/>
                  </a:lnTo>
                  <a:lnTo>
                    <a:pt x="2424" y="4512"/>
                  </a:lnTo>
                  <a:lnTo>
                    <a:pt x="2559" y="4344"/>
                  </a:lnTo>
                  <a:lnTo>
                    <a:pt x="2761" y="4176"/>
                  </a:lnTo>
                  <a:lnTo>
                    <a:pt x="2963" y="4041"/>
                  </a:lnTo>
                  <a:close/>
                  <a:moveTo>
                    <a:pt x="6565" y="1"/>
                  </a:moveTo>
                  <a:lnTo>
                    <a:pt x="6498" y="34"/>
                  </a:lnTo>
                  <a:lnTo>
                    <a:pt x="5959" y="371"/>
                  </a:lnTo>
                  <a:lnTo>
                    <a:pt x="5690" y="573"/>
                  </a:lnTo>
                  <a:lnTo>
                    <a:pt x="5454" y="809"/>
                  </a:lnTo>
                  <a:lnTo>
                    <a:pt x="5219" y="1078"/>
                  </a:lnTo>
                  <a:lnTo>
                    <a:pt x="5017" y="1347"/>
                  </a:lnTo>
                  <a:lnTo>
                    <a:pt x="4848" y="1650"/>
                  </a:lnTo>
                  <a:lnTo>
                    <a:pt x="4747" y="1953"/>
                  </a:lnTo>
                  <a:lnTo>
                    <a:pt x="4613" y="1785"/>
                  </a:lnTo>
                  <a:lnTo>
                    <a:pt x="4444" y="1650"/>
                  </a:lnTo>
                  <a:lnTo>
                    <a:pt x="4377" y="1617"/>
                  </a:lnTo>
                  <a:lnTo>
                    <a:pt x="4343" y="1650"/>
                  </a:lnTo>
                  <a:lnTo>
                    <a:pt x="4276" y="1684"/>
                  </a:lnTo>
                  <a:lnTo>
                    <a:pt x="4108" y="1953"/>
                  </a:lnTo>
                  <a:lnTo>
                    <a:pt x="3939" y="2189"/>
                  </a:lnTo>
                  <a:lnTo>
                    <a:pt x="3535" y="2627"/>
                  </a:lnTo>
                  <a:lnTo>
                    <a:pt x="3131" y="3031"/>
                  </a:lnTo>
                  <a:lnTo>
                    <a:pt x="2929" y="3267"/>
                  </a:lnTo>
                  <a:lnTo>
                    <a:pt x="2795" y="3536"/>
                  </a:lnTo>
                  <a:lnTo>
                    <a:pt x="2761" y="3536"/>
                  </a:lnTo>
                  <a:lnTo>
                    <a:pt x="2761" y="3570"/>
                  </a:lnTo>
                  <a:lnTo>
                    <a:pt x="2795" y="3704"/>
                  </a:lnTo>
                  <a:lnTo>
                    <a:pt x="2862" y="3839"/>
                  </a:lnTo>
                  <a:lnTo>
                    <a:pt x="2626" y="3974"/>
                  </a:lnTo>
                  <a:lnTo>
                    <a:pt x="2458" y="4142"/>
                  </a:lnTo>
                  <a:lnTo>
                    <a:pt x="2222" y="4378"/>
                  </a:lnTo>
                  <a:lnTo>
                    <a:pt x="2155" y="4479"/>
                  </a:lnTo>
                  <a:lnTo>
                    <a:pt x="2087" y="4613"/>
                  </a:lnTo>
                  <a:lnTo>
                    <a:pt x="2087" y="4681"/>
                  </a:lnTo>
                  <a:lnTo>
                    <a:pt x="2121" y="4714"/>
                  </a:lnTo>
                  <a:lnTo>
                    <a:pt x="2188" y="4849"/>
                  </a:lnTo>
                  <a:lnTo>
                    <a:pt x="2256" y="4984"/>
                  </a:lnTo>
                  <a:lnTo>
                    <a:pt x="2188" y="5017"/>
                  </a:lnTo>
                  <a:lnTo>
                    <a:pt x="1953" y="5186"/>
                  </a:lnTo>
                  <a:lnTo>
                    <a:pt x="1717" y="5388"/>
                  </a:lnTo>
                  <a:lnTo>
                    <a:pt x="1515" y="5590"/>
                  </a:lnTo>
                  <a:lnTo>
                    <a:pt x="1313" y="5792"/>
                  </a:lnTo>
                  <a:lnTo>
                    <a:pt x="976" y="6263"/>
                  </a:lnTo>
                  <a:lnTo>
                    <a:pt x="707" y="6768"/>
                  </a:lnTo>
                  <a:lnTo>
                    <a:pt x="505" y="7307"/>
                  </a:lnTo>
                  <a:lnTo>
                    <a:pt x="337" y="7879"/>
                  </a:lnTo>
                  <a:lnTo>
                    <a:pt x="202" y="8451"/>
                  </a:lnTo>
                  <a:lnTo>
                    <a:pt x="101" y="9024"/>
                  </a:lnTo>
                  <a:lnTo>
                    <a:pt x="34" y="9663"/>
                  </a:lnTo>
                  <a:lnTo>
                    <a:pt x="0" y="10303"/>
                  </a:lnTo>
                  <a:lnTo>
                    <a:pt x="0" y="10943"/>
                  </a:lnTo>
                  <a:lnTo>
                    <a:pt x="34" y="11583"/>
                  </a:lnTo>
                  <a:lnTo>
                    <a:pt x="135" y="12189"/>
                  </a:lnTo>
                  <a:lnTo>
                    <a:pt x="202" y="12492"/>
                  </a:lnTo>
                  <a:lnTo>
                    <a:pt x="303" y="12795"/>
                  </a:lnTo>
                  <a:lnTo>
                    <a:pt x="404" y="13064"/>
                  </a:lnTo>
                  <a:lnTo>
                    <a:pt x="572" y="13367"/>
                  </a:lnTo>
                  <a:lnTo>
                    <a:pt x="741" y="13636"/>
                  </a:lnTo>
                  <a:lnTo>
                    <a:pt x="909" y="13906"/>
                  </a:lnTo>
                  <a:lnTo>
                    <a:pt x="1347" y="14377"/>
                  </a:lnTo>
                  <a:lnTo>
                    <a:pt x="1784" y="14848"/>
                  </a:lnTo>
                  <a:lnTo>
                    <a:pt x="2289" y="15286"/>
                  </a:lnTo>
                  <a:lnTo>
                    <a:pt x="2761" y="15690"/>
                  </a:lnTo>
                  <a:lnTo>
                    <a:pt x="3266" y="16027"/>
                  </a:lnTo>
                  <a:lnTo>
                    <a:pt x="3535" y="16161"/>
                  </a:lnTo>
                  <a:lnTo>
                    <a:pt x="3805" y="16296"/>
                  </a:lnTo>
                  <a:lnTo>
                    <a:pt x="4108" y="16363"/>
                  </a:lnTo>
                  <a:lnTo>
                    <a:pt x="4377" y="16431"/>
                  </a:lnTo>
                  <a:lnTo>
                    <a:pt x="4680" y="16397"/>
                  </a:lnTo>
                  <a:lnTo>
                    <a:pt x="4983" y="16330"/>
                  </a:lnTo>
                  <a:lnTo>
                    <a:pt x="5151" y="16262"/>
                  </a:lnTo>
                  <a:lnTo>
                    <a:pt x="5320" y="16195"/>
                  </a:lnTo>
                  <a:lnTo>
                    <a:pt x="5623" y="15926"/>
                  </a:lnTo>
                  <a:lnTo>
                    <a:pt x="5858" y="16161"/>
                  </a:lnTo>
                  <a:lnTo>
                    <a:pt x="6094" y="16397"/>
                  </a:lnTo>
                  <a:lnTo>
                    <a:pt x="6229" y="16532"/>
                  </a:lnTo>
                  <a:lnTo>
                    <a:pt x="6431" y="16633"/>
                  </a:lnTo>
                  <a:lnTo>
                    <a:pt x="6801" y="16835"/>
                  </a:lnTo>
                  <a:lnTo>
                    <a:pt x="6801" y="16532"/>
                  </a:lnTo>
                  <a:lnTo>
                    <a:pt x="6532" y="16330"/>
                  </a:lnTo>
                  <a:lnTo>
                    <a:pt x="6296" y="16128"/>
                  </a:lnTo>
                  <a:lnTo>
                    <a:pt x="6060" y="15926"/>
                  </a:lnTo>
                  <a:lnTo>
                    <a:pt x="5858" y="15690"/>
                  </a:lnTo>
                  <a:lnTo>
                    <a:pt x="6262" y="15151"/>
                  </a:lnTo>
                  <a:lnTo>
                    <a:pt x="6599" y="14714"/>
                  </a:lnTo>
                  <a:lnTo>
                    <a:pt x="6801" y="14411"/>
                  </a:lnTo>
                  <a:lnTo>
                    <a:pt x="6801" y="13906"/>
                  </a:lnTo>
                  <a:lnTo>
                    <a:pt x="6229" y="14680"/>
                  </a:lnTo>
                  <a:lnTo>
                    <a:pt x="5623" y="15387"/>
                  </a:lnTo>
                  <a:lnTo>
                    <a:pt x="5252" y="14815"/>
                  </a:lnTo>
                  <a:lnTo>
                    <a:pt x="4882" y="14175"/>
                  </a:lnTo>
                  <a:lnTo>
                    <a:pt x="4613" y="13636"/>
                  </a:lnTo>
                  <a:lnTo>
                    <a:pt x="4343" y="13064"/>
                  </a:lnTo>
                  <a:lnTo>
                    <a:pt x="4141" y="12525"/>
                  </a:lnTo>
                  <a:lnTo>
                    <a:pt x="3973" y="11987"/>
                  </a:lnTo>
                  <a:lnTo>
                    <a:pt x="3838" y="11414"/>
                  </a:lnTo>
                  <a:lnTo>
                    <a:pt x="3771" y="10842"/>
                  </a:lnTo>
                  <a:lnTo>
                    <a:pt x="3771" y="10236"/>
                  </a:lnTo>
                  <a:lnTo>
                    <a:pt x="3838" y="9630"/>
                  </a:lnTo>
                  <a:lnTo>
                    <a:pt x="3939" y="9057"/>
                  </a:lnTo>
                  <a:lnTo>
                    <a:pt x="4007" y="8754"/>
                  </a:lnTo>
                  <a:lnTo>
                    <a:pt x="4108" y="8519"/>
                  </a:lnTo>
                  <a:lnTo>
                    <a:pt x="4242" y="8249"/>
                  </a:lnTo>
                  <a:lnTo>
                    <a:pt x="4411" y="8047"/>
                  </a:lnTo>
                  <a:lnTo>
                    <a:pt x="4613" y="7845"/>
                  </a:lnTo>
                  <a:lnTo>
                    <a:pt x="4882" y="7677"/>
                  </a:lnTo>
                  <a:lnTo>
                    <a:pt x="5084" y="7576"/>
                  </a:lnTo>
                  <a:lnTo>
                    <a:pt x="5320" y="7509"/>
                  </a:lnTo>
                  <a:lnTo>
                    <a:pt x="5555" y="7441"/>
                  </a:lnTo>
                  <a:lnTo>
                    <a:pt x="5791" y="7408"/>
                  </a:lnTo>
                  <a:lnTo>
                    <a:pt x="6262" y="7374"/>
                  </a:lnTo>
                  <a:lnTo>
                    <a:pt x="6734" y="7374"/>
                  </a:lnTo>
                  <a:lnTo>
                    <a:pt x="6801" y="7408"/>
                  </a:lnTo>
                  <a:lnTo>
                    <a:pt x="6801" y="7004"/>
                  </a:lnTo>
                  <a:lnTo>
                    <a:pt x="6128" y="7004"/>
                  </a:lnTo>
                  <a:lnTo>
                    <a:pt x="5791" y="7037"/>
                  </a:lnTo>
                  <a:lnTo>
                    <a:pt x="5454" y="7105"/>
                  </a:lnTo>
                  <a:lnTo>
                    <a:pt x="5151" y="7206"/>
                  </a:lnTo>
                  <a:lnTo>
                    <a:pt x="4848" y="7340"/>
                  </a:lnTo>
                  <a:lnTo>
                    <a:pt x="4579" y="7475"/>
                  </a:lnTo>
                  <a:lnTo>
                    <a:pt x="4377" y="7610"/>
                  </a:lnTo>
                  <a:lnTo>
                    <a:pt x="4175" y="7812"/>
                  </a:lnTo>
                  <a:lnTo>
                    <a:pt x="4007" y="8014"/>
                  </a:lnTo>
                  <a:lnTo>
                    <a:pt x="3872" y="8249"/>
                  </a:lnTo>
                  <a:lnTo>
                    <a:pt x="3771" y="8485"/>
                  </a:lnTo>
                  <a:lnTo>
                    <a:pt x="3704" y="8721"/>
                  </a:lnTo>
                  <a:lnTo>
                    <a:pt x="3636" y="8990"/>
                  </a:lnTo>
                  <a:lnTo>
                    <a:pt x="3502" y="9529"/>
                  </a:lnTo>
                  <a:lnTo>
                    <a:pt x="3434" y="10202"/>
                  </a:lnTo>
                  <a:lnTo>
                    <a:pt x="3434" y="10876"/>
                  </a:lnTo>
                  <a:lnTo>
                    <a:pt x="3434" y="11212"/>
                  </a:lnTo>
                  <a:lnTo>
                    <a:pt x="3502" y="11549"/>
                  </a:lnTo>
                  <a:lnTo>
                    <a:pt x="3569" y="11886"/>
                  </a:lnTo>
                  <a:lnTo>
                    <a:pt x="3636" y="12222"/>
                  </a:lnTo>
                  <a:lnTo>
                    <a:pt x="3872" y="12795"/>
                  </a:lnTo>
                  <a:lnTo>
                    <a:pt x="4108" y="13401"/>
                  </a:lnTo>
                  <a:lnTo>
                    <a:pt x="4714" y="14512"/>
                  </a:lnTo>
                  <a:lnTo>
                    <a:pt x="5017" y="15084"/>
                  </a:lnTo>
                  <a:lnTo>
                    <a:pt x="5387" y="15623"/>
                  </a:lnTo>
                  <a:lnTo>
                    <a:pt x="5320" y="15690"/>
                  </a:lnTo>
                  <a:lnTo>
                    <a:pt x="5084" y="15926"/>
                  </a:lnTo>
                  <a:lnTo>
                    <a:pt x="4815" y="16027"/>
                  </a:lnTo>
                  <a:lnTo>
                    <a:pt x="4545" y="16094"/>
                  </a:lnTo>
                  <a:lnTo>
                    <a:pt x="4276" y="16094"/>
                  </a:lnTo>
                  <a:lnTo>
                    <a:pt x="3973" y="16027"/>
                  </a:lnTo>
                  <a:lnTo>
                    <a:pt x="3670" y="15892"/>
                  </a:lnTo>
                  <a:lnTo>
                    <a:pt x="3367" y="15724"/>
                  </a:lnTo>
                  <a:lnTo>
                    <a:pt x="3098" y="15522"/>
                  </a:lnTo>
                  <a:lnTo>
                    <a:pt x="2795" y="15286"/>
                  </a:lnTo>
                  <a:lnTo>
                    <a:pt x="2525" y="15050"/>
                  </a:lnTo>
                  <a:lnTo>
                    <a:pt x="1986" y="14545"/>
                  </a:lnTo>
                  <a:lnTo>
                    <a:pt x="1549" y="14040"/>
                  </a:lnTo>
                  <a:lnTo>
                    <a:pt x="1178" y="13636"/>
                  </a:lnTo>
                  <a:lnTo>
                    <a:pt x="1010" y="13401"/>
                  </a:lnTo>
                  <a:lnTo>
                    <a:pt x="842" y="13165"/>
                  </a:lnTo>
                  <a:lnTo>
                    <a:pt x="741" y="12929"/>
                  </a:lnTo>
                  <a:lnTo>
                    <a:pt x="606" y="12660"/>
                  </a:lnTo>
                  <a:lnTo>
                    <a:pt x="539" y="12391"/>
                  </a:lnTo>
                  <a:lnTo>
                    <a:pt x="471" y="12121"/>
                  </a:lnTo>
                  <a:lnTo>
                    <a:pt x="370" y="11549"/>
                  </a:lnTo>
                  <a:lnTo>
                    <a:pt x="337" y="10977"/>
                  </a:lnTo>
                  <a:lnTo>
                    <a:pt x="370" y="10404"/>
                  </a:lnTo>
                  <a:lnTo>
                    <a:pt x="471" y="9259"/>
                  </a:lnTo>
                  <a:lnTo>
                    <a:pt x="539" y="8687"/>
                  </a:lnTo>
                  <a:lnTo>
                    <a:pt x="640" y="8148"/>
                  </a:lnTo>
                  <a:lnTo>
                    <a:pt x="808" y="7610"/>
                  </a:lnTo>
                  <a:lnTo>
                    <a:pt x="976" y="7071"/>
                  </a:lnTo>
                  <a:lnTo>
                    <a:pt x="1246" y="6566"/>
                  </a:lnTo>
                  <a:lnTo>
                    <a:pt x="1549" y="6095"/>
                  </a:lnTo>
                  <a:lnTo>
                    <a:pt x="1717" y="5893"/>
                  </a:lnTo>
                  <a:lnTo>
                    <a:pt x="1919" y="5691"/>
                  </a:lnTo>
                  <a:lnTo>
                    <a:pt x="2155" y="5489"/>
                  </a:lnTo>
                  <a:lnTo>
                    <a:pt x="2391" y="5320"/>
                  </a:lnTo>
                  <a:lnTo>
                    <a:pt x="2458" y="5253"/>
                  </a:lnTo>
                  <a:lnTo>
                    <a:pt x="2458" y="5186"/>
                  </a:lnTo>
                  <a:lnTo>
                    <a:pt x="2593" y="5287"/>
                  </a:lnTo>
                  <a:lnTo>
                    <a:pt x="2626" y="5320"/>
                  </a:lnTo>
                  <a:lnTo>
                    <a:pt x="2660" y="5320"/>
                  </a:lnTo>
                  <a:lnTo>
                    <a:pt x="2727" y="5287"/>
                  </a:lnTo>
                  <a:lnTo>
                    <a:pt x="3199" y="4883"/>
                  </a:lnTo>
                  <a:lnTo>
                    <a:pt x="3333" y="4748"/>
                  </a:lnTo>
                  <a:lnTo>
                    <a:pt x="3401" y="4681"/>
                  </a:lnTo>
                  <a:lnTo>
                    <a:pt x="3434" y="4580"/>
                  </a:lnTo>
                  <a:lnTo>
                    <a:pt x="3401" y="4512"/>
                  </a:lnTo>
                  <a:lnTo>
                    <a:pt x="3266" y="4512"/>
                  </a:lnTo>
                  <a:lnTo>
                    <a:pt x="3165" y="4580"/>
                  </a:lnTo>
                  <a:lnTo>
                    <a:pt x="3030" y="4714"/>
                  </a:lnTo>
                  <a:lnTo>
                    <a:pt x="2660" y="5051"/>
                  </a:lnTo>
                  <a:lnTo>
                    <a:pt x="2559" y="4916"/>
                  </a:lnTo>
                  <a:lnTo>
                    <a:pt x="2727" y="4782"/>
                  </a:lnTo>
                  <a:lnTo>
                    <a:pt x="2828" y="4613"/>
                  </a:lnTo>
                  <a:lnTo>
                    <a:pt x="2997" y="4445"/>
                  </a:lnTo>
                  <a:lnTo>
                    <a:pt x="3131" y="4277"/>
                  </a:lnTo>
                  <a:lnTo>
                    <a:pt x="3165" y="4243"/>
                  </a:lnTo>
                  <a:lnTo>
                    <a:pt x="3333" y="4411"/>
                  </a:lnTo>
                  <a:lnTo>
                    <a:pt x="3502" y="4512"/>
                  </a:lnTo>
                  <a:lnTo>
                    <a:pt x="3670" y="4546"/>
                  </a:lnTo>
                  <a:lnTo>
                    <a:pt x="3838" y="4546"/>
                  </a:lnTo>
                  <a:lnTo>
                    <a:pt x="3939" y="4479"/>
                  </a:lnTo>
                  <a:lnTo>
                    <a:pt x="3973" y="4445"/>
                  </a:lnTo>
                  <a:lnTo>
                    <a:pt x="4007" y="4411"/>
                  </a:lnTo>
                  <a:lnTo>
                    <a:pt x="4108" y="4176"/>
                  </a:lnTo>
                  <a:lnTo>
                    <a:pt x="4242" y="3974"/>
                  </a:lnTo>
                  <a:lnTo>
                    <a:pt x="4411" y="3772"/>
                  </a:lnTo>
                  <a:lnTo>
                    <a:pt x="4613" y="3603"/>
                  </a:lnTo>
                  <a:lnTo>
                    <a:pt x="4882" y="3334"/>
                  </a:lnTo>
                  <a:lnTo>
                    <a:pt x="5118" y="3031"/>
                  </a:lnTo>
                  <a:lnTo>
                    <a:pt x="5353" y="2762"/>
                  </a:lnTo>
                  <a:lnTo>
                    <a:pt x="5555" y="2425"/>
                  </a:lnTo>
                  <a:lnTo>
                    <a:pt x="5589" y="2324"/>
                  </a:lnTo>
                  <a:lnTo>
                    <a:pt x="5522" y="2256"/>
                  </a:lnTo>
                  <a:lnTo>
                    <a:pt x="5454" y="2256"/>
                  </a:lnTo>
                  <a:lnTo>
                    <a:pt x="5387" y="2290"/>
                  </a:lnTo>
                  <a:lnTo>
                    <a:pt x="5286" y="2391"/>
                  </a:lnTo>
                  <a:lnTo>
                    <a:pt x="5252" y="2357"/>
                  </a:lnTo>
                  <a:lnTo>
                    <a:pt x="5623" y="1852"/>
                  </a:lnTo>
                  <a:lnTo>
                    <a:pt x="5993" y="1280"/>
                  </a:lnTo>
                  <a:lnTo>
                    <a:pt x="6666" y="169"/>
                  </a:lnTo>
                  <a:lnTo>
                    <a:pt x="6666" y="102"/>
                  </a:lnTo>
                  <a:lnTo>
                    <a:pt x="6633" y="34"/>
                  </a:lnTo>
                  <a:lnTo>
                    <a:pt x="6565" y="1"/>
                  </a:lnTo>
                  <a:close/>
                </a:path>
              </a:pathLst>
            </a:custGeom>
            <a:solidFill>
              <a:srgbClr val="BDD1D3"/>
            </a:solidFill>
            <a:ln>
              <a:noFill/>
            </a:ln>
          </p:spPr>
          <p:txBody>
            <a:bodyPr lIns="117025" tIns="117025" rIns="117025" bIns="117025" anchor="ctr"/>
            <a:lstStyle/>
            <a:p>
              <a:pPr>
                <a:defRPr/>
              </a:pPr>
              <a:endParaRPr lang="ru-RU" sz="1350"/>
            </a:p>
          </p:txBody>
        </p:sp>
        <p:sp>
          <p:nvSpPr>
            <p:cNvPr id="933" name="Shape 795">
              <a:extLst>
                <a:ext uri="{FF2B5EF4-FFF2-40B4-BE49-F238E27FC236}">
                  <a16:creationId xmlns:a16="http://schemas.microsoft.com/office/drawing/2014/main" id="{48425BBF-6085-FC0B-1E44-E243F2A3372E}"/>
                </a:ext>
              </a:extLst>
            </p:cNvPr>
            <p:cNvSpPr>
              <a:spLocks/>
            </p:cNvSpPr>
            <p:nvPr/>
          </p:nvSpPr>
          <p:spPr bwMode="auto">
            <a:xfrm>
              <a:off x="4027085" y="2993910"/>
              <a:ext cx="23900" cy="16728"/>
            </a:xfrm>
            <a:custGeom>
              <a:avLst/>
              <a:gdLst>
                <a:gd name="T0" fmla="*/ 342187500 w 944"/>
                <a:gd name="T1" fmla="*/ 0 h 674"/>
                <a:gd name="T2" fmla="*/ 315625000 w 944"/>
                <a:gd name="T3" fmla="*/ 13281250 h 674"/>
                <a:gd name="T4" fmla="*/ 289453125 w 944"/>
                <a:gd name="T5" fmla="*/ 52734375 h 674"/>
                <a:gd name="T6" fmla="*/ 276171875 w 944"/>
                <a:gd name="T7" fmla="*/ 92187500 h 674"/>
                <a:gd name="T8" fmla="*/ 250000000 w 944"/>
                <a:gd name="T9" fmla="*/ 197265625 h 674"/>
                <a:gd name="T10" fmla="*/ 210546875 w 944"/>
                <a:gd name="T11" fmla="*/ 144921875 h 674"/>
                <a:gd name="T12" fmla="*/ 184375000 w 944"/>
                <a:gd name="T13" fmla="*/ 105468750 h 674"/>
                <a:gd name="T14" fmla="*/ 210546875 w 944"/>
                <a:gd name="T15" fmla="*/ 66015625 h 674"/>
                <a:gd name="T16" fmla="*/ 210546875 w 944"/>
                <a:gd name="T17" fmla="*/ 39453125 h 674"/>
                <a:gd name="T18" fmla="*/ 197265625 w 944"/>
                <a:gd name="T19" fmla="*/ 26562500 h 674"/>
                <a:gd name="T20" fmla="*/ 171093750 w 944"/>
                <a:gd name="T21" fmla="*/ 26562500 h 674"/>
                <a:gd name="T22" fmla="*/ 144921875 w 944"/>
                <a:gd name="T23" fmla="*/ 39453125 h 674"/>
                <a:gd name="T24" fmla="*/ 78906250 w 944"/>
                <a:gd name="T25" fmla="*/ 157812500 h 674"/>
                <a:gd name="T26" fmla="*/ 78906250 w 944"/>
                <a:gd name="T27" fmla="*/ 144921875 h 674"/>
                <a:gd name="T28" fmla="*/ 66015625 w 944"/>
                <a:gd name="T29" fmla="*/ 92187500 h 674"/>
                <a:gd name="T30" fmla="*/ 52734375 w 944"/>
                <a:gd name="T31" fmla="*/ 78906250 h 674"/>
                <a:gd name="T32" fmla="*/ 39453125 w 944"/>
                <a:gd name="T33" fmla="*/ 66015625 h 674"/>
                <a:gd name="T34" fmla="*/ 26562500 w 944"/>
                <a:gd name="T35" fmla="*/ 52734375 h 674"/>
                <a:gd name="T36" fmla="*/ 26562500 w 944"/>
                <a:gd name="T37" fmla="*/ 66015625 h 674"/>
                <a:gd name="T38" fmla="*/ 13281250 w 944"/>
                <a:gd name="T39" fmla="*/ 78906250 h 674"/>
                <a:gd name="T40" fmla="*/ 0 w 944"/>
                <a:gd name="T41" fmla="*/ 105468750 h 674"/>
                <a:gd name="T42" fmla="*/ 13281250 w 944"/>
                <a:gd name="T43" fmla="*/ 144921875 h 674"/>
                <a:gd name="T44" fmla="*/ 39453125 w 944"/>
                <a:gd name="T45" fmla="*/ 236718750 h 674"/>
                <a:gd name="T46" fmla="*/ 52734375 w 944"/>
                <a:gd name="T47" fmla="*/ 263281250 h 674"/>
                <a:gd name="T48" fmla="*/ 78906250 w 944"/>
                <a:gd name="T49" fmla="*/ 263281250 h 674"/>
                <a:gd name="T50" fmla="*/ 105468750 w 944"/>
                <a:gd name="T51" fmla="*/ 250000000 h 674"/>
                <a:gd name="T52" fmla="*/ 157812500 w 944"/>
                <a:gd name="T53" fmla="*/ 157812500 h 674"/>
                <a:gd name="T54" fmla="*/ 171093750 w 944"/>
                <a:gd name="T55" fmla="*/ 184375000 h 674"/>
                <a:gd name="T56" fmla="*/ 197265625 w 944"/>
                <a:gd name="T57" fmla="*/ 236718750 h 674"/>
                <a:gd name="T58" fmla="*/ 250000000 w 944"/>
                <a:gd name="T59" fmla="*/ 263281250 h 674"/>
                <a:gd name="T60" fmla="*/ 276171875 w 944"/>
                <a:gd name="T61" fmla="*/ 263281250 h 674"/>
                <a:gd name="T62" fmla="*/ 289453125 w 944"/>
                <a:gd name="T63" fmla="*/ 250000000 h 674"/>
                <a:gd name="T64" fmla="*/ 328906250 w 944"/>
                <a:gd name="T65" fmla="*/ 144921875 h 674"/>
                <a:gd name="T66" fmla="*/ 368359375 w 944"/>
                <a:gd name="T67" fmla="*/ 39453125 h 674"/>
                <a:gd name="T68" fmla="*/ 368359375 w 944"/>
                <a:gd name="T69" fmla="*/ 13281250 h 674"/>
                <a:gd name="T70" fmla="*/ 355078125 w 944"/>
                <a:gd name="T71" fmla="*/ 0 h 674"/>
                <a:gd name="T72" fmla="*/ 342187500 w 944"/>
                <a:gd name="T73" fmla="*/ 0 h 67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944"/>
                <a:gd name="T112" fmla="*/ 0 h 674"/>
                <a:gd name="T113" fmla="*/ 944 w 944"/>
                <a:gd name="T114" fmla="*/ 674 h 67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944" h="674" extrusionOk="0">
                  <a:moveTo>
                    <a:pt x="876" y="0"/>
                  </a:moveTo>
                  <a:lnTo>
                    <a:pt x="808" y="34"/>
                  </a:lnTo>
                  <a:lnTo>
                    <a:pt x="741" y="135"/>
                  </a:lnTo>
                  <a:lnTo>
                    <a:pt x="707" y="236"/>
                  </a:lnTo>
                  <a:lnTo>
                    <a:pt x="640" y="505"/>
                  </a:lnTo>
                  <a:lnTo>
                    <a:pt x="539" y="371"/>
                  </a:lnTo>
                  <a:lnTo>
                    <a:pt x="472" y="270"/>
                  </a:lnTo>
                  <a:lnTo>
                    <a:pt x="539" y="169"/>
                  </a:lnTo>
                  <a:lnTo>
                    <a:pt x="539" y="101"/>
                  </a:lnTo>
                  <a:lnTo>
                    <a:pt x="505" y="68"/>
                  </a:lnTo>
                  <a:lnTo>
                    <a:pt x="438" y="68"/>
                  </a:lnTo>
                  <a:lnTo>
                    <a:pt x="371" y="101"/>
                  </a:lnTo>
                  <a:lnTo>
                    <a:pt x="202" y="404"/>
                  </a:lnTo>
                  <a:lnTo>
                    <a:pt x="202" y="371"/>
                  </a:lnTo>
                  <a:lnTo>
                    <a:pt x="169" y="236"/>
                  </a:lnTo>
                  <a:lnTo>
                    <a:pt x="135" y="202"/>
                  </a:lnTo>
                  <a:lnTo>
                    <a:pt x="101" y="169"/>
                  </a:lnTo>
                  <a:lnTo>
                    <a:pt x="68" y="135"/>
                  </a:lnTo>
                  <a:lnTo>
                    <a:pt x="68" y="169"/>
                  </a:lnTo>
                  <a:lnTo>
                    <a:pt x="34" y="202"/>
                  </a:lnTo>
                  <a:lnTo>
                    <a:pt x="0" y="270"/>
                  </a:lnTo>
                  <a:lnTo>
                    <a:pt x="34" y="371"/>
                  </a:lnTo>
                  <a:lnTo>
                    <a:pt x="101" y="606"/>
                  </a:lnTo>
                  <a:lnTo>
                    <a:pt x="135" y="674"/>
                  </a:lnTo>
                  <a:lnTo>
                    <a:pt x="202" y="674"/>
                  </a:lnTo>
                  <a:lnTo>
                    <a:pt x="270" y="640"/>
                  </a:lnTo>
                  <a:lnTo>
                    <a:pt x="404" y="404"/>
                  </a:lnTo>
                  <a:lnTo>
                    <a:pt x="438" y="472"/>
                  </a:lnTo>
                  <a:lnTo>
                    <a:pt x="505" y="606"/>
                  </a:lnTo>
                  <a:lnTo>
                    <a:pt x="640" y="674"/>
                  </a:lnTo>
                  <a:lnTo>
                    <a:pt x="707" y="674"/>
                  </a:lnTo>
                  <a:lnTo>
                    <a:pt x="741" y="640"/>
                  </a:lnTo>
                  <a:lnTo>
                    <a:pt x="842" y="371"/>
                  </a:lnTo>
                  <a:lnTo>
                    <a:pt x="943" y="101"/>
                  </a:lnTo>
                  <a:lnTo>
                    <a:pt x="943" y="34"/>
                  </a:lnTo>
                  <a:lnTo>
                    <a:pt x="909" y="0"/>
                  </a:lnTo>
                  <a:lnTo>
                    <a:pt x="876" y="0"/>
                  </a:lnTo>
                  <a:close/>
                </a:path>
              </a:pathLst>
            </a:custGeom>
            <a:solidFill>
              <a:srgbClr val="BDD1D3"/>
            </a:solidFill>
            <a:ln>
              <a:noFill/>
            </a:ln>
          </p:spPr>
          <p:txBody>
            <a:bodyPr lIns="117025" tIns="117025" rIns="117025" bIns="117025" anchor="ctr"/>
            <a:lstStyle/>
            <a:p>
              <a:pPr>
                <a:defRPr/>
              </a:pPr>
              <a:endParaRPr lang="ru-RU" sz="1350"/>
            </a:p>
          </p:txBody>
        </p:sp>
        <p:sp>
          <p:nvSpPr>
            <p:cNvPr id="934" name="Shape 796">
              <a:extLst>
                <a:ext uri="{FF2B5EF4-FFF2-40B4-BE49-F238E27FC236}">
                  <a16:creationId xmlns:a16="http://schemas.microsoft.com/office/drawing/2014/main" id="{8E775CFB-B03A-EF56-ACA0-B13351ED599F}"/>
                </a:ext>
              </a:extLst>
            </p:cNvPr>
            <p:cNvSpPr>
              <a:spLocks/>
            </p:cNvSpPr>
            <p:nvPr/>
          </p:nvSpPr>
          <p:spPr bwMode="auto">
            <a:xfrm>
              <a:off x="4004977" y="2970012"/>
              <a:ext cx="63336" cy="59744"/>
            </a:xfrm>
            <a:custGeom>
              <a:avLst/>
              <a:gdLst>
                <a:gd name="T0" fmla="*/ 881640625 w 2527"/>
                <a:gd name="T1" fmla="*/ 92187500 h 2391"/>
                <a:gd name="T2" fmla="*/ 881640625 w 2527"/>
                <a:gd name="T3" fmla="*/ 263281250 h 2391"/>
                <a:gd name="T4" fmla="*/ 881640625 w 2527"/>
                <a:gd name="T5" fmla="*/ 421093750 h 2391"/>
                <a:gd name="T6" fmla="*/ 894531250 w 2527"/>
                <a:gd name="T7" fmla="*/ 631640625 h 2391"/>
                <a:gd name="T8" fmla="*/ 907812500 w 2527"/>
                <a:gd name="T9" fmla="*/ 828906250 h 2391"/>
                <a:gd name="T10" fmla="*/ 815625000 w 2527"/>
                <a:gd name="T11" fmla="*/ 815625000 h 2391"/>
                <a:gd name="T12" fmla="*/ 736718750 w 2527"/>
                <a:gd name="T13" fmla="*/ 815625000 h 2391"/>
                <a:gd name="T14" fmla="*/ 566015625 w 2527"/>
                <a:gd name="T15" fmla="*/ 828906250 h 2391"/>
                <a:gd name="T16" fmla="*/ 355468750 w 2527"/>
                <a:gd name="T17" fmla="*/ 828906250 h 2391"/>
                <a:gd name="T18" fmla="*/ 250390625 w 2527"/>
                <a:gd name="T19" fmla="*/ 841796875 h 2391"/>
                <a:gd name="T20" fmla="*/ 144921875 w 2527"/>
                <a:gd name="T21" fmla="*/ 868359375 h 2391"/>
                <a:gd name="T22" fmla="*/ 118750000 w 2527"/>
                <a:gd name="T23" fmla="*/ 657812500 h 2391"/>
                <a:gd name="T24" fmla="*/ 92578125 w 2527"/>
                <a:gd name="T25" fmla="*/ 447265625 h 2391"/>
                <a:gd name="T26" fmla="*/ 79296875 w 2527"/>
                <a:gd name="T27" fmla="*/ 276562500 h 2391"/>
                <a:gd name="T28" fmla="*/ 53125000 w 2527"/>
                <a:gd name="T29" fmla="*/ 105468750 h 2391"/>
                <a:gd name="T30" fmla="*/ 460546875 w 2527"/>
                <a:gd name="T31" fmla="*/ 105468750 h 2391"/>
                <a:gd name="T32" fmla="*/ 881640625 w 2527"/>
                <a:gd name="T33" fmla="*/ 92187500 h 2391"/>
                <a:gd name="T34" fmla="*/ 868359375 w 2527"/>
                <a:gd name="T35" fmla="*/ 390625 h 2391"/>
                <a:gd name="T36" fmla="*/ 460546875 w 2527"/>
                <a:gd name="T37" fmla="*/ 13281250 h 2391"/>
                <a:gd name="T38" fmla="*/ 250390625 w 2527"/>
                <a:gd name="T39" fmla="*/ 13281250 h 2391"/>
                <a:gd name="T40" fmla="*/ 53125000 w 2527"/>
                <a:gd name="T41" fmla="*/ 39843750 h 2391"/>
                <a:gd name="T42" fmla="*/ 26562500 w 2527"/>
                <a:gd name="T43" fmla="*/ 52734375 h 2391"/>
                <a:gd name="T44" fmla="*/ 13671875 w 2527"/>
                <a:gd name="T45" fmla="*/ 79296875 h 2391"/>
                <a:gd name="T46" fmla="*/ 390625 w 2527"/>
                <a:gd name="T47" fmla="*/ 171093750 h 2391"/>
                <a:gd name="T48" fmla="*/ 390625 w 2527"/>
                <a:gd name="T49" fmla="*/ 263281250 h 2391"/>
                <a:gd name="T50" fmla="*/ 13671875 w 2527"/>
                <a:gd name="T51" fmla="*/ 447265625 h 2391"/>
                <a:gd name="T52" fmla="*/ 26562500 w 2527"/>
                <a:gd name="T53" fmla="*/ 683984375 h 2391"/>
                <a:gd name="T54" fmla="*/ 53125000 w 2527"/>
                <a:gd name="T55" fmla="*/ 789453125 h 2391"/>
                <a:gd name="T56" fmla="*/ 79296875 w 2527"/>
                <a:gd name="T57" fmla="*/ 907812500 h 2391"/>
                <a:gd name="T58" fmla="*/ 92578125 w 2527"/>
                <a:gd name="T59" fmla="*/ 920703125 h 2391"/>
                <a:gd name="T60" fmla="*/ 132031250 w 2527"/>
                <a:gd name="T61" fmla="*/ 920703125 h 2391"/>
                <a:gd name="T62" fmla="*/ 223828125 w 2527"/>
                <a:gd name="T63" fmla="*/ 933984375 h 2391"/>
                <a:gd name="T64" fmla="*/ 316015625 w 2527"/>
                <a:gd name="T65" fmla="*/ 933984375 h 2391"/>
                <a:gd name="T66" fmla="*/ 500000000 w 2527"/>
                <a:gd name="T67" fmla="*/ 920703125 h 2391"/>
                <a:gd name="T68" fmla="*/ 815625000 w 2527"/>
                <a:gd name="T69" fmla="*/ 920703125 h 2391"/>
                <a:gd name="T70" fmla="*/ 921093750 w 2527"/>
                <a:gd name="T71" fmla="*/ 894531250 h 2391"/>
                <a:gd name="T72" fmla="*/ 933984375 w 2527"/>
                <a:gd name="T73" fmla="*/ 907812500 h 2391"/>
                <a:gd name="T74" fmla="*/ 960546875 w 2527"/>
                <a:gd name="T75" fmla="*/ 907812500 h 2391"/>
                <a:gd name="T76" fmla="*/ 973437500 w 2527"/>
                <a:gd name="T77" fmla="*/ 881250000 h 2391"/>
                <a:gd name="T78" fmla="*/ 986718750 w 2527"/>
                <a:gd name="T79" fmla="*/ 789453125 h 2391"/>
                <a:gd name="T80" fmla="*/ 986718750 w 2527"/>
                <a:gd name="T81" fmla="*/ 683984375 h 2391"/>
                <a:gd name="T82" fmla="*/ 973437500 w 2527"/>
                <a:gd name="T83" fmla="*/ 486718750 h 2391"/>
                <a:gd name="T84" fmla="*/ 960546875 w 2527"/>
                <a:gd name="T85" fmla="*/ 250000000 h 2391"/>
                <a:gd name="T86" fmla="*/ 947265625 w 2527"/>
                <a:gd name="T87" fmla="*/ 144921875 h 2391"/>
                <a:gd name="T88" fmla="*/ 921093750 w 2527"/>
                <a:gd name="T89" fmla="*/ 26562500 h 2391"/>
                <a:gd name="T90" fmla="*/ 907812500 w 2527"/>
                <a:gd name="T91" fmla="*/ 13281250 h 2391"/>
                <a:gd name="T92" fmla="*/ 894531250 w 2527"/>
                <a:gd name="T93" fmla="*/ 390625 h 2391"/>
                <a:gd name="T94" fmla="*/ 868359375 w 2527"/>
                <a:gd name="T95" fmla="*/ 390625 h 2391"/>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w 2527"/>
                <a:gd name="T145" fmla="*/ 0 h 2391"/>
                <a:gd name="T146" fmla="*/ 2527 w 2527"/>
                <a:gd name="T147" fmla="*/ 2391 h 2391"/>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T144" t="T145" r="T146" b="T147"/>
              <a:pathLst>
                <a:path w="2527" h="2391" extrusionOk="0">
                  <a:moveTo>
                    <a:pt x="2257" y="236"/>
                  </a:moveTo>
                  <a:lnTo>
                    <a:pt x="2257" y="674"/>
                  </a:lnTo>
                  <a:lnTo>
                    <a:pt x="2257" y="1078"/>
                  </a:lnTo>
                  <a:lnTo>
                    <a:pt x="2290" y="1617"/>
                  </a:lnTo>
                  <a:lnTo>
                    <a:pt x="2324" y="2122"/>
                  </a:lnTo>
                  <a:lnTo>
                    <a:pt x="2088" y="2088"/>
                  </a:lnTo>
                  <a:lnTo>
                    <a:pt x="1886" y="2088"/>
                  </a:lnTo>
                  <a:lnTo>
                    <a:pt x="1449" y="2122"/>
                  </a:lnTo>
                  <a:lnTo>
                    <a:pt x="910" y="2122"/>
                  </a:lnTo>
                  <a:lnTo>
                    <a:pt x="641" y="2155"/>
                  </a:lnTo>
                  <a:lnTo>
                    <a:pt x="371" y="2223"/>
                  </a:lnTo>
                  <a:lnTo>
                    <a:pt x="304" y="1684"/>
                  </a:lnTo>
                  <a:lnTo>
                    <a:pt x="237" y="1145"/>
                  </a:lnTo>
                  <a:lnTo>
                    <a:pt x="203" y="708"/>
                  </a:lnTo>
                  <a:lnTo>
                    <a:pt x="136" y="270"/>
                  </a:lnTo>
                  <a:lnTo>
                    <a:pt x="1179" y="270"/>
                  </a:lnTo>
                  <a:lnTo>
                    <a:pt x="2257" y="236"/>
                  </a:lnTo>
                  <a:close/>
                  <a:moveTo>
                    <a:pt x="2223" y="1"/>
                  </a:moveTo>
                  <a:lnTo>
                    <a:pt x="1179" y="34"/>
                  </a:lnTo>
                  <a:lnTo>
                    <a:pt x="641" y="34"/>
                  </a:lnTo>
                  <a:lnTo>
                    <a:pt x="136" y="102"/>
                  </a:lnTo>
                  <a:lnTo>
                    <a:pt x="68" y="135"/>
                  </a:lnTo>
                  <a:lnTo>
                    <a:pt x="35" y="203"/>
                  </a:lnTo>
                  <a:lnTo>
                    <a:pt x="1" y="438"/>
                  </a:lnTo>
                  <a:lnTo>
                    <a:pt x="1" y="674"/>
                  </a:lnTo>
                  <a:lnTo>
                    <a:pt x="35" y="1145"/>
                  </a:lnTo>
                  <a:lnTo>
                    <a:pt x="68" y="1751"/>
                  </a:lnTo>
                  <a:lnTo>
                    <a:pt x="136" y="2021"/>
                  </a:lnTo>
                  <a:lnTo>
                    <a:pt x="203" y="2324"/>
                  </a:lnTo>
                  <a:lnTo>
                    <a:pt x="237" y="2357"/>
                  </a:lnTo>
                  <a:lnTo>
                    <a:pt x="338" y="2357"/>
                  </a:lnTo>
                  <a:lnTo>
                    <a:pt x="573" y="2391"/>
                  </a:lnTo>
                  <a:lnTo>
                    <a:pt x="809" y="2391"/>
                  </a:lnTo>
                  <a:lnTo>
                    <a:pt x="1280" y="2357"/>
                  </a:lnTo>
                  <a:lnTo>
                    <a:pt x="2088" y="2357"/>
                  </a:lnTo>
                  <a:lnTo>
                    <a:pt x="2358" y="2290"/>
                  </a:lnTo>
                  <a:lnTo>
                    <a:pt x="2391" y="2324"/>
                  </a:lnTo>
                  <a:lnTo>
                    <a:pt x="2459" y="2324"/>
                  </a:lnTo>
                  <a:lnTo>
                    <a:pt x="2492" y="2256"/>
                  </a:lnTo>
                  <a:lnTo>
                    <a:pt x="2526" y="2021"/>
                  </a:lnTo>
                  <a:lnTo>
                    <a:pt x="2526" y="1751"/>
                  </a:lnTo>
                  <a:lnTo>
                    <a:pt x="2492" y="1246"/>
                  </a:lnTo>
                  <a:lnTo>
                    <a:pt x="2459" y="640"/>
                  </a:lnTo>
                  <a:lnTo>
                    <a:pt x="2425" y="371"/>
                  </a:lnTo>
                  <a:lnTo>
                    <a:pt x="2358" y="68"/>
                  </a:lnTo>
                  <a:lnTo>
                    <a:pt x="2324" y="34"/>
                  </a:lnTo>
                  <a:lnTo>
                    <a:pt x="2290" y="1"/>
                  </a:lnTo>
                  <a:lnTo>
                    <a:pt x="2223" y="1"/>
                  </a:lnTo>
                  <a:close/>
                </a:path>
              </a:pathLst>
            </a:custGeom>
            <a:solidFill>
              <a:srgbClr val="BDD1D3"/>
            </a:solidFill>
            <a:ln>
              <a:noFill/>
            </a:ln>
          </p:spPr>
          <p:txBody>
            <a:bodyPr lIns="117025" tIns="117025" rIns="117025" bIns="117025" anchor="ctr"/>
            <a:lstStyle/>
            <a:p>
              <a:pPr>
                <a:defRPr/>
              </a:pPr>
              <a:endParaRPr lang="ru-RU" sz="1350"/>
            </a:p>
          </p:txBody>
        </p:sp>
        <p:sp>
          <p:nvSpPr>
            <p:cNvPr id="935" name="Shape 797">
              <a:extLst>
                <a:ext uri="{FF2B5EF4-FFF2-40B4-BE49-F238E27FC236}">
                  <a16:creationId xmlns:a16="http://schemas.microsoft.com/office/drawing/2014/main" id="{B054DE1B-8342-91D4-79A2-C5CD2C15FD06}"/>
                </a:ext>
              </a:extLst>
            </p:cNvPr>
            <p:cNvSpPr>
              <a:spLocks/>
            </p:cNvSpPr>
            <p:nvPr/>
          </p:nvSpPr>
          <p:spPr bwMode="auto">
            <a:xfrm>
              <a:off x="4968759" y="2997495"/>
              <a:ext cx="17328" cy="9559"/>
            </a:xfrm>
            <a:custGeom>
              <a:avLst/>
              <a:gdLst>
                <a:gd name="T0" fmla="*/ 26562500 w 675"/>
                <a:gd name="T1" fmla="*/ 390625 h 405"/>
                <a:gd name="T2" fmla="*/ 13671875 w 675"/>
                <a:gd name="T3" fmla="*/ 13671875 h 405"/>
                <a:gd name="T4" fmla="*/ 390625 w 675"/>
                <a:gd name="T5" fmla="*/ 26562500 h 405"/>
                <a:gd name="T6" fmla="*/ 390625 w 675"/>
                <a:gd name="T7" fmla="*/ 39843750 h 405"/>
                <a:gd name="T8" fmla="*/ 13671875 w 675"/>
                <a:gd name="T9" fmla="*/ 53125000 h 405"/>
                <a:gd name="T10" fmla="*/ 39843750 w 675"/>
                <a:gd name="T11" fmla="*/ 92578125 h 405"/>
                <a:gd name="T12" fmla="*/ 92578125 w 675"/>
                <a:gd name="T13" fmla="*/ 118750000 h 405"/>
                <a:gd name="T14" fmla="*/ 144921875 w 675"/>
                <a:gd name="T15" fmla="*/ 144921875 h 405"/>
                <a:gd name="T16" fmla="*/ 197656250 w 675"/>
                <a:gd name="T17" fmla="*/ 158203125 h 405"/>
                <a:gd name="T18" fmla="*/ 237109375 w 675"/>
                <a:gd name="T19" fmla="*/ 158203125 h 405"/>
                <a:gd name="T20" fmla="*/ 263281250 w 675"/>
                <a:gd name="T21" fmla="*/ 132031250 h 405"/>
                <a:gd name="T22" fmla="*/ 263281250 w 675"/>
                <a:gd name="T23" fmla="*/ 92578125 h 405"/>
                <a:gd name="T24" fmla="*/ 237109375 w 675"/>
                <a:gd name="T25" fmla="*/ 53125000 h 405"/>
                <a:gd name="T26" fmla="*/ 184375000 w 675"/>
                <a:gd name="T27" fmla="*/ 26562500 h 405"/>
                <a:gd name="T28" fmla="*/ 132031250 w 675"/>
                <a:gd name="T29" fmla="*/ 13671875 h 405"/>
                <a:gd name="T30" fmla="*/ 79296875 w 675"/>
                <a:gd name="T31" fmla="*/ 390625 h 405"/>
                <a:gd name="T32" fmla="*/ 26562500 w 675"/>
                <a:gd name="T33" fmla="*/ 390625 h 405"/>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675"/>
                <a:gd name="T52" fmla="*/ 0 h 405"/>
                <a:gd name="T53" fmla="*/ 675 w 675"/>
                <a:gd name="T54" fmla="*/ 405 h 405"/>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675" h="405" extrusionOk="0">
                  <a:moveTo>
                    <a:pt x="68" y="1"/>
                  </a:moveTo>
                  <a:lnTo>
                    <a:pt x="35" y="35"/>
                  </a:lnTo>
                  <a:lnTo>
                    <a:pt x="1" y="68"/>
                  </a:lnTo>
                  <a:lnTo>
                    <a:pt x="1" y="102"/>
                  </a:lnTo>
                  <a:lnTo>
                    <a:pt x="35" y="136"/>
                  </a:lnTo>
                  <a:lnTo>
                    <a:pt x="102" y="237"/>
                  </a:lnTo>
                  <a:lnTo>
                    <a:pt x="237" y="304"/>
                  </a:lnTo>
                  <a:lnTo>
                    <a:pt x="371" y="371"/>
                  </a:lnTo>
                  <a:lnTo>
                    <a:pt x="506" y="405"/>
                  </a:lnTo>
                  <a:lnTo>
                    <a:pt x="607" y="405"/>
                  </a:lnTo>
                  <a:lnTo>
                    <a:pt x="674" y="338"/>
                  </a:lnTo>
                  <a:lnTo>
                    <a:pt x="674" y="237"/>
                  </a:lnTo>
                  <a:lnTo>
                    <a:pt x="607" y="136"/>
                  </a:lnTo>
                  <a:lnTo>
                    <a:pt x="472" y="68"/>
                  </a:lnTo>
                  <a:lnTo>
                    <a:pt x="338" y="35"/>
                  </a:lnTo>
                  <a:lnTo>
                    <a:pt x="203" y="1"/>
                  </a:lnTo>
                  <a:lnTo>
                    <a:pt x="68" y="1"/>
                  </a:lnTo>
                  <a:close/>
                </a:path>
              </a:pathLst>
            </a:custGeom>
            <a:solidFill>
              <a:srgbClr val="BDD1D3"/>
            </a:solidFill>
            <a:ln>
              <a:noFill/>
            </a:ln>
          </p:spPr>
          <p:txBody>
            <a:bodyPr lIns="117025" tIns="117025" rIns="117025" bIns="117025" anchor="ctr"/>
            <a:lstStyle/>
            <a:p>
              <a:pPr>
                <a:defRPr/>
              </a:pPr>
              <a:endParaRPr lang="ru-RU" sz="1350"/>
            </a:p>
          </p:txBody>
        </p:sp>
        <p:sp>
          <p:nvSpPr>
            <p:cNvPr id="936" name="Shape 798">
              <a:extLst>
                <a:ext uri="{FF2B5EF4-FFF2-40B4-BE49-F238E27FC236}">
                  <a16:creationId xmlns:a16="http://schemas.microsoft.com/office/drawing/2014/main" id="{7BE05811-E0B1-52E6-845A-BF530EFA8D6F}"/>
                </a:ext>
              </a:extLst>
            </p:cNvPr>
            <p:cNvSpPr>
              <a:spLocks/>
            </p:cNvSpPr>
            <p:nvPr/>
          </p:nvSpPr>
          <p:spPr bwMode="auto">
            <a:xfrm>
              <a:off x="3979285" y="3059628"/>
              <a:ext cx="14938" cy="21508"/>
            </a:xfrm>
            <a:custGeom>
              <a:avLst/>
              <a:gdLst>
                <a:gd name="T0" fmla="*/ 118359375 w 607"/>
                <a:gd name="T1" fmla="*/ 0 h 876"/>
                <a:gd name="T2" fmla="*/ 92187500 w 607"/>
                <a:gd name="T3" fmla="*/ 13281250 h 876"/>
                <a:gd name="T4" fmla="*/ 78906250 w 607"/>
                <a:gd name="T5" fmla="*/ 26562500 h 876"/>
                <a:gd name="T6" fmla="*/ 39453125 w 607"/>
                <a:gd name="T7" fmla="*/ 184375000 h 876"/>
                <a:gd name="T8" fmla="*/ 13281250 w 607"/>
                <a:gd name="T9" fmla="*/ 250000000 h 876"/>
                <a:gd name="T10" fmla="*/ 0 w 607"/>
                <a:gd name="T11" fmla="*/ 289453125 h 876"/>
                <a:gd name="T12" fmla="*/ 0 w 607"/>
                <a:gd name="T13" fmla="*/ 315625000 h 876"/>
                <a:gd name="T14" fmla="*/ 13281250 w 607"/>
                <a:gd name="T15" fmla="*/ 328906250 h 876"/>
                <a:gd name="T16" fmla="*/ 26562500 w 607"/>
                <a:gd name="T17" fmla="*/ 328906250 h 876"/>
                <a:gd name="T18" fmla="*/ 66015625 w 607"/>
                <a:gd name="T19" fmla="*/ 302734375 h 876"/>
                <a:gd name="T20" fmla="*/ 78906250 w 607"/>
                <a:gd name="T21" fmla="*/ 276171875 h 876"/>
                <a:gd name="T22" fmla="*/ 144921875 w 607"/>
                <a:gd name="T23" fmla="*/ 276171875 h 876"/>
                <a:gd name="T24" fmla="*/ 171093750 w 607"/>
                <a:gd name="T25" fmla="*/ 328906250 h 876"/>
                <a:gd name="T26" fmla="*/ 184375000 w 607"/>
                <a:gd name="T27" fmla="*/ 342187500 h 876"/>
                <a:gd name="T28" fmla="*/ 197265625 w 607"/>
                <a:gd name="T29" fmla="*/ 342187500 h 876"/>
                <a:gd name="T30" fmla="*/ 223828125 w 607"/>
                <a:gd name="T31" fmla="*/ 328906250 h 876"/>
                <a:gd name="T32" fmla="*/ 223828125 w 607"/>
                <a:gd name="T33" fmla="*/ 315625000 h 876"/>
                <a:gd name="T34" fmla="*/ 223828125 w 607"/>
                <a:gd name="T35" fmla="*/ 263281250 h 876"/>
                <a:gd name="T36" fmla="*/ 223828125 w 607"/>
                <a:gd name="T37" fmla="*/ 250000000 h 876"/>
                <a:gd name="T38" fmla="*/ 236718750 w 607"/>
                <a:gd name="T39" fmla="*/ 236718750 h 876"/>
                <a:gd name="T40" fmla="*/ 223828125 w 607"/>
                <a:gd name="T41" fmla="*/ 223828125 h 876"/>
                <a:gd name="T42" fmla="*/ 210546875 w 607"/>
                <a:gd name="T43" fmla="*/ 223828125 h 876"/>
                <a:gd name="T44" fmla="*/ 197265625 w 607"/>
                <a:gd name="T45" fmla="*/ 171093750 h 876"/>
                <a:gd name="T46" fmla="*/ 144921875 w 607"/>
                <a:gd name="T47" fmla="*/ 26562500 h 876"/>
                <a:gd name="T48" fmla="*/ 131640625 w 607"/>
                <a:gd name="T49" fmla="*/ 0 h 876"/>
                <a:gd name="T50" fmla="*/ 118359375 w 607"/>
                <a:gd name="T51" fmla="*/ 0 h 87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607"/>
                <a:gd name="T79" fmla="*/ 0 h 876"/>
                <a:gd name="T80" fmla="*/ 607 w 607"/>
                <a:gd name="T81" fmla="*/ 876 h 87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607" h="876" extrusionOk="0">
                  <a:moveTo>
                    <a:pt x="303" y="0"/>
                  </a:moveTo>
                  <a:lnTo>
                    <a:pt x="236" y="34"/>
                  </a:lnTo>
                  <a:lnTo>
                    <a:pt x="202" y="68"/>
                  </a:lnTo>
                  <a:lnTo>
                    <a:pt x="101" y="472"/>
                  </a:lnTo>
                  <a:lnTo>
                    <a:pt x="34" y="640"/>
                  </a:lnTo>
                  <a:lnTo>
                    <a:pt x="0" y="741"/>
                  </a:lnTo>
                  <a:lnTo>
                    <a:pt x="0" y="808"/>
                  </a:lnTo>
                  <a:lnTo>
                    <a:pt x="34" y="842"/>
                  </a:lnTo>
                  <a:lnTo>
                    <a:pt x="68" y="842"/>
                  </a:lnTo>
                  <a:lnTo>
                    <a:pt x="169" y="775"/>
                  </a:lnTo>
                  <a:lnTo>
                    <a:pt x="202" y="707"/>
                  </a:lnTo>
                  <a:lnTo>
                    <a:pt x="371" y="707"/>
                  </a:lnTo>
                  <a:lnTo>
                    <a:pt x="438" y="842"/>
                  </a:lnTo>
                  <a:lnTo>
                    <a:pt x="472" y="876"/>
                  </a:lnTo>
                  <a:lnTo>
                    <a:pt x="505" y="876"/>
                  </a:lnTo>
                  <a:lnTo>
                    <a:pt x="573" y="842"/>
                  </a:lnTo>
                  <a:lnTo>
                    <a:pt x="573" y="808"/>
                  </a:lnTo>
                  <a:lnTo>
                    <a:pt x="573" y="674"/>
                  </a:lnTo>
                  <a:lnTo>
                    <a:pt x="573" y="640"/>
                  </a:lnTo>
                  <a:lnTo>
                    <a:pt x="606" y="606"/>
                  </a:lnTo>
                  <a:lnTo>
                    <a:pt x="573" y="573"/>
                  </a:lnTo>
                  <a:lnTo>
                    <a:pt x="539" y="573"/>
                  </a:lnTo>
                  <a:lnTo>
                    <a:pt x="505" y="438"/>
                  </a:lnTo>
                  <a:lnTo>
                    <a:pt x="371" y="68"/>
                  </a:lnTo>
                  <a:lnTo>
                    <a:pt x="337" y="0"/>
                  </a:lnTo>
                  <a:lnTo>
                    <a:pt x="303" y="0"/>
                  </a:lnTo>
                  <a:close/>
                </a:path>
              </a:pathLst>
            </a:custGeom>
            <a:solidFill>
              <a:srgbClr val="BDD1D3"/>
            </a:solidFill>
            <a:ln>
              <a:noFill/>
            </a:ln>
          </p:spPr>
          <p:txBody>
            <a:bodyPr lIns="117025" tIns="117025" rIns="117025" bIns="117025" anchor="ctr"/>
            <a:lstStyle/>
            <a:p>
              <a:pPr>
                <a:defRPr/>
              </a:pPr>
              <a:endParaRPr lang="ru-RU" sz="1350"/>
            </a:p>
          </p:txBody>
        </p:sp>
        <p:sp>
          <p:nvSpPr>
            <p:cNvPr id="937" name="Shape 799">
              <a:extLst>
                <a:ext uri="{FF2B5EF4-FFF2-40B4-BE49-F238E27FC236}">
                  <a16:creationId xmlns:a16="http://schemas.microsoft.com/office/drawing/2014/main" id="{8EA82429-3BF8-CF7D-72EA-9109D1037B71}"/>
                </a:ext>
              </a:extLst>
            </p:cNvPr>
            <p:cNvSpPr>
              <a:spLocks/>
            </p:cNvSpPr>
            <p:nvPr/>
          </p:nvSpPr>
          <p:spPr bwMode="auto">
            <a:xfrm>
              <a:off x="3935666" y="2971207"/>
              <a:ext cx="60946" cy="67511"/>
            </a:xfrm>
            <a:custGeom>
              <a:avLst/>
              <a:gdLst>
                <a:gd name="T0" fmla="*/ 894531250 w 2459"/>
                <a:gd name="T1" fmla="*/ 92187500 h 2694"/>
                <a:gd name="T2" fmla="*/ 868359375 w 2459"/>
                <a:gd name="T3" fmla="*/ 289453125 h 2694"/>
                <a:gd name="T4" fmla="*/ 855078125 w 2459"/>
                <a:gd name="T5" fmla="*/ 500000000 h 2694"/>
                <a:gd name="T6" fmla="*/ 868359375 w 2459"/>
                <a:gd name="T7" fmla="*/ 710156250 h 2694"/>
                <a:gd name="T8" fmla="*/ 894531250 w 2459"/>
                <a:gd name="T9" fmla="*/ 907421875 h 2694"/>
                <a:gd name="T10" fmla="*/ 894531250 w 2459"/>
                <a:gd name="T11" fmla="*/ 920703125 h 2694"/>
                <a:gd name="T12" fmla="*/ 710546875 w 2459"/>
                <a:gd name="T13" fmla="*/ 920703125 h 2694"/>
                <a:gd name="T14" fmla="*/ 526171875 w 2459"/>
                <a:gd name="T15" fmla="*/ 933984375 h 2694"/>
                <a:gd name="T16" fmla="*/ 144921875 w 2459"/>
                <a:gd name="T17" fmla="*/ 933984375 h 2694"/>
                <a:gd name="T18" fmla="*/ 105468750 w 2459"/>
                <a:gd name="T19" fmla="*/ 512890625 h 2694"/>
                <a:gd name="T20" fmla="*/ 66015625 w 2459"/>
                <a:gd name="T21" fmla="*/ 105468750 h 2694"/>
                <a:gd name="T22" fmla="*/ 276562500 w 2459"/>
                <a:gd name="T23" fmla="*/ 118359375 h 2694"/>
                <a:gd name="T24" fmla="*/ 473828125 w 2459"/>
                <a:gd name="T25" fmla="*/ 118359375 h 2694"/>
                <a:gd name="T26" fmla="*/ 894531250 w 2459"/>
                <a:gd name="T27" fmla="*/ 92187500 h 2694"/>
                <a:gd name="T28" fmla="*/ 894531250 w 2459"/>
                <a:gd name="T29" fmla="*/ 0 h 2694"/>
                <a:gd name="T30" fmla="*/ 683984375 w 2459"/>
                <a:gd name="T31" fmla="*/ 13281250 h 2694"/>
                <a:gd name="T32" fmla="*/ 473828125 w 2459"/>
                <a:gd name="T33" fmla="*/ 26562500 h 2694"/>
                <a:gd name="T34" fmla="*/ 263281250 w 2459"/>
                <a:gd name="T35" fmla="*/ 26562500 h 2694"/>
                <a:gd name="T36" fmla="*/ 52734375 w 2459"/>
                <a:gd name="T37" fmla="*/ 39453125 h 2694"/>
                <a:gd name="T38" fmla="*/ 39843750 w 2459"/>
                <a:gd name="T39" fmla="*/ 52734375 h 2694"/>
                <a:gd name="T40" fmla="*/ 26562500 w 2459"/>
                <a:gd name="T41" fmla="*/ 66015625 h 2694"/>
                <a:gd name="T42" fmla="*/ 13281250 w 2459"/>
                <a:gd name="T43" fmla="*/ 78906250 h 2694"/>
                <a:gd name="T44" fmla="*/ 390625 w 2459"/>
                <a:gd name="T45" fmla="*/ 92187500 h 2694"/>
                <a:gd name="T46" fmla="*/ 390625 w 2459"/>
                <a:gd name="T47" fmla="*/ 328906250 h 2694"/>
                <a:gd name="T48" fmla="*/ 390625 w 2459"/>
                <a:gd name="T49" fmla="*/ 565625000 h 2694"/>
                <a:gd name="T50" fmla="*/ 26562500 w 2459"/>
                <a:gd name="T51" fmla="*/ 802343750 h 2694"/>
                <a:gd name="T52" fmla="*/ 66015625 w 2459"/>
                <a:gd name="T53" fmla="*/ 1025781250 h 2694"/>
                <a:gd name="T54" fmla="*/ 92187500 w 2459"/>
                <a:gd name="T55" fmla="*/ 1052343750 h 2694"/>
                <a:gd name="T56" fmla="*/ 118750000 w 2459"/>
                <a:gd name="T57" fmla="*/ 1052343750 h 2694"/>
                <a:gd name="T58" fmla="*/ 144921875 w 2459"/>
                <a:gd name="T59" fmla="*/ 1039062500 h 2694"/>
                <a:gd name="T60" fmla="*/ 158203125 w 2459"/>
                <a:gd name="T61" fmla="*/ 1012890625 h 2694"/>
                <a:gd name="T62" fmla="*/ 144921875 w 2459"/>
                <a:gd name="T63" fmla="*/ 986328125 h 2694"/>
                <a:gd name="T64" fmla="*/ 328906250 w 2459"/>
                <a:gd name="T65" fmla="*/ 1012890625 h 2694"/>
                <a:gd name="T66" fmla="*/ 526171875 w 2459"/>
                <a:gd name="T67" fmla="*/ 1025781250 h 2694"/>
                <a:gd name="T68" fmla="*/ 710546875 w 2459"/>
                <a:gd name="T69" fmla="*/ 1012890625 h 2694"/>
                <a:gd name="T70" fmla="*/ 802343750 w 2459"/>
                <a:gd name="T71" fmla="*/ 999609375 h 2694"/>
                <a:gd name="T72" fmla="*/ 894531250 w 2459"/>
                <a:gd name="T73" fmla="*/ 986328125 h 2694"/>
                <a:gd name="T74" fmla="*/ 907812500 w 2459"/>
                <a:gd name="T75" fmla="*/ 960156250 h 2694"/>
                <a:gd name="T76" fmla="*/ 907812500 w 2459"/>
                <a:gd name="T77" fmla="*/ 933984375 h 2694"/>
                <a:gd name="T78" fmla="*/ 920703125 w 2459"/>
                <a:gd name="T79" fmla="*/ 946875000 h 2694"/>
                <a:gd name="T80" fmla="*/ 933984375 w 2459"/>
                <a:gd name="T81" fmla="*/ 946875000 h 2694"/>
                <a:gd name="T82" fmla="*/ 947265625 w 2459"/>
                <a:gd name="T83" fmla="*/ 933984375 h 2694"/>
                <a:gd name="T84" fmla="*/ 960156250 w 2459"/>
                <a:gd name="T85" fmla="*/ 907421875 h 2694"/>
                <a:gd name="T86" fmla="*/ 960156250 w 2459"/>
                <a:gd name="T87" fmla="*/ 710156250 h 2694"/>
                <a:gd name="T88" fmla="*/ 960156250 w 2459"/>
                <a:gd name="T89" fmla="*/ 486718750 h 2694"/>
                <a:gd name="T90" fmla="*/ 947265625 w 2459"/>
                <a:gd name="T91" fmla="*/ 276171875 h 2694"/>
                <a:gd name="T92" fmla="*/ 920703125 w 2459"/>
                <a:gd name="T93" fmla="*/ 78906250 h 2694"/>
                <a:gd name="T94" fmla="*/ 933984375 w 2459"/>
                <a:gd name="T95" fmla="*/ 52734375 h 2694"/>
                <a:gd name="T96" fmla="*/ 933984375 w 2459"/>
                <a:gd name="T97" fmla="*/ 26562500 h 2694"/>
                <a:gd name="T98" fmla="*/ 920703125 w 2459"/>
                <a:gd name="T99" fmla="*/ 13281250 h 2694"/>
                <a:gd name="T100" fmla="*/ 894531250 w 2459"/>
                <a:gd name="T101" fmla="*/ 0 h 2694"/>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59"/>
                <a:gd name="T154" fmla="*/ 0 h 2694"/>
                <a:gd name="T155" fmla="*/ 2459 w 2459"/>
                <a:gd name="T156" fmla="*/ 2694 h 2694"/>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59" h="2694" extrusionOk="0">
                  <a:moveTo>
                    <a:pt x="2290" y="236"/>
                  </a:moveTo>
                  <a:lnTo>
                    <a:pt x="2223" y="741"/>
                  </a:lnTo>
                  <a:lnTo>
                    <a:pt x="2189" y="1280"/>
                  </a:lnTo>
                  <a:lnTo>
                    <a:pt x="2223" y="1818"/>
                  </a:lnTo>
                  <a:lnTo>
                    <a:pt x="2290" y="2323"/>
                  </a:lnTo>
                  <a:lnTo>
                    <a:pt x="2290" y="2357"/>
                  </a:lnTo>
                  <a:lnTo>
                    <a:pt x="1819" y="2357"/>
                  </a:lnTo>
                  <a:lnTo>
                    <a:pt x="1347" y="2391"/>
                  </a:lnTo>
                  <a:lnTo>
                    <a:pt x="371" y="2391"/>
                  </a:lnTo>
                  <a:lnTo>
                    <a:pt x="270" y="1313"/>
                  </a:lnTo>
                  <a:lnTo>
                    <a:pt x="169" y="270"/>
                  </a:lnTo>
                  <a:lnTo>
                    <a:pt x="708" y="303"/>
                  </a:lnTo>
                  <a:lnTo>
                    <a:pt x="1213" y="303"/>
                  </a:lnTo>
                  <a:lnTo>
                    <a:pt x="2290" y="236"/>
                  </a:lnTo>
                  <a:close/>
                  <a:moveTo>
                    <a:pt x="2290" y="0"/>
                  </a:moveTo>
                  <a:lnTo>
                    <a:pt x="1751" y="34"/>
                  </a:lnTo>
                  <a:lnTo>
                    <a:pt x="1213" y="68"/>
                  </a:lnTo>
                  <a:lnTo>
                    <a:pt x="674" y="68"/>
                  </a:lnTo>
                  <a:lnTo>
                    <a:pt x="135" y="101"/>
                  </a:lnTo>
                  <a:lnTo>
                    <a:pt x="102" y="135"/>
                  </a:lnTo>
                  <a:lnTo>
                    <a:pt x="68" y="169"/>
                  </a:lnTo>
                  <a:lnTo>
                    <a:pt x="34" y="202"/>
                  </a:lnTo>
                  <a:lnTo>
                    <a:pt x="1" y="236"/>
                  </a:lnTo>
                  <a:lnTo>
                    <a:pt x="1" y="842"/>
                  </a:lnTo>
                  <a:lnTo>
                    <a:pt x="1" y="1448"/>
                  </a:lnTo>
                  <a:lnTo>
                    <a:pt x="68" y="2054"/>
                  </a:lnTo>
                  <a:lnTo>
                    <a:pt x="169" y="2626"/>
                  </a:lnTo>
                  <a:lnTo>
                    <a:pt x="236" y="2694"/>
                  </a:lnTo>
                  <a:lnTo>
                    <a:pt x="304" y="2694"/>
                  </a:lnTo>
                  <a:lnTo>
                    <a:pt x="371" y="2660"/>
                  </a:lnTo>
                  <a:lnTo>
                    <a:pt x="405" y="2593"/>
                  </a:lnTo>
                  <a:lnTo>
                    <a:pt x="371" y="2525"/>
                  </a:lnTo>
                  <a:lnTo>
                    <a:pt x="842" y="2593"/>
                  </a:lnTo>
                  <a:lnTo>
                    <a:pt x="1347" y="2626"/>
                  </a:lnTo>
                  <a:lnTo>
                    <a:pt x="1819" y="2593"/>
                  </a:lnTo>
                  <a:lnTo>
                    <a:pt x="2054" y="2559"/>
                  </a:lnTo>
                  <a:lnTo>
                    <a:pt x="2290" y="2525"/>
                  </a:lnTo>
                  <a:lnTo>
                    <a:pt x="2324" y="2458"/>
                  </a:lnTo>
                  <a:lnTo>
                    <a:pt x="2324" y="2391"/>
                  </a:lnTo>
                  <a:lnTo>
                    <a:pt x="2357" y="2424"/>
                  </a:lnTo>
                  <a:lnTo>
                    <a:pt x="2391" y="2424"/>
                  </a:lnTo>
                  <a:lnTo>
                    <a:pt x="2425" y="2391"/>
                  </a:lnTo>
                  <a:lnTo>
                    <a:pt x="2458" y="2323"/>
                  </a:lnTo>
                  <a:lnTo>
                    <a:pt x="2458" y="1818"/>
                  </a:lnTo>
                  <a:lnTo>
                    <a:pt x="2458" y="1246"/>
                  </a:lnTo>
                  <a:lnTo>
                    <a:pt x="2425" y="707"/>
                  </a:lnTo>
                  <a:lnTo>
                    <a:pt x="2357" y="202"/>
                  </a:lnTo>
                  <a:lnTo>
                    <a:pt x="2391" y="135"/>
                  </a:lnTo>
                  <a:lnTo>
                    <a:pt x="2391" y="68"/>
                  </a:lnTo>
                  <a:lnTo>
                    <a:pt x="2357" y="34"/>
                  </a:lnTo>
                  <a:lnTo>
                    <a:pt x="2290" y="0"/>
                  </a:lnTo>
                  <a:close/>
                </a:path>
              </a:pathLst>
            </a:custGeom>
            <a:solidFill>
              <a:srgbClr val="BDD1D3"/>
            </a:solidFill>
            <a:ln>
              <a:noFill/>
            </a:ln>
          </p:spPr>
          <p:txBody>
            <a:bodyPr lIns="117025" tIns="117025" rIns="117025" bIns="117025" anchor="ctr"/>
            <a:lstStyle/>
            <a:p>
              <a:pPr>
                <a:defRPr/>
              </a:pPr>
              <a:endParaRPr lang="ru-RU" sz="1350"/>
            </a:p>
          </p:txBody>
        </p:sp>
        <p:sp>
          <p:nvSpPr>
            <p:cNvPr id="938" name="Shape 800">
              <a:extLst>
                <a:ext uri="{FF2B5EF4-FFF2-40B4-BE49-F238E27FC236}">
                  <a16:creationId xmlns:a16="http://schemas.microsoft.com/office/drawing/2014/main" id="{97B39F30-8A22-7B71-316E-D2C566B01F54}"/>
                </a:ext>
              </a:extLst>
            </p:cNvPr>
            <p:cNvSpPr>
              <a:spLocks/>
            </p:cNvSpPr>
            <p:nvPr/>
          </p:nvSpPr>
          <p:spPr bwMode="auto">
            <a:xfrm>
              <a:off x="4085044" y="3125347"/>
              <a:ext cx="19718" cy="19118"/>
            </a:xfrm>
            <a:custGeom>
              <a:avLst/>
              <a:gdLst>
                <a:gd name="T0" fmla="*/ 263281250 w 775"/>
                <a:gd name="T1" fmla="*/ 0 h 775"/>
                <a:gd name="T2" fmla="*/ 197265625 w 775"/>
                <a:gd name="T3" fmla="*/ 52734375 h 775"/>
                <a:gd name="T4" fmla="*/ 144921875 w 775"/>
                <a:gd name="T5" fmla="*/ 92187500 h 775"/>
                <a:gd name="T6" fmla="*/ 66015625 w 775"/>
                <a:gd name="T7" fmla="*/ 52734375 h 775"/>
                <a:gd name="T8" fmla="*/ 52734375 w 775"/>
                <a:gd name="T9" fmla="*/ 39453125 h 775"/>
                <a:gd name="T10" fmla="*/ 39453125 w 775"/>
                <a:gd name="T11" fmla="*/ 52734375 h 775"/>
                <a:gd name="T12" fmla="*/ 26562500 w 775"/>
                <a:gd name="T13" fmla="*/ 66015625 h 775"/>
                <a:gd name="T14" fmla="*/ 39453125 w 775"/>
                <a:gd name="T15" fmla="*/ 92187500 h 775"/>
                <a:gd name="T16" fmla="*/ 92187500 w 775"/>
                <a:gd name="T17" fmla="*/ 144921875 h 775"/>
                <a:gd name="T18" fmla="*/ 52734375 w 775"/>
                <a:gd name="T19" fmla="*/ 184375000 h 775"/>
                <a:gd name="T20" fmla="*/ 26562500 w 775"/>
                <a:gd name="T21" fmla="*/ 223828125 h 775"/>
                <a:gd name="T22" fmla="*/ 13281250 w 775"/>
                <a:gd name="T23" fmla="*/ 236718750 h 775"/>
                <a:gd name="T24" fmla="*/ 0 w 775"/>
                <a:gd name="T25" fmla="*/ 263281250 h 775"/>
                <a:gd name="T26" fmla="*/ 13281250 w 775"/>
                <a:gd name="T27" fmla="*/ 289453125 h 775"/>
                <a:gd name="T28" fmla="*/ 39453125 w 775"/>
                <a:gd name="T29" fmla="*/ 302734375 h 775"/>
                <a:gd name="T30" fmla="*/ 78906250 w 775"/>
                <a:gd name="T31" fmla="*/ 276171875 h 775"/>
                <a:gd name="T32" fmla="*/ 105468750 w 775"/>
                <a:gd name="T33" fmla="*/ 250000000 h 775"/>
                <a:gd name="T34" fmla="*/ 157812500 w 775"/>
                <a:gd name="T35" fmla="*/ 184375000 h 775"/>
                <a:gd name="T36" fmla="*/ 250000000 w 775"/>
                <a:gd name="T37" fmla="*/ 223828125 h 775"/>
                <a:gd name="T38" fmla="*/ 289453125 w 775"/>
                <a:gd name="T39" fmla="*/ 210546875 h 775"/>
                <a:gd name="T40" fmla="*/ 302734375 w 775"/>
                <a:gd name="T41" fmla="*/ 184375000 h 775"/>
                <a:gd name="T42" fmla="*/ 302734375 w 775"/>
                <a:gd name="T43" fmla="*/ 157812500 h 775"/>
                <a:gd name="T44" fmla="*/ 276171875 w 775"/>
                <a:gd name="T45" fmla="*/ 144921875 h 775"/>
                <a:gd name="T46" fmla="*/ 210546875 w 775"/>
                <a:gd name="T47" fmla="*/ 131640625 h 775"/>
                <a:gd name="T48" fmla="*/ 236718750 w 775"/>
                <a:gd name="T49" fmla="*/ 105468750 h 775"/>
                <a:gd name="T50" fmla="*/ 276171875 w 775"/>
                <a:gd name="T51" fmla="*/ 13281250 h 775"/>
                <a:gd name="T52" fmla="*/ 276171875 w 775"/>
                <a:gd name="T53" fmla="*/ 0 h 775"/>
                <a:gd name="T54" fmla="*/ 263281250 w 775"/>
                <a:gd name="T55" fmla="*/ 0 h 775"/>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775"/>
                <a:gd name="T85" fmla="*/ 0 h 775"/>
                <a:gd name="T86" fmla="*/ 775 w 775"/>
                <a:gd name="T87" fmla="*/ 775 h 775"/>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775" h="775" extrusionOk="0">
                  <a:moveTo>
                    <a:pt x="674" y="0"/>
                  </a:moveTo>
                  <a:lnTo>
                    <a:pt x="505" y="135"/>
                  </a:lnTo>
                  <a:lnTo>
                    <a:pt x="371" y="236"/>
                  </a:lnTo>
                  <a:lnTo>
                    <a:pt x="169" y="135"/>
                  </a:lnTo>
                  <a:lnTo>
                    <a:pt x="135" y="101"/>
                  </a:lnTo>
                  <a:lnTo>
                    <a:pt x="101" y="135"/>
                  </a:lnTo>
                  <a:lnTo>
                    <a:pt x="68" y="169"/>
                  </a:lnTo>
                  <a:lnTo>
                    <a:pt x="101" y="236"/>
                  </a:lnTo>
                  <a:lnTo>
                    <a:pt x="236" y="371"/>
                  </a:lnTo>
                  <a:lnTo>
                    <a:pt x="135" y="472"/>
                  </a:lnTo>
                  <a:lnTo>
                    <a:pt x="68" y="573"/>
                  </a:lnTo>
                  <a:lnTo>
                    <a:pt x="34" y="606"/>
                  </a:lnTo>
                  <a:lnTo>
                    <a:pt x="0" y="674"/>
                  </a:lnTo>
                  <a:lnTo>
                    <a:pt x="34" y="741"/>
                  </a:lnTo>
                  <a:lnTo>
                    <a:pt x="101" y="775"/>
                  </a:lnTo>
                  <a:lnTo>
                    <a:pt x="202" y="707"/>
                  </a:lnTo>
                  <a:lnTo>
                    <a:pt x="270" y="640"/>
                  </a:lnTo>
                  <a:lnTo>
                    <a:pt x="404" y="472"/>
                  </a:lnTo>
                  <a:lnTo>
                    <a:pt x="640" y="573"/>
                  </a:lnTo>
                  <a:lnTo>
                    <a:pt x="741" y="539"/>
                  </a:lnTo>
                  <a:lnTo>
                    <a:pt x="775" y="472"/>
                  </a:lnTo>
                  <a:lnTo>
                    <a:pt x="775" y="404"/>
                  </a:lnTo>
                  <a:lnTo>
                    <a:pt x="707" y="371"/>
                  </a:lnTo>
                  <a:lnTo>
                    <a:pt x="539" y="337"/>
                  </a:lnTo>
                  <a:lnTo>
                    <a:pt x="606" y="270"/>
                  </a:lnTo>
                  <a:lnTo>
                    <a:pt x="707" y="34"/>
                  </a:lnTo>
                  <a:lnTo>
                    <a:pt x="707" y="0"/>
                  </a:lnTo>
                  <a:lnTo>
                    <a:pt x="674" y="0"/>
                  </a:lnTo>
                  <a:close/>
                </a:path>
              </a:pathLst>
            </a:custGeom>
            <a:solidFill>
              <a:srgbClr val="BDD1D3"/>
            </a:solidFill>
            <a:ln>
              <a:noFill/>
            </a:ln>
          </p:spPr>
          <p:txBody>
            <a:bodyPr lIns="117025" tIns="117025" rIns="117025" bIns="117025" anchor="ctr"/>
            <a:lstStyle/>
            <a:p>
              <a:pPr>
                <a:defRPr/>
              </a:pPr>
              <a:endParaRPr lang="ru-RU" sz="1350"/>
            </a:p>
          </p:txBody>
        </p:sp>
        <p:sp>
          <p:nvSpPr>
            <p:cNvPr id="939" name="Shape 801">
              <a:extLst>
                <a:ext uri="{FF2B5EF4-FFF2-40B4-BE49-F238E27FC236}">
                  <a16:creationId xmlns:a16="http://schemas.microsoft.com/office/drawing/2014/main" id="{D74FBECA-2C02-87E5-F991-A2B3F9C77A8A}"/>
                </a:ext>
              </a:extLst>
            </p:cNvPr>
            <p:cNvSpPr>
              <a:spLocks/>
            </p:cNvSpPr>
            <p:nvPr/>
          </p:nvSpPr>
          <p:spPr bwMode="auto">
            <a:xfrm>
              <a:off x="4076081" y="2967025"/>
              <a:ext cx="63933" cy="60341"/>
            </a:xfrm>
            <a:custGeom>
              <a:avLst/>
              <a:gdLst>
                <a:gd name="T0" fmla="*/ 65625000 w 2559"/>
                <a:gd name="T1" fmla="*/ 66015625 h 2425"/>
                <a:gd name="T2" fmla="*/ 144531250 w 2559"/>
                <a:gd name="T3" fmla="*/ 105468750 h 2425"/>
                <a:gd name="T4" fmla="*/ 223437500 w 2559"/>
                <a:gd name="T5" fmla="*/ 118750000 h 2425"/>
                <a:gd name="T6" fmla="*/ 394531250 w 2559"/>
                <a:gd name="T7" fmla="*/ 105468750 h 2425"/>
                <a:gd name="T8" fmla="*/ 644531250 w 2559"/>
                <a:gd name="T9" fmla="*/ 118750000 h 2425"/>
                <a:gd name="T10" fmla="*/ 894531250 w 2559"/>
                <a:gd name="T11" fmla="*/ 132031250 h 2425"/>
                <a:gd name="T12" fmla="*/ 894531250 w 2559"/>
                <a:gd name="T13" fmla="*/ 276562500 h 2425"/>
                <a:gd name="T14" fmla="*/ 907421875 w 2559"/>
                <a:gd name="T15" fmla="*/ 421093750 h 2425"/>
                <a:gd name="T16" fmla="*/ 907421875 w 2559"/>
                <a:gd name="T17" fmla="*/ 618359375 h 2425"/>
                <a:gd name="T18" fmla="*/ 907421875 w 2559"/>
                <a:gd name="T19" fmla="*/ 723828125 h 2425"/>
                <a:gd name="T20" fmla="*/ 933984375 w 2559"/>
                <a:gd name="T21" fmla="*/ 815625000 h 2425"/>
                <a:gd name="T22" fmla="*/ 920703125 w 2559"/>
                <a:gd name="T23" fmla="*/ 815625000 h 2425"/>
                <a:gd name="T24" fmla="*/ 512890625 w 2559"/>
                <a:gd name="T25" fmla="*/ 828906250 h 2425"/>
                <a:gd name="T26" fmla="*/ 315625000 w 2559"/>
                <a:gd name="T27" fmla="*/ 842187500 h 2425"/>
                <a:gd name="T28" fmla="*/ 210546875 w 2559"/>
                <a:gd name="T29" fmla="*/ 855078125 h 2425"/>
                <a:gd name="T30" fmla="*/ 118359375 w 2559"/>
                <a:gd name="T31" fmla="*/ 868359375 h 2425"/>
                <a:gd name="T32" fmla="*/ 92187500 w 2559"/>
                <a:gd name="T33" fmla="*/ 671093750 h 2425"/>
                <a:gd name="T34" fmla="*/ 92187500 w 2559"/>
                <a:gd name="T35" fmla="*/ 473828125 h 2425"/>
                <a:gd name="T36" fmla="*/ 105078125 w 2559"/>
                <a:gd name="T37" fmla="*/ 276562500 h 2425"/>
                <a:gd name="T38" fmla="*/ 92187500 w 2559"/>
                <a:gd name="T39" fmla="*/ 171484375 h 2425"/>
                <a:gd name="T40" fmla="*/ 78906250 w 2559"/>
                <a:gd name="T41" fmla="*/ 118750000 h 2425"/>
                <a:gd name="T42" fmla="*/ 65625000 w 2559"/>
                <a:gd name="T43" fmla="*/ 66015625 h 2425"/>
                <a:gd name="T44" fmla="*/ 920703125 w 2559"/>
                <a:gd name="T45" fmla="*/ 390625 h 2425"/>
                <a:gd name="T46" fmla="*/ 920703125 w 2559"/>
                <a:gd name="T47" fmla="*/ 13671875 h 2425"/>
                <a:gd name="T48" fmla="*/ 907421875 w 2559"/>
                <a:gd name="T49" fmla="*/ 53125000 h 2425"/>
                <a:gd name="T50" fmla="*/ 683984375 w 2559"/>
                <a:gd name="T51" fmla="*/ 26562500 h 2425"/>
                <a:gd name="T52" fmla="*/ 460156250 w 2559"/>
                <a:gd name="T53" fmla="*/ 26562500 h 2425"/>
                <a:gd name="T54" fmla="*/ 250000000 w 2559"/>
                <a:gd name="T55" fmla="*/ 13671875 h 2425"/>
                <a:gd name="T56" fmla="*/ 157812500 w 2559"/>
                <a:gd name="T57" fmla="*/ 26562500 h 2425"/>
                <a:gd name="T58" fmla="*/ 105078125 w 2559"/>
                <a:gd name="T59" fmla="*/ 39843750 h 2425"/>
                <a:gd name="T60" fmla="*/ 65625000 w 2559"/>
                <a:gd name="T61" fmla="*/ 66015625 h 2425"/>
                <a:gd name="T62" fmla="*/ 52734375 w 2559"/>
                <a:gd name="T63" fmla="*/ 66015625 h 2425"/>
                <a:gd name="T64" fmla="*/ 26171875 w 2559"/>
                <a:gd name="T65" fmla="*/ 132031250 h 2425"/>
                <a:gd name="T66" fmla="*/ 13281250 w 2559"/>
                <a:gd name="T67" fmla="*/ 197656250 h 2425"/>
                <a:gd name="T68" fmla="*/ 0 w 2559"/>
                <a:gd name="T69" fmla="*/ 342187500 h 2425"/>
                <a:gd name="T70" fmla="*/ 13281250 w 2559"/>
                <a:gd name="T71" fmla="*/ 618359375 h 2425"/>
                <a:gd name="T72" fmla="*/ 13281250 w 2559"/>
                <a:gd name="T73" fmla="*/ 710546875 h 2425"/>
                <a:gd name="T74" fmla="*/ 13281250 w 2559"/>
                <a:gd name="T75" fmla="*/ 802734375 h 2425"/>
                <a:gd name="T76" fmla="*/ 13281250 w 2559"/>
                <a:gd name="T77" fmla="*/ 855078125 h 2425"/>
                <a:gd name="T78" fmla="*/ 26171875 w 2559"/>
                <a:gd name="T79" fmla="*/ 894531250 h 2425"/>
                <a:gd name="T80" fmla="*/ 52734375 w 2559"/>
                <a:gd name="T81" fmla="*/ 921093750 h 2425"/>
                <a:gd name="T82" fmla="*/ 92187500 w 2559"/>
                <a:gd name="T83" fmla="*/ 947265625 h 2425"/>
                <a:gd name="T84" fmla="*/ 118359375 w 2559"/>
                <a:gd name="T85" fmla="*/ 947265625 h 2425"/>
                <a:gd name="T86" fmla="*/ 118359375 w 2559"/>
                <a:gd name="T87" fmla="*/ 921093750 h 2425"/>
                <a:gd name="T88" fmla="*/ 223437500 w 2559"/>
                <a:gd name="T89" fmla="*/ 933984375 h 2425"/>
                <a:gd name="T90" fmla="*/ 315625000 w 2559"/>
                <a:gd name="T91" fmla="*/ 947265625 h 2425"/>
                <a:gd name="T92" fmla="*/ 526171875 w 2559"/>
                <a:gd name="T93" fmla="*/ 933984375 h 2425"/>
                <a:gd name="T94" fmla="*/ 920703125 w 2559"/>
                <a:gd name="T95" fmla="*/ 907812500 h 2425"/>
                <a:gd name="T96" fmla="*/ 946875000 w 2559"/>
                <a:gd name="T97" fmla="*/ 894531250 h 2425"/>
                <a:gd name="T98" fmla="*/ 973437500 w 2559"/>
                <a:gd name="T99" fmla="*/ 907812500 h 2425"/>
                <a:gd name="T100" fmla="*/ 986328125 w 2559"/>
                <a:gd name="T101" fmla="*/ 907812500 h 2425"/>
                <a:gd name="T102" fmla="*/ 986328125 w 2559"/>
                <a:gd name="T103" fmla="*/ 894531250 h 2425"/>
                <a:gd name="T104" fmla="*/ 999609375 w 2559"/>
                <a:gd name="T105" fmla="*/ 789453125 h 2425"/>
                <a:gd name="T106" fmla="*/ 999609375 w 2559"/>
                <a:gd name="T107" fmla="*/ 684375000 h 2425"/>
                <a:gd name="T108" fmla="*/ 986328125 w 2559"/>
                <a:gd name="T109" fmla="*/ 487109375 h 2425"/>
                <a:gd name="T110" fmla="*/ 973437500 w 2559"/>
                <a:gd name="T111" fmla="*/ 250390625 h 2425"/>
                <a:gd name="T112" fmla="*/ 973437500 w 2559"/>
                <a:gd name="T113" fmla="*/ 132031250 h 2425"/>
                <a:gd name="T114" fmla="*/ 960156250 w 2559"/>
                <a:gd name="T115" fmla="*/ 13671875 h 2425"/>
                <a:gd name="T116" fmla="*/ 946875000 w 2559"/>
                <a:gd name="T117" fmla="*/ 390625 h 2425"/>
                <a:gd name="T118" fmla="*/ 920703125 w 2559"/>
                <a:gd name="T119" fmla="*/ 390625 h 242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2559"/>
                <a:gd name="T181" fmla="*/ 0 h 2425"/>
                <a:gd name="T182" fmla="*/ 2559 w 2559"/>
                <a:gd name="T183" fmla="*/ 2425 h 242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2559" h="2425" extrusionOk="0">
                  <a:moveTo>
                    <a:pt x="168" y="169"/>
                  </a:moveTo>
                  <a:lnTo>
                    <a:pt x="370" y="270"/>
                  </a:lnTo>
                  <a:lnTo>
                    <a:pt x="572" y="304"/>
                  </a:lnTo>
                  <a:lnTo>
                    <a:pt x="1010" y="270"/>
                  </a:lnTo>
                  <a:lnTo>
                    <a:pt x="1650" y="304"/>
                  </a:lnTo>
                  <a:lnTo>
                    <a:pt x="2290" y="338"/>
                  </a:lnTo>
                  <a:lnTo>
                    <a:pt x="2290" y="708"/>
                  </a:lnTo>
                  <a:lnTo>
                    <a:pt x="2323" y="1078"/>
                  </a:lnTo>
                  <a:lnTo>
                    <a:pt x="2323" y="1583"/>
                  </a:lnTo>
                  <a:lnTo>
                    <a:pt x="2323" y="1853"/>
                  </a:lnTo>
                  <a:lnTo>
                    <a:pt x="2391" y="2088"/>
                  </a:lnTo>
                  <a:lnTo>
                    <a:pt x="2357" y="2088"/>
                  </a:lnTo>
                  <a:lnTo>
                    <a:pt x="1313" y="2122"/>
                  </a:lnTo>
                  <a:lnTo>
                    <a:pt x="808" y="2156"/>
                  </a:lnTo>
                  <a:lnTo>
                    <a:pt x="539" y="2189"/>
                  </a:lnTo>
                  <a:lnTo>
                    <a:pt x="303" y="2223"/>
                  </a:lnTo>
                  <a:lnTo>
                    <a:pt x="236" y="1718"/>
                  </a:lnTo>
                  <a:lnTo>
                    <a:pt x="236" y="1213"/>
                  </a:lnTo>
                  <a:lnTo>
                    <a:pt x="269" y="708"/>
                  </a:lnTo>
                  <a:lnTo>
                    <a:pt x="236" y="439"/>
                  </a:lnTo>
                  <a:lnTo>
                    <a:pt x="202" y="304"/>
                  </a:lnTo>
                  <a:lnTo>
                    <a:pt x="168" y="169"/>
                  </a:lnTo>
                  <a:close/>
                  <a:moveTo>
                    <a:pt x="2357" y="1"/>
                  </a:moveTo>
                  <a:lnTo>
                    <a:pt x="2357" y="35"/>
                  </a:lnTo>
                  <a:lnTo>
                    <a:pt x="2323" y="136"/>
                  </a:lnTo>
                  <a:lnTo>
                    <a:pt x="1751" y="68"/>
                  </a:lnTo>
                  <a:lnTo>
                    <a:pt x="1178" y="68"/>
                  </a:lnTo>
                  <a:lnTo>
                    <a:pt x="640" y="35"/>
                  </a:lnTo>
                  <a:lnTo>
                    <a:pt x="404" y="68"/>
                  </a:lnTo>
                  <a:lnTo>
                    <a:pt x="269" y="102"/>
                  </a:lnTo>
                  <a:lnTo>
                    <a:pt x="168" y="169"/>
                  </a:lnTo>
                  <a:lnTo>
                    <a:pt x="135" y="169"/>
                  </a:lnTo>
                  <a:lnTo>
                    <a:pt x="67" y="338"/>
                  </a:lnTo>
                  <a:lnTo>
                    <a:pt x="34" y="506"/>
                  </a:lnTo>
                  <a:lnTo>
                    <a:pt x="0" y="876"/>
                  </a:lnTo>
                  <a:lnTo>
                    <a:pt x="34" y="1583"/>
                  </a:lnTo>
                  <a:lnTo>
                    <a:pt x="34" y="1819"/>
                  </a:lnTo>
                  <a:lnTo>
                    <a:pt x="34" y="2055"/>
                  </a:lnTo>
                  <a:lnTo>
                    <a:pt x="34" y="2189"/>
                  </a:lnTo>
                  <a:lnTo>
                    <a:pt x="67" y="2290"/>
                  </a:lnTo>
                  <a:lnTo>
                    <a:pt x="135" y="2358"/>
                  </a:lnTo>
                  <a:lnTo>
                    <a:pt x="236" y="2425"/>
                  </a:lnTo>
                  <a:lnTo>
                    <a:pt x="303" y="2425"/>
                  </a:lnTo>
                  <a:lnTo>
                    <a:pt x="303" y="2358"/>
                  </a:lnTo>
                  <a:lnTo>
                    <a:pt x="572" y="2391"/>
                  </a:lnTo>
                  <a:lnTo>
                    <a:pt x="808" y="2425"/>
                  </a:lnTo>
                  <a:lnTo>
                    <a:pt x="1347" y="2391"/>
                  </a:lnTo>
                  <a:lnTo>
                    <a:pt x="2357" y="2324"/>
                  </a:lnTo>
                  <a:lnTo>
                    <a:pt x="2424" y="2290"/>
                  </a:lnTo>
                  <a:lnTo>
                    <a:pt x="2492" y="2324"/>
                  </a:lnTo>
                  <a:lnTo>
                    <a:pt x="2525" y="2324"/>
                  </a:lnTo>
                  <a:lnTo>
                    <a:pt x="2525" y="2290"/>
                  </a:lnTo>
                  <a:lnTo>
                    <a:pt x="2559" y="2021"/>
                  </a:lnTo>
                  <a:lnTo>
                    <a:pt x="2559" y="1752"/>
                  </a:lnTo>
                  <a:lnTo>
                    <a:pt x="2525" y="1247"/>
                  </a:lnTo>
                  <a:lnTo>
                    <a:pt x="2492" y="641"/>
                  </a:lnTo>
                  <a:lnTo>
                    <a:pt x="2492" y="338"/>
                  </a:lnTo>
                  <a:lnTo>
                    <a:pt x="2458" y="35"/>
                  </a:lnTo>
                  <a:lnTo>
                    <a:pt x="2424" y="1"/>
                  </a:lnTo>
                  <a:lnTo>
                    <a:pt x="2357" y="1"/>
                  </a:lnTo>
                  <a:close/>
                </a:path>
              </a:pathLst>
            </a:custGeom>
            <a:solidFill>
              <a:srgbClr val="BDD1D3"/>
            </a:solidFill>
            <a:ln>
              <a:noFill/>
            </a:ln>
          </p:spPr>
          <p:txBody>
            <a:bodyPr lIns="117025" tIns="117025" rIns="117025" bIns="117025" anchor="ctr"/>
            <a:lstStyle/>
            <a:p>
              <a:pPr>
                <a:defRPr/>
              </a:pPr>
              <a:endParaRPr lang="ru-RU" sz="1350"/>
            </a:p>
          </p:txBody>
        </p:sp>
        <p:sp>
          <p:nvSpPr>
            <p:cNvPr id="940" name="Shape 802">
              <a:extLst>
                <a:ext uri="{FF2B5EF4-FFF2-40B4-BE49-F238E27FC236}">
                  <a16:creationId xmlns:a16="http://schemas.microsoft.com/office/drawing/2014/main" id="{16E8E955-885D-4CED-DD9A-956E2BF404C4}"/>
                </a:ext>
              </a:extLst>
            </p:cNvPr>
            <p:cNvSpPr>
              <a:spLocks/>
            </p:cNvSpPr>
            <p:nvPr/>
          </p:nvSpPr>
          <p:spPr bwMode="auto">
            <a:xfrm>
              <a:off x="4101176" y="2991520"/>
              <a:ext cx="16133" cy="19118"/>
            </a:xfrm>
            <a:custGeom>
              <a:avLst/>
              <a:gdLst>
                <a:gd name="T0" fmla="*/ 39453125 w 640"/>
                <a:gd name="T1" fmla="*/ 0 h 775"/>
                <a:gd name="T2" fmla="*/ 26171875 w 640"/>
                <a:gd name="T3" fmla="*/ 13281250 h 775"/>
                <a:gd name="T4" fmla="*/ 13281250 w 640"/>
                <a:gd name="T5" fmla="*/ 131640625 h 775"/>
                <a:gd name="T6" fmla="*/ 13281250 w 640"/>
                <a:gd name="T7" fmla="*/ 236718750 h 775"/>
                <a:gd name="T8" fmla="*/ 26171875 w 640"/>
                <a:gd name="T9" fmla="*/ 250000000 h 775"/>
                <a:gd name="T10" fmla="*/ 26171875 w 640"/>
                <a:gd name="T11" fmla="*/ 263281250 h 775"/>
                <a:gd name="T12" fmla="*/ 0 w 640"/>
                <a:gd name="T13" fmla="*/ 263281250 h 775"/>
                <a:gd name="T14" fmla="*/ 0 w 640"/>
                <a:gd name="T15" fmla="*/ 276171875 h 775"/>
                <a:gd name="T16" fmla="*/ 65625000 w 640"/>
                <a:gd name="T17" fmla="*/ 302734375 h 775"/>
                <a:gd name="T18" fmla="*/ 144531250 w 640"/>
                <a:gd name="T19" fmla="*/ 302734375 h 775"/>
                <a:gd name="T20" fmla="*/ 197265625 w 640"/>
                <a:gd name="T21" fmla="*/ 289453125 h 775"/>
                <a:gd name="T22" fmla="*/ 223828125 w 640"/>
                <a:gd name="T23" fmla="*/ 276171875 h 775"/>
                <a:gd name="T24" fmla="*/ 250000000 w 640"/>
                <a:gd name="T25" fmla="*/ 263281250 h 775"/>
                <a:gd name="T26" fmla="*/ 250000000 w 640"/>
                <a:gd name="T27" fmla="*/ 250000000 h 775"/>
                <a:gd name="T28" fmla="*/ 236718750 w 640"/>
                <a:gd name="T29" fmla="*/ 236718750 h 775"/>
                <a:gd name="T30" fmla="*/ 210546875 w 640"/>
                <a:gd name="T31" fmla="*/ 223828125 h 775"/>
                <a:gd name="T32" fmla="*/ 184375000 w 640"/>
                <a:gd name="T33" fmla="*/ 236718750 h 775"/>
                <a:gd name="T34" fmla="*/ 131640625 w 640"/>
                <a:gd name="T35" fmla="*/ 250000000 h 775"/>
                <a:gd name="T36" fmla="*/ 65625000 w 640"/>
                <a:gd name="T37" fmla="*/ 263281250 h 775"/>
                <a:gd name="T38" fmla="*/ 65625000 w 640"/>
                <a:gd name="T39" fmla="*/ 236718750 h 775"/>
                <a:gd name="T40" fmla="*/ 65625000 w 640"/>
                <a:gd name="T41" fmla="*/ 144921875 h 775"/>
                <a:gd name="T42" fmla="*/ 92187500 w 640"/>
                <a:gd name="T43" fmla="*/ 157812500 h 775"/>
                <a:gd name="T44" fmla="*/ 184375000 w 640"/>
                <a:gd name="T45" fmla="*/ 157812500 h 775"/>
                <a:gd name="T46" fmla="*/ 197265625 w 640"/>
                <a:gd name="T47" fmla="*/ 131640625 h 775"/>
                <a:gd name="T48" fmla="*/ 197265625 w 640"/>
                <a:gd name="T49" fmla="*/ 118359375 h 775"/>
                <a:gd name="T50" fmla="*/ 184375000 w 640"/>
                <a:gd name="T51" fmla="*/ 92187500 h 775"/>
                <a:gd name="T52" fmla="*/ 78906250 w 640"/>
                <a:gd name="T53" fmla="*/ 92187500 h 775"/>
                <a:gd name="T54" fmla="*/ 65625000 w 640"/>
                <a:gd name="T55" fmla="*/ 105468750 h 775"/>
                <a:gd name="T56" fmla="*/ 52734375 w 640"/>
                <a:gd name="T57" fmla="*/ 13281250 h 775"/>
                <a:gd name="T58" fmla="*/ 39453125 w 640"/>
                <a:gd name="T59" fmla="*/ 13281250 h 775"/>
                <a:gd name="T60" fmla="*/ 39453125 w 640"/>
                <a:gd name="T61" fmla="*/ 0 h 77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40"/>
                <a:gd name="T94" fmla="*/ 0 h 775"/>
                <a:gd name="T95" fmla="*/ 640 w 640"/>
                <a:gd name="T96" fmla="*/ 775 h 775"/>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40" h="775" extrusionOk="0">
                  <a:moveTo>
                    <a:pt x="101" y="0"/>
                  </a:moveTo>
                  <a:lnTo>
                    <a:pt x="67" y="34"/>
                  </a:lnTo>
                  <a:lnTo>
                    <a:pt x="34" y="337"/>
                  </a:lnTo>
                  <a:lnTo>
                    <a:pt x="34" y="606"/>
                  </a:lnTo>
                  <a:lnTo>
                    <a:pt x="67" y="640"/>
                  </a:lnTo>
                  <a:lnTo>
                    <a:pt x="67" y="674"/>
                  </a:lnTo>
                  <a:lnTo>
                    <a:pt x="0" y="674"/>
                  </a:lnTo>
                  <a:lnTo>
                    <a:pt x="0" y="707"/>
                  </a:lnTo>
                  <a:lnTo>
                    <a:pt x="168" y="775"/>
                  </a:lnTo>
                  <a:lnTo>
                    <a:pt x="370" y="775"/>
                  </a:lnTo>
                  <a:lnTo>
                    <a:pt x="505" y="741"/>
                  </a:lnTo>
                  <a:lnTo>
                    <a:pt x="573" y="707"/>
                  </a:lnTo>
                  <a:lnTo>
                    <a:pt x="640" y="674"/>
                  </a:lnTo>
                  <a:lnTo>
                    <a:pt x="640" y="640"/>
                  </a:lnTo>
                  <a:lnTo>
                    <a:pt x="606" y="606"/>
                  </a:lnTo>
                  <a:lnTo>
                    <a:pt x="539" y="573"/>
                  </a:lnTo>
                  <a:lnTo>
                    <a:pt x="472" y="606"/>
                  </a:lnTo>
                  <a:lnTo>
                    <a:pt x="337" y="640"/>
                  </a:lnTo>
                  <a:lnTo>
                    <a:pt x="168" y="674"/>
                  </a:lnTo>
                  <a:lnTo>
                    <a:pt x="168" y="606"/>
                  </a:lnTo>
                  <a:lnTo>
                    <a:pt x="168" y="371"/>
                  </a:lnTo>
                  <a:lnTo>
                    <a:pt x="236" y="404"/>
                  </a:lnTo>
                  <a:lnTo>
                    <a:pt x="472" y="404"/>
                  </a:lnTo>
                  <a:lnTo>
                    <a:pt x="505" y="337"/>
                  </a:lnTo>
                  <a:lnTo>
                    <a:pt x="505" y="303"/>
                  </a:lnTo>
                  <a:lnTo>
                    <a:pt x="472" y="236"/>
                  </a:lnTo>
                  <a:lnTo>
                    <a:pt x="202" y="236"/>
                  </a:lnTo>
                  <a:lnTo>
                    <a:pt x="168" y="270"/>
                  </a:lnTo>
                  <a:lnTo>
                    <a:pt x="135" y="34"/>
                  </a:lnTo>
                  <a:lnTo>
                    <a:pt x="101" y="34"/>
                  </a:lnTo>
                  <a:lnTo>
                    <a:pt x="101" y="0"/>
                  </a:lnTo>
                  <a:close/>
                </a:path>
              </a:pathLst>
            </a:custGeom>
            <a:solidFill>
              <a:srgbClr val="BDD1D3"/>
            </a:solidFill>
            <a:ln>
              <a:noFill/>
            </a:ln>
          </p:spPr>
          <p:txBody>
            <a:bodyPr lIns="117025" tIns="117025" rIns="117025" bIns="117025" anchor="ctr"/>
            <a:lstStyle/>
            <a:p>
              <a:pPr>
                <a:defRPr/>
              </a:pPr>
              <a:endParaRPr lang="ru-RU" sz="1350"/>
            </a:p>
          </p:txBody>
        </p:sp>
        <p:sp>
          <p:nvSpPr>
            <p:cNvPr id="941" name="Shape 803">
              <a:extLst>
                <a:ext uri="{FF2B5EF4-FFF2-40B4-BE49-F238E27FC236}">
                  <a16:creationId xmlns:a16="http://schemas.microsoft.com/office/drawing/2014/main" id="{BAC1952F-0EF1-C1E7-AE34-CD8ADA92BFF5}"/>
                </a:ext>
              </a:extLst>
            </p:cNvPr>
            <p:cNvSpPr>
              <a:spLocks/>
            </p:cNvSpPr>
            <p:nvPr/>
          </p:nvSpPr>
          <p:spPr bwMode="auto">
            <a:xfrm>
              <a:off x="4046206" y="3060226"/>
              <a:ext cx="15535" cy="22105"/>
            </a:xfrm>
            <a:custGeom>
              <a:avLst/>
              <a:gdLst>
                <a:gd name="T0" fmla="*/ 144921875 w 607"/>
                <a:gd name="T1" fmla="*/ 0 h 876"/>
                <a:gd name="T2" fmla="*/ 118750000 w 607"/>
                <a:gd name="T3" fmla="*/ 13281250 h 876"/>
                <a:gd name="T4" fmla="*/ 66015625 w 607"/>
                <a:gd name="T5" fmla="*/ 26171875 h 876"/>
                <a:gd name="T6" fmla="*/ 39843750 w 607"/>
                <a:gd name="T7" fmla="*/ 52734375 h 876"/>
                <a:gd name="T8" fmla="*/ 39843750 w 607"/>
                <a:gd name="T9" fmla="*/ 65625000 h 876"/>
                <a:gd name="T10" fmla="*/ 26562500 w 607"/>
                <a:gd name="T11" fmla="*/ 105078125 h 876"/>
                <a:gd name="T12" fmla="*/ 26562500 w 607"/>
                <a:gd name="T13" fmla="*/ 131640625 h 876"/>
                <a:gd name="T14" fmla="*/ 52734375 w 607"/>
                <a:gd name="T15" fmla="*/ 171093750 h 876"/>
                <a:gd name="T16" fmla="*/ 105468750 w 607"/>
                <a:gd name="T17" fmla="*/ 197265625 h 876"/>
                <a:gd name="T18" fmla="*/ 158203125 w 607"/>
                <a:gd name="T19" fmla="*/ 210546875 h 876"/>
                <a:gd name="T20" fmla="*/ 158203125 w 607"/>
                <a:gd name="T21" fmla="*/ 236718750 h 876"/>
                <a:gd name="T22" fmla="*/ 131640625 w 607"/>
                <a:gd name="T23" fmla="*/ 262890625 h 876"/>
                <a:gd name="T24" fmla="*/ 118750000 w 607"/>
                <a:gd name="T25" fmla="*/ 276171875 h 876"/>
                <a:gd name="T26" fmla="*/ 92187500 w 607"/>
                <a:gd name="T27" fmla="*/ 262890625 h 876"/>
                <a:gd name="T28" fmla="*/ 52734375 w 607"/>
                <a:gd name="T29" fmla="*/ 250000000 h 876"/>
                <a:gd name="T30" fmla="*/ 13281250 w 607"/>
                <a:gd name="T31" fmla="*/ 250000000 h 876"/>
                <a:gd name="T32" fmla="*/ 390625 w 607"/>
                <a:gd name="T33" fmla="*/ 262890625 h 876"/>
                <a:gd name="T34" fmla="*/ 390625 w 607"/>
                <a:gd name="T35" fmla="*/ 289453125 h 876"/>
                <a:gd name="T36" fmla="*/ 13281250 w 607"/>
                <a:gd name="T37" fmla="*/ 302343750 h 876"/>
                <a:gd name="T38" fmla="*/ 52734375 w 607"/>
                <a:gd name="T39" fmla="*/ 328906250 h 876"/>
                <a:gd name="T40" fmla="*/ 92187500 w 607"/>
                <a:gd name="T41" fmla="*/ 341796875 h 876"/>
                <a:gd name="T42" fmla="*/ 131640625 w 607"/>
                <a:gd name="T43" fmla="*/ 341796875 h 876"/>
                <a:gd name="T44" fmla="*/ 171093750 w 607"/>
                <a:gd name="T45" fmla="*/ 315625000 h 876"/>
                <a:gd name="T46" fmla="*/ 210546875 w 607"/>
                <a:gd name="T47" fmla="*/ 289453125 h 876"/>
                <a:gd name="T48" fmla="*/ 223828125 w 607"/>
                <a:gd name="T49" fmla="*/ 250000000 h 876"/>
                <a:gd name="T50" fmla="*/ 237109375 w 607"/>
                <a:gd name="T51" fmla="*/ 210546875 h 876"/>
                <a:gd name="T52" fmla="*/ 223828125 w 607"/>
                <a:gd name="T53" fmla="*/ 171093750 h 876"/>
                <a:gd name="T54" fmla="*/ 210546875 w 607"/>
                <a:gd name="T55" fmla="*/ 157812500 h 876"/>
                <a:gd name="T56" fmla="*/ 184375000 w 607"/>
                <a:gd name="T57" fmla="*/ 144531250 h 876"/>
                <a:gd name="T58" fmla="*/ 131640625 w 607"/>
                <a:gd name="T59" fmla="*/ 131640625 h 876"/>
                <a:gd name="T60" fmla="*/ 118750000 w 607"/>
                <a:gd name="T61" fmla="*/ 118359375 h 876"/>
                <a:gd name="T62" fmla="*/ 105468750 w 607"/>
                <a:gd name="T63" fmla="*/ 105078125 h 876"/>
                <a:gd name="T64" fmla="*/ 105468750 w 607"/>
                <a:gd name="T65" fmla="*/ 78906250 h 876"/>
                <a:gd name="T66" fmla="*/ 131640625 w 607"/>
                <a:gd name="T67" fmla="*/ 65625000 h 876"/>
                <a:gd name="T68" fmla="*/ 197656250 w 607"/>
                <a:gd name="T69" fmla="*/ 65625000 h 876"/>
                <a:gd name="T70" fmla="*/ 197656250 w 607"/>
                <a:gd name="T71" fmla="*/ 52734375 h 876"/>
                <a:gd name="T72" fmla="*/ 184375000 w 607"/>
                <a:gd name="T73" fmla="*/ 26171875 h 876"/>
                <a:gd name="T74" fmla="*/ 171093750 w 607"/>
                <a:gd name="T75" fmla="*/ 13281250 h 876"/>
                <a:gd name="T76" fmla="*/ 144921875 w 607"/>
                <a:gd name="T77" fmla="*/ 0 h 87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607"/>
                <a:gd name="T118" fmla="*/ 0 h 876"/>
                <a:gd name="T119" fmla="*/ 607 w 607"/>
                <a:gd name="T120" fmla="*/ 876 h 87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607" h="876" extrusionOk="0">
                  <a:moveTo>
                    <a:pt x="371" y="0"/>
                  </a:moveTo>
                  <a:lnTo>
                    <a:pt x="304" y="34"/>
                  </a:lnTo>
                  <a:lnTo>
                    <a:pt x="169" y="67"/>
                  </a:lnTo>
                  <a:lnTo>
                    <a:pt x="102" y="135"/>
                  </a:lnTo>
                  <a:lnTo>
                    <a:pt x="102" y="168"/>
                  </a:lnTo>
                  <a:lnTo>
                    <a:pt x="68" y="269"/>
                  </a:lnTo>
                  <a:lnTo>
                    <a:pt x="68" y="337"/>
                  </a:lnTo>
                  <a:lnTo>
                    <a:pt x="135" y="438"/>
                  </a:lnTo>
                  <a:lnTo>
                    <a:pt x="270" y="505"/>
                  </a:lnTo>
                  <a:lnTo>
                    <a:pt x="405" y="539"/>
                  </a:lnTo>
                  <a:lnTo>
                    <a:pt x="405" y="606"/>
                  </a:lnTo>
                  <a:lnTo>
                    <a:pt x="337" y="673"/>
                  </a:lnTo>
                  <a:lnTo>
                    <a:pt x="304" y="707"/>
                  </a:lnTo>
                  <a:lnTo>
                    <a:pt x="236" y="673"/>
                  </a:lnTo>
                  <a:lnTo>
                    <a:pt x="135" y="640"/>
                  </a:lnTo>
                  <a:lnTo>
                    <a:pt x="34" y="640"/>
                  </a:lnTo>
                  <a:lnTo>
                    <a:pt x="1" y="673"/>
                  </a:lnTo>
                  <a:lnTo>
                    <a:pt x="1" y="741"/>
                  </a:lnTo>
                  <a:lnTo>
                    <a:pt x="34" y="774"/>
                  </a:lnTo>
                  <a:lnTo>
                    <a:pt x="135" y="842"/>
                  </a:lnTo>
                  <a:lnTo>
                    <a:pt x="236" y="875"/>
                  </a:lnTo>
                  <a:lnTo>
                    <a:pt x="337" y="875"/>
                  </a:lnTo>
                  <a:lnTo>
                    <a:pt x="438" y="808"/>
                  </a:lnTo>
                  <a:lnTo>
                    <a:pt x="539" y="741"/>
                  </a:lnTo>
                  <a:lnTo>
                    <a:pt x="573" y="640"/>
                  </a:lnTo>
                  <a:lnTo>
                    <a:pt x="607" y="539"/>
                  </a:lnTo>
                  <a:lnTo>
                    <a:pt x="573" y="438"/>
                  </a:lnTo>
                  <a:lnTo>
                    <a:pt x="539" y="404"/>
                  </a:lnTo>
                  <a:lnTo>
                    <a:pt x="472" y="370"/>
                  </a:lnTo>
                  <a:lnTo>
                    <a:pt x="337" y="337"/>
                  </a:lnTo>
                  <a:lnTo>
                    <a:pt x="304" y="303"/>
                  </a:lnTo>
                  <a:lnTo>
                    <a:pt x="270" y="269"/>
                  </a:lnTo>
                  <a:lnTo>
                    <a:pt x="270" y="202"/>
                  </a:lnTo>
                  <a:lnTo>
                    <a:pt x="337" y="168"/>
                  </a:lnTo>
                  <a:lnTo>
                    <a:pt x="506" y="168"/>
                  </a:lnTo>
                  <a:lnTo>
                    <a:pt x="506" y="135"/>
                  </a:lnTo>
                  <a:lnTo>
                    <a:pt x="472" y="67"/>
                  </a:lnTo>
                  <a:lnTo>
                    <a:pt x="438" y="34"/>
                  </a:lnTo>
                  <a:lnTo>
                    <a:pt x="371" y="0"/>
                  </a:lnTo>
                  <a:close/>
                </a:path>
              </a:pathLst>
            </a:custGeom>
            <a:solidFill>
              <a:srgbClr val="BDD1D3"/>
            </a:solidFill>
            <a:ln>
              <a:noFill/>
            </a:ln>
          </p:spPr>
          <p:txBody>
            <a:bodyPr lIns="117025" tIns="117025" rIns="117025" bIns="117025" anchor="ctr"/>
            <a:lstStyle/>
            <a:p>
              <a:pPr>
                <a:defRPr/>
              </a:pPr>
              <a:endParaRPr lang="ru-RU" sz="1350"/>
            </a:p>
          </p:txBody>
        </p:sp>
        <p:sp>
          <p:nvSpPr>
            <p:cNvPr id="942" name="Shape 804">
              <a:extLst>
                <a:ext uri="{FF2B5EF4-FFF2-40B4-BE49-F238E27FC236}">
                  <a16:creationId xmlns:a16="http://schemas.microsoft.com/office/drawing/2014/main" id="{5A203137-7B48-733E-E3CC-CA89AF85E0FD}"/>
                </a:ext>
              </a:extLst>
            </p:cNvPr>
            <p:cNvSpPr>
              <a:spLocks/>
            </p:cNvSpPr>
            <p:nvPr/>
          </p:nvSpPr>
          <p:spPr bwMode="auto">
            <a:xfrm>
              <a:off x="4022305" y="3037523"/>
              <a:ext cx="61543" cy="60939"/>
            </a:xfrm>
            <a:custGeom>
              <a:avLst/>
              <a:gdLst>
                <a:gd name="T0" fmla="*/ 894531250 w 2459"/>
                <a:gd name="T1" fmla="*/ 79296875 h 2426"/>
                <a:gd name="T2" fmla="*/ 881250000 w 2459"/>
                <a:gd name="T3" fmla="*/ 250390625 h 2426"/>
                <a:gd name="T4" fmla="*/ 881250000 w 2459"/>
                <a:gd name="T5" fmla="*/ 421093750 h 2426"/>
                <a:gd name="T6" fmla="*/ 867968750 w 2459"/>
                <a:gd name="T7" fmla="*/ 631640625 h 2426"/>
                <a:gd name="T8" fmla="*/ 867968750 w 2459"/>
                <a:gd name="T9" fmla="*/ 842187500 h 2426"/>
                <a:gd name="T10" fmla="*/ 762890625 w 2459"/>
                <a:gd name="T11" fmla="*/ 828906250 h 2426"/>
                <a:gd name="T12" fmla="*/ 657812500 w 2459"/>
                <a:gd name="T13" fmla="*/ 815625000 h 2426"/>
                <a:gd name="T14" fmla="*/ 447265625 w 2459"/>
                <a:gd name="T15" fmla="*/ 828906250 h 2426"/>
                <a:gd name="T16" fmla="*/ 276171875 w 2459"/>
                <a:gd name="T17" fmla="*/ 842187500 h 2426"/>
                <a:gd name="T18" fmla="*/ 184375000 w 2459"/>
                <a:gd name="T19" fmla="*/ 842187500 h 2426"/>
                <a:gd name="T20" fmla="*/ 105468750 w 2459"/>
                <a:gd name="T21" fmla="*/ 868359375 h 2426"/>
                <a:gd name="T22" fmla="*/ 105468750 w 2459"/>
                <a:gd name="T23" fmla="*/ 657812500 h 2426"/>
                <a:gd name="T24" fmla="*/ 92187500 w 2459"/>
                <a:gd name="T25" fmla="*/ 460546875 h 2426"/>
                <a:gd name="T26" fmla="*/ 78906250 w 2459"/>
                <a:gd name="T27" fmla="*/ 289843750 h 2426"/>
                <a:gd name="T28" fmla="*/ 78906250 w 2459"/>
                <a:gd name="T29" fmla="*/ 118750000 h 2426"/>
                <a:gd name="T30" fmla="*/ 486718750 w 2459"/>
                <a:gd name="T31" fmla="*/ 105468750 h 2426"/>
                <a:gd name="T32" fmla="*/ 683984375 w 2459"/>
                <a:gd name="T33" fmla="*/ 92578125 h 2426"/>
                <a:gd name="T34" fmla="*/ 894531250 w 2459"/>
                <a:gd name="T35" fmla="*/ 79296875 h 2426"/>
                <a:gd name="T36" fmla="*/ 683984375 w 2459"/>
                <a:gd name="T37" fmla="*/ 390625 h 2426"/>
                <a:gd name="T38" fmla="*/ 473437500 w 2459"/>
                <a:gd name="T39" fmla="*/ 13671875 h 2426"/>
                <a:gd name="T40" fmla="*/ 66015625 w 2459"/>
                <a:gd name="T41" fmla="*/ 39843750 h 2426"/>
                <a:gd name="T42" fmla="*/ 52734375 w 2459"/>
                <a:gd name="T43" fmla="*/ 39843750 h 2426"/>
                <a:gd name="T44" fmla="*/ 39453125 w 2459"/>
                <a:gd name="T45" fmla="*/ 53125000 h 2426"/>
                <a:gd name="T46" fmla="*/ 26562500 w 2459"/>
                <a:gd name="T47" fmla="*/ 66015625 h 2426"/>
                <a:gd name="T48" fmla="*/ 0 w 2459"/>
                <a:gd name="T49" fmla="*/ 171484375 h 2426"/>
                <a:gd name="T50" fmla="*/ 0 w 2459"/>
                <a:gd name="T51" fmla="*/ 289843750 h 2426"/>
                <a:gd name="T52" fmla="*/ 13281250 w 2459"/>
                <a:gd name="T53" fmla="*/ 526562500 h 2426"/>
                <a:gd name="T54" fmla="*/ 13281250 w 2459"/>
                <a:gd name="T55" fmla="*/ 723828125 h 2426"/>
                <a:gd name="T56" fmla="*/ 26562500 w 2459"/>
                <a:gd name="T57" fmla="*/ 828906250 h 2426"/>
                <a:gd name="T58" fmla="*/ 39453125 w 2459"/>
                <a:gd name="T59" fmla="*/ 921093750 h 2426"/>
                <a:gd name="T60" fmla="*/ 52734375 w 2459"/>
                <a:gd name="T61" fmla="*/ 933984375 h 2426"/>
                <a:gd name="T62" fmla="*/ 66015625 w 2459"/>
                <a:gd name="T63" fmla="*/ 947265625 h 2426"/>
                <a:gd name="T64" fmla="*/ 78906250 w 2459"/>
                <a:gd name="T65" fmla="*/ 947265625 h 2426"/>
                <a:gd name="T66" fmla="*/ 92187500 w 2459"/>
                <a:gd name="T67" fmla="*/ 933984375 h 2426"/>
                <a:gd name="T68" fmla="*/ 302734375 w 2459"/>
                <a:gd name="T69" fmla="*/ 933984375 h 2426"/>
                <a:gd name="T70" fmla="*/ 512890625 w 2459"/>
                <a:gd name="T71" fmla="*/ 921093750 h 2426"/>
                <a:gd name="T72" fmla="*/ 697265625 w 2459"/>
                <a:gd name="T73" fmla="*/ 921093750 h 2426"/>
                <a:gd name="T74" fmla="*/ 789062500 w 2459"/>
                <a:gd name="T75" fmla="*/ 907812500 h 2426"/>
                <a:gd name="T76" fmla="*/ 881250000 w 2459"/>
                <a:gd name="T77" fmla="*/ 894531250 h 2426"/>
                <a:gd name="T78" fmla="*/ 881250000 w 2459"/>
                <a:gd name="T79" fmla="*/ 881640625 h 2426"/>
                <a:gd name="T80" fmla="*/ 907421875 w 2459"/>
                <a:gd name="T81" fmla="*/ 894531250 h 2426"/>
                <a:gd name="T82" fmla="*/ 920703125 w 2459"/>
                <a:gd name="T83" fmla="*/ 881640625 h 2426"/>
                <a:gd name="T84" fmla="*/ 933984375 w 2459"/>
                <a:gd name="T85" fmla="*/ 868359375 h 2426"/>
                <a:gd name="T86" fmla="*/ 946875000 w 2459"/>
                <a:gd name="T87" fmla="*/ 763281250 h 2426"/>
                <a:gd name="T88" fmla="*/ 960156250 w 2459"/>
                <a:gd name="T89" fmla="*/ 644921875 h 2426"/>
                <a:gd name="T90" fmla="*/ 960156250 w 2459"/>
                <a:gd name="T91" fmla="*/ 408203125 h 2426"/>
                <a:gd name="T92" fmla="*/ 960156250 w 2459"/>
                <a:gd name="T93" fmla="*/ 223828125 h 2426"/>
                <a:gd name="T94" fmla="*/ 946875000 w 2459"/>
                <a:gd name="T95" fmla="*/ 132031250 h 2426"/>
                <a:gd name="T96" fmla="*/ 920703125 w 2459"/>
                <a:gd name="T97" fmla="*/ 39843750 h 2426"/>
                <a:gd name="T98" fmla="*/ 920703125 w 2459"/>
                <a:gd name="T99" fmla="*/ 13671875 h 2426"/>
                <a:gd name="T100" fmla="*/ 894531250 w 2459"/>
                <a:gd name="T101" fmla="*/ 390625 h 2426"/>
                <a:gd name="T102" fmla="*/ 683984375 w 2459"/>
                <a:gd name="T103" fmla="*/ 390625 h 242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459"/>
                <a:gd name="T157" fmla="*/ 0 h 2426"/>
                <a:gd name="T158" fmla="*/ 2459 w 2459"/>
                <a:gd name="T159" fmla="*/ 2426 h 242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459" h="2426" extrusionOk="0">
                  <a:moveTo>
                    <a:pt x="2290" y="203"/>
                  </a:moveTo>
                  <a:lnTo>
                    <a:pt x="2256" y="641"/>
                  </a:lnTo>
                  <a:lnTo>
                    <a:pt x="2256" y="1078"/>
                  </a:lnTo>
                  <a:lnTo>
                    <a:pt x="2222" y="1617"/>
                  </a:lnTo>
                  <a:lnTo>
                    <a:pt x="2222" y="2156"/>
                  </a:lnTo>
                  <a:lnTo>
                    <a:pt x="1953" y="2122"/>
                  </a:lnTo>
                  <a:lnTo>
                    <a:pt x="1684" y="2088"/>
                  </a:lnTo>
                  <a:lnTo>
                    <a:pt x="1145" y="2122"/>
                  </a:lnTo>
                  <a:lnTo>
                    <a:pt x="707" y="2156"/>
                  </a:lnTo>
                  <a:lnTo>
                    <a:pt x="472" y="2156"/>
                  </a:lnTo>
                  <a:lnTo>
                    <a:pt x="270" y="2223"/>
                  </a:lnTo>
                  <a:lnTo>
                    <a:pt x="270" y="1684"/>
                  </a:lnTo>
                  <a:lnTo>
                    <a:pt x="236" y="1179"/>
                  </a:lnTo>
                  <a:lnTo>
                    <a:pt x="202" y="742"/>
                  </a:lnTo>
                  <a:lnTo>
                    <a:pt x="202" y="304"/>
                  </a:lnTo>
                  <a:lnTo>
                    <a:pt x="1246" y="270"/>
                  </a:lnTo>
                  <a:lnTo>
                    <a:pt x="1751" y="237"/>
                  </a:lnTo>
                  <a:lnTo>
                    <a:pt x="2290" y="203"/>
                  </a:lnTo>
                  <a:close/>
                  <a:moveTo>
                    <a:pt x="1751" y="1"/>
                  </a:moveTo>
                  <a:lnTo>
                    <a:pt x="1212" y="35"/>
                  </a:lnTo>
                  <a:lnTo>
                    <a:pt x="169" y="102"/>
                  </a:lnTo>
                  <a:lnTo>
                    <a:pt x="135" y="102"/>
                  </a:lnTo>
                  <a:lnTo>
                    <a:pt x="101" y="136"/>
                  </a:lnTo>
                  <a:lnTo>
                    <a:pt x="68" y="169"/>
                  </a:lnTo>
                  <a:lnTo>
                    <a:pt x="0" y="439"/>
                  </a:lnTo>
                  <a:lnTo>
                    <a:pt x="0" y="742"/>
                  </a:lnTo>
                  <a:lnTo>
                    <a:pt x="34" y="1348"/>
                  </a:lnTo>
                  <a:lnTo>
                    <a:pt x="34" y="1853"/>
                  </a:lnTo>
                  <a:lnTo>
                    <a:pt x="68" y="2122"/>
                  </a:lnTo>
                  <a:lnTo>
                    <a:pt x="101" y="2358"/>
                  </a:lnTo>
                  <a:lnTo>
                    <a:pt x="135" y="2391"/>
                  </a:lnTo>
                  <a:lnTo>
                    <a:pt x="169" y="2425"/>
                  </a:lnTo>
                  <a:lnTo>
                    <a:pt x="202" y="2425"/>
                  </a:lnTo>
                  <a:lnTo>
                    <a:pt x="236" y="2391"/>
                  </a:lnTo>
                  <a:lnTo>
                    <a:pt x="775" y="2391"/>
                  </a:lnTo>
                  <a:lnTo>
                    <a:pt x="1313" y="2358"/>
                  </a:lnTo>
                  <a:lnTo>
                    <a:pt x="1785" y="2358"/>
                  </a:lnTo>
                  <a:lnTo>
                    <a:pt x="2020" y="2324"/>
                  </a:lnTo>
                  <a:lnTo>
                    <a:pt x="2256" y="2290"/>
                  </a:lnTo>
                  <a:lnTo>
                    <a:pt x="2256" y="2257"/>
                  </a:lnTo>
                  <a:lnTo>
                    <a:pt x="2323" y="2290"/>
                  </a:lnTo>
                  <a:lnTo>
                    <a:pt x="2357" y="2257"/>
                  </a:lnTo>
                  <a:lnTo>
                    <a:pt x="2391" y="2223"/>
                  </a:lnTo>
                  <a:lnTo>
                    <a:pt x="2424" y="1954"/>
                  </a:lnTo>
                  <a:lnTo>
                    <a:pt x="2458" y="1651"/>
                  </a:lnTo>
                  <a:lnTo>
                    <a:pt x="2458" y="1045"/>
                  </a:lnTo>
                  <a:lnTo>
                    <a:pt x="2458" y="573"/>
                  </a:lnTo>
                  <a:lnTo>
                    <a:pt x="2424" y="338"/>
                  </a:lnTo>
                  <a:lnTo>
                    <a:pt x="2357" y="102"/>
                  </a:lnTo>
                  <a:lnTo>
                    <a:pt x="2357" y="35"/>
                  </a:lnTo>
                  <a:lnTo>
                    <a:pt x="2290" y="1"/>
                  </a:lnTo>
                  <a:lnTo>
                    <a:pt x="1751" y="1"/>
                  </a:lnTo>
                  <a:close/>
                </a:path>
              </a:pathLst>
            </a:custGeom>
            <a:solidFill>
              <a:srgbClr val="BDD1D3"/>
            </a:solidFill>
            <a:ln>
              <a:noFill/>
            </a:ln>
          </p:spPr>
          <p:txBody>
            <a:bodyPr lIns="117025" tIns="117025" rIns="117025" bIns="117025" anchor="ctr"/>
            <a:lstStyle/>
            <a:p>
              <a:pPr>
                <a:defRPr/>
              </a:pPr>
              <a:endParaRPr lang="ru-RU" sz="1350"/>
            </a:p>
          </p:txBody>
        </p:sp>
        <p:sp>
          <p:nvSpPr>
            <p:cNvPr id="943" name="Shape 805">
              <a:extLst>
                <a:ext uri="{FF2B5EF4-FFF2-40B4-BE49-F238E27FC236}">
                  <a16:creationId xmlns:a16="http://schemas.microsoft.com/office/drawing/2014/main" id="{3769F6EE-A0C0-1C3B-E25F-40EB2A348170}"/>
                </a:ext>
              </a:extLst>
            </p:cNvPr>
            <p:cNvSpPr>
              <a:spLocks/>
            </p:cNvSpPr>
            <p:nvPr/>
          </p:nvSpPr>
          <p:spPr bwMode="auto">
            <a:xfrm>
              <a:off x="4972344" y="2979571"/>
              <a:ext cx="17925" cy="8962"/>
            </a:xfrm>
            <a:custGeom>
              <a:avLst/>
              <a:gdLst>
                <a:gd name="T0" fmla="*/ 66015625 w 708"/>
                <a:gd name="T1" fmla="*/ 390625 h 372"/>
                <a:gd name="T2" fmla="*/ 13281250 w 708"/>
                <a:gd name="T3" fmla="*/ 13671875 h 372"/>
                <a:gd name="T4" fmla="*/ 390625 w 708"/>
                <a:gd name="T5" fmla="*/ 26562500 h 372"/>
                <a:gd name="T6" fmla="*/ 390625 w 708"/>
                <a:gd name="T7" fmla="*/ 39843750 h 372"/>
                <a:gd name="T8" fmla="*/ 13281250 w 708"/>
                <a:gd name="T9" fmla="*/ 79296875 h 372"/>
                <a:gd name="T10" fmla="*/ 52734375 w 708"/>
                <a:gd name="T11" fmla="*/ 105468750 h 372"/>
                <a:gd name="T12" fmla="*/ 92187500 w 708"/>
                <a:gd name="T13" fmla="*/ 118750000 h 372"/>
                <a:gd name="T14" fmla="*/ 197656250 w 708"/>
                <a:gd name="T15" fmla="*/ 144921875 h 372"/>
                <a:gd name="T16" fmla="*/ 250000000 w 708"/>
                <a:gd name="T17" fmla="*/ 144921875 h 372"/>
                <a:gd name="T18" fmla="*/ 263281250 w 708"/>
                <a:gd name="T19" fmla="*/ 132031250 h 372"/>
                <a:gd name="T20" fmla="*/ 276562500 w 708"/>
                <a:gd name="T21" fmla="*/ 105468750 h 372"/>
                <a:gd name="T22" fmla="*/ 276562500 w 708"/>
                <a:gd name="T23" fmla="*/ 79296875 h 372"/>
                <a:gd name="T24" fmla="*/ 263281250 w 708"/>
                <a:gd name="T25" fmla="*/ 66015625 h 372"/>
                <a:gd name="T26" fmla="*/ 250000000 w 708"/>
                <a:gd name="T27" fmla="*/ 39843750 h 372"/>
                <a:gd name="T28" fmla="*/ 223828125 w 708"/>
                <a:gd name="T29" fmla="*/ 26562500 h 372"/>
                <a:gd name="T30" fmla="*/ 118750000 w 708"/>
                <a:gd name="T31" fmla="*/ 390625 h 372"/>
                <a:gd name="T32" fmla="*/ 66015625 w 708"/>
                <a:gd name="T33" fmla="*/ 390625 h 372"/>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708"/>
                <a:gd name="T52" fmla="*/ 0 h 372"/>
                <a:gd name="T53" fmla="*/ 708 w 708"/>
                <a:gd name="T54" fmla="*/ 372 h 372"/>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708" h="372" extrusionOk="0">
                  <a:moveTo>
                    <a:pt x="169" y="1"/>
                  </a:moveTo>
                  <a:lnTo>
                    <a:pt x="34" y="35"/>
                  </a:lnTo>
                  <a:lnTo>
                    <a:pt x="1" y="68"/>
                  </a:lnTo>
                  <a:lnTo>
                    <a:pt x="1" y="102"/>
                  </a:lnTo>
                  <a:lnTo>
                    <a:pt x="34" y="203"/>
                  </a:lnTo>
                  <a:lnTo>
                    <a:pt x="135" y="270"/>
                  </a:lnTo>
                  <a:lnTo>
                    <a:pt x="236" y="304"/>
                  </a:lnTo>
                  <a:lnTo>
                    <a:pt x="506" y="371"/>
                  </a:lnTo>
                  <a:lnTo>
                    <a:pt x="640" y="371"/>
                  </a:lnTo>
                  <a:lnTo>
                    <a:pt x="674" y="338"/>
                  </a:lnTo>
                  <a:lnTo>
                    <a:pt x="708" y="270"/>
                  </a:lnTo>
                  <a:lnTo>
                    <a:pt x="708" y="203"/>
                  </a:lnTo>
                  <a:lnTo>
                    <a:pt x="674" y="169"/>
                  </a:lnTo>
                  <a:lnTo>
                    <a:pt x="640" y="102"/>
                  </a:lnTo>
                  <a:lnTo>
                    <a:pt x="573" y="68"/>
                  </a:lnTo>
                  <a:lnTo>
                    <a:pt x="304" y="1"/>
                  </a:lnTo>
                  <a:lnTo>
                    <a:pt x="169" y="1"/>
                  </a:lnTo>
                  <a:close/>
                </a:path>
              </a:pathLst>
            </a:custGeom>
            <a:solidFill>
              <a:srgbClr val="BDD1D3"/>
            </a:solidFill>
            <a:ln>
              <a:noFill/>
            </a:ln>
          </p:spPr>
          <p:txBody>
            <a:bodyPr lIns="117025" tIns="117025" rIns="117025" bIns="117025" anchor="ctr"/>
            <a:lstStyle/>
            <a:p>
              <a:pPr>
                <a:defRPr/>
              </a:pPr>
              <a:endParaRPr lang="ru-RU" sz="1350"/>
            </a:p>
          </p:txBody>
        </p:sp>
        <p:sp>
          <p:nvSpPr>
            <p:cNvPr id="944" name="Shape 806">
              <a:extLst>
                <a:ext uri="{FF2B5EF4-FFF2-40B4-BE49-F238E27FC236}">
                  <a16:creationId xmlns:a16="http://schemas.microsoft.com/office/drawing/2014/main" id="{29EBCA7D-7C86-BD0A-1E84-99B80D40A8C3}"/>
                </a:ext>
              </a:extLst>
            </p:cNvPr>
            <p:cNvSpPr>
              <a:spLocks/>
            </p:cNvSpPr>
            <p:nvPr/>
          </p:nvSpPr>
          <p:spPr bwMode="auto">
            <a:xfrm>
              <a:off x="4949639" y="2944322"/>
              <a:ext cx="274256" cy="118293"/>
            </a:xfrm>
            <a:custGeom>
              <a:avLst/>
              <a:gdLst>
                <a:gd name="T0" fmla="*/ 342187500 w 10977"/>
                <a:gd name="T1" fmla="*/ 381640625 h 4749"/>
                <a:gd name="T2" fmla="*/ 657812500 w 10977"/>
                <a:gd name="T3" fmla="*/ 381640625 h 4749"/>
                <a:gd name="T4" fmla="*/ 671093750 w 10977"/>
                <a:gd name="T5" fmla="*/ 1105078125 h 4749"/>
                <a:gd name="T6" fmla="*/ 407812500 w 10977"/>
                <a:gd name="T7" fmla="*/ 1026171875 h 4749"/>
                <a:gd name="T8" fmla="*/ 118750000 w 10977"/>
                <a:gd name="T9" fmla="*/ 986718750 h 4749"/>
                <a:gd name="T10" fmla="*/ 118750000 w 10977"/>
                <a:gd name="T11" fmla="*/ 776171875 h 4749"/>
                <a:gd name="T12" fmla="*/ 171093750 w 10977"/>
                <a:gd name="T13" fmla="*/ 381640625 h 4749"/>
                <a:gd name="T14" fmla="*/ 1315234375 w 10977"/>
                <a:gd name="T15" fmla="*/ 131640625 h 4749"/>
                <a:gd name="T16" fmla="*/ 2147483647 w 10977"/>
                <a:gd name="T17" fmla="*/ 237109375 h 4749"/>
                <a:gd name="T18" fmla="*/ 2147483647 w 10977"/>
                <a:gd name="T19" fmla="*/ 381640625 h 4749"/>
                <a:gd name="T20" fmla="*/ 2147483647 w 10977"/>
                <a:gd name="T21" fmla="*/ 539453125 h 4749"/>
                <a:gd name="T22" fmla="*/ 2147483647 w 10977"/>
                <a:gd name="T23" fmla="*/ 750000000 h 4749"/>
                <a:gd name="T24" fmla="*/ 2147483647 w 10977"/>
                <a:gd name="T25" fmla="*/ 973437500 h 4749"/>
                <a:gd name="T26" fmla="*/ 2147483647 w 10977"/>
                <a:gd name="T27" fmla="*/ 1341796875 h 4749"/>
                <a:gd name="T28" fmla="*/ 2147483647 w 10977"/>
                <a:gd name="T29" fmla="*/ 1578515625 h 4749"/>
                <a:gd name="T30" fmla="*/ 2147483647 w 10977"/>
                <a:gd name="T31" fmla="*/ 1736328125 h 4749"/>
                <a:gd name="T32" fmla="*/ 2147483647 w 10977"/>
                <a:gd name="T33" fmla="*/ 1683593750 h 4749"/>
                <a:gd name="T34" fmla="*/ 1999218750 w 10977"/>
                <a:gd name="T35" fmla="*/ 1539062500 h 4749"/>
                <a:gd name="T36" fmla="*/ 973437500 w 10977"/>
                <a:gd name="T37" fmla="*/ 1512890625 h 4749"/>
                <a:gd name="T38" fmla="*/ 881250000 w 10977"/>
                <a:gd name="T39" fmla="*/ 1394531250 h 4749"/>
                <a:gd name="T40" fmla="*/ 750000000 w 10977"/>
                <a:gd name="T41" fmla="*/ 1223437500 h 4749"/>
                <a:gd name="T42" fmla="*/ 802343750 w 10977"/>
                <a:gd name="T43" fmla="*/ 578906250 h 4749"/>
                <a:gd name="T44" fmla="*/ 828906250 w 10977"/>
                <a:gd name="T45" fmla="*/ 355468750 h 4749"/>
                <a:gd name="T46" fmla="*/ 933984375 w 10977"/>
                <a:gd name="T47" fmla="*/ 276562500 h 4749"/>
                <a:gd name="T48" fmla="*/ 1183984375 w 10977"/>
                <a:gd name="T49" fmla="*/ 92187500 h 4749"/>
                <a:gd name="T50" fmla="*/ 907812500 w 10977"/>
                <a:gd name="T51" fmla="*/ 158203125 h 4749"/>
                <a:gd name="T52" fmla="*/ 762890625 w 10977"/>
                <a:gd name="T53" fmla="*/ 302734375 h 4749"/>
                <a:gd name="T54" fmla="*/ 697265625 w 10977"/>
                <a:gd name="T55" fmla="*/ 289843750 h 4749"/>
                <a:gd name="T56" fmla="*/ 289453125 w 10977"/>
                <a:gd name="T57" fmla="*/ 263281250 h 4749"/>
                <a:gd name="T58" fmla="*/ 158203125 w 10977"/>
                <a:gd name="T59" fmla="*/ 250390625 h 4749"/>
                <a:gd name="T60" fmla="*/ 105468750 w 10977"/>
                <a:gd name="T61" fmla="*/ 329296875 h 4749"/>
                <a:gd name="T62" fmla="*/ 13281250 w 10977"/>
                <a:gd name="T63" fmla="*/ 789453125 h 4749"/>
                <a:gd name="T64" fmla="*/ 26562500 w 10977"/>
                <a:gd name="T65" fmla="*/ 1026171875 h 4749"/>
                <a:gd name="T66" fmla="*/ 131640625 w 10977"/>
                <a:gd name="T67" fmla="*/ 1078906250 h 4749"/>
                <a:gd name="T68" fmla="*/ 447265625 w 10977"/>
                <a:gd name="T69" fmla="*/ 1144531250 h 4749"/>
                <a:gd name="T70" fmla="*/ 657812500 w 10977"/>
                <a:gd name="T71" fmla="*/ 1276171875 h 4749"/>
                <a:gd name="T72" fmla="*/ 697265625 w 10977"/>
                <a:gd name="T73" fmla="*/ 1315625000 h 4749"/>
                <a:gd name="T74" fmla="*/ 881250000 w 10977"/>
                <a:gd name="T75" fmla="*/ 1552343750 h 4749"/>
                <a:gd name="T76" fmla="*/ 1144531250 w 10977"/>
                <a:gd name="T77" fmla="*/ 1591796875 h 4749"/>
                <a:gd name="T78" fmla="*/ 2051953125 w 10977"/>
                <a:gd name="T79" fmla="*/ 1644140625 h 4749"/>
                <a:gd name="T80" fmla="*/ 2147483647 w 10977"/>
                <a:gd name="T81" fmla="*/ 1775781250 h 4749"/>
                <a:gd name="T82" fmla="*/ 2147483647 w 10977"/>
                <a:gd name="T83" fmla="*/ 1854687500 h 4749"/>
                <a:gd name="T84" fmla="*/ 2147483647 w 10977"/>
                <a:gd name="T85" fmla="*/ 1815234375 h 4749"/>
                <a:gd name="T86" fmla="*/ 2147483647 w 10977"/>
                <a:gd name="T87" fmla="*/ 1696875000 h 4749"/>
                <a:gd name="T88" fmla="*/ 2147483647 w 10977"/>
                <a:gd name="T89" fmla="*/ 1276171875 h 4749"/>
                <a:gd name="T90" fmla="*/ 2147483647 w 10977"/>
                <a:gd name="T91" fmla="*/ 894531250 h 4749"/>
                <a:gd name="T92" fmla="*/ 2147483647 w 10977"/>
                <a:gd name="T93" fmla="*/ 578906250 h 4749"/>
                <a:gd name="T94" fmla="*/ 2147483647 w 10977"/>
                <a:gd name="T95" fmla="*/ 368750000 h 4749"/>
                <a:gd name="T96" fmla="*/ 2147483647 w 10977"/>
                <a:gd name="T97" fmla="*/ 342187500 h 4749"/>
                <a:gd name="T98" fmla="*/ 2147483647 w 10977"/>
                <a:gd name="T99" fmla="*/ 158203125 h 4749"/>
                <a:gd name="T100" fmla="*/ 1657421875 w 10977"/>
                <a:gd name="T101" fmla="*/ 66015625 h 4749"/>
                <a:gd name="T102" fmla="*/ 1210156250 w 10977"/>
                <a:gd name="T103" fmla="*/ 79296875 h 4749"/>
                <a:gd name="T104" fmla="*/ 1183984375 w 10977"/>
                <a:gd name="T105" fmla="*/ 390625 h 4749"/>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10977"/>
                <a:gd name="T160" fmla="*/ 0 h 4749"/>
                <a:gd name="T161" fmla="*/ 10977 w 10977"/>
                <a:gd name="T162" fmla="*/ 4749 h 4749"/>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10977" h="4749" extrusionOk="0">
                  <a:moveTo>
                    <a:pt x="438" y="843"/>
                  </a:moveTo>
                  <a:lnTo>
                    <a:pt x="674" y="910"/>
                  </a:lnTo>
                  <a:lnTo>
                    <a:pt x="876" y="977"/>
                  </a:lnTo>
                  <a:lnTo>
                    <a:pt x="1145" y="944"/>
                  </a:lnTo>
                  <a:lnTo>
                    <a:pt x="1415" y="944"/>
                  </a:lnTo>
                  <a:lnTo>
                    <a:pt x="1684" y="977"/>
                  </a:lnTo>
                  <a:lnTo>
                    <a:pt x="1920" y="1078"/>
                  </a:lnTo>
                  <a:lnTo>
                    <a:pt x="1852" y="1651"/>
                  </a:lnTo>
                  <a:lnTo>
                    <a:pt x="1718" y="2829"/>
                  </a:lnTo>
                  <a:lnTo>
                    <a:pt x="1482" y="2762"/>
                  </a:lnTo>
                  <a:lnTo>
                    <a:pt x="1280" y="2694"/>
                  </a:lnTo>
                  <a:lnTo>
                    <a:pt x="1044" y="2627"/>
                  </a:lnTo>
                  <a:lnTo>
                    <a:pt x="809" y="2560"/>
                  </a:lnTo>
                  <a:lnTo>
                    <a:pt x="573" y="2560"/>
                  </a:lnTo>
                  <a:lnTo>
                    <a:pt x="304" y="2526"/>
                  </a:lnTo>
                  <a:lnTo>
                    <a:pt x="236" y="2526"/>
                  </a:lnTo>
                  <a:lnTo>
                    <a:pt x="270" y="2257"/>
                  </a:lnTo>
                  <a:lnTo>
                    <a:pt x="304" y="1987"/>
                  </a:lnTo>
                  <a:lnTo>
                    <a:pt x="371" y="1449"/>
                  </a:lnTo>
                  <a:lnTo>
                    <a:pt x="438" y="1146"/>
                  </a:lnTo>
                  <a:lnTo>
                    <a:pt x="438" y="977"/>
                  </a:lnTo>
                  <a:lnTo>
                    <a:pt x="438" y="843"/>
                  </a:lnTo>
                  <a:close/>
                  <a:moveTo>
                    <a:pt x="3031" y="236"/>
                  </a:moveTo>
                  <a:lnTo>
                    <a:pt x="3367" y="337"/>
                  </a:lnTo>
                  <a:lnTo>
                    <a:pt x="3704" y="405"/>
                  </a:lnTo>
                  <a:lnTo>
                    <a:pt x="4377" y="438"/>
                  </a:lnTo>
                  <a:lnTo>
                    <a:pt x="6229" y="607"/>
                  </a:lnTo>
                  <a:lnTo>
                    <a:pt x="7980" y="775"/>
                  </a:lnTo>
                  <a:lnTo>
                    <a:pt x="9697" y="977"/>
                  </a:lnTo>
                  <a:lnTo>
                    <a:pt x="9764" y="977"/>
                  </a:lnTo>
                  <a:lnTo>
                    <a:pt x="9933" y="1045"/>
                  </a:lnTo>
                  <a:lnTo>
                    <a:pt x="10067" y="1146"/>
                  </a:lnTo>
                  <a:lnTo>
                    <a:pt x="10303" y="1381"/>
                  </a:lnTo>
                  <a:lnTo>
                    <a:pt x="10471" y="1583"/>
                  </a:lnTo>
                  <a:lnTo>
                    <a:pt x="10572" y="1752"/>
                  </a:lnTo>
                  <a:lnTo>
                    <a:pt x="10640" y="1920"/>
                  </a:lnTo>
                  <a:lnTo>
                    <a:pt x="10707" y="2088"/>
                  </a:lnTo>
                  <a:lnTo>
                    <a:pt x="10741" y="2290"/>
                  </a:lnTo>
                  <a:lnTo>
                    <a:pt x="10741" y="2492"/>
                  </a:lnTo>
                  <a:lnTo>
                    <a:pt x="10673" y="2964"/>
                  </a:lnTo>
                  <a:lnTo>
                    <a:pt x="10640" y="3199"/>
                  </a:lnTo>
                  <a:lnTo>
                    <a:pt x="10572" y="3435"/>
                  </a:lnTo>
                  <a:lnTo>
                    <a:pt x="10471" y="3671"/>
                  </a:lnTo>
                  <a:lnTo>
                    <a:pt x="10337" y="3873"/>
                  </a:lnTo>
                  <a:lnTo>
                    <a:pt x="10202" y="4041"/>
                  </a:lnTo>
                  <a:lnTo>
                    <a:pt x="10067" y="4209"/>
                  </a:lnTo>
                  <a:lnTo>
                    <a:pt x="9865" y="4344"/>
                  </a:lnTo>
                  <a:lnTo>
                    <a:pt x="9663" y="4445"/>
                  </a:lnTo>
                  <a:lnTo>
                    <a:pt x="8687" y="4445"/>
                  </a:lnTo>
                  <a:lnTo>
                    <a:pt x="8249" y="4378"/>
                  </a:lnTo>
                  <a:lnTo>
                    <a:pt x="7778" y="4310"/>
                  </a:lnTo>
                  <a:lnTo>
                    <a:pt x="6902" y="4176"/>
                  </a:lnTo>
                  <a:lnTo>
                    <a:pt x="5993" y="4041"/>
                  </a:lnTo>
                  <a:lnTo>
                    <a:pt x="5118" y="3940"/>
                  </a:lnTo>
                  <a:lnTo>
                    <a:pt x="4243" y="3839"/>
                  </a:lnTo>
                  <a:lnTo>
                    <a:pt x="2896" y="3839"/>
                  </a:lnTo>
                  <a:lnTo>
                    <a:pt x="2492" y="3873"/>
                  </a:lnTo>
                  <a:lnTo>
                    <a:pt x="2458" y="3805"/>
                  </a:lnTo>
                  <a:lnTo>
                    <a:pt x="2391" y="3704"/>
                  </a:lnTo>
                  <a:lnTo>
                    <a:pt x="2256" y="3570"/>
                  </a:lnTo>
                  <a:lnTo>
                    <a:pt x="2088" y="3368"/>
                  </a:lnTo>
                  <a:lnTo>
                    <a:pt x="1987" y="3267"/>
                  </a:lnTo>
                  <a:lnTo>
                    <a:pt x="1920" y="3132"/>
                  </a:lnTo>
                  <a:lnTo>
                    <a:pt x="1886" y="3132"/>
                  </a:lnTo>
                  <a:lnTo>
                    <a:pt x="2021" y="1853"/>
                  </a:lnTo>
                  <a:lnTo>
                    <a:pt x="2054" y="1482"/>
                  </a:lnTo>
                  <a:lnTo>
                    <a:pt x="2122" y="1078"/>
                  </a:lnTo>
                  <a:lnTo>
                    <a:pt x="2122" y="1011"/>
                  </a:lnTo>
                  <a:lnTo>
                    <a:pt x="2122" y="910"/>
                  </a:lnTo>
                  <a:lnTo>
                    <a:pt x="2088" y="843"/>
                  </a:lnTo>
                  <a:lnTo>
                    <a:pt x="2256" y="775"/>
                  </a:lnTo>
                  <a:lnTo>
                    <a:pt x="2391" y="708"/>
                  </a:lnTo>
                  <a:lnTo>
                    <a:pt x="2660" y="506"/>
                  </a:lnTo>
                  <a:lnTo>
                    <a:pt x="3031" y="270"/>
                  </a:lnTo>
                  <a:lnTo>
                    <a:pt x="3031" y="236"/>
                  </a:lnTo>
                  <a:close/>
                  <a:moveTo>
                    <a:pt x="2930" y="1"/>
                  </a:moveTo>
                  <a:lnTo>
                    <a:pt x="2862" y="34"/>
                  </a:lnTo>
                  <a:lnTo>
                    <a:pt x="2324" y="405"/>
                  </a:lnTo>
                  <a:lnTo>
                    <a:pt x="2088" y="573"/>
                  </a:lnTo>
                  <a:lnTo>
                    <a:pt x="2021" y="641"/>
                  </a:lnTo>
                  <a:lnTo>
                    <a:pt x="1953" y="775"/>
                  </a:lnTo>
                  <a:lnTo>
                    <a:pt x="1987" y="809"/>
                  </a:lnTo>
                  <a:lnTo>
                    <a:pt x="1987" y="843"/>
                  </a:lnTo>
                  <a:lnTo>
                    <a:pt x="1785" y="742"/>
                  </a:lnTo>
                  <a:lnTo>
                    <a:pt x="1549" y="708"/>
                  </a:lnTo>
                  <a:lnTo>
                    <a:pt x="910" y="708"/>
                  </a:lnTo>
                  <a:lnTo>
                    <a:pt x="741" y="674"/>
                  </a:lnTo>
                  <a:lnTo>
                    <a:pt x="573" y="641"/>
                  </a:lnTo>
                  <a:lnTo>
                    <a:pt x="405" y="674"/>
                  </a:lnTo>
                  <a:lnTo>
                    <a:pt x="405" y="641"/>
                  </a:lnTo>
                  <a:lnTo>
                    <a:pt x="371" y="607"/>
                  </a:lnTo>
                  <a:lnTo>
                    <a:pt x="371" y="641"/>
                  </a:lnTo>
                  <a:lnTo>
                    <a:pt x="270" y="843"/>
                  </a:lnTo>
                  <a:lnTo>
                    <a:pt x="203" y="1078"/>
                  </a:lnTo>
                  <a:lnTo>
                    <a:pt x="102" y="1516"/>
                  </a:lnTo>
                  <a:lnTo>
                    <a:pt x="34" y="2021"/>
                  </a:lnTo>
                  <a:lnTo>
                    <a:pt x="1" y="2290"/>
                  </a:lnTo>
                  <a:lnTo>
                    <a:pt x="1" y="2560"/>
                  </a:lnTo>
                  <a:lnTo>
                    <a:pt x="68" y="2627"/>
                  </a:lnTo>
                  <a:lnTo>
                    <a:pt x="135" y="2661"/>
                  </a:lnTo>
                  <a:lnTo>
                    <a:pt x="203" y="2728"/>
                  </a:lnTo>
                  <a:lnTo>
                    <a:pt x="337" y="2762"/>
                  </a:lnTo>
                  <a:lnTo>
                    <a:pt x="607" y="2795"/>
                  </a:lnTo>
                  <a:lnTo>
                    <a:pt x="876" y="2829"/>
                  </a:lnTo>
                  <a:lnTo>
                    <a:pt x="1145" y="2930"/>
                  </a:lnTo>
                  <a:lnTo>
                    <a:pt x="1415" y="2997"/>
                  </a:lnTo>
                  <a:lnTo>
                    <a:pt x="1718" y="3065"/>
                  </a:lnTo>
                  <a:lnTo>
                    <a:pt x="1684" y="3267"/>
                  </a:lnTo>
                  <a:lnTo>
                    <a:pt x="1684" y="3334"/>
                  </a:lnTo>
                  <a:lnTo>
                    <a:pt x="1718" y="3334"/>
                  </a:lnTo>
                  <a:lnTo>
                    <a:pt x="1785" y="3368"/>
                  </a:lnTo>
                  <a:lnTo>
                    <a:pt x="1920" y="3536"/>
                  </a:lnTo>
                  <a:lnTo>
                    <a:pt x="2155" y="3839"/>
                  </a:lnTo>
                  <a:lnTo>
                    <a:pt x="2256" y="3974"/>
                  </a:lnTo>
                  <a:lnTo>
                    <a:pt x="2324" y="4007"/>
                  </a:lnTo>
                  <a:lnTo>
                    <a:pt x="2458" y="4007"/>
                  </a:lnTo>
                  <a:lnTo>
                    <a:pt x="2930" y="4075"/>
                  </a:lnTo>
                  <a:lnTo>
                    <a:pt x="3401" y="4142"/>
                  </a:lnTo>
                  <a:lnTo>
                    <a:pt x="4344" y="4176"/>
                  </a:lnTo>
                  <a:lnTo>
                    <a:pt x="5253" y="4209"/>
                  </a:lnTo>
                  <a:lnTo>
                    <a:pt x="5724" y="4243"/>
                  </a:lnTo>
                  <a:lnTo>
                    <a:pt x="6195" y="4277"/>
                  </a:lnTo>
                  <a:lnTo>
                    <a:pt x="7711" y="4546"/>
                  </a:lnTo>
                  <a:lnTo>
                    <a:pt x="8451" y="4647"/>
                  </a:lnTo>
                  <a:lnTo>
                    <a:pt x="9192" y="4681"/>
                  </a:lnTo>
                  <a:lnTo>
                    <a:pt x="9226" y="4748"/>
                  </a:lnTo>
                  <a:lnTo>
                    <a:pt x="9495" y="4748"/>
                  </a:lnTo>
                  <a:lnTo>
                    <a:pt x="9697" y="4714"/>
                  </a:lnTo>
                  <a:lnTo>
                    <a:pt x="9865" y="4647"/>
                  </a:lnTo>
                  <a:lnTo>
                    <a:pt x="10034" y="4580"/>
                  </a:lnTo>
                  <a:lnTo>
                    <a:pt x="10168" y="4445"/>
                  </a:lnTo>
                  <a:lnTo>
                    <a:pt x="10303" y="4344"/>
                  </a:lnTo>
                  <a:lnTo>
                    <a:pt x="10505" y="4007"/>
                  </a:lnTo>
                  <a:lnTo>
                    <a:pt x="10707" y="3671"/>
                  </a:lnTo>
                  <a:lnTo>
                    <a:pt x="10808" y="3267"/>
                  </a:lnTo>
                  <a:lnTo>
                    <a:pt x="10909" y="2896"/>
                  </a:lnTo>
                  <a:lnTo>
                    <a:pt x="10976" y="2560"/>
                  </a:lnTo>
                  <a:lnTo>
                    <a:pt x="10976" y="2290"/>
                  </a:lnTo>
                  <a:lnTo>
                    <a:pt x="10943" y="2021"/>
                  </a:lnTo>
                  <a:lnTo>
                    <a:pt x="10842" y="1752"/>
                  </a:lnTo>
                  <a:lnTo>
                    <a:pt x="10673" y="1482"/>
                  </a:lnTo>
                  <a:lnTo>
                    <a:pt x="10505" y="1213"/>
                  </a:lnTo>
                  <a:lnTo>
                    <a:pt x="10303" y="1045"/>
                  </a:lnTo>
                  <a:lnTo>
                    <a:pt x="10168" y="944"/>
                  </a:lnTo>
                  <a:lnTo>
                    <a:pt x="10067" y="910"/>
                  </a:lnTo>
                  <a:lnTo>
                    <a:pt x="9933" y="876"/>
                  </a:lnTo>
                  <a:lnTo>
                    <a:pt x="9798" y="876"/>
                  </a:lnTo>
                  <a:lnTo>
                    <a:pt x="9798" y="775"/>
                  </a:lnTo>
                  <a:lnTo>
                    <a:pt x="9697" y="742"/>
                  </a:lnTo>
                  <a:lnTo>
                    <a:pt x="6229" y="405"/>
                  </a:lnTo>
                  <a:lnTo>
                    <a:pt x="5455" y="304"/>
                  </a:lnTo>
                  <a:lnTo>
                    <a:pt x="4647" y="203"/>
                  </a:lnTo>
                  <a:lnTo>
                    <a:pt x="4243" y="169"/>
                  </a:lnTo>
                  <a:lnTo>
                    <a:pt x="3839" y="135"/>
                  </a:lnTo>
                  <a:lnTo>
                    <a:pt x="3468" y="169"/>
                  </a:lnTo>
                  <a:lnTo>
                    <a:pt x="3098" y="203"/>
                  </a:lnTo>
                  <a:lnTo>
                    <a:pt x="3098" y="102"/>
                  </a:lnTo>
                  <a:lnTo>
                    <a:pt x="3098" y="34"/>
                  </a:lnTo>
                  <a:lnTo>
                    <a:pt x="3031" y="1"/>
                  </a:lnTo>
                  <a:lnTo>
                    <a:pt x="2930" y="1"/>
                  </a:lnTo>
                  <a:close/>
                </a:path>
              </a:pathLst>
            </a:custGeom>
            <a:solidFill>
              <a:srgbClr val="BDD1D3"/>
            </a:solidFill>
            <a:ln>
              <a:noFill/>
            </a:ln>
          </p:spPr>
          <p:txBody>
            <a:bodyPr lIns="117025" tIns="117025" rIns="117025" bIns="117025" anchor="ctr"/>
            <a:lstStyle/>
            <a:p>
              <a:pPr>
                <a:defRPr/>
              </a:pPr>
              <a:endParaRPr lang="ru-RU" sz="1350"/>
            </a:p>
          </p:txBody>
        </p:sp>
        <p:sp>
          <p:nvSpPr>
            <p:cNvPr id="945" name="Shape 807">
              <a:extLst>
                <a:ext uri="{FF2B5EF4-FFF2-40B4-BE49-F238E27FC236}">
                  <a16:creationId xmlns:a16="http://schemas.microsoft.com/office/drawing/2014/main" id="{7F11E71C-9577-9783-98F0-6C903D2811EE}"/>
                </a:ext>
              </a:extLst>
            </p:cNvPr>
            <p:cNvSpPr>
              <a:spLocks/>
            </p:cNvSpPr>
            <p:nvPr/>
          </p:nvSpPr>
          <p:spPr bwMode="auto">
            <a:xfrm>
              <a:off x="3969127" y="2891150"/>
              <a:ext cx="4780" cy="8364"/>
            </a:xfrm>
            <a:custGeom>
              <a:avLst/>
              <a:gdLst>
                <a:gd name="T0" fmla="*/ 0 w 203"/>
                <a:gd name="T1" fmla="*/ 390625 h 338"/>
                <a:gd name="T2" fmla="*/ 26562500 w 203"/>
                <a:gd name="T3" fmla="*/ 105468750 h 338"/>
                <a:gd name="T4" fmla="*/ 39453125 w 203"/>
                <a:gd name="T5" fmla="*/ 118750000 h 338"/>
                <a:gd name="T6" fmla="*/ 52734375 w 203"/>
                <a:gd name="T7" fmla="*/ 131640625 h 338"/>
                <a:gd name="T8" fmla="*/ 78906250 w 203"/>
                <a:gd name="T9" fmla="*/ 118750000 h 338"/>
                <a:gd name="T10" fmla="*/ 78906250 w 203"/>
                <a:gd name="T11" fmla="*/ 92187500 h 338"/>
                <a:gd name="T12" fmla="*/ 78906250 w 203"/>
                <a:gd name="T13" fmla="*/ 390625 h 338"/>
                <a:gd name="T14" fmla="*/ 0 w 203"/>
                <a:gd name="T15" fmla="*/ 390625 h 338"/>
                <a:gd name="T16" fmla="*/ 0 60000 65536"/>
                <a:gd name="T17" fmla="*/ 0 60000 65536"/>
                <a:gd name="T18" fmla="*/ 0 60000 65536"/>
                <a:gd name="T19" fmla="*/ 0 60000 65536"/>
                <a:gd name="T20" fmla="*/ 0 60000 65536"/>
                <a:gd name="T21" fmla="*/ 0 60000 65536"/>
                <a:gd name="T22" fmla="*/ 0 60000 65536"/>
                <a:gd name="T23" fmla="*/ 0 60000 65536"/>
                <a:gd name="T24" fmla="*/ 0 w 203"/>
                <a:gd name="T25" fmla="*/ 0 h 338"/>
                <a:gd name="T26" fmla="*/ 203 w 203"/>
                <a:gd name="T27" fmla="*/ 338 h 33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3" h="338" extrusionOk="0">
                  <a:moveTo>
                    <a:pt x="0" y="1"/>
                  </a:moveTo>
                  <a:lnTo>
                    <a:pt x="68" y="270"/>
                  </a:lnTo>
                  <a:lnTo>
                    <a:pt x="101" y="304"/>
                  </a:lnTo>
                  <a:lnTo>
                    <a:pt x="135" y="337"/>
                  </a:lnTo>
                  <a:lnTo>
                    <a:pt x="202" y="304"/>
                  </a:lnTo>
                  <a:lnTo>
                    <a:pt x="202" y="236"/>
                  </a:lnTo>
                  <a:lnTo>
                    <a:pt x="202" y="1"/>
                  </a:lnTo>
                  <a:lnTo>
                    <a:pt x="0" y="1"/>
                  </a:lnTo>
                  <a:close/>
                </a:path>
              </a:pathLst>
            </a:custGeom>
            <a:solidFill>
              <a:srgbClr val="BDD1D3"/>
            </a:solidFill>
            <a:ln>
              <a:noFill/>
            </a:ln>
          </p:spPr>
          <p:txBody>
            <a:bodyPr lIns="117025" tIns="117025" rIns="117025" bIns="117025" anchor="ctr"/>
            <a:lstStyle/>
            <a:p>
              <a:pPr>
                <a:defRPr/>
              </a:pPr>
              <a:endParaRPr lang="ru-RU" sz="1350"/>
            </a:p>
          </p:txBody>
        </p:sp>
        <p:sp>
          <p:nvSpPr>
            <p:cNvPr id="946" name="Shape 808">
              <a:extLst>
                <a:ext uri="{FF2B5EF4-FFF2-40B4-BE49-F238E27FC236}">
                  <a16:creationId xmlns:a16="http://schemas.microsoft.com/office/drawing/2014/main" id="{1C1B02A6-9B4E-3AA2-6B8D-788A59BD655F}"/>
                </a:ext>
              </a:extLst>
            </p:cNvPr>
            <p:cNvSpPr>
              <a:spLocks/>
            </p:cNvSpPr>
            <p:nvPr/>
          </p:nvSpPr>
          <p:spPr bwMode="auto">
            <a:xfrm>
              <a:off x="3843650" y="2907878"/>
              <a:ext cx="42423" cy="65719"/>
            </a:xfrm>
            <a:custGeom>
              <a:avLst/>
              <a:gdLst>
                <a:gd name="T0" fmla="*/ 592187500 w 1685"/>
                <a:gd name="T1" fmla="*/ 0 h 2627"/>
                <a:gd name="T2" fmla="*/ 302734375 w 1685"/>
                <a:gd name="T3" fmla="*/ 13281250 h 2627"/>
                <a:gd name="T4" fmla="*/ 390625 w 1685"/>
                <a:gd name="T5" fmla="*/ 26171875 h 2627"/>
                <a:gd name="T6" fmla="*/ 390625 w 1685"/>
                <a:gd name="T7" fmla="*/ 105078125 h 2627"/>
                <a:gd name="T8" fmla="*/ 289453125 w 1685"/>
                <a:gd name="T9" fmla="*/ 105078125 h 2627"/>
                <a:gd name="T10" fmla="*/ 592187500 w 1685"/>
                <a:gd name="T11" fmla="*/ 78906250 h 2627"/>
                <a:gd name="T12" fmla="*/ 565625000 w 1685"/>
                <a:gd name="T13" fmla="*/ 289453125 h 2627"/>
                <a:gd name="T14" fmla="*/ 552734375 w 1685"/>
                <a:gd name="T15" fmla="*/ 499609375 h 2627"/>
                <a:gd name="T16" fmla="*/ 565625000 w 1685"/>
                <a:gd name="T17" fmla="*/ 710156250 h 2627"/>
                <a:gd name="T18" fmla="*/ 592187500 w 1685"/>
                <a:gd name="T19" fmla="*/ 907421875 h 2627"/>
                <a:gd name="T20" fmla="*/ 592187500 w 1685"/>
                <a:gd name="T21" fmla="*/ 920703125 h 2627"/>
                <a:gd name="T22" fmla="*/ 578906250 w 1685"/>
                <a:gd name="T23" fmla="*/ 920703125 h 2627"/>
                <a:gd name="T24" fmla="*/ 500000000 w 1685"/>
                <a:gd name="T25" fmla="*/ 907421875 h 2627"/>
                <a:gd name="T26" fmla="*/ 407812500 w 1685"/>
                <a:gd name="T27" fmla="*/ 920703125 h 2627"/>
                <a:gd name="T28" fmla="*/ 390625 w 1685"/>
                <a:gd name="T29" fmla="*/ 920703125 h 2627"/>
                <a:gd name="T30" fmla="*/ 390625 w 1685"/>
                <a:gd name="T31" fmla="*/ 1012890625 h 2627"/>
                <a:gd name="T32" fmla="*/ 144921875 w 1685"/>
                <a:gd name="T33" fmla="*/ 1025781250 h 2627"/>
                <a:gd name="T34" fmla="*/ 302734375 w 1685"/>
                <a:gd name="T35" fmla="*/ 1025781250 h 2627"/>
                <a:gd name="T36" fmla="*/ 447265625 w 1685"/>
                <a:gd name="T37" fmla="*/ 1012890625 h 2627"/>
                <a:gd name="T38" fmla="*/ 592187500 w 1685"/>
                <a:gd name="T39" fmla="*/ 973437500 h 2627"/>
                <a:gd name="T40" fmla="*/ 605078125 w 1685"/>
                <a:gd name="T41" fmla="*/ 960156250 h 2627"/>
                <a:gd name="T42" fmla="*/ 605078125 w 1685"/>
                <a:gd name="T43" fmla="*/ 933984375 h 2627"/>
                <a:gd name="T44" fmla="*/ 644531250 w 1685"/>
                <a:gd name="T45" fmla="*/ 933984375 h 2627"/>
                <a:gd name="T46" fmla="*/ 657812500 w 1685"/>
                <a:gd name="T47" fmla="*/ 920703125 h 2627"/>
                <a:gd name="T48" fmla="*/ 657812500 w 1685"/>
                <a:gd name="T49" fmla="*/ 907421875 h 2627"/>
                <a:gd name="T50" fmla="*/ 657812500 w 1685"/>
                <a:gd name="T51" fmla="*/ 696875000 h 2627"/>
                <a:gd name="T52" fmla="*/ 657812500 w 1685"/>
                <a:gd name="T53" fmla="*/ 486718750 h 2627"/>
                <a:gd name="T54" fmla="*/ 644531250 w 1685"/>
                <a:gd name="T55" fmla="*/ 276171875 h 2627"/>
                <a:gd name="T56" fmla="*/ 618359375 w 1685"/>
                <a:gd name="T57" fmla="*/ 65625000 h 2627"/>
                <a:gd name="T58" fmla="*/ 631640625 w 1685"/>
                <a:gd name="T59" fmla="*/ 52734375 h 2627"/>
                <a:gd name="T60" fmla="*/ 631640625 w 1685"/>
                <a:gd name="T61" fmla="*/ 26171875 h 2627"/>
                <a:gd name="T62" fmla="*/ 618359375 w 1685"/>
                <a:gd name="T63" fmla="*/ 0 h 2627"/>
                <a:gd name="T64" fmla="*/ 592187500 w 1685"/>
                <a:gd name="T65" fmla="*/ 0 h 2627"/>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1685"/>
                <a:gd name="T100" fmla="*/ 0 h 2627"/>
                <a:gd name="T101" fmla="*/ 1685 w 1685"/>
                <a:gd name="T102" fmla="*/ 2627 h 2627"/>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1685" h="2627" extrusionOk="0">
                  <a:moveTo>
                    <a:pt x="1516" y="0"/>
                  </a:moveTo>
                  <a:lnTo>
                    <a:pt x="775" y="34"/>
                  </a:lnTo>
                  <a:lnTo>
                    <a:pt x="1" y="67"/>
                  </a:lnTo>
                  <a:lnTo>
                    <a:pt x="1" y="269"/>
                  </a:lnTo>
                  <a:lnTo>
                    <a:pt x="741" y="269"/>
                  </a:lnTo>
                  <a:lnTo>
                    <a:pt x="1516" y="202"/>
                  </a:lnTo>
                  <a:lnTo>
                    <a:pt x="1448" y="741"/>
                  </a:lnTo>
                  <a:lnTo>
                    <a:pt x="1415" y="1279"/>
                  </a:lnTo>
                  <a:lnTo>
                    <a:pt x="1448" y="1818"/>
                  </a:lnTo>
                  <a:lnTo>
                    <a:pt x="1516" y="2323"/>
                  </a:lnTo>
                  <a:lnTo>
                    <a:pt x="1516" y="2357"/>
                  </a:lnTo>
                  <a:lnTo>
                    <a:pt x="1482" y="2357"/>
                  </a:lnTo>
                  <a:lnTo>
                    <a:pt x="1280" y="2323"/>
                  </a:lnTo>
                  <a:lnTo>
                    <a:pt x="1044" y="2357"/>
                  </a:lnTo>
                  <a:lnTo>
                    <a:pt x="1" y="2357"/>
                  </a:lnTo>
                  <a:lnTo>
                    <a:pt x="1" y="2593"/>
                  </a:lnTo>
                  <a:lnTo>
                    <a:pt x="371" y="2626"/>
                  </a:lnTo>
                  <a:lnTo>
                    <a:pt x="775" y="2626"/>
                  </a:lnTo>
                  <a:lnTo>
                    <a:pt x="1145" y="2593"/>
                  </a:lnTo>
                  <a:lnTo>
                    <a:pt x="1516" y="2492"/>
                  </a:lnTo>
                  <a:lnTo>
                    <a:pt x="1549" y="2458"/>
                  </a:lnTo>
                  <a:lnTo>
                    <a:pt x="1549" y="2391"/>
                  </a:lnTo>
                  <a:lnTo>
                    <a:pt x="1650" y="2391"/>
                  </a:lnTo>
                  <a:lnTo>
                    <a:pt x="1684" y="2357"/>
                  </a:lnTo>
                  <a:lnTo>
                    <a:pt x="1684" y="2323"/>
                  </a:lnTo>
                  <a:lnTo>
                    <a:pt x="1684" y="1784"/>
                  </a:lnTo>
                  <a:lnTo>
                    <a:pt x="1684" y="1246"/>
                  </a:lnTo>
                  <a:lnTo>
                    <a:pt x="1650" y="707"/>
                  </a:lnTo>
                  <a:lnTo>
                    <a:pt x="1583" y="168"/>
                  </a:lnTo>
                  <a:lnTo>
                    <a:pt x="1617" y="135"/>
                  </a:lnTo>
                  <a:lnTo>
                    <a:pt x="1617" y="67"/>
                  </a:lnTo>
                  <a:lnTo>
                    <a:pt x="1583" y="0"/>
                  </a:lnTo>
                  <a:lnTo>
                    <a:pt x="1516" y="0"/>
                  </a:lnTo>
                  <a:close/>
                </a:path>
              </a:pathLst>
            </a:custGeom>
            <a:solidFill>
              <a:srgbClr val="BDD1D3"/>
            </a:solidFill>
            <a:ln>
              <a:noFill/>
            </a:ln>
          </p:spPr>
          <p:txBody>
            <a:bodyPr lIns="117025" tIns="117025" rIns="117025" bIns="117025" anchor="ctr"/>
            <a:lstStyle/>
            <a:p>
              <a:pPr>
                <a:defRPr/>
              </a:pPr>
              <a:endParaRPr lang="ru-RU" sz="1350"/>
            </a:p>
          </p:txBody>
        </p:sp>
        <p:sp>
          <p:nvSpPr>
            <p:cNvPr id="947" name="Shape 809">
              <a:extLst>
                <a:ext uri="{FF2B5EF4-FFF2-40B4-BE49-F238E27FC236}">
                  <a16:creationId xmlns:a16="http://schemas.microsoft.com/office/drawing/2014/main" id="{16A5A8D0-A8CA-F35B-D8F5-1078693E2706}"/>
                </a:ext>
              </a:extLst>
            </p:cNvPr>
            <p:cNvSpPr>
              <a:spLocks/>
            </p:cNvSpPr>
            <p:nvPr/>
          </p:nvSpPr>
          <p:spPr bwMode="auto">
            <a:xfrm>
              <a:off x="3843650" y="3008248"/>
              <a:ext cx="26888" cy="21508"/>
            </a:xfrm>
            <a:custGeom>
              <a:avLst/>
              <a:gdLst>
                <a:gd name="T0" fmla="*/ 368359375 w 1079"/>
                <a:gd name="T1" fmla="*/ 390625 h 876"/>
                <a:gd name="T2" fmla="*/ 355468750 w 1079"/>
                <a:gd name="T3" fmla="*/ 13281250 h 876"/>
                <a:gd name="T4" fmla="*/ 355468750 w 1079"/>
                <a:gd name="T5" fmla="*/ 79296875 h 876"/>
                <a:gd name="T6" fmla="*/ 355468750 w 1079"/>
                <a:gd name="T7" fmla="*/ 158203125 h 876"/>
                <a:gd name="T8" fmla="*/ 355468750 w 1079"/>
                <a:gd name="T9" fmla="*/ 184375000 h 876"/>
                <a:gd name="T10" fmla="*/ 342187500 w 1079"/>
                <a:gd name="T11" fmla="*/ 171093750 h 876"/>
                <a:gd name="T12" fmla="*/ 276562500 w 1079"/>
                <a:gd name="T13" fmla="*/ 131640625 h 876"/>
                <a:gd name="T14" fmla="*/ 223828125 w 1079"/>
                <a:gd name="T15" fmla="*/ 66015625 h 876"/>
                <a:gd name="T16" fmla="*/ 171093750 w 1079"/>
                <a:gd name="T17" fmla="*/ 66015625 h 876"/>
                <a:gd name="T18" fmla="*/ 158203125 w 1079"/>
                <a:gd name="T19" fmla="*/ 92187500 h 876"/>
                <a:gd name="T20" fmla="*/ 158203125 w 1079"/>
                <a:gd name="T21" fmla="*/ 118750000 h 876"/>
                <a:gd name="T22" fmla="*/ 171093750 w 1079"/>
                <a:gd name="T23" fmla="*/ 131640625 h 876"/>
                <a:gd name="T24" fmla="*/ 210546875 w 1079"/>
                <a:gd name="T25" fmla="*/ 184375000 h 876"/>
                <a:gd name="T26" fmla="*/ 210546875 w 1079"/>
                <a:gd name="T27" fmla="*/ 184375000 h 876"/>
                <a:gd name="T28" fmla="*/ 131640625 w 1079"/>
                <a:gd name="T29" fmla="*/ 171093750 h 876"/>
                <a:gd name="T30" fmla="*/ 26562500 w 1079"/>
                <a:gd name="T31" fmla="*/ 171093750 h 876"/>
                <a:gd name="T32" fmla="*/ 390625 w 1079"/>
                <a:gd name="T33" fmla="*/ 184375000 h 876"/>
                <a:gd name="T34" fmla="*/ 390625 w 1079"/>
                <a:gd name="T35" fmla="*/ 210546875 h 876"/>
                <a:gd name="T36" fmla="*/ 52734375 w 1079"/>
                <a:gd name="T37" fmla="*/ 237109375 h 876"/>
                <a:gd name="T38" fmla="*/ 105468750 w 1079"/>
                <a:gd name="T39" fmla="*/ 237109375 h 876"/>
                <a:gd name="T40" fmla="*/ 223828125 w 1079"/>
                <a:gd name="T41" fmla="*/ 250000000 h 876"/>
                <a:gd name="T42" fmla="*/ 171093750 w 1079"/>
                <a:gd name="T43" fmla="*/ 276562500 h 876"/>
                <a:gd name="T44" fmla="*/ 144921875 w 1079"/>
                <a:gd name="T45" fmla="*/ 289453125 h 876"/>
                <a:gd name="T46" fmla="*/ 158203125 w 1079"/>
                <a:gd name="T47" fmla="*/ 316015625 h 876"/>
                <a:gd name="T48" fmla="*/ 171093750 w 1079"/>
                <a:gd name="T49" fmla="*/ 342187500 h 876"/>
                <a:gd name="T50" fmla="*/ 197656250 w 1079"/>
                <a:gd name="T51" fmla="*/ 342187500 h 876"/>
                <a:gd name="T52" fmla="*/ 276562500 w 1079"/>
                <a:gd name="T53" fmla="*/ 302734375 h 876"/>
                <a:gd name="T54" fmla="*/ 355468750 w 1079"/>
                <a:gd name="T55" fmla="*/ 237109375 h 876"/>
                <a:gd name="T56" fmla="*/ 355468750 w 1079"/>
                <a:gd name="T57" fmla="*/ 316015625 h 876"/>
                <a:gd name="T58" fmla="*/ 368359375 w 1079"/>
                <a:gd name="T59" fmla="*/ 328906250 h 876"/>
                <a:gd name="T60" fmla="*/ 394921875 w 1079"/>
                <a:gd name="T61" fmla="*/ 342187500 h 876"/>
                <a:gd name="T62" fmla="*/ 421093750 w 1079"/>
                <a:gd name="T63" fmla="*/ 328906250 h 876"/>
                <a:gd name="T64" fmla="*/ 421093750 w 1079"/>
                <a:gd name="T65" fmla="*/ 302734375 h 876"/>
                <a:gd name="T66" fmla="*/ 421093750 w 1079"/>
                <a:gd name="T67" fmla="*/ 144921875 h 876"/>
                <a:gd name="T68" fmla="*/ 407812500 w 1079"/>
                <a:gd name="T69" fmla="*/ 79296875 h 876"/>
                <a:gd name="T70" fmla="*/ 394921875 w 1079"/>
                <a:gd name="T71" fmla="*/ 13281250 h 876"/>
                <a:gd name="T72" fmla="*/ 394921875 w 1079"/>
                <a:gd name="T73" fmla="*/ 390625 h 876"/>
                <a:gd name="T74" fmla="*/ 368359375 w 1079"/>
                <a:gd name="T75" fmla="*/ 390625 h 87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79"/>
                <a:gd name="T115" fmla="*/ 0 h 876"/>
                <a:gd name="T116" fmla="*/ 1079 w 1079"/>
                <a:gd name="T117" fmla="*/ 876 h 87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79" h="876" extrusionOk="0">
                  <a:moveTo>
                    <a:pt x="943" y="1"/>
                  </a:moveTo>
                  <a:lnTo>
                    <a:pt x="910" y="34"/>
                  </a:lnTo>
                  <a:lnTo>
                    <a:pt x="910" y="203"/>
                  </a:lnTo>
                  <a:lnTo>
                    <a:pt x="910" y="405"/>
                  </a:lnTo>
                  <a:lnTo>
                    <a:pt x="910" y="472"/>
                  </a:lnTo>
                  <a:lnTo>
                    <a:pt x="876" y="438"/>
                  </a:lnTo>
                  <a:lnTo>
                    <a:pt x="708" y="337"/>
                  </a:lnTo>
                  <a:lnTo>
                    <a:pt x="573" y="169"/>
                  </a:lnTo>
                  <a:lnTo>
                    <a:pt x="438" y="169"/>
                  </a:lnTo>
                  <a:lnTo>
                    <a:pt x="405" y="236"/>
                  </a:lnTo>
                  <a:lnTo>
                    <a:pt x="405" y="304"/>
                  </a:lnTo>
                  <a:lnTo>
                    <a:pt x="438" y="337"/>
                  </a:lnTo>
                  <a:lnTo>
                    <a:pt x="539" y="472"/>
                  </a:lnTo>
                  <a:lnTo>
                    <a:pt x="337" y="438"/>
                  </a:lnTo>
                  <a:lnTo>
                    <a:pt x="68" y="438"/>
                  </a:lnTo>
                  <a:lnTo>
                    <a:pt x="1" y="472"/>
                  </a:lnTo>
                  <a:lnTo>
                    <a:pt x="1" y="539"/>
                  </a:lnTo>
                  <a:lnTo>
                    <a:pt x="135" y="607"/>
                  </a:lnTo>
                  <a:lnTo>
                    <a:pt x="270" y="607"/>
                  </a:lnTo>
                  <a:lnTo>
                    <a:pt x="573" y="640"/>
                  </a:lnTo>
                  <a:lnTo>
                    <a:pt x="438" y="708"/>
                  </a:lnTo>
                  <a:lnTo>
                    <a:pt x="371" y="741"/>
                  </a:lnTo>
                  <a:lnTo>
                    <a:pt x="405" y="809"/>
                  </a:lnTo>
                  <a:lnTo>
                    <a:pt x="438" y="876"/>
                  </a:lnTo>
                  <a:lnTo>
                    <a:pt x="506" y="876"/>
                  </a:lnTo>
                  <a:lnTo>
                    <a:pt x="708" y="775"/>
                  </a:lnTo>
                  <a:lnTo>
                    <a:pt x="910" y="607"/>
                  </a:lnTo>
                  <a:lnTo>
                    <a:pt x="910" y="809"/>
                  </a:lnTo>
                  <a:lnTo>
                    <a:pt x="943" y="842"/>
                  </a:lnTo>
                  <a:lnTo>
                    <a:pt x="1011" y="876"/>
                  </a:lnTo>
                  <a:lnTo>
                    <a:pt x="1078" y="842"/>
                  </a:lnTo>
                  <a:lnTo>
                    <a:pt x="1078" y="775"/>
                  </a:lnTo>
                  <a:lnTo>
                    <a:pt x="1078" y="371"/>
                  </a:lnTo>
                  <a:lnTo>
                    <a:pt x="1044" y="203"/>
                  </a:lnTo>
                  <a:lnTo>
                    <a:pt x="1011" y="34"/>
                  </a:lnTo>
                  <a:lnTo>
                    <a:pt x="1011" y="1"/>
                  </a:lnTo>
                  <a:lnTo>
                    <a:pt x="943" y="1"/>
                  </a:lnTo>
                  <a:close/>
                </a:path>
              </a:pathLst>
            </a:custGeom>
            <a:solidFill>
              <a:srgbClr val="BDD1D3"/>
            </a:solidFill>
            <a:ln>
              <a:noFill/>
            </a:ln>
          </p:spPr>
          <p:txBody>
            <a:bodyPr lIns="117025" tIns="117025" rIns="117025" bIns="117025" anchor="ctr"/>
            <a:lstStyle/>
            <a:p>
              <a:pPr>
                <a:defRPr/>
              </a:pPr>
              <a:endParaRPr lang="ru-RU" sz="1350"/>
            </a:p>
          </p:txBody>
        </p:sp>
        <p:sp>
          <p:nvSpPr>
            <p:cNvPr id="948" name="Shape 810">
              <a:extLst>
                <a:ext uri="{FF2B5EF4-FFF2-40B4-BE49-F238E27FC236}">
                  <a16:creationId xmlns:a16="http://schemas.microsoft.com/office/drawing/2014/main" id="{1FD3A6BB-C8B3-53B3-5D59-9CCC58656FE7}"/>
                </a:ext>
              </a:extLst>
            </p:cNvPr>
            <p:cNvSpPr>
              <a:spLocks/>
            </p:cNvSpPr>
            <p:nvPr/>
          </p:nvSpPr>
          <p:spPr bwMode="auto">
            <a:xfrm>
              <a:off x="3991235" y="2931776"/>
              <a:ext cx="19120" cy="22703"/>
            </a:xfrm>
            <a:custGeom>
              <a:avLst/>
              <a:gdLst>
                <a:gd name="T0" fmla="*/ 144921875 w 775"/>
                <a:gd name="T1" fmla="*/ 390625 h 910"/>
                <a:gd name="T2" fmla="*/ 105468750 w 775"/>
                <a:gd name="T3" fmla="*/ 13281250 h 910"/>
                <a:gd name="T4" fmla="*/ 52734375 w 775"/>
                <a:gd name="T5" fmla="*/ 39843750 h 910"/>
                <a:gd name="T6" fmla="*/ 39843750 w 775"/>
                <a:gd name="T7" fmla="*/ 52734375 h 910"/>
                <a:gd name="T8" fmla="*/ 39843750 w 775"/>
                <a:gd name="T9" fmla="*/ 79296875 h 910"/>
                <a:gd name="T10" fmla="*/ 39843750 w 775"/>
                <a:gd name="T11" fmla="*/ 105468750 h 910"/>
                <a:gd name="T12" fmla="*/ 66015625 w 775"/>
                <a:gd name="T13" fmla="*/ 105468750 h 910"/>
                <a:gd name="T14" fmla="*/ 144921875 w 775"/>
                <a:gd name="T15" fmla="*/ 79296875 h 910"/>
                <a:gd name="T16" fmla="*/ 144921875 w 775"/>
                <a:gd name="T17" fmla="*/ 79296875 h 910"/>
                <a:gd name="T18" fmla="*/ 79296875 w 775"/>
                <a:gd name="T19" fmla="*/ 184375000 h 910"/>
                <a:gd name="T20" fmla="*/ 13281250 w 775"/>
                <a:gd name="T21" fmla="*/ 289453125 h 910"/>
                <a:gd name="T22" fmla="*/ 390625 w 775"/>
                <a:gd name="T23" fmla="*/ 302734375 h 910"/>
                <a:gd name="T24" fmla="*/ 13281250 w 775"/>
                <a:gd name="T25" fmla="*/ 328906250 h 910"/>
                <a:gd name="T26" fmla="*/ 26562500 w 775"/>
                <a:gd name="T27" fmla="*/ 342187500 h 910"/>
                <a:gd name="T28" fmla="*/ 39843750 w 775"/>
                <a:gd name="T29" fmla="*/ 355468750 h 910"/>
                <a:gd name="T30" fmla="*/ 171093750 w 775"/>
                <a:gd name="T31" fmla="*/ 328906250 h 910"/>
                <a:gd name="T32" fmla="*/ 223828125 w 775"/>
                <a:gd name="T33" fmla="*/ 328906250 h 910"/>
                <a:gd name="T34" fmla="*/ 289453125 w 775"/>
                <a:gd name="T35" fmla="*/ 302734375 h 910"/>
                <a:gd name="T36" fmla="*/ 302734375 w 775"/>
                <a:gd name="T37" fmla="*/ 289453125 h 910"/>
                <a:gd name="T38" fmla="*/ 302734375 w 775"/>
                <a:gd name="T39" fmla="*/ 276562500 h 910"/>
                <a:gd name="T40" fmla="*/ 289453125 w 775"/>
                <a:gd name="T41" fmla="*/ 263281250 h 910"/>
                <a:gd name="T42" fmla="*/ 276562500 w 775"/>
                <a:gd name="T43" fmla="*/ 250000000 h 910"/>
                <a:gd name="T44" fmla="*/ 223828125 w 775"/>
                <a:gd name="T45" fmla="*/ 250000000 h 910"/>
                <a:gd name="T46" fmla="*/ 158203125 w 775"/>
                <a:gd name="T47" fmla="*/ 263281250 h 910"/>
                <a:gd name="T48" fmla="*/ 118750000 w 775"/>
                <a:gd name="T49" fmla="*/ 263281250 h 910"/>
                <a:gd name="T50" fmla="*/ 184375000 w 775"/>
                <a:gd name="T51" fmla="*/ 158203125 h 910"/>
                <a:gd name="T52" fmla="*/ 223828125 w 775"/>
                <a:gd name="T53" fmla="*/ 52734375 h 910"/>
                <a:gd name="T54" fmla="*/ 223828125 w 775"/>
                <a:gd name="T55" fmla="*/ 26562500 h 910"/>
                <a:gd name="T56" fmla="*/ 197656250 w 775"/>
                <a:gd name="T57" fmla="*/ 13281250 h 910"/>
                <a:gd name="T58" fmla="*/ 144921875 w 775"/>
                <a:gd name="T59" fmla="*/ 390625 h 91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775"/>
                <a:gd name="T91" fmla="*/ 0 h 910"/>
                <a:gd name="T92" fmla="*/ 775 w 775"/>
                <a:gd name="T93" fmla="*/ 910 h 91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775" h="910" extrusionOk="0">
                  <a:moveTo>
                    <a:pt x="371" y="1"/>
                  </a:moveTo>
                  <a:lnTo>
                    <a:pt x="270" y="34"/>
                  </a:lnTo>
                  <a:lnTo>
                    <a:pt x="135" y="102"/>
                  </a:lnTo>
                  <a:lnTo>
                    <a:pt x="102" y="135"/>
                  </a:lnTo>
                  <a:lnTo>
                    <a:pt x="102" y="203"/>
                  </a:lnTo>
                  <a:lnTo>
                    <a:pt x="102" y="270"/>
                  </a:lnTo>
                  <a:lnTo>
                    <a:pt x="169" y="270"/>
                  </a:lnTo>
                  <a:lnTo>
                    <a:pt x="371" y="203"/>
                  </a:lnTo>
                  <a:lnTo>
                    <a:pt x="203" y="472"/>
                  </a:lnTo>
                  <a:lnTo>
                    <a:pt x="34" y="741"/>
                  </a:lnTo>
                  <a:lnTo>
                    <a:pt x="1" y="775"/>
                  </a:lnTo>
                  <a:lnTo>
                    <a:pt x="34" y="842"/>
                  </a:lnTo>
                  <a:lnTo>
                    <a:pt x="68" y="876"/>
                  </a:lnTo>
                  <a:lnTo>
                    <a:pt x="102" y="910"/>
                  </a:lnTo>
                  <a:lnTo>
                    <a:pt x="438" y="842"/>
                  </a:lnTo>
                  <a:lnTo>
                    <a:pt x="573" y="842"/>
                  </a:lnTo>
                  <a:lnTo>
                    <a:pt x="741" y="775"/>
                  </a:lnTo>
                  <a:lnTo>
                    <a:pt x="775" y="741"/>
                  </a:lnTo>
                  <a:lnTo>
                    <a:pt x="775" y="708"/>
                  </a:lnTo>
                  <a:lnTo>
                    <a:pt x="741" y="674"/>
                  </a:lnTo>
                  <a:lnTo>
                    <a:pt x="708" y="640"/>
                  </a:lnTo>
                  <a:lnTo>
                    <a:pt x="573" y="640"/>
                  </a:lnTo>
                  <a:lnTo>
                    <a:pt x="405" y="674"/>
                  </a:lnTo>
                  <a:lnTo>
                    <a:pt x="304" y="674"/>
                  </a:lnTo>
                  <a:lnTo>
                    <a:pt x="472" y="405"/>
                  </a:lnTo>
                  <a:lnTo>
                    <a:pt x="573" y="135"/>
                  </a:lnTo>
                  <a:lnTo>
                    <a:pt x="573" y="68"/>
                  </a:lnTo>
                  <a:lnTo>
                    <a:pt x="506" y="34"/>
                  </a:lnTo>
                  <a:lnTo>
                    <a:pt x="371" y="1"/>
                  </a:lnTo>
                  <a:close/>
                </a:path>
              </a:pathLst>
            </a:custGeom>
            <a:solidFill>
              <a:srgbClr val="BDD1D3"/>
            </a:solidFill>
            <a:ln>
              <a:noFill/>
            </a:ln>
          </p:spPr>
          <p:txBody>
            <a:bodyPr lIns="117025" tIns="117025" rIns="117025" bIns="117025" anchor="ctr"/>
            <a:lstStyle/>
            <a:p>
              <a:pPr>
                <a:defRPr/>
              </a:pPr>
              <a:endParaRPr lang="ru-RU" sz="1350"/>
            </a:p>
          </p:txBody>
        </p:sp>
        <p:sp>
          <p:nvSpPr>
            <p:cNvPr id="949" name="Shape 811">
              <a:extLst>
                <a:ext uri="{FF2B5EF4-FFF2-40B4-BE49-F238E27FC236}">
                  <a16:creationId xmlns:a16="http://schemas.microsoft.com/office/drawing/2014/main" id="{036E6039-3DB8-4830-B218-099362C662F6}"/>
                </a:ext>
              </a:extLst>
            </p:cNvPr>
            <p:cNvSpPr>
              <a:spLocks/>
            </p:cNvSpPr>
            <p:nvPr/>
          </p:nvSpPr>
          <p:spPr bwMode="auto">
            <a:xfrm>
              <a:off x="3964944" y="2903696"/>
              <a:ext cx="63933" cy="60939"/>
            </a:xfrm>
            <a:custGeom>
              <a:avLst/>
              <a:gdLst>
                <a:gd name="T0" fmla="*/ 66015625 w 2560"/>
                <a:gd name="T1" fmla="*/ 66015625 h 2425"/>
                <a:gd name="T2" fmla="*/ 144921875 w 2560"/>
                <a:gd name="T3" fmla="*/ 92187500 h 2425"/>
                <a:gd name="T4" fmla="*/ 223828125 w 2560"/>
                <a:gd name="T5" fmla="*/ 105468750 h 2425"/>
                <a:gd name="T6" fmla="*/ 394921875 w 2560"/>
                <a:gd name="T7" fmla="*/ 105468750 h 2425"/>
                <a:gd name="T8" fmla="*/ 644921875 w 2560"/>
                <a:gd name="T9" fmla="*/ 118750000 h 2425"/>
                <a:gd name="T10" fmla="*/ 894531250 w 2560"/>
                <a:gd name="T11" fmla="*/ 118750000 h 2425"/>
                <a:gd name="T12" fmla="*/ 894531250 w 2560"/>
                <a:gd name="T13" fmla="*/ 263281250 h 2425"/>
                <a:gd name="T14" fmla="*/ 907812500 w 2560"/>
                <a:gd name="T15" fmla="*/ 421093750 h 2425"/>
                <a:gd name="T16" fmla="*/ 907812500 w 2560"/>
                <a:gd name="T17" fmla="*/ 618359375 h 2425"/>
                <a:gd name="T18" fmla="*/ 921093750 w 2560"/>
                <a:gd name="T19" fmla="*/ 710546875 h 2425"/>
                <a:gd name="T20" fmla="*/ 933984375 w 2560"/>
                <a:gd name="T21" fmla="*/ 815625000 h 2425"/>
                <a:gd name="T22" fmla="*/ 513281250 w 2560"/>
                <a:gd name="T23" fmla="*/ 815625000 h 2425"/>
                <a:gd name="T24" fmla="*/ 316015625 w 2560"/>
                <a:gd name="T25" fmla="*/ 828906250 h 2425"/>
                <a:gd name="T26" fmla="*/ 210937500 w 2560"/>
                <a:gd name="T27" fmla="*/ 842187500 h 2425"/>
                <a:gd name="T28" fmla="*/ 118750000 w 2560"/>
                <a:gd name="T29" fmla="*/ 868359375 h 2425"/>
                <a:gd name="T30" fmla="*/ 105468750 w 2560"/>
                <a:gd name="T31" fmla="*/ 671093750 h 2425"/>
                <a:gd name="T32" fmla="*/ 92578125 w 2560"/>
                <a:gd name="T33" fmla="*/ 473828125 h 2425"/>
                <a:gd name="T34" fmla="*/ 105468750 w 2560"/>
                <a:gd name="T35" fmla="*/ 263281250 h 2425"/>
                <a:gd name="T36" fmla="*/ 92578125 w 2560"/>
                <a:gd name="T37" fmla="*/ 158203125 h 2425"/>
                <a:gd name="T38" fmla="*/ 79296875 w 2560"/>
                <a:gd name="T39" fmla="*/ 118750000 h 2425"/>
                <a:gd name="T40" fmla="*/ 66015625 w 2560"/>
                <a:gd name="T41" fmla="*/ 66015625 h 2425"/>
                <a:gd name="T42" fmla="*/ 921093750 w 2560"/>
                <a:gd name="T43" fmla="*/ 390625 h 2425"/>
                <a:gd name="T44" fmla="*/ 921093750 w 2560"/>
                <a:gd name="T45" fmla="*/ 13281250 h 2425"/>
                <a:gd name="T46" fmla="*/ 907812500 w 2560"/>
                <a:gd name="T47" fmla="*/ 39843750 h 2425"/>
                <a:gd name="T48" fmla="*/ 684375000 w 2560"/>
                <a:gd name="T49" fmla="*/ 26562500 h 2425"/>
                <a:gd name="T50" fmla="*/ 460546875 w 2560"/>
                <a:gd name="T51" fmla="*/ 13281250 h 2425"/>
                <a:gd name="T52" fmla="*/ 250390625 w 2560"/>
                <a:gd name="T53" fmla="*/ 13281250 h 2425"/>
                <a:gd name="T54" fmla="*/ 158203125 w 2560"/>
                <a:gd name="T55" fmla="*/ 26562500 h 2425"/>
                <a:gd name="T56" fmla="*/ 105468750 w 2560"/>
                <a:gd name="T57" fmla="*/ 39843750 h 2425"/>
                <a:gd name="T58" fmla="*/ 66015625 w 2560"/>
                <a:gd name="T59" fmla="*/ 66015625 h 2425"/>
                <a:gd name="T60" fmla="*/ 53125000 w 2560"/>
                <a:gd name="T61" fmla="*/ 66015625 h 2425"/>
                <a:gd name="T62" fmla="*/ 26562500 w 2560"/>
                <a:gd name="T63" fmla="*/ 118750000 h 2425"/>
                <a:gd name="T64" fmla="*/ 13671875 w 2560"/>
                <a:gd name="T65" fmla="*/ 184375000 h 2425"/>
                <a:gd name="T66" fmla="*/ 390625 w 2560"/>
                <a:gd name="T67" fmla="*/ 328906250 h 2425"/>
                <a:gd name="T68" fmla="*/ 13671875 w 2560"/>
                <a:gd name="T69" fmla="*/ 618359375 h 2425"/>
                <a:gd name="T70" fmla="*/ 13671875 w 2560"/>
                <a:gd name="T71" fmla="*/ 697265625 h 2425"/>
                <a:gd name="T72" fmla="*/ 13671875 w 2560"/>
                <a:gd name="T73" fmla="*/ 802343750 h 2425"/>
                <a:gd name="T74" fmla="*/ 13671875 w 2560"/>
                <a:gd name="T75" fmla="*/ 842187500 h 2425"/>
                <a:gd name="T76" fmla="*/ 26562500 w 2560"/>
                <a:gd name="T77" fmla="*/ 894531250 h 2425"/>
                <a:gd name="T78" fmla="*/ 53125000 w 2560"/>
                <a:gd name="T79" fmla="*/ 921093750 h 2425"/>
                <a:gd name="T80" fmla="*/ 92578125 w 2560"/>
                <a:gd name="T81" fmla="*/ 947265625 h 2425"/>
                <a:gd name="T82" fmla="*/ 118750000 w 2560"/>
                <a:gd name="T83" fmla="*/ 933984375 h 2425"/>
                <a:gd name="T84" fmla="*/ 118750000 w 2560"/>
                <a:gd name="T85" fmla="*/ 921093750 h 2425"/>
                <a:gd name="T86" fmla="*/ 223828125 w 2560"/>
                <a:gd name="T87" fmla="*/ 933984375 h 2425"/>
                <a:gd name="T88" fmla="*/ 526562500 w 2560"/>
                <a:gd name="T89" fmla="*/ 933984375 h 2425"/>
                <a:gd name="T90" fmla="*/ 933984375 w 2560"/>
                <a:gd name="T91" fmla="*/ 894531250 h 2425"/>
                <a:gd name="T92" fmla="*/ 986718750 w 2560"/>
                <a:gd name="T93" fmla="*/ 894531250 h 2425"/>
                <a:gd name="T94" fmla="*/ 986718750 w 2560"/>
                <a:gd name="T95" fmla="*/ 881640625 h 2425"/>
                <a:gd name="T96" fmla="*/ 1000000000 w 2560"/>
                <a:gd name="T97" fmla="*/ 789453125 h 2425"/>
                <a:gd name="T98" fmla="*/ 1000000000 w 2560"/>
                <a:gd name="T99" fmla="*/ 683984375 h 2425"/>
                <a:gd name="T100" fmla="*/ 986718750 w 2560"/>
                <a:gd name="T101" fmla="*/ 473828125 h 2425"/>
                <a:gd name="T102" fmla="*/ 973437500 w 2560"/>
                <a:gd name="T103" fmla="*/ 237109375 h 2425"/>
                <a:gd name="T104" fmla="*/ 973437500 w 2560"/>
                <a:gd name="T105" fmla="*/ 118750000 h 2425"/>
                <a:gd name="T106" fmla="*/ 960546875 w 2560"/>
                <a:gd name="T107" fmla="*/ 13281250 h 2425"/>
                <a:gd name="T108" fmla="*/ 947265625 w 2560"/>
                <a:gd name="T109" fmla="*/ 390625 h 2425"/>
                <a:gd name="T110" fmla="*/ 921093750 w 2560"/>
                <a:gd name="T111" fmla="*/ 390625 h 2425"/>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2560"/>
                <a:gd name="T169" fmla="*/ 0 h 2425"/>
                <a:gd name="T170" fmla="*/ 2560 w 2560"/>
                <a:gd name="T171" fmla="*/ 2425 h 2425"/>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2560" h="2425" extrusionOk="0">
                  <a:moveTo>
                    <a:pt x="169" y="169"/>
                  </a:moveTo>
                  <a:lnTo>
                    <a:pt x="371" y="236"/>
                  </a:lnTo>
                  <a:lnTo>
                    <a:pt x="573" y="270"/>
                  </a:lnTo>
                  <a:lnTo>
                    <a:pt x="1011" y="270"/>
                  </a:lnTo>
                  <a:lnTo>
                    <a:pt x="1651" y="304"/>
                  </a:lnTo>
                  <a:lnTo>
                    <a:pt x="2290" y="304"/>
                  </a:lnTo>
                  <a:lnTo>
                    <a:pt x="2290" y="674"/>
                  </a:lnTo>
                  <a:lnTo>
                    <a:pt x="2324" y="1078"/>
                  </a:lnTo>
                  <a:lnTo>
                    <a:pt x="2324" y="1583"/>
                  </a:lnTo>
                  <a:lnTo>
                    <a:pt x="2358" y="1819"/>
                  </a:lnTo>
                  <a:lnTo>
                    <a:pt x="2391" y="2088"/>
                  </a:lnTo>
                  <a:lnTo>
                    <a:pt x="1314" y="2088"/>
                  </a:lnTo>
                  <a:lnTo>
                    <a:pt x="809" y="2122"/>
                  </a:lnTo>
                  <a:lnTo>
                    <a:pt x="540" y="2156"/>
                  </a:lnTo>
                  <a:lnTo>
                    <a:pt x="304" y="2223"/>
                  </a:lnTo>
                  <a:lnTo>
                    <a:pt x="270" y="1718"/>
                  </a:lnTo>
                  <a:lnTo>
                    <a:pt x="237" y="1213"/>
                  </a:lnTo>
                  <a:lnTo>
                    <a:pt x="270" y="674"/>
                  </a:lnTo>
                  <a:lnTo>
                    <a:pt x="237" y="405"/>
                  </a:lnTo>
                  <a:lnTo>
                    <a:pt x="203" y="304"/>
                  </a:lnTo>
                  <a:lnTo>
                    <a:pt x="169" y="169"/>
                  </a:lnTo>
                  <a:close/>
                  <a:moveTo>
                    <a:pt x="2358" y="1"/>
                  </a:moveTo>
                  <a:lnTo>
                    <a:pt x="2358" y="34"/>
                  </a:lnTo>
                  <a:lnTo>
                    <a:pt x="2324" y="102"/>
                  </a:lnTo>
                  <a:lnTo>
                    <a:pt x="1752" y="68"/>
                  </a:lnTo>
                  <a:lnTo>
                    <a:pt x="1179" y="34"/>
                  </a:lnTo>
                  <a:lnTo>
                    <a:pt x="641" y="34"/>
                  </a:lnTo>
                  <a:lnTo>
                    <a:pt x="405" y="68"/>
                  </a:lnTo>
                  <a:lnTo>
                    <a:pt x="270" y="102"/>
                  </a:lnTo>
                  <a:lnTo>
                    <a:pt x="169" y="169"/>
                  </a:lnTo>
                  <a:lnTo>
                    <a:pt x="136" y="169"/>
                  </a:lnTo>
                  <a:lnTo>
                    <a:pt x="68" y="304"/>
                  </a:lnTo>
                  <a:lnTo>
                    <a:pt x="35" y="472"/>
                  </a:lnTo>
                  <a:lnTo>
                    <a:pt x="1" y="842"/>
                  </a:lnTo>
                  <a:lnTo>
                    <a:pt x="35" y="1583"/>
                  </a:lnTo>
                  <a:lnTo>
                    <a:pt x="35" y="1785"/>
                  </a:lnTo>
                  <a:lnTo>
                    <a:pt x="35" y="2054"/>
                  </a:lnTo>
                  <a:lnTo>
                    <a:pt x="35" y="2156"/>
                  </a:lnTo>
                  <a:lnTo>
                    <a:pt x="68" y="2290"/>
                  </a:lnTo>
                  <a:lnTo>
                    <a:pt x="136" y="2358"/>
                  </a:lnTo>
                  <a:lnTo>
                    <a:pt x="237" y="2425"/>
                  </a:lnTo>
                  <a:lnTo>
                    <a:pt x="304" y="2391"/>
                  </a:lnTo>
                  <a:lnTo>
                    <a:pt x="304" y="2358"/>
                  </a:lnTo>
                  <a:lnTo>
                    <a:pt x="573" y="2391"/>
                  </a:lnTo>
                  <a:lnTo>
                    <a:pt x="1348" y="2391"/>
                  </a:lnTo>
                  <a:lnTo>
                    <a:pt x="2391" y="2290"/>
                  </a:lnTo>
                  <a:lnTo>
                    <a:pt x="2526" y="2290"/>
                  </a:lnTo>
                  <a:lnTo>
                    <a:pt x="2526" y="2257"/>
                  </a:lnTo>
                  <a:lnTo>
                    <a:pt x="2560" y="2021"/>
                  </a:lnTo>
                  <a:lnTo>
                    <a:pt x="2560" y="1751"/>
                  </a:lnTo>
                  <a:lnTo>
                    <a:pt x="2526" y="1213"/>
                  </a:lnTo>
                  <a:lnTo>
                    <a:pt x="2492" y="607"/>
                  </a:lnTo>
                  <a:lnTo>
                    <a:pt x="2492" y="304"/>
                  </a:lnTo>
                  <a:lnTo>
                    <a:pt x="2459" y="34"/>
                  </a:lnTo>
                  <a:lnTo>
                    <a:pt x="2425" y="1"/>
                  </a:lnTo>
                  <a:lnTo>
                    <a:pt x="2358" y="1"/>
                  </a:lnTo>
                  <a:close/>
                </a:path>
              </a:pathLst>
            </a:custGeom>
            <a:solidFill>
              <a:srgbClr val="BDD1D3"/>
            </a:solidFill>
            <a:ln>
              <a:noFill/>
            </a:ln>
          </p:spPr>
          <p:txBody>
            <a:bodyPr lIns="117025" tIns="117025" rIns="117025" bIns="117025" anchor="ctr"/>
            <a:lstStyle/>
            <a:p>
              <a:pPr>
                <a:defRPr/>
              </a:pPr>
              <a:endParaRPr lang="ru-RU" sz="1350"/>
            </a:p>
          </p:txBody>
        </p:sp>
        <p:sp>
          <p:nvSpPr>
            <p:cNvPr id="950" name="Shape 812">
              <a:extLst>
                <a:ext uri="{FF2B5EF4-FFF2-40B4-BE49-F238E27FC236}">
                  <a16:creationId xmlns:a16="http://schemas.microsoft.com/office/drawing/2014/main" id="{C1769B03-590F-DD93-6455-8C6FB8780321}"/>
                </a:ext>
              </a:extLst>
            </p:cNvPr>
            <p:cNvSpPr>
              <a:spLocks/>
            </p:cNvSpPr>
            <p:nvPr/>
          </p:nvSpPr>
          <p:spPr bwMode="auto">
            <a:xfrm>
              <a:off x="4104761" y="2989728"/>
              <a:ext cx="13145" cy="4780"/>
            </a:xfrm>
            <a:custGeom>
              <a:avLst/>
              <a:gdLst>
                <a:gd name="T0" fmla="*/ 158203125 w 540"/>
                <a:gd name="T1" fmla="*/ 390625 h 203"/>
                <a:gd name="T2" fmla="*/ 132031250 w 540"/>
                <a:gd name="T3" fmla="*/ 13671875 h 203"/>
                <a:gd name="T4" fmla="*/ 26562500 w 540"/>
                <a:gd name="T5" fmla="*/ 13671875 h 203"/>
                <a:gd name="T6" fmla="*/ 13281250 w 540"/>
                <a:gd name="T7" fmla="*/ 26562500 h 203"/>
                <a:gd name="T8" fmla="*/ 390625 w 540"/>
                <a:gd name="T9" fmla="*/ 39843750 h 203"/>
                <a:gd name="T10" fmla="*/ 13281250 w 540"/>
                <a:gd name="T11" fmla="*/ 53125000 h 203"/>
                <a:gd name="T12" fmla="*/ 26562500 w 540"/>
                <a:gd name="T13" fmla="*/ 66015625 h 203"/>
                <a:gd name="T14" fmla="*/ 66015625 w 540"/>
                <a:gd name="T15" fmla="*/ 79296875 h 203"/>
                <a:gd name="T16" fmla="*/ 144921875 w 540"/>
                <a:gd name="T17" fmla="*/ 79296875 h 203"/>
                <a:gd name="T18" fmla="*/ 171484375 w 540"/>
                <a:gd name="T19" fmla="*/ 66015625 h 203"/>
                <a:gd name="T20" fmla="*/ 197656250 w 540"/>
                <a:gd name="T21" fmla="*/ 53125000 h 203"/>
                <a:gd name="T22" fmla="*/ 210937500 w 540"/>
                <a:gd name="T23" fmla="*/ 39843750 h 203"/>
                <a:gd name="T24" fmla="*/ 210937500 w 540"/>
                <a:gd name="T25" fmla="*/ 26562500 h 203"/>
                <a:gd name="T26" fmla="*/ 210937500 w 540"/>
                <a:gd name="T27" fmla="*/ 13671875 h 203"/>
                <a:gd name="T28" fmla="*/ 197656250 w 540"/>
                <a:gd name="T29" fmla="*/ 13671875 h 203"/>
                <a:gd name="T30" fmla="*/ 158203125 w 540"/>
                <a:gd name="T31" fmla="*/ 390625 h 20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540"/>
                <a:gd name="T49" fmla="*/ 0 h 203"/>
                <a:gd name="T50" fmla="*/ 540 w 540"/>
                <a:gd name="T51" fmla="*/ 203 h 20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540" h="203" extrusionOk="0">
                  <a:moveTo>
                    <a:pt x="405" y="1"/>
                  </a:moveTo>
                  <a:lnTo>
                    <a:pt x="338" y="35"/>
                  </a:lnTo>
                  <a:lnTo>
                    <a:pt x="68" y="35"/>
                  </a:lnTo>
                  <a:lnTo>
                    <a:pt x="34" y="68"/>
                  </a:lnTo>
                  <a:lnTo>
                    <a:pt x="1" y="102"/>
                  </a:lnTo>
                  <a:lnTo>
                    <a:pt x="34" y="136"/>
                  </a:lnTo>
                  <a:lnTo>
                    <a:pt x="68" y="169"/>
                  </a:lnTo>
                  <a:lnTo>
                    <a:pt x="169" y="203"/>
                  </a:lnTo>
                  <a:lnTo>
                    <a:pt x="371" y="203"/>
                  </a:lnTo>
                  <a:lnTo>
                    <a:pt x="439" y="169"/>
                  </a:lnTo>
                  <a:lnTo>
                    <a:pt x="506" y="136"/>
                  </a:lnTo>
                  <a:lnTo>
                    <a:pt x="540" y="102"/>
                  </a:lnTo>
                  <a:lnTo>
                    <a:pt x="540" y="68"/>
                  </a:lnTo>
                  <a:lnTo>
                    <a:pt x="540" y="35"/>
                  </a:lnTo>
                  <a:lnTo>
                    <a:pt x="506" y="35"/>
                  </a:lnTo>
                  <a:lnTo>
                    <a:pt x="405" y="1"/>
                  </a:lnTo>
                  <a:close/>
                </a:path>
              </a:pathLst>
            </a:custGeom>
            <a:solidFill>
              <a:srgbClr val="BDD1D3"/>
            </a:solidFill>
            <a:ln>
              <a:noFill/>
            </a:ln>
          </p:spPr>
          <p:txBody>
            <a:bodyPr lIns="117025" tIns="117025" rIns="117025" bIns="117025" anchor="ctr"/>
            <a:lstStyle/>
            <a:p>
              <a:pPr>
                <a:defRPr/>
              </a:pPr>
              <a:endParaRPr lang="ru-RU" sz="1350"/>
            </a:p>
          </p:txBody>
        </p:sp>
        <p:sp>
          <p:nvSpPr>
            <p:cNvPr id="951" name="Shape 813">
              <a:extLst>
                <a:ext uri="{FF2B5EF4-FFF2-40B4-BE49-F238E27FC236}">
                  <a16:creationId xmlns:a16="http://schemas.microsoft.com/office/drawing/2014/main" id="{9871DC64-A217-1BEE-901A-E0BB5E17F1FA}"/>
                </a:ext>
              </a:extLst>
            </p:cNvPr>
            <p:cNvSpPr>
              <a:spLocks/>
            </p:cNvSpPr>
            <p:nvPr/>
          </p:nvSpPr>
          <p:spPr bwMode="auto">
            <a:xfrm>
              <a:off x="3843650" y="2891150"/>
              <a:ext cx="46606" cy="13741"/>
            </a:xfrm>
            <a:custGeom>
              <a:avLst/>
              <a:gdLst>
                <a:gd name="T0" fmla="*/ 618359375 w 1853"/>
                <a:gd name="T1" fmla="*/ 390625 h 540"/>
                <a:gd name="T2" fmla="*/ 631640625 w 1853"/>
                <a:gd name="T3" fmla="*/ 92187500 h 540"/>
                <a:gd name="T4" fmla="*/ 316015625 w 1853"/>
                <a:gd name="T5" fmla="*/ 105468750 h 540"/>
                <a:gd name="T6" fmla="*/ 390625 w 1853"/>
                <a:gd name="T7" fmla="*/ 118750000 h 540"/>
                <a:gd name="T8" fmla="*/ 390625 w 1853"/>
                <a:gd name="T9" fmla="*/ 210546875 h 540"/>
                <a:gd name="T10" fmla="*/ 328906250 w 1853"/>
                <a:gd name="T11" fmla="*/ 184375000 h 540"/>
                <a:gd name="T12" fmla="*/ 657812500 w 1853"/>
                <a:gd name="T13" fmla="*/ 158203125 h 540"/>
                <a:gd name="T14" fmla="*/ 671093750 w 1853"/>
                <a:gd name="T15" fmla="*/ 171093750 h 540"/>
                <a:gd name="T16" fmla="*/ 683984375 w 1853"/>
                <a:gd name="T17" fmla="*/ 158203125 h 540"/>
                <a:gd name="T18" fmla="*/ 710546875 w 1853"/>
                <a:gd name="T19" fmla="*/ 144921875 h 540"/>
                <a:gd name="T20" fmla="*/ 723437500 w 1853"/>
                <a:gd name="T21" fmla="*/ 131640625 h 540"/>
                <a:gd name="T22" fmla="*/ 710546875 w 1853"/>
                <a:gd name="T23" fmla="*/ 105468750 h 540"/>
                <a:gd name="T24" fmla="*/ 697265625 w 1853"/>
                <a:gd name="T25" fmla="*/ 92187500 h 540"/>
                <a:gd name="T26" fmla="*/ 697265625 w 1853"/>
                <a:gd name="T27" fmla="*/ 390625 h 540"/>
                <a:gd name="T28" fmla="*/ 618359375 w 1853"/>
                <a:gd name="T29" fmla="*/ 390625 h 54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853"/>
                <a:gd name="T46" fmla="*/ 0 h 540"/>
                <a:gd name="T47" fmla="*/ 1853 w 1853"/>
                <a:gd name="T48" fmla="*/ 540 h 54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853" h="540" extrusionOk="0">
                  <a:moveTo>
                    <a:pt x="1583" y="1"/>
                  </a:moveTo>
                  <a:lnTo>
                    <a:pt x="1617" y="236"/>
                  </a:lnTo>
                  <a:lnTo>
                    <a:pt x="809" y="270"/>
                  </a:lnTo>
                  <a:lnTo>
                    <a:pt x="1" y="304"/>
                  </a:lnTo>
                  <a:lnTo>
                    <a:pt x="1" y="539"/>
                  </a:lnTo>
                  <a:lnTo>
                    <a:pt x="842" y="472"/>
                  </a:lnTo>
                  <a:lnTo>
                    <a:pt x="1684" y="405"/>
                  </a:lnTo>
                  <a:lnTo>
                    <a:pt x="1718" y="438"/>
                  </a:lnTo>
                  <a:lnTo>
                    <a:pt x="1751" y="405"/>
                  </a:lnTo>
                  <a:lnTo>
                    <a:pt x="1819" y="371"/>
                  </a:lnTo>
                  <a:lnTo>
                    <a:pt x="1852" y="337"/>
                  </a:lnTo>
                  <a:lnTo>
                    <a:pt x="1819" y="270"/>
                  </a:lnTo>
                  <a:lnTo>
                    <a:pt x="1785" y="236"/>
                  </a:lnTo>
                  <a:lnTo>
                    <a:pt x="1785" y="1"/>
                  </a:lnTo>
                  <a:lnTo>
                    <a:pt x="1583" y="1"/>
                  </a:lnTo>
                  <a:close/>
                </a:path>
              </a:pathLst>
            </a:custGeom>
            <a:solidFill>
              <a:srgbClr val="BDD1D3"/>
            </a:solidFill>
            <a:ln>
              <a:noFill/>
            </a:ln>
          </p:spPr>
          <p:txBody>
            <a:bodyPr lIns="117025" tIns="117025" rIns="117025" bIns="117025" anchor="ctr"/>
            <a:lstStyle/>
            <a:p>
              <a:pPr>
                <a:defRPr/>
              </a:pPr>
              <a:endParaRPr lang="ru-RU" sz="1350"/>
            </a:p>
          </p:txBody>
        </p:sp>
        <p:sp>
          <p:nvSpPr>
            <p:cNvPr id="952" name="Shape 814">
              <a:extLst>
                <a:ext uri="{FF2B5EF4-FFF2-40B4-BE49-F238E27FC236}">
                  <a16:creationId xmlns:a16="http://schemas.microsoft.com/office/drawing/2014/main" id="{AFCF4FD3-152B-E3D3-9AF2-D3983E7C756E}"/>
                </a:ext>
              </a:extLst>
            </p:cNvPr>
            <p:cNvSpPr>
              <a:spLocks/>
            </p:cNvSpPr>
            <p:nvPr/>
          </p:nvSpPr>
          <p:spPr bwMode="auto">
            <a:xfrm>
              <a:off x="3843650" y="3044095"/>
              <a:ext cx="101576" cy="60939"/>
            </a:xfrm>
            <a:custGeom>
              <a:avLst/>
              <a:gdLst>
                <a:gd name="T0" fmla="*/ 1052343750 w 4075"/>
                <a:gd name="T1" fmla="*/ 0 h 2425"/>
                <a:gd name="T2" fmla="*/ 565625000 w 4075"/>
                <a:gd name="T3" fmla="*/ 13281250 h 2425"/>
                <a:gd name="T4" fmla="*/ 144921875 w 4075"/>
                <a:gd name="T5" fmla="*/ 13281250 h 2425"/>
                <a:gd name="T6" fmla="*/ 390625 w 4075"/>
                <a:gd name="T7" fmla="*/ 39453125 h 2425"/>
                <a:gd name="T8" fmla="*/ 390625 w 4075"/>
                <a:gd name="T9" fmla="*/ 118359375 h 2425"/>
                <a:gd name="T10" fmla="*/ 368359375 w 4075"/>
                <a:gd name="T11" fmla="*/ 105468750 h 2425"/>
                <a:gd name="T12" fmla="*/ 750000000 w 4075"/>
                <a:gd name="T13" fmla="*/ 105468750 h 2425"/>
                <a:gd name="T14" fmla="*/ 1486328125 w 4075"/>
                <a:gd name="T15" fmla="*/ 92187500 h 2425"/>
                <a:gd name="T16" fmla="*/ 1473437500 w 4075"/>
                <a:gd name="T17" fmla="*/ 157812500 h 2425"/>
                <a:gd name="T18" fmla="*/ 1473437500 w 4075"/>
                <a:gd name="T19" fmla="*/ 236718750 h 2425"/>
                <a:gd name="T20" fmla="*/ 1486328125 w 4075"/>
                <a:gd name="T21" fmla="*/ 381640625 h 2425"/>
                <a:gd name="T22" fmla="*/ 1486328125 w 4075"/>
                <a:gd name="T23" fmla="*/ 591796875 h 2425"/>
                <a:gd name="T24" fmla="*/ 1499609375 w 4075"/>
                <a:gd name="T25" fmla="*/ 815625000 h 2425"/>
                <a:gd name="T26" fmla="*/ 723437500 w 4075"/>
                <a:gd name="T27" fmla="*/ 815625000 h 2425"/>
                <a:gd name="T28" fmla="*/ 355468750 w 4075"/>
                <a:gd name="T29" fmla="*/ 841796875 h 2425"/>
                <a:gd name="T30" fmla="*/ 171093750 w 4075"/>
                <a:gd name="T31" fmla="*/ 855078125 h 2425"/>
                <a:gd name="T32" fmla="*/ 390625 w 4075"/>
                <a:gd name="T33" fmla="*/ 894531250 h 2425"/>
                <a:gd name="T34" fmla="*/ 390625 w 4075"/>
                <a:gd name="T35" fmla="*/ 933984375 h 2425"/>
                <a:gd name="T36" fmla="*/ 158203125 w 4075"/>
                <a:gd name="T37" fmla="*/ 946875000 h 2425"/>
                <a:gd name="T38" fmla="*/ 316015625 w 4075"/>
                <a:gd name="T39" fmla="*/ 933984375 h 2425"/>
                <a:gd name="T40" fmla="*/ 631640625 w 4075"/>
                <a:gd name="T41" fmla="*/ 907421875 h 2425"/>
                <a:gd name="T42" fmla="*/ 1065625000 w 4075"/>
                <a:gd name="T43" fmla="*/ 894531250 h 2425"/>
                <a:gd name="T44" fmla="*/ 1512890625 w 4075"/>
                <a:gd name="T45" fmla="*/ 894531250 h 2425"/>
                <a:gd name="T46" fmla="*/ 1512890625 w 4075"/>
                <a:gd name="T47" fmla="*/ 920703125 h 2425"/>
                <a:gd name="T48" fmla="*/ 1525781250 w 4075"/>
                <a:gd name="T49" fmla="*/ 946875000 h 2425"/>
                <a:gd name="T50" fmla="*/ 1578515625 w 4075"/>
                <a:gd name="T51" fmla="*/ 946875000 h 2425"/>
                <a:gd name="T52" fmla="*/ 1591796875 w 4075"/>
                <a:gd name="T53" fmla="*/ 907421875 h 2425"/>
                <a:gd name="T54" fmla="*/ 1591796875 w 4075"/>
                <a:gd name="T55" fmla="*/ 683984375 h 2425"/>
                <a:gd name="T56" fmla="*/ 1578515625 w 4075"/>
                <a:gd name="T57" fmla="*/ 447265625 h 2425"/>
                <a:gd name="T58" fmla="*/ 1578515625 w 4075"/>
                <a:gd name="T59" fmla="*/ 263281250 h 2425"/>
                <a:gd name="T60" fmla="*/ 1565234375 w 4075"/>
                <a:gd name="T61" fmla="*/ 171093750 h 2425"/>
                <a:gd name="T62" fmla="*/ 1552343750 w 4075"/>
                <a:gd name="T63" fmla="*/ 92187500 h 2425"/>
                <a:gd name="T64" fmla="*/ 1565234375 w 4075"/>
                <a:gd name="T65" fmla="*/ 78906250 h 2425"/>
                <a:gd name="T66" fmla="*/ 1565234375 w 4075"/>
                <a:gd name="T67" fmla="*/ 52734375 h 2425"/>
                <a:gd name="T68" fmla="*/ 1552343750 w 4075"/>
                <a:gd name="T69" fmla="*/ 26562500 h 2425"/>
                <a:gd name="T70" fmla="*/ 1525781250 w 4075"/>
                <a:gd name="T71" fmla="*/ 13281250 h 2425"/>
                <a:gd name="T72" fmla="*/ 1289062500 w 4075"/>
                <a:gd name="T73" fmla="*/ 0 h 2425"/>
                <a:gd name="T74" fmla="*/ 1052343750 w 4075"/>
                <a:gd name="T75" fmla="*/ 0 h 2425"/>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4075"/>
                <a:gd name="T115" fmla="*/ 0 h 2425"/>
                <a:gd name="T116" fmla="*/ 4075 w 4075"/>
                <a:gd name="T117" fmla="*/ 2425 h 2425"/>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4075" h="2425" extrusionOk="0">
                  <a:moveTo>
                    <a:pt x="2694" y="0"/>
                  </a:moveTo>
                  <a:lnTo>
                    <a:pt x="1448" y="34"/>
                  </a:lnTo>
                  <a:lnTo>
                    <a:pt x="371" y="34"/>
                  </a:lnTo>
                  <a:lnTo>
                    <a:pt x="1" y="101"/>
                  </a:lnTo>
                  <a:lnTo>
                    <a:pt x="1" y="303"/>
                  </a:lnTo>
                  <a:lnTo>
                    <a:pt x="943" y="270"/>
                  </a:lnTo>
                  <a:lnTo>
                    <a:pt x="1920" y="270"/>
                  </a:lnTo>
                  <a:lnTo>
                    <a:pt x="3805" y="236"/>
                  </a:lnTo>
                  <a:lnTo>
                    <a:pt x="3772" y="404"/>
                  </a:lnTo>
                  <a:lnTo>
                    <a:pt x="3772" y="606"/>
                  </a:lnTo>
                  <a:lnTo>
                    <a:pt x="3805" y="977"/>
                  </a:lnTo>
                  <a:lnTo>
                    <a:pt x="3805" y="1515"/>
                  </a:lnTo>
                  <a:lnTo>
                    <a:pt x="3839" y="2088"/>
                  </a:lnTo>
                  <a:lnTo>
                    <a:pt x="1852" y="2088"/>
                  </a:lnTo>
                  <a:lnTo>
                    <a:pt x="910" y="2155"/>
                  </a:lnTo>
                  <a:lnTo>
                    <a:pt x="438" y="2189"/>
                  </a:lnTo>
                  <a:lnTo>
                    <a:pt x="1" y="2290"/>
                  </a:lnTo>
                  <a:lnTo>
                    <a:pt x="1" y="2391"/>
                  </a:lnTo>
                  <a:lnTo>
                    <a:pt x="405" y="2424"/>
                  </a:lnTo>
                  <a:lnTo>
                    <a:pt x="809" y="2391"/>
                  </a:lnTo>
                  <a:lnTo>
                    <a:pt x="1617" y="2323"/>
                  </a:lnTo>
                  <a:lnTo>
                    <a:pt x="2728" y="2290"/>
                  </a:lnTo>
                  <a:lnTo>
                    <a:pt x="3873" y="2290"/>
                  </a:lnTo>
                  <a:lnTo>
                    <a:pt x="3873" y="2357"/>
                  </a:lnTo>
                  <a:lnTo>
                    <a:pt x="3906" y="2424"/>
                  </a:lnTo>
                  <a:lnTo>
                    <a:pt x="4041" y="2424"/>
                  </a:lnTo>
                  <a:lnTo>
                    <a:pt x="4075" y="2323"/>
                  </a:lnTo>
                  <a:lnTo>
                    <a:pt x="4075" y="1751"/>
                  </a:lnTo>
                  <a:lnTo>
                    <a:pt x="4041" y="1145"/>
                  </a:lnTo>
                  <a:lnTo>
                    <a:pt x="4041" y="674"/>
                  </a:lnTo>
                  <a:lnTo>
                    <a:pt x="4007" y="438"/>
                  </a:lnTo>
                  <a:lnTo>
                    <a:pt x="3974" y="236"/>
                  </a:lnTo>
                  <a:lnTo>
                    <a:pt x="4007" y="202"/>
                  </a:lnTo>
                  <a:lnTo>
                    <a:pt x="4007" y="135"/>
                  </a:lnTo>
                  <a:lnTo>
                    <a:pt x="3974" y="68"/>
                  </a:lnTo>
                  <a:lnTo>
                    <a:pt x="3906" y="34"/>
                  </a:lnTo>
                  <a:lnTo>
                    <a:pt x="3300" y="0"/>
                  </a:lnTo>
                  <a:lnTo>
                    <a:pt x="2694" y="0"/>
                  </a:lnTo>
                  <a:close/>
                </a:path>
              </a:pathLst>
            </a:custGeom>
            <a:solidFill>
              <a:srgbClr val="BDD1D3"/>
            </a:solidFill>
            <a:ln>
              <a:noFill/>
            </a:ln>
          </p:spPr>
          <p:txBody>
            <a:bodyPr lIns="117025" tIns="117025" rIns="117025" bIns="117025" anchor="ctr"/>
            <a:lstStyle/>
            <a:p>
              <a:pPr>
                <a:defRPr/>
              </a:pPr>
              <a:endParaRPr lang="ru-RU" sz="1350"/>
            </a:p>
          </p:txBody>
        </p:sp>
        <p:sp>
          <p:nvSpPr>
            <p:cNvPr id="953" name="Shape 815">
              <a:extLst>
                <a:ext uri="{FF2B5EF4-FFF2-40B4-BE49-F238E27FC236}">
                  <a16:creationId xmlns:a16="http://schemas.microsoft.com/office/drawing/2014/main" id="{306EB9CD-A83C-8EF2-08B5-2FD7AA67E327}"/>
                </a:ext>
              </a:extLst>
            </p:cNvPr>
            <p:cNvSpPr>
              <a:spLocks/>
            </p:cNvSpPr>
            <p:nvPr/>
          </p:nvSpPr>
          <p:spPr bwMode="auto">
            <a:xfrm>
              <a:off x="3894438" y="2907281"/>
              <a:ext cx="62738" cy="58549"/>
            </a:xfrm>
            <a:custGeom>
              <a:avLst/>
              <a:gdLst>
                <a:gd name="T0" fmla="*/ 881640625 w 2526"/>
                <a:gd name="T1" fmla="*/ 78906250 h 2358"/>
                <a:gd name="T2" fmla="*/ 881640625 w 2526"/>
                <a:gd name="T3" fmla="*/ 250000000 h 2358"/>
                <a:gd name="T4" fmla="*/ 894531250 w 2526"/>
                <a:gd name="T5" fmla="*/ 421093750 h 2358"/>
                <a:gd name="T6" fmla="*/ 894531250 w 2526"/>
                <a:gd name="T7" fmla="*/ 631250000 h 2358"/>
                <a:gd name="T8" fmla="*/ 907812500 w 2526"/>
                <a:gd name="T9" fmla="*/ 841796875 h 2358"/>
                <a:gd name="T10" fmla="*/ 815625000 w 2526"/>
                <a:gd name="T11" fmla="*/ 828906250 h 2358"/>
                <a:gd name="T12" fmla="*/ 736718750 w 2526"/>
                <a:gd name="T13" fmla="*/ 841796875 h 2358"/>
                <a:gd name="T14" fmla="*/ 566015625 w 2526"/>
                <a:gd name="T15" fmla="*/ 855078125 h 2358"/>
                <a:gd name="T16" fmla="*/ 566015625 w 2526"/>
                <a:gd name="T17" fmla="*/ 828906250 h 2358"/>
                <a:gd name="T18" fmla="*/ 566015625 w 2526"/>
                <a:gd name="T19" fmla="*/ 749609375 h 2358"/>
                <a:gd name="T20" fmla="*/ 566015625 w 2526"/>
                <a:gd name="T21" fmla="*/ 670703125 h 2358"/>
                <a:gd name="T22" fmla="*/ 552734375 w 2526"/>
                <a:gd name="T23" fmla="*/ 512890625 h 2358"/>
                <a:gd name="T24" fmla="*/ 539453125 w 2526"/>
                <a:gd name="T25" fmla="*/ 486718750 h 2358"/>
                <a:gd name="T26" fmla="*/ 526562500 w 2526"/>
                <a:gd name="T27" fmla="*/ 473437500 h 2358"/>
                <a:gd name="T28" fmla="*/ 500000000 w 2526"/>
                <a:gd name="T29" fmla="*/ 486718750 h 2358"/>
                <a:gd name="T30" fmla="*/ 487109375 w 2526"/>
                <a:gd name="T31" fmla="*/ 512890625 h 2358"/>
                <a:gd name="T32" fmla="*/ 487109375 w 2526"/>
                <a:gd name="T33" fmla="*/ 670703125 h 2358"/>
                <a:gd name="T34" fmla="*/ 487109375 w 2526"/>
                <a:gd name="T35" fmla="*/ 749609375 h 2358"/>
                <a:gd name="T36" fmla="*/ 513281250 w 2526"/>
                <a:gd name="T37" fmla="*/ 815625000 h 2358"/>
                <a:gd name="T38" fmla="*/ 526562500 w 2526"/>
                <a:gd name="T39" fmla="*/ 828906250 h 2358"/>
                <a:gd name="T40" fmla="*/ 329296875 w 2526"/>
                <a:gd name="T41" fmla="*/ 828906250 h 2358"/>
                <a:gd name="T42" fmla="*/ 237109375 w 2526"/>
                <a:gd name="T43" fmla="*/ 841796875 h 2358"/>
                <a:gd name="T44" fmla="*/ 144921875 w 2526"/>
                <a:gd name="T45" fmla="*/ 868359375 h 2358"/>
                <a:gd name="T46" fmla="*/ 118750000 w 2526"/>
                <a:gd name="T47" fmla="*/ 657812500 h 2358"/>
                <a:gd name="T48" fmla="*/ 92187500 w 2526"/>
                <a:gd name="T49" fmla="*/ 447265625 h 2358"/>
                <a:gd name="T50" fmla="*/ 79296875 w 2526"/>
                <a:gd name="T51" fmla="*/ 276171875 h 2358"/>
                <a:gd name="T52" fmla="*/ 52734375 w 2526"/>
                <a:gd name="T53" fmla="*/ 105468750 h 2358"/>
                <a:gd name="T54" fmla="*/ 460546875 w 2526"/>
                <a:gd name="T55" fmla="*/ 105468750 h 2358"/>
                <a:gd name="T56" fmla="*/ 881640625 w 2526"/>
                <a:gd name="T57" fmla="*/ 78906250 h 2358"/>
                <a:gd name="T58" fmla="*/ 460546875 w 2526"/>
                <a:gd name="T59" fmla="*/ 0 h 2358"/>
                <a:gd name="T60" fmla="*/ 250390625 w 2526"/>
                <a:gd name="T61" fmla="*/ 13281250 h 2358"/>
                <a:gd name="T62" fmla="*/ 52734375 w 2526"/>
                <a:gd name="T63" fmla="*/ 26562500 h 2358"/>
                <a:gd name="T64" fmla="*/ 26562500 w 2526"/>
                <a:gd name="T65" fmla="*/ 39453125 h 2358"/>
                <a:gd name="T66" fmla="*/ 13281250 w 2526"/>
                <a:gd name="T67" fmla="*/ 66015625 h 2358"/>
                <a:gd name="T68" fmla="*/ 390625 w 2526"/>
                <a:gd name="T69" fmla="*/ 171093750 h 2358"/>
                <a:gd name="T70" fmla="*/ 390625 w 2526"/>
                <a:gd name="T71" fmla="*/ 263281250 h 2358"/>
                <a:gd name="T72" fmla="*/ 13281250 w 2526"/>
                <a:gd name="T73" fmla="*/ 447265625 h 2358"/>
                <a:gd name="T74" fmla="*/ 39843750 w 2526"/>
                <a:gd name="T75" fmla="*/ 670703125 h 2358"/>
                <a:gd name="T76" fmla="*/ 52734375 w 2526"/>
                <a:gd name="T77" fmla="*/ 789453125 h 2358"/>
                <a:gd name="T78" fmla="*/ 79296875 w 2526"/>
                <a:gd name="T79" fmla="*/ 894531250 h 2358"/>
                <a:gd name="T80" fmla="*/ 92187500 w 2526"/>
                <a:gd name="T81" fmla="*/ 907812500 h 2358"/>
                <a:gd name="T82" fmla="*/ 105468750 w 2526"/>
                <a:gd name="T83" fmla="*/ 920703125 h 2358"/>
                <a:gd name="T84" fmla="*/ 131640625 w 2526"/>
                <a:gd name="T85" fmla="*/ 907812500 h 2358"/>
                <a:gd name="T86" fmla="*/ 131640625 w 2526"/>
                <a:gd name="T87" fmla="*/ 920703125 h 2358"/>
                <a:gd name="T88" fmla="*/ 513281250 w 2526"/>
                <a:gd name="T89" fmla="*/ 920703125 h 2358"/>
                <a:gd name="T90" fmla="*/ 710546875 w 2526"/>
                <a:gd name="T91" fmla="*/ 907812500 h 2358"/>
                <a:gd name="T92" fmla="*/ 815625000 w 2526"/>
                <a:gd name="T93" fmla="*/ 907812500 h 2358"/>
                <a:gd name="T94" fmla="*/ 921093750 w 2526"/>
                <a:gd name="T95" fmla="*/ 894531250 h 2358"/>
                <a:gd name="T96" fmla="*/ 933984375 w 2526"/>
                <a:gd name="T97" fmla="*/ 907812500 h 2358"/>
                <a:gd name="T98" fmla="*/ 947265625 w 2526"/>
                <a:gd name="T99" fmla="*/ 907812500 h 2358"/>
                <a:gd name="T100" fmla="*/ 960546875 w 2526"/>
                <a:gd name="T101" fmla="*/ 894531250 h 2358"/>
                <a:gd name="T102" fmla="*/ 973437500 w 2526"/>
                <a:gd name="T103" fmla="*/ 881250000 h 2358"/>
                <a:gd name="T104" fmla="*/ 986718750 w 2526"/>
                <a:gd name="T105" fmla="*/ 776171875 h 2358"/>
                <a:gd name="T106" fmla="*/ 986718750 w 2526"/>
                <a:gd name="T107" fmla="*/ 683984375 h 2358"/>
                <a:gd name="T108" fmla="*/ 973437500 w 2526"/>
                <a:gd name="T109" fmla="*/ 486718750 h 2358"/>
                <a:gd name="T110" fmla="*/ 960546875 w 2526"/>
                <a:gd name="T111" fmla="*/ 250000000 h 2358"/>
                <a:gd name="T112" fmla="*/ 947265625 w 2526"/>
                <a:gd name="T113" fmla="*/ 131640625 h 2358"/>
                <a:gd name="T114" fmla="*/ 921093750 w 2526"/>
                <a:gd name="T115" fmla="*/ 26562500 h 2358"/>
                <a:gd name="T116" fmla="*/ 907812500 w 2526"/>
                <a:gd name="T117" fmla="*/ 13281250 h 2358"/>
                <a:gd name="T118" fmla="*/ 894531250 w 2526"/>
                <a:gd name="T119" fmla="*/ 0 h 2358"/>
                <a:gd name="T120" fmla="*/ 460546875 w 2526"/>
                <a:gd name="T121" fmla="*/ 0 h 235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526"/>
                <a:gd name="T184" fmla="*/ 0 h 2358"/>
                <a:gd name="T185" fmla="*/ 2526 w 2526"/>
                <a:gd name="T186" fmla="*/ 2358 h 235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526" h="2358" extrusionOk="0">
                  <a:moveTo>
                    <a:pt x="2257" y="202"/>
                  </a:moveTo>
                  <a:lnTo>
                    <a:pt x="2257" y="640"/>
                  </a:lnTo>
                  <a:lnTo>
                    <a:pt x="2290" y="1078"/>
                  </a:lnTo>
                  <a:lnTo>
                    <a:pt x="2290" y="1616"/>
                  </a:lnTo>
                  <a:lnTo>
                    <a:pt x="2324" y="2155"/>
                  </a:lnTo>
                  <a:lnTo>
                    <a:pt x="2088" y="2122"/>
                  </a:lnTo>
                  <a:lnTo>
                    <a:pt x="1886" y="2155"/>
                  </a:lnTo>
                  <a:lnTo>
                    <a:pt x="1449" y="2189"/>
                  </a:lnTo>
                  <a:lnTo>
                    <a:pt x="1449" y="2122"/>
                  </a:lnTo>
                  <a:lnTo>
                    <a:pt x="1449" y="1919"/>
                  </a:lnTo>
                  <a:lnTo>
                    <a:pt x="1449" y="1717"/>
                  </a:lnTo>
                  <a:lnTo>
                    <a:pt x="1415" y="1313"/>
                  </a:lnTo>
                  <a:lnTo>
                    <a:pt x="1381" y="1246"/>
                  </a:lnTo>
                  <a:lnTo>
                    <a:pt x="1348" y="1212"/>
                  </a:lnTo>
                  <a:lnTo>
                    <a:pt x="1280" y="1246"/>
                  </a:lnTo>
                  <a:lnTo>
                    <a:pt x="1247" y="1313"/>
                  </a:lnTo>
                  <a:lnTo>
                    <a:pt x="1247" y="1717"/>
                  </a:lnTo>
                  <a:lnTo>
                    <a:pt x="1247" y="1919"/>
                  </a:lnTo>
                  <a:lnTo>
                    <a:pt x="1314" y="2088"/>
                  </a:lnTo>
                  <a:lnTo>
                    <a:pt x="1348" y="2122"/>
                  </a:lnTo>
                  <a:lnTo>
                    <a:pt x="843" y="2122"/>
                  </a:lnTo>
                  <a:lnTo>
                    <a:pt x="607" y="2155"/>
                  </a:lnTo>
                  <a:lnTo>
                    <a:pt x="371" y="2223"/>
                  </a:lnTo>
                  <a:lnTo>
                    <a:pt x="304" y="1684"/>
                  </a:lnTo>
                  <a:lnTo>
                    <a:pt x="236" y="1145"/>
                  </a:lnTo>
                  <a:lnTo>
                    <a:pt x="203" y="707"/>
                  </a:lnTo>
                  <a:lnTo>
                    <a:pt x="135" y="270"/>
                  </a:lnTo>
                  <a:lnTo>
                    <a:pt x="1179" y="270"/>
                  </a:lnTo>
                  <a:lnTo>
                    <a:pt x="2257" y="202"/>
                  </a:lnTo>
                  <a:close/>
                  <a:moveTo>
                    <a:pt x="1179" y="0"/>
                  </a:moveTo>
                  <a:lnTo>
                    <a:pt x="641" y="34"/>
                  </a:lnTo>
                  <a:lnTo>
                    <a:pt x="135" y="68"/>
                  </a:lnTo>
                  <a:lnTo>
                    <a:pt x="68" y="101"/>
                  </a:lnTo>
                  <a:lnTo>
                    <a:pt x="34" y="169"/>
                  </a:lnTo>
                  <a:lnTo>
                    <a:pt x="1" y="438"/>
                  </a:lnTo>
                  <a:lnTo>
                    <a:pt x="1" y="674"/>
                  </a:lnTo>
                  <a:lnTo>
                    <a:pt x="34" y="1145"/>
                  </a:lnTo>
                  <a:lnTo>
                    <a:pt x="102" y="1717"/>
                  </a:lnTo>
                  <a:lnTo>
                    <a:pt x="135" y="2021"/>
                  </a:lnTo>
                  <a:lnTo>
                    <a:pt x="203" y="2290"/>
                  </a:lnTo>
                  <a:lnTo>
                    <a:pt x="236" y="2324"/>
                  </a:lnTo>
                  <a:lnTo>
                    <a:pt x="270" y="2357"/>
                  </a:lnTo>
                  <a:lnTo>
                    <a:pt x="337" y="2324"/>
                  </a:lnTo>
                  <a:lnTo>
                    <a:pt x="337" y="2357"/>
                  </a:lnTo>
                  <a:lnTo>
                    <a:pt x="1314" y="2357"/>
                  </a:lnTo>
                  <a:lnTo>
                    <a:pt x="1819" y="2324"/>
                  </a:lnTo>
                  <a:lnTo>
                    <a:pt x="2088" y="2324"/>
                  </a:lnTo>
                  <a:lnTo>
                    <a:pt x="2358" y="2290"/>
                  </a:lnTo>
                  <a:lnTo>
                    <a:pt x="2391" y="2324"/>
                  </a:lnTo>
                  <a:lnTo>
                    <a:pt x="2425" y="2324"/>
                  </a:lnTo>
                  <a:lnTo>
                    <a:pt x="2459" y="2290"/>
                  </a:lnTo>
                  <a:lnTo>
                    <a:pt x="2492" y="2256"/>
                  </a:lnTo>
                  <a:lnTo>
                    <a:pt x="2526" y="1987"/>
                  </a:lnTo>
                  <a:lnTo>
                    <a:pt x="2526" y="1751"/>
                  </a:lnTo>
                  <a:lnTo>
                    <a:pt x="2492" y="1246"/>
                  </a:lnTo>
                  <a:lnTo>
                    <a:pt x="2459" y="640"/>
                  </a:lnTo>
                  <a:lnTo>
                    <a:pt x="2425" y="337"/>
                  </a:lnTo>
                  <a:lnTo>
                    <a:pt x="2358" y="68"/>
                  </a:lnTo>
                  <a:lnTo>
                    <a:pt x="2324" y="34"/>
                  </a:lnTo>
                  <a:lnTo>
                    <a:pt x="2290" y="0"/>
                  </a:lnTo>
                  <a:lnTo>
                    <a:pt x="1179" y="0"/>
                  </a:lnTo>
                  <a:close/>
                </a:path>
              </a:pathLst>
            </a:custGeom>
            <a:solidFill>
              <a:srgbClr val="BDD1D3"/>
            </a:solidFill>
            <a:ln>
              <a:noFill/>
            </a:ln>
          </p:spPr>
          <p:txBody>
            <a:bodyPr lIns="117025" tIns="117025" rIns="117025" bIns="117025" anchor="ctr"/>
            <a:lstStyle/>
            <a:p>
              <a:pPr>
                <a:defRPr/>
              </a:pPr>
              <a:endParaRPr lang="ru-RU" sz="1350"/>
            </a:p>
          </p:txBody>
        </p:sp>
        <p:sp>
          <p:nvSpPr>
            <p:cNvPr id="954" name="Shape 816">
              <a:extLst>
                <a:ext uri="{FF2B5EF4-FFF2-40B4-BE49-F238E27FC236}">
                  <a16:creationId xmlns:a16="http://schemas.microsoft.com/office/drawing/2014/main" id="{328F6C22-4AFB-FCDD-7DB7-5354452FAE70}"/>
                </a:ext>
              </a:extLst>
            </p:cNvPr>
            <p:cNvSpPr>
              <a:spLocks/>
            </p:cNvSpPr>
            <p:nvPr/>
          </p:nvSpPr>
          <p:spPr bwMode="auto">
            <a:xfrm>
              <a:off x="3957177" y="2992118"/>
              <a:ext cx="20315" cy="25093"/>
            </a:xfrm>
            <a:custGeom>
              <a:avLst/>
              <a:gdLst>
                <a:gd name="T0" fmla="*/ 171484375 w 809"/>
                <a:gd name="T1" fmla="*/ 92578125 h 1011"/>
                <a:gd name="T2" fmla="*/ 184375000 w 809"/>
                <a:gd name="T3" fmla="*/ 105468750 h 1011"/>
                <a:gd name="T4" fmla="*/ 184375000 w 809"/>
                <a:gd name="T5" fmla="*/ 132031250 h 1011"/>
                <a:gd name="T6" fmla="*/ 171484375 w 809"/>
                <a:gd name="T7" fmla="*/ 171484375 h 1011"/>
                <a:gd name="T8" fmla="*/ 132031250 w 809"/>
                <a:gd name="T9" fmla="*/ 210937500 h 1011"/>
                <a:gd name="T10" fmla="*/ 79296875 w 809"/>
                <a:gd name="T11" fmla="*/ 223828125 h 1011"/>
                <a:gd name="T12" fmla="*/ 92578125 w 809"/>
                <a:gd name="T13" fmla="*/ 171484375 h 1011"/>
                <a:gd name="T14" fmla="*/ 105468750 w 809"/>
                <a:gd name="T15" fmla="*/ 132031250 h 1011"/>
                <a:gd name="T16" fmla="*/ 132031250 w 809"/>
                <a:gd name="T17" fmla="*/ 105468750 h 1011"/>
                <a:gd name="T18" fmla="*/ 144921875 w 809"/>
                <a:gd name="T19" fmla="*/ 105468750 h 1011"/>
                <a:gd name="T20" fmla="*/ 171484375 w 809"/>
                <a:gd name="T21" fmla="*/ 92578125 h 1011"/>
                <a:gd name="T22" fmla="*/ 158203125 w 809"/>
                <a:gd name="T23" fmla="*/ 390625 h 1011"/>
                <a:gd name="T24" fmla="*/ 118750000 w 809"/>
                <a:gd name="T25" fmla="*/ 13671875 h 1011"/>
                <a:gd name="T26" fmla="*/ 92578125 w 809"/>
                <a:gd name="T27" fmla="*/ 39843750 h 1011"/>
                <a:gd name="T28" fmla="*/ 53125000 w 809"/>
                <a:gd name="T29" fmla="*/ 66015625 h 1011"/>
                <a:gd name="T30" fmla="*/ 13671875 w 809"/>
                <a:gd name="T31" fmla="*/ 132031250 h 1011"/>
                <a:gd name="T32" fmla="*/ 390625 w 809"/>
                <a:gd name="T33" fmla="*/ 197656250 h 1011"/>
                <a:gd name="T34" fmla="*/ 390625 w 809"/>
                <a:gd name="T35" fmla="*/ 263281250 h 1011"/>
                <a:gd name="T36" fmla="*/ 26562500 w 809"/>
                <a:gd name="T37" fmla="*/ 289843750 h 1011"/>
                <a:gd name="T38" fmla="*/ 53125000 w 809"/>
                <a:gd name="T39" fmla="*/ 302734375 h 1011"/>
                <a:gd name="T40" fmla="*/ 118750000 w 809"/>
                <a:gd name="T41" fmla="*/ 302734375 h 1011"/>
                <a:gd name="T42" fmla="*/ 171484375 w 809"/>
                <a:gd name="T43" fmla="*/ 289843750 h 1011"/>
                <a:gd name="T44" fmla="*/ 171484375 w 809"/>
                <a:gd name="T45" fmla="*/ 302734375 h 1011"/>
                <a:gd name="T46" fmla="*/ 197656250 w 809"/>
                <a:gd name="T47" fmla="*/ 329296875 h 1011"/>
                <a:gd name="T48" fmla="*/ 210937500 w 809"/>
                <a:gd name="T49" fmla="*/ 355468750 h 1011"/>
                <a:gd name="T50" fmla="*/ 276562500 w 809"/>
                <a:gd name="T51" fmla="*/ 394921875 h 1011"/>
                <a:gd name="T52" fmla="*/ 289843750 w 809"/>
                <a:gd name="T53" fmla="*/ 394921875 h 1011"/>
                <a:gd name="T54" fmla="*/ 302734375 w 809"/>
                <a:gd name="T55" fmla="*/ 381640625 h 1011"/>
                <a:gd name="T56" fmla="*/ 316015625 w 809"/>
                <a:gd name="T57" fmla="*/ 368750000 h 1011"/>
                <a:gd name="T58" fmla="*/ 302734375 w 809"/>
                <a:gd name="T59" fmla="*/ 342187500 h 1011"/>
                <a:gd name="T60" fmla="*/ 250390625 w 809"/>
                <a:gd name="T61" fmla="*/ 316015625 h 1011"/>
                <a:gd name="T62" fmla="*/ 237109375 w 809"/>
                <a:gd name="T63" fmla="*/ 289843750 h 1011"/>
                <a:gd name="T64" fmla="*/ 210937500 w 809"/>
                <a:gd name="T65" fmla="*/ 263281250 h 1011"/>
                <a:gd name="T66" fmla="*/ 237109375 w 809"/>
                <a:gd name="T67" fmla="*/ 223828125 h 1011"/>
                <a:gd name="T68" fmla="*/ 263281250 w 809"/>
                <a:gd name="T69" fmla="*/ 184375000 h 1011"/>
                <a:gd name="T70" fmla="*/ 276562500 w 809"/>
                <a:gd name="T71" fmla="*/ 144921875 h 1011"/>
                <a:gd name="T72" fmla="*/ 276562500 w 809"/>
                <a:gd name="T73" fmla="*/ 105468750 h 1011"/>
                <a:gd name="T74" fmla="*/ 276562500 w 809"/>
                <a:gd name="T75" fmla="*/ 79296875 h 1011"/>
                <a:gd name="T76" fmla="*/ 250390625 w 809"/>
                <a:gd name="T77" fmla="*/ 39843750 h 1011"/>
                <a:gd name="T78" fmla="*/ 237109375 w 809"/>
                <a:gd name="T79" fmla="*/ 13671875 h 1011"/>
                <a:gd name="T80" fmla="*/ 197656250 w 809"/>
                <a:gd name="T81" fmla="*/ 390625 h 1011"/>
                <a:gd name="T82" fmla="*/ 158203125 w 809"/>
                <a:gd name="T83" fmla="*/ 390625 h 1011"/>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809"/>
                <a:gd name="T127" fmla="*/ 0 h 1011"/>
                <a:gd name="T128" fmla="*/ 809 w 809"/>
                <a:gd name="T129" fmla="*/ 1011 h 1011"/>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809" h="1011" extrusionOk="0">
                  <a:moveTo>
                    <a:pt x="439" y="237"/>
                  </a:moveTo>
                  <a:lnTo>
                    <a:pt x="472" y="270"/>
                  </a:lnTo>
                  <a:lnTo>
                    <a:pt x="472" y="338"/>
                  </a:lnTo>
                  <a:lnTo>
                    <a:pt x="439" y="439"/>
                  </a:lnTo>
                  <a:lnTo>
                    <a:pt x="338" y="540"/>
                  </a:lnTo>
                  <a:lnTo>
                    <a:pt x="203" y="573"/>
                  </a:lnTo>
                  <a:lnTo>
                    <a:pt x="237" y="439"/>
                  </a:lnTo>
                  <a:lnTo>
                    <a:pt x="270" y="338"/>
                  </a:lnTo>
                  <a:lnTo>
                    <a:pt x="338" y="270"/>
                  </a:lnTo>
                  <a:lnTo>
                    <a:pt x="371" y="270"/>
                  </a:lnTo>
                  <a:lnTo>
                    <a:pt x="439" y="237"/>
                  </a:lnTo>
                  <a:close/>
                  <a:moveTo>
                    <a:pt x="405" y="1"/>
                  </a:moveTo>
                  <a:lnTo>
                    <a:pt x="304" y="35"/>
                  </a:lnTo>
                  <a:lnTo>
                    <a:pt x="237" y="102"/>
                  </a:lnTo>
                  <a:lnTo>
                    <a:pt x="136" y="169"/>
                  </a:lnTo>
                  <a:lnTo>
                    <a:pt x="35" y="338"/>
                  </a:lnTo>
                  <a:lnTo>
                    <a:pt x="1" y="506"/>
                  </a:lnTo>
                  <a:lnTo>
                    <a:pt x="1" y="674"/>
                  </a:lnTo>
                  <a:lnTo>
                    <a:pt x="68" y="742"/>
                  </a:lnTo>
                  <a:lnTo>
                    <a:pt x="136" y="775"/>
                  </a:lnTo>
                  <a:lnTo>
                    <a:pt x="304" y="775"/>
                  </a:lnTo>
                  <a:lnTo>
                    <a:pt x="439" y="742"/>
                  </a:lnTo>
                  <a:lnTo>
                    <a:pt x="439" y="775"/>
                  </a:lnTo>
                  <a:lnTo>
                    <a:pt x="506" y="843"/>
                  </a:lnTo>
                  <a:lnTo>
                    <a:pt x="540" y="910"/>
                  </a:lnTo>
                  <a:lnTo>
                    <a:pt x="708" y="1011"/>
                  </a:lnTo>
                  <a:lnTo>
                    <a:pt x="742" y="1011"/>
                  </a:lnTo>
                  <a:lnTo>
                    <a:pt x="775" y="977"/>
                  </a:lnTo>
                  <a:lnTo>
                    <a:pt x="809" y="944"/>
                  </a:lnTo>
                  <a:lnTo>
                    <a:pt x="775" y="876"/>
                  </a:lnTo>
                  <a:lnTo>
                    <a:pt x="641" y="809"/>
                  </a:lnTo>
                  <a:lnTo>
                    <a:pt x="607" y="742"/>
                  </a:lnTo>
                  <a:lnTo>
                    <a:pt x="540" y="674"/>
                  </a:lnTo>
                  <a:lnTo>
                    <a:pt x="607" y="573"/>
                  </a:lnTo>
                  <a:lnTo>
                    <a:pt x="674" y="472"/>
                  </a:lnTo>
                  <a:lnTo>
                    <a:pt x="708" y="371"/>
                  </a:lnTo>
                  <a:lnTo>
                    <a:pt x="708" y="270"/>
                  </a:lnTo>
                  <a:lnTo>
                    <a:pt x="708" y="203"/>
                  </a:lnTo>
                  <a:lnTo>
                    <a:pt x="641" y="102"/>
                  </a:lnTo>
                  <a:lnTo>
                    <a:pt x="607" y="35"/>
                  </a:lnTo>
                  <a:lnTo>
                    <a:pt x="506" y="1"/>
                  </a:lnTo>
                  <a:lnTo>
                    <a:pt x="405" y="1"/>
                  </a:lnTo>
                  <a:close/>
                </a:path>
              </a:pathLst>
            </a:custGeom>
            <a:solidFill>
              <a:srgbClr val="BDD1D3"/>
            </a:solidFill>
            <a:ln>
              <a:noFill/>
            </a:ln>
          </p:spPr>
          <p:txBody>
            <a:bodyPr lIns="117025" tIns="117025" rIns="117025" bIns="117025" anchor="ctr"/>
            <a:lstStyle/>
            <a:p>
              <a:pPr>
                <a:defRPr/>
              </a:pPr>
              <a:endParaRPr lang="ru-RU" sz="1350"/>
            </a:p>
          </p:txBody>
        </p:sp>
        <p:sp>
          <p:nvSpPr>
            <p:cNvPr id="955" name="Shape 817">
              <a:extLst>
                <a:ext uri="{FF2B5EF4-FFF2-40B4-BE49-F238E27FC236}">
                  <a16:creationId xmlns:a16="http://schemas.microsoft.com/office/drawing/2014/main" id="{18130A68-46C9-9384-A11C-C67BF7CE0F79}"/>
                </a:ext>
              </a:extLst>
            </p:cNvPr>
            <p:cNvSpPr>
              <a:spLocks/>
            </p:cNvSpPr>
            <p:nvPr/>
          </p:nvSpPr>
          <p:spPr bwMode="auto">
            <a:xfrm>
              <a:off x="3843650" y="2973597"/>
              <a:ext cx="82456" cy="63926"/>
            </a:xfrm>
            <a:custGeom>
              <a:avLst/>
              <a:gdLst>
                <a:gd name="T0" fmla="*/ 1210156250 w 3301"/>
                <a:gd name="T1" fmla="*/ 0 h 2559"/>
                <a:gd name="T2" fmla="*/ 1183984375 w 3301"/>
                <a:gd name="T3" fmla="*/ 13281250 h 2559"/>
                <a:gd name="T4" fmla="*/ 1170703125 w 3301"/>
                <a:gd name="T5" fmla="*/ 39453125 h 2559"/>
                <a:gd name="T6" fmla="*/ 1170703125 w 3301"/>
                <a:gd name="T7" fmla="*/ 66015625 h 2559"/>
                <a:gd name="T8" fmla="*/ 855078125 w 3301"/>
                <a:gd name="T9" fmla="*/ 39453125 h 2559"/>
                <a:gd name="T10" fmla="*/ 131640625 w 3301"/>
                <a:gd name="T11" fmla="*/ 39453125 h 2559"/>
                <a:gd name="T12" fmla="*/ 390625 w 3301"/>
                <a:gd name="T13" fmla="*/ 52734375 h 2559"/>
                <a:gd name="T14" fmla="*/ 390625 w 3301"/>
                <a:gd name="T15" fmla="*/ 131640625 h 2559"/>
                <a:gd name="T16" fmla="*/ 223828125 w 3301"/>
                <a:gd name="T17" fmla="*/ 118359375 h 2559"/>
                <a:gd name="T18" fmla="*/ 815625000 w 3301"/>
                <a:gd name="T19" fmla="*/ 118359375 h 2559"/>
                <a:gd name="T20" fmla="*/ 1170703125 w 3301"/>
                <a:gd name="T21" fmla="*/ 144921875 h 2559"/>
                <a:gd name="T22" fmla="*/ 1197265625 w 3301"/>
                <a:gd name="T23" fmla="*/ 539453125 h 2559"/>
                <a:gd name="T24" fmla="*/ 1183984375 w 3301"/>
                <a:gd name="T25" fmla="*/ 710156250 h 2559"/>
                <a:gd name="T26" fmla="*/ 1183984375 w 3301"/>
                <a:gd name="T27" fmla="*/ 881250000 h 2559"/>
                <a:gd name="T28" fmla="*/ 1144531250 w 3301"/>
                <a:gd name="T29" fmla="*/ 867968750 h 2559"/>
                <a:gd name="T30" fmla="*/ 1091796875 w 3301"/>
                <a:gd name="T31" fmla="*/ 841796875 h 2559"/>
                <a:gd name="T32" fmla="*/ 841796875 w 3301"/>
                <a:gd name="T33" fmla="*/ 841796875 h 2559"/>
                <a:gd name="T34" fmla="*/ 750000000 w 3301"/>
                <a:gd name="T35" fmla="*/ 855078125 h 2559"/>
                <a:gd name="T36" fmla="*/ 539453125 w 3301"/>
                <a:gd name="T37" fmla="*/ 881250000 h 2559"/>
                <a:gd name="T38" fmla="*/ 328906250 w 3301"/>
                <a:gd name="T39" fmla="*/ 920703125 h 2559"/>
                <a:gd name="T40" fmla="*/ 390625 w 3301"/>
                <a:gd name="T41" fmla="*/ 920703125 h 2559"/>
                <a:gd name="T42" fmla="*/ 390625 w 3301"/>
                <a:gd name="T43" fmla="*/ 986328125 h 2559"/>
                <a:gd name="T44" fmla="*/ 118750000 w 3301"/>
                <a:gd name="T45" fmla="*/ 999609375 h 2559"/>
                <a:gd name="T46" fmla="*/ 250000000 w 3301"/>
                <a:gd name="T47" fmla="*/ 999609375 h 2559"/>
                <a:gd name="T48" fmla="*/ 500000000 w 3301"/>
                <a:gd name="T49" fmla="*/ 973437500 h 2559"/>
                <a:gd name="T50" fmla="*/ 671093750 w 3301"/>
                <a:gd name="T51" fmla="*/ 960156250 h 2559"/>
                <a:gd name="T52" fmla="*/ 841796875 w 3301"/>
                <a:gd name="T53" fmla="*/ 946875000 h 2559"/>
                <a:gd name="T54" fmla="*/ 1012890625 w 3301"/>
                <a:gd name="T55" fmla="*/ 960156250 h 2559"/>
                <a:gd name="T56" fmla="*/ 1197265625 w 3301"/>
                <a:gd name="T57" fmla="*/ 960156250 h 2559"/>
                <a:gd name="T58" fmla="*/ 1197265625 w 3301"/>
                <a:gd name="T59" fmla="*/ 973437500 h 2559"/>
                <a:gd name="T60" fmla="*/ 1210156250 w 3301"/>
                <a:gd name="T61" fmla="*/ 986328125 h 2559"/>
                <a:gd name="T62" fmla="*/ 1223437500 w 3301"/>
                <a:gd name="T63" fmla="*/ 999609375 h 2559"/>
                <a:gd name="T64" fmla="*/ 1249609375 w 3301"/>
                <a:gd name="T65" fmla="*/ 986328125 h 2559"/>
                <a:gd name="T66" fmla="*/ 1262890625 w 3301"/>
                <a:gd name="T67" fmla="*/ 973437500 h 2559"/>
                <a:gd name="T68" fmla="*/ 1289062500 w 3301"/>
                <a:gd name="T69" fmla="*/ 867968750 h 2559"/>
                <a:gd name="T70" fmla="*/ 1289062500 w 3301"/>
                <a:gd name="T71" fmla="*/ 749609375 h 2559"/>
                <a:gd name="T72" fmla="*/ 1289062500 w 3301"/>
                <a:gd name="T73" fmla="*/ 539453125 h 2559"/>
                <a:gd name="T74" fmla="*/ 1289062500 w 3301"/>
                <a:gd name="T75" fmla="*/ 276171875 h 2559"/>
                <a:gd name="T76" fmla="*/ 1276171875 w 3301"/>
                <a:gd name="T77" fmla="*/ 157812500 h 2559"/>
                <a:gd name="T78" fmla="*/ 1262890625 w 3301"/>
                <a:gd name="T79" fmla="*/ 26562500 h 2559"/>
                <a:gd name="T80" fmla="*/ 1236718750 w 3301"/>
                <a:gd name="T81" fmla="*/ 0 h 2559"/>
                <a:gd name="T82" fmla="*/ 1210156250 w 3301"/>
                <a:gd name="T83" fmla="*/ 0 h 255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3301"/>
                <a:gd name="T127" fmla="*/ 0 h 2559"/>
                <a:gd name="T128" fmla="*/ 3301 w 3301"/>
                <a:gd name="T129" fmla="*/ 2559 h 2559"/>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3301" h="2559" extrusionOk="0">
                  <a:moveTo>
                    <a:pt x="3098" y="0"/>
                  </a:moveTo>
                  <a:lnTo>
                    <a:pt x="3031" y="34"/>
                  </a:lnTo>
                  <a:lnTo>
                    <a:pt x="2997" y="101"/>
                  </a:lnTo>
                  <a:lnTo>
                    <a:pt x="2997" y="169"/>
                  </a:lnTo>
                  <a:lnTo>
                    <a:pt x="2189" y="101"/>
                  </a:lnTo>
                  <a:lnTo>
                    <a:pt x="337" y="101"/>
                  </a:lnTo>
                  <a:lnTo>
                    <a:pt x="1" y="135"/>
                  </a:lnTo>
                  <a:lnTo>
                    <a:pt x="1" y="337"/>
                  </a:lnTo>
                  <a:lnTo>
                    <a:pt x="573" y="303"/>
                  </a:lnTo>
                  <a:lnTo>
                    <a:pt x="2088" y="303"/>
                  </a:lnTo>
                  <a:lnTo>
                    <a:pt x="2997" y="371"/>
                  </a:lnTo>
                  <a:lnTo>
                    <a:pt x="3065" y="1381"/>
                  </a:lnTo>
                  <a:lnTo>
                    <a:pt x="3031" y="1818"/>
                  </a:lnTo>
                  <a:lnTo>
                    <a:pt x="3031" y="2256"/>
                  </a:lnTo>
                  <a:lnTo>
                    <a:pt x="2930" y="2222"/>
                  </a:lnTo>
                  <a:lnTo>
                    <a:pt x="2795" y="2155"/>
                  </a:lnTo>
                  <a:lnTo>
                    <a:pt x="2155" y="2155"/>
                  </a:lnTo>
                  <a:lnTo>
                    <a:pt x="1920" y="2189"/>
                  </a:lnTo>
                  <a:lnTo>
                    <a:pt x="1381" y="2256"/>
                  </a:lnTo>
                  <a:lnTo>
                    <a:pt x="842" y="2357"/>
                  </a:lnTo>
                  <a:lnTo>
                    <a:pt x="1" y="2357"/>
                  </a:lnTo>
                  <a:lnTo>
                    <a:pt x="1" y="2525"/>
                  </a:lnTo>
                  <a:lnTo>
                    <a:pt x="304" y="2559"/>
                  </a:lnTo>
                  <a:lnTo>
                    <a:pt x="640" y="2559"/>
                  </a:lnTo>
                  <a:lnTo>
                    <a:pt x="1280" y="2492"/>
                  </a:lnTo>
                  <a:lnTo>
                    <a:pt x="1718" y="2458"/>
                  </a:lnTo>
                  <a:lnTo>
                    <a:pt x="2155" y="2424"/>
                  </a:lnTo>
                  <a:lnTo>
                    <a:pt x="2593" y="2458"/>
                  </a:lnTo>
                  <a:lnTo>
                    <a:pt x="3065" y="2458"/>
                  </a:lnTo>
                  <a:lnTo>
                    <a:pt x="3065" y="2492"/>
                  </a:lnTo>
                  <a:lnTo>
                    <a:pt x="3098" y="2525"/>
                  </a:lnTo>
                  <a:lnTo>
                    <a:pt x="3132" y="2559"/>
                  </a:lnTo>
                  <a:lnTo>
                    <a:pt x="3199" y="2525"/>
                  </a:lnTo>
                  <a:lnTo>
                    <a:pt x="3233" y="2492"/>
                  </a:lnTo>
                  <a:lnTo>
                    <a:pt x="3300" y="2222"/>
                  </a:lnTo>
                  <a:lnTo>
                    <a:pt x="3300" y="1919"/>
                  </a:lnTo>
                  <a:lnTo>
                    <a:pt x="3300" y="1381"/>
                  </a:lnTo>
                  <a:lnTo>
                    <a:pt x="3300" y="707"/>
                  </a:lnTo>
                  <a:lnTo>
                    <a:pt x="3267" y="404"/>
                  </a:lnTo>
                  <a:lnTo>
                    <a:pt x="3233" y="68"/>
                  </a:lnTo>
                  <a:lnTo>
                    <a:pt x="3166" y="0"/>
                  </a:lnTo>
                  <a:lnTo>
                    <a:pt x="3098" y="0"/>
                  </a:lnTo>
                  <a:close/>
                </a:path>
              </a:pathLst>
            </a:custGeom>
            <a:solidFill>
              <a:srgbClr val="BDD1D3"/>
            </a:solidFill>
            <a:ln>
              <a:noFill/>
            </a:ln>
          </p:spPr>
          <p:txBody>
            <a:bodyPr lIns="117025" tIns="117025" rIns="117025" bIns="117025" anchor="ctr"/>
            <a:lstStyle/>
            <a:p>
              <a:pPr>
                <a:defRPr/>
              </a:pPr>
              <a:endParaRPr lang="ru-RU" sz="1350"/>
            </a:p>
          </p:txBody>
        </p:sp>
        <p:sp>
          <p:nvSpPr>
            <p:cNvPr id="956" name="Shape 818">
              <a:extLst>
                <a:ext uri="{FF2B5EF4-FFF2-40B4-BE49-F238E27FC236}">
                  <a16:creationId xmlns:a16="http://schemas.microsoft.com/office/drawing/2014/main" id="{8414E9E2-776F-7AF9-A0E6-6B63987D6C98}"/>
                </a:ext>
              </a:extLst>
            </p:cNvPr>
            <p:cNvSpPr>
              <a:spLocks/>
            </p:cNvSpPr>
            <p:nvPr/>
          </p:nvSpPr>
          <p:spPr bwMode="auto">
            <a:xfrm>
              <a:off x="4395151" y="3045290"/>
              <a:ext cx="14340" cy="19118"/>
            </a:xfrm>
            <a:custGeom>
              <a:avLst/>
              <a:gdLst>
                <a:gd name="T0" fmla="*/ 157812500 w 573"/>
                <a:gd name="T1" fmla="*/ 390625 h 776"/>
                <a:gd name="T2" fmla="*/ 171093750 w 573"/>
                <a:gd name="T3" fmla="*/ 79296875 h 776"/>
                <a:gd name="T4" fmla="*/ 171093750 w 573"/>
                <a:gd name="T5" fmla="*/ 158203125 h 776"/>
                <a:gd name="T6" fmla="*/ 171093750 w 573"/>
                <a:gd name="T7" fmla="*/ 184375000 h 776"/>
                <a:gd name="T8" fmla="*/ 144921875 w 573"/>
                <a:gd name="T9" fmla="*/ 210937500 h 776"/>
                <a:gd name="T10" fmla="*/ 118359375 w 573"/>
                <a:gd name="T11" fmla="*/ 237109375 h 776"/>
                <a:gd name="T12" fmla="*/ 92187500 w 573"/>
                <a:gd name="T13" fmla="*/ 237109375 h 776"/>
                <a:gd name="T14" fmla="*/ 92187500 w 573"/>
                <a:gd name="T15" fmla="*/ 197656250 h 776"/>
                <a:gd name="T16" fmla="*/ 66015625 w 573"/>
                <a:gd name="T17" fmla="*/ 171484375 h 776"/>
                <a:gd name="T18" fmla="*/ 39453125 w 573"/>
                <a:gd name="T19" fmla="*/ 158203125 h 776"/>
                <a:gd name="T20" fmla="*/ 26562500 w 573"/>
                <a:gd name="T21" fmla="*/ 158203125 h 776"/>
                <a:gd name="T22" fmla="*/ 0 w 573"/>
                <a:gd name="T23" fmla="*/ 184375000 h 776"/>
                <a:gd name="T24" fmla="*/ 13281250 w 573"/>
                <a:gd name="T25" fmla="*/ 210937500 h 776"/>
                <a:gd name="T26" fmla="*/ 26562500 w 573"/>
                <a:gd name="T27" fmla="*/ 223828125 h 776"/>
                <a:gd name="T28" fmla="*/ 26562500 w 573"/>
                <a:gd name="T29" fmla="*/ 250390625 h 776"/>
                <a:gd name="T30" fmla="*/ 26562500 w 573"/>
                <a:gd name="T31" fmla="*/ 276562500 h 776"/>
                <a:gd name="T32" fmla="*/ 52734375 w 573"/>
                <a:gd name="T33" fmla="*/ 289843750 h 776"/>
                <a:gd name="T34" fmla="*/ 92187500 w 573"/>
                <a:gd name="T35" fmla="*/ 302734375 h 776"/>
                <a:gd name="T36" fmla="*/ 131640625 w 573"/>
                <a:gd name="T37" fmla="*/ 289843750 h 776"/>
                <a:gd name="T38" fmla="*/ 171093750 w 573"/>
                <a:gd name="T39" fmla="*/ 263281250 h 776"/>
                <a:gd name="T40" fmla="*/ 197265625 w 573"/>
                <a:gd name="T41" fmla="*/ 223828125 h 776"/>
                <a:gd name="T42" fmla="*/ 223828125 w 573"/>
                <a:gd name="T43" fmla="*/ 171484375 h 776"/>
                <a:gd name="T44" fmla="*/ 223828125 w 573"/>
                <a:gd name="T45" fmla="*/ 105468750 h 776"/>
                <a:gd name="T46" fmla="*/ 210546875 w 573"/>
                <a:gd name="T47" fmla="*/ 53125000 h 776"/>
                <a:gd name="T48" fmla="*/ 171093750 w 573"/>
                <a:gd name="T49" fmla="*/ 390625 h 776"/>
                <a:gd name="T50" fmla="*/ 157812500 w 573"/>
                <a:gd name="T51" fmla="*/ 390625 h 77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573"/>
                <a:gd name="T79" fmla="*/ 0 h 776"/>
                <a:gd name="T80" fmla="*/ 573 w 573"/>
                <a:gd name="T81" fmla="*/ 776 h 77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573" h="776" extrusionOk="0">
                  <a:moveTo>
                    <a:pt x="404" y="1"/>
                  </a:moveTo>
                  <a:lnTo>
                    <a:pt x="438" y="203"/>
                  </a:lnTo>
                  <a:lnTo>
                    <a:pt x="438" y="405"/>
                  </a:lnTo>
                  <a:lnTo>
                    <a:pt x="438" y="472"/>
                  </a:lnTo>
                  <a:lnTo>
                    <a:pt x="371" y="540"/>
                  </a:lnTo>
                  <a:lnTo>
                    <a:pt x="303" y="607"/>
                  </a:lnTo>
                  <a:lnTo>
                    <a:pt x="236" y="607"/>
                  </a:lnTo>
                  <a:lnTo>
                    <a:pt x="236" y="506"/>
                  </a:lnTo>
                  <a:lnTo>
                    <a:pt x="169" y="439"/>
                  </a:lnTo>
                  <a:lnTo>
                    <a:pt x="101" y="405"/>
                  </a:lnTo>
                  <a:lnTo>
                    <a:pt x="68" y="405"/>
                  </a:lnTo>
                  <a:lnTo>
                    <a:pt x="0" y="472"/>
                  </a:lnTo>
                  <a:lnTo>
                    <a:pt x="34" y="540"/>
                  </a:lnTo>
                  <a:lnTo>
                    <a:pt x="68" y="573"/>
                  </a:lnTo>
                  <a:lnTo>
                    <a:pt x="68" y="641"/>
                  </a:lnTo>
                  <a:lnTo>
                    <a:pt x="68" y="708"/>
                  </a:lnTo>
                  <a:lnTo>
                    <a:pt x="135" y="742"/>
                  </a:lnTo>
                  <a:lnTo>
                    <a:pt x="236" y="775"/>
                  </a:lnTo>
                  <a:lnTo>
                    <a:pt x="337" y="742"/>
                  </a:lnTo>
                  <a:lnTo>
                    <a:pt x="438" y="674"/>
                  </a:lnTo>
                  <a:lnTo>
                    <a:pt x="505" y="573"/>
                  </a:lnTo>
                  <a:lnTo>
                    <a:pt x="573" y="439"/>
                  </a:lnTo>
                  <a:lnTo>
                    <a:pt x="573" y="270"/>
                  </a:lnTo>
                  <a:lnTo>
                    <a:pt x="539" y="136"/>
                  </a:lnTo>
                  <a:lnTo>
                    <a:pt x="438" y="1"/>
                  </a:lnTo>
                  <a:lnTo>
                    <a:pt x="404" y="1"/>
                  </a:lnTo>
                  <a:close/>
                </a:path>
              </a:pathLst>
            </a:custGeom>
            <a:solidFill>
              <a:srgbClr val="BDD1D3"/>
            </a:solidFill>
            <a:ln>
              <a:noFill/>
            </a:ln>
          </p:spPr>
          <p:txBody>
            <a:bodyPr lIns="117025" tIns="117025" rIns="117025" bIns="117025" anchor="ctr"/>
            <a:lstStyle/>
            <a:p>
              <a:pPr>
                <a:defRPr/>
              </a:pPr>
              <a:endParaRPr lang="ru-RU" sz="1350"/>
            </a:p>
          </p:txBody>
        </p:sp>
        <p:sp>
          <p:nvSpPr>
            <p:cNvPr id="957" name="Shape 819">
              <a:extLst>
                <a:ext uri="{FF2B5EF4-FFF2-40B4-BE49-F238E27FC236}">
                  <a16:creationId xmlns:a16="http://schemas.microsoft.com/office/drawing/2014/main" id="{252EA2EE-D2FB-41AA-3D36-419F619E5F69}"/>
                </a:ext>
              </a:extLst>
            </p:cNvPr>
            <p:cNvSpPr>
              <a:spLocks/>
            </p:cNvSpPr>
            <p:nvPr/>
          </p:nvSpPr>
          <p:spPr bwMode="auto">
            <a:xfrm>
              <a:off x="4463864" y="2891150"/>
              <a:ext cx="55568" cy="53172"/>
            </a:xfrm>
            <a:custGeom>
              <a:avLst/>
              <a:gdLst>
                <a:gd name="T0" fmla="*/ 775781250 w 2223"/>
                <a:gd name="T1" fmla="*/ 390625 h 2122"/>
                <a:gd name="T2" fmla="*/ 775781250 w 2223"/>
                <a:gd name="T3" fmla="*/ 118750000 h 2122"/>
                <a:gd name="T4" fmla="*/ 775781250 w 2223"/>
                <a:gd name="T5" fmla="*/ 250000000 h 2122"/>
                <a:gd name="T6" fmla="*/ 789062500 w 2223"/>
                <a:gd name="T7" fmla="*/ 710546875 h 2122"/>
                <a:gd name="T8" fmla="*/ 696875000 w 2223"/>
                <a:gd name="T9" fmla="*/ 697265625 h 2122"/>
                <a:gd name="T10" fmla="*/ 605078125 w 2223"/>
                <a:gd name="T11" fmla="*/ 697265625 h 2122"/>
                <a:gd name="T12" fmla="*/ 420703125 w 2223"/>
                <a:gd name="T13" fmla="*/ 710546875 h 2122"/>
                <a:gd name="T14" fmla="*/ 197265625 w 2223"/>
                <a:gd name="T15" fmla="*/ 710546875 h 2122"/>
                <a:gd name="T16" fmla="*/ 131640625 w 2223"/>
                <a:gd name="T17" fmla="*/ 723437500 h 2122"/>
                <a:gd name="T18" fmla="*/ 78906250 w 2223"/>
                <a:gd name="T19" fmla="*/ 723437500 h 2122"/>
                <a:gd name="T20" fmla="*/ 39453125 w 2223"/>
                <a:gd name="T21" fmla="*/ 750000000 h 2122"/>
                <a:gd name="T22" fmla="*/ 0 w 2223"/>
                <a:gd name="T23" fmla="*/ 776171875 h 2122"/>
                <a:gd name="T24" fmla="*/ 0 w 2223"/>
                <a:gd name="T25" fmla="*/ 789453125 h 2122"/>
                <a:gd name="T26" fmla="*/ 39453125 w 2223"/>
                <a:gd name="T27" fmla="*/ 815625000 h 2122"/>
                <a:gd name="T28" fmla="*/ 78906250 w 2223"/>
                <a:gd name="T29" fmla="*/ 828906250 h 2122"/>
                <a:gd name="T30" fmla="*/ 171093750 w 2223"/>
                <a:gd name="T31" fmla="*/ 828906250 h 2122"/>
                <a:gd name="T32" fmla="*/ 368359375 w 2223"/>
                <a:gd name="T33" fmla="*/ 815625000 h 2122"/>
                <a:gd name="T34" fmla="*/ 696875000 w 2223"/>
                <a:gd name="T35" fmla="*/ 815625000 h 2122"/>
                <a:gd name="T36" fmla="*/ 802343750 w 2223"/>
                <a:gd name="T37" fmla="*/ 789453125 h 2122"/>
                <a:gd name="T38" fmla="*/ 815234375 w 2223"/>
                <a:gd name="T39" fmla="*/ 802343750 h 2122"/>
                <a:gd name="T40" fmla="*/ 841796875 w 2223"/>
                <a:gd name="T41" fmla="*/ 802343750 h 2122"/>
                <a:gd name="T42" fmla="*/ 867968750 w 2223"/>
                <a:gd name="T43" fmla="*/ 789453125 h 2122"/>
                <a:gd name="T44" fmla="*/ 867968750 w 2223"/>
                <a:gd name="T45" fmla="*/ 762890625 h 2122"/>
                <a:gd name="T46" fmla="*/ 854687500 w 2223"/>
                <a:gd name="T47" fmla="*/ 302734375 h 2122"/>
                <a:gd name="T48" fmla="*/ 854687500 w 2223"/>
                <a:gd name="T49" fmla="*/ 158203125 h 2122"/>
                <a:gd name="T50" fmla="*/ 854687500 w 2223"/>
                <a:gd name="T51" fmla="*/ 79296875 h 2122"/>
                <a:gd name="T52" fmla="*/ 841796875 w 2223"/>
                <a:gd name="T53" fmla="*/ 390625 h 2122"/>
                <a:gd name="T54" fmla="*/ 775781250 w 2223"/>
                <a:gd name="T55" fmla="*/ 390625 h 2122"/>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2223"/>
                <a:gd name="T85" fmla="*/ 0 h 2122"/>
                <a:gd name="T86" fmla="*/ 2223 w 2223"/>
                <a:gd name="T87" fmla="*/ 2122 h 2122"/>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2223" h="2122" extrusionOk="0">
                  <a:moveTo>
                    <a:pt x="1986" y="1"/>
                  </a:moveTo>
                  <a:lnTo>
                    <a:pt x="1986" y="304"/>
                  </a:lnTo>
                  <a:lnTo>
                    <a:pt x="1986" y="640"/>
                  </a:lnTo>
                  <a:lnTo>
                    <a:pt x="2020" y="1819"/>
                  </a:lnTo>
                  <a:lnTo>
                    <a:pt x="1784" y="1785"/>
                  </a:lnTo>
                  <a:lnTo>
                    <a:pt x="1549" y="1785"/>
                  </a:lnTo>
                  <a:lnTo>
                    <a:pt x="1077" y="1819"/>
                  </a:lnTo>
                  <a:lnTo>
                    <a:pt x="505" y="1819"/>
                  </a:lnTo>
                  <a:lnTo>
                    <a:pt x="337" y="1852"/>
                  </a:lnTo>
                  <a:lnTo>
                    <a:pt x="202" y="1852"/>
                  </a:lnTo>
                  <a:lnTo>
                    <a:pt x="101" y="1920"/>
                  </a:lnTo>
                  <a:lnTo>
                    <a:pt x="0" y="1987"/>
                  </a:lnTo>
                  <a:lnTo>
                    <a:pt x="0" y="2021"/>
                  </a:lnTo>
                  <a:lnTo>
                    <a:pt x="101" y="2088"/>
                  </a:lnTo>
                  <a:lnTo>
                    <a:pt x="202" y="2122"/>
                  </a:lnTo>
                  <a:lnTo>
                    <a:pt x="438" y="2122"/>
                  </a:lnTo>
                  <a:lnTo>
                    <a:pt x="943" y="2088"/>
                  </a:lnTo>
                  <a:lnTo>
                    <a:pt x="1784" y="2088"/>
                  </a:lnTo>
                  <a:lnTo>
                    <a:pt x="2054" y="2021"/>
                  </a:lnTo>
                  <a:lnTo>
                    <a:pt x="2087" y="2054"/>
                  </a:lnTo>
                  <a:lnTo>
                    <a:pt x="2155" y="2054"/>
                  </a:lnTo>
                  <a:lnTo>
                    <a:pt x="2222" y="2021"/>
                  </a:lnTo>
                  <a:lnTo>
                    <a:pt x="2222" y="1953"/>
                  </a:lnTo>
                  <a:lnTo>
                    <a:pt x="2188" y="775"/>
                  </a:lnTo>
                  <a:lnTo>
                    <a:pt x="2188" y="405"/>
                  </a:lnTo>
                  <a:lnTo>
                    <a:pt x="2188" y="203"/>
                  </a:lnTo>
                  <a:lnTo>
                    <a:pt x="2155" y="1"/>
                  </a:lnTo>
                  <a:lnTo>
                    <a:pt x="1986" y="1"/>
                  </a:lnTo>
                  <a:close/>
                </a:path>
              </a:pathLst>
            </a:custGeom>
            <a:solidFill>
              <a:srgbClr val="BDD1D3"/>
            </a:solidFill>
            <a:ln>
              <a:noFill/>
            </a:ln>
          </p:spPr>
          <p:txBody>
            <a:bodyPr lIns="117025" tIns="117025" rIns="117025" bIns="117025" anchor="ctr"/>
            <a:lstStyle/>
            <a:p>
              <a:pPr>
                <a:defRPr/>
              </a:pPr>
              <a:endParaRPr lang="ru-RU" sz="1350"/>
            </a:p>
          </p:txBody>
        </p:sp>
        <p:sp>
          <p:nvSpPr>
            <p:cNvPr id="958" name="Shape 820">
              <a:extLst>
                <a:ext uri="{FF2B5EF4-FFF2-40B4-BE49-F238E27FC236}">
                  <a16:creationId xmlns:a16="http://schemas.microsoft.com/office/drawing/2014/main" id="{F8B68FF3-BE8D-CB83-4E29-0070DD59CD43}"/>
                </a:ext>
              </a:extLst>
            </p:cNvPr>
            <p:cNvSpPr>
              <a:spLocks/>
            </p:cNvSpPr>
            <p:nvPr/>
          </p:nvSpPr>
          <p:spPr bwMode="auto">
            <a:xfrm>
              <a:off x="4451914" y="2975987"/>
              <a:ext cx="5975" cy="17923"/>
            </a:xfrm>
            <a:custGeom>
              <a:avLst/>
              <a:gdLst>
                <a:gd name="T0" fmla="*/ 39843750 w 237"/>
                <a:gd name="T1" fmla="*/ 0 h 708"/>
                <a:gd name="T2" fmla="*/ 26562500 w 237"/>
                <a:gd name="T3" fmla="*/ 13281250 h 708"/>
                <a:gd name="T4" fmla="*/ 390625 w 237"/>
                <a:gd name="T5" fmla="*/ 78906250 h 708"/>
                <a:gd name="T6" fmla="*/ 390625 w 237"/>
                <a:gd name="T7" fmla="*/ 131640625 h 708"/>
                <a:gd name="T8" fmla="*/ 390625 w 237"/>
                <a:gd name="T9" fmla="*/ 197265625 h 708"/>
                <a:gd name="T10" fmla="*/ 390625 w 237"/>
                <a:gd name="T11" fmla="*/ 250000000 h 708"/>
                <a:gd name="T12" fmla="*/ 13281250 w 237"/>
                <a:gd name="T13" fmla="*/ 263281250 h 708"/>
                <a:gd name="T14" fmla="*/ 39843750 w 237"/>
                <a:gd name="T15" fmla="*/ 276171875 h 708"/>
                <a:gd name="T16" fmla="*/ 66015625 w 237"/>
                <a:gd name="T17" fmla="*/ 276171875 h 708"/>
                <a:gd name="T18" fmla="*/ 79296875 w 237"/>
                <a:gd name="T19" fmla="*/ 250000000 h 708"/>
                <a:gd name="T20" fmla="*/ 79296875 w 237"/>
                <a:gd name="T21" fmla="*/ 236718750 h 708"/>
                <a:gd name="T22" fmla="*/ 79296875 w 237"/>
                <a:gd name="T23" fmla="*/ 131640625 h 708"/>
                <a:gd name="T24" fmla="*/ 92187500 w 237"/>
                <a:gd name="T25" fmla="*/ 26562500 h 708"/>
                <a:gd name="T26" fmla="*/ 79296875 w 237"/>
                <a:gd name="T27" fmla="*/ 13281250 h 708"/>
                <a:gd name="T28" fmla="*/ 66015625 w 237"/>
                <a:gd name="T29" fmla="*/ 0 h 708"/>
                <a:gd name="T30" fmla="*/ 39843750 w 237"/>
                <a:gd name="T31" fmla="*/ 0 h 70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37"/>
                <a:gd name="T49" fmla="*/ 0 h 708"/>
                <a:gd name="T50" fmla="*/ 237 w 237"/>
                <a:gd name="T51" fmla="*/ 708 h 708"/>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37" h="708" extrusionOk="0">
                  <a:moveTo>
                    <a:pt x="102" y="0"/>
                  </a:moveTo>
                  <a:lnTo>
                    <a:pt x="68" y="34"/>
                  </a:lnTo>
                  <a:lnTo>
                    <a:pt x="1" y="202"/>
                  </a:lnTo>
                  <a:lnTo>
                    <a:pt x="1" y="337"/>
                  </a:lnTo>
                  <a:lnTo>
                    <a:pt x="1" y="505"/>
                  </a:lnTo>
                  <a:lnTo>
                    <a:pt x="1" y="640"/>
                  </a:lnTo>
                  <a:lnTo>
                    <a:pt x="34" y="674"/>
                  </a:lnTo>
                  <a:lnTo>
                    <a:pt x="102" y="707"/>
                  </a:lnTo>
                  <a:lnTo>
                    <a:pt x="169" y="707"/>
                  </a:lnTo>
                  <a:lnTo>
                    <a:pt x="203" y="640"/>
                  </a:lnTo>
                  <a:lnTo>
                    <a:pt x="203" y="606"/>
                  </a:lnTo>
                  <a:lnTo>
                    <a:pt x="203" y="337"/>
                  </a:lnTo>
                  <a:lnTo>
                    <a:pt x="236" y="68"/>
                  </a:lnTo>
                  <a:lnTo>
                    <a:pt x="203" y="34"/>
                  </a:lnTo>
                  <a:lnTo>
                    <a:pt x="169" y="0"/>
                  </a:lnTo>
                  <a:lnTo>
                    <a:pt x="102" y="0"/>
                  </a:lnTo>
                  <a:close/>
                </a:path>
              </a:pathLst>
            </a:custGeom>
            <a:solidFill>
              <a:srgbClr val="BDD1D3"/>
            </a:solidFill>
            <a:ln>
              <a:noFill/>
            </a:ln>
          </p:spPr>
          <p:txBody>
            <a:bodyPr lIns="117025" tIns="117025" rIns="117025" bIns="117025" anchor="ctr"/>
            <a:lstStyle/>
            <a:p>
              <a:pPr>
                <a:defRPr/>
              </a:pPr>
              <a:endParaRPr lang="ru-RU" sz="1350"/>
            </a:p>
          </p:txBody>
        </p:sp>
        <p:sp>
          <p:nvSpPr>
            <p:cNvPr id="959" name="Shape 821">
              <a:extLst>
                <a:ext uri="{FF2B5EF4-FFF2-40B4-BE49-F238E27FC236}">
                  <a16:creationId xmlns:a16="http://schemas.microsoft.com/office/drawing/2014/main" id="{F107F90F-7E66-6A13-6683-36E91B039E75}"/>
                </a:ext>
              </a:extLst>
            </p:cNvPr>
            <p:cNvSpPr>
              <a:spLocks/>
            </p:cNvSpPr>
            <p:nvPr/>
          </p:nvSpPr>
          <p:spPr bwMode="auto">
            <a:xfrm>
              <a:off x="4373043" y="3023185"/>
              <a:ext cx="61544" cy="60939"/>
            </a:xfrm>
            <a:custGeom>
              <a:avLst/>
              <a:gdLst>
                <a:gd name="T0" fmla="*/ 894531250 w 2459"/>
                <a:gd name="T1" fmla="*/ 79296875 h 2425"/>
                <a:gd name="T2" fmla="*/ 881640625 w 2459"/>
                <a:gd name="T3" fmla="*/ 250000000 h 2425"/>
                <a:gd name="T4" fmla="*/ 881640625 w 2459"/>
                <a:gd name="T5" fmla="*/ 421093750 h 2425"/>
                <a:gd name="T6" fmla="*/ 868359375 w 2459"/>
                <a:gd name="T7" fmla="*/ 631640625 h 2425"/>
                <a:gd name="T8" fmla="*/ 868359375 w 2459"/>
                <a:gd name="T9" fmla="*/ 841796875 h 2425"/>
                <a:gd name="T10" fmla="*/ 763281250 w 2459"/>
                <a:gd name="T11" fmla="*/ 828906250 h 2425"/>
                <a:gd name="T12" fmla="*/ 657812500 w 2459"/>
                <a:gd name="T13" fmla="*/ 815625000 h 2425"/>
                <a:gd name="T14" fmla="*/ 447656250 w 2459"/>
                <a:gd name="T15" fmla="*/ 828906250 h 2425"/>
                <a:gd name="T16" fmla="*/ 276562500 w 2459"/>
                <a:gd name="T17" fmla="*/ 841796875 h 2425"/>
                <a:gd name="T18" fmla="*/ 197656250 w 2459"/>
                <a:gd name="T19" fmla="*/ 841796875 h 2425"/>
                <a:gd name="T20" fmla="*/ 105468750 w 2459"/>
                <a:gd name="T21" fmla="*/ 868359375 h 2425"/>
                <a:gd name="T22" fmla="*/ 105468750 w 2459"/>
                <a:gd name="T23" fmla="*/ 657812500 h 2425"/>
                <a:gd name="T24" fmla="*/ 92578125 w 2459"/>
                <a:gd name="T25" fmla="*/ 460546875 h 2425"/>
                <a:gd name="T26" fmla="*/ 92578125 w 2459"/>
                <a:gd name="T27" fmla="*/ 289453125 h 2425"/>
                <a:gd name="T28" fmla="*/ 79296875 w 2459"/>
                <a:gd name="T29" fmla="*/ 118750000 h 2425"/>
                <a:gd name="T30" fmla="*/ 487109375 w 2459"/>
                <a:gd name="T31" fmla="*/ 105468750 h 2425"/>
                <a:gd name="T32" fmla="*/ 684375000 w 2459"/>
                <a:gd name="T33" fmla="*/ 92187500 h 2425"/>
                <a:gd name="T34" fmla="*/ 894531250 w 2459"/>
                <a:gd name="T35" fmla="*/ 79296875 h 2425"/>
                <a:gd name="T36" fmla="*/ 684375000 w 2459"/>
                <a:gd name="T37" fmla="*/ 390625 h 2425"/>
                <a:gd name="T38" fmla="*/ 487109375 w 2459"/>
                <a:gd name="T39" fmla="*/ 13281250 h 2425"/>
                <a:gd name="T40" fmla="*/ 66015625 w 2459"/>
                <a:gd name="T41" fmla="*/ 39843750 h 2425"/>
                <a:gd name="T42" fmla="*/ 53125000 w 2459"/>
                <a:gd name="T43" fmla="*/ 39843750 h 2425"/>
                <a:gd name="T44" fmla="*/ 39843750 w 2459"/>
                <a:gd name="T45" fmla="*/ 52734375 h 2425"/>
                <a:gd name="T46" fmla="*/ 26562500 w 2459"/>
                <a:gd name="T47" fmla="*/ 66015625 h 2425"/>
                <a:gd name="T48" fmla="*/ 13671875 w 2459"/>
                <a:gd name="T49" fmla="*/ 184375000 h 2425"/>
                <a:gd name="T50" fmla="*/ 390625 w 2459"/>
                <a:gd name="T51" fmla="*/ 289453125 h 2425"/>
                <a:gd name="T52" fmla="*/ 13671875 w 2459"/>
                <a:gd name="T53" fmla="*/ 526171875 h 2425"/>
                <a:gd name="T54" fmla="*/ 13671875 w 2459"/>
                <a:gd name="T55" fmla="*/ 723437500 h 2425"/>
                <a:gd name="T56" fmla="*/ 26562500 w 2459"/>
                <a:gd name="T57" fmla="*/ 828906250 h 2425"/>
                <a:gd name="T58" fmla="*/ 53125000 w 2459"/>
                <a:gd name="T59" fmla="*/ 920703125 h 2425"/>
                <a:gd name="T60" fmla="*/ 53125000 w 2459"/>
                <a:gd name="T61" fmla="*/ 933984375 h 2425"/>
                <a:gd name="T62" fmla="*/ 66015625 w 2459"/>
                <a:gd name="T63" fmla="*/ 947265625 h 2425"/>
                <a:gd name="T64" fmla="*/ 92578125 w 2459"/>
                <a:gd name="T65" fmla="*/ 947265625 h 2425"/>
                <a:gd name="T66" fmla="*/ 105468750 w 2459"/>
                <a:gd name="T67" fmla="*/ 933984375 h 2425"/>
                <a:gd name="T68" fmla="*/ 302734375 w 2459"/>
                <a:gd name="T69" fmla="*/ 933984375 h 2425"/>
                <a:gd name="T70" fmla="*/ 513281250 w 2459"/>
                <a:gd name="T71" fmla="*/ 920703125 h 2425"/>
                <a:gd name="T72" fmla="*/ 697265625 w 2459"/>
                <a:gd name="T73" fmla="*/ 920703125 h 2425"/>
                <a:gd name="T74" fmla="*/ 789453125 w 2459"/>
                <a:gd name="T75" fmla="*/ 907812500 h 2425"/>
                <a:gd name="T76" fmla="*/ 881640625 w 2459"/>
                <a:gd name="T77" fmla="*/ 894531250 h 2425"/>
                <a:gd name="T78" fmla="*/ 907812500 w 2459"/>
                <a:gd name="T79" fmla="*/ 894531250 h 2425"/>
                <a:gd name="T80" fmla="*/ 921093750 w 2459"/>
                <a:gd name="T81" fmla="*/ 881250000 h 2425"/>
                <a:gd name="T82" fmla="*/ 933984375 w 2459"/>
                <a:gd name="T83" fmla="*/ 868359375 h 2425"/>
                <a:gd name="T84" fmla="*/ 960546875 w 2459"/>
                <a:gd name="T85" fmla="*/ 762890625 h 2425"/>
                <a:gd name="T86" fmla="*/ 960546875 w 2459"/>
                <a:gd name="T87" fmla="*/ 644531250 h 2425"/>
                <a:gd name="T88" fmla="*/ 960546875 w 2459"/>
                <a:gd name="T89" fmla="*/ 407812500 h 2425"/>
                <a:gd name="T90" fmla="*/ 960546875 w 2459"/>
                <a:gd name="T91" fmla="*/ 223828125 h 2425"/>
                <a:gd name="T92" fmla="*/ 947265625 w 2459"/>
                <a:gd name="T93" fmla="*/ 131640625 h 2425"/>
                <a:gd name="T94" fmla="*/ 933984375 w 2459"/>
                <a:gd name="T95" fmla="*/ 39843750 h 2425"/>
                <a:gd name="T96" fmla="*/ 921093750 w 2459"/>
                <a:gd name="T97" fmla="*/ 13281250 h 2425"/>
                <a:gd name="T98" fmla="*/ 894531250 w 2459"/>
                <a:gd name="T99" fmla="*/ 390625 h 2425"/>
                <a:gd name="T100" fmla="*/ 684375000 w 2459"/>
                <a:gd name="T101" fmla="*/ 390625 h 242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459"/>
                <a:gd name="T154" fmla="*/ 0 h 2425"/>
                <a:gd name="T155" fmla="*/ 2459 w 2459"/>
                <a:gd name="T156" fmla="*/ 2425 h 242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459" h="2425" extrusionOk="0">
                  <a:moveTo>
                    <a:pt x="2290" y="203"/>
                  </a:moveTo>
                  <a:lnTo>
                    <a:pt x="2257" y="640"/>
                  </a:lnTo>
                  <a:lnTo>
                    <a:pt x="2257" y="1078"/>
                  </a:lnTo>
                  <a:lnTo>
                    <a:pt x="2223" y="1617"/>
                  </a:lnTo>
                  <a:lnTo>
                    <a:pt x="2223" y="2155"/>
                  </a:lnTo>
                  <a:lnTo>
                    <a:pt x="1954" y="2122"/>
                  </a:lnTo>
                  <a:lnTo>
                    <a:pt x="1684" y="2088"/>
                  </a:lnTo>
                  <a:lnTo>
                    <a:pt x="1146" y="2122"/>
                  </a:lnTo>
                  <a:lnTo>
                    <a:pt x="708" y="2155"/>
                  </a:lnTo>
                  <a:lnTo>
                    <a:pt x="506" y="2155"/>
                  </a:lnTo>
                  <a:lnTo>
                    <a:pt x="270" y="2223"/>
                  </a:lnTo>
                  <a:lnTo>
                    <a:pt x="270" y="1684"/>
                  </a:lnTo>
                  <a:lnTo>
                    <a:pt x="237" y="1179"/>
                  </a:lnTo>
                  <a:lnTo>
                    <a:pt x="237" y="741"/>
                  </a:lnTo>
                  <a:lnTo>
                    <a:pt x="203" y="304"/>
                  </a:lnTo>
                  <a:lnTo>
                    <a:pt x="1247" y="270"/>
                  </a:lnTo>
                  <a:lnTo>
                    <a:pt x="1752" y="236"/>
                  </a:lnTo>
                  <a:lnTo>
                    <a:pt x="2290" y="203"/>
                  </a:lnTo>
                  <a:close/>
                  <a:moveTo>
                    <a:pt x="1752" y="1"/>
                  </a:moveTo>
                  <a:lnTo>
                    <a:pt x="1247" y="34"/>
                  </a:lnTo>
                  <a:lnTo>
                    <a:pt x="169" y="102"/>
                  </a:lnTo>
                  <a:lnTo>
                    <a:pt x="136" y="102"/>
                  </a:lnTo>
                  <a:lnTo>
                    <a:pt x="102" y="135"/>
                  </a:lnTo>
                  <a:lnTo>
                    <a:pt x="68" y="169"/>
                  </a:lnTo>
                  <a:lnTo>
                    <a:pt x="35" y="472"/>
                  </a:lnTo>
                  <a:lnTo>
                    <a:pt x="1" y="741"/>
                  </a:lnTo>
                  <a:lnTo>
                    <a:pt x="35" y="1347"/>
                  </a:lnTo>
                  <a:lnTo>
                    <a:pt x="35" y="1852"/>
                  </a:lnTo>
                  <a:lnTo>
                    <a:pt x="68" y="2122"/>
                  </a:lnTo>
                  <a:lnTo>
                    <a:pt x="136" y="2357"/>
                  </a:lnTo>
                  <a:lnTo>
                    <a:pt x="136" y="2391"/>
                  </a:lnTo>
                  <a:lnTo>
                    <a:pt x="169" y="2425"/>
                  </a:lnTo>
                  <a:lnTo>
                    <a:pt x="237" y="2425"/>
                  </a:lnTo>
                  <a:lnTo>
                    <a:pt x="270" y="2391"/>
                  </a:lnTo>
                  <a:lnTo>
                    <a:pt x="775" y="2391"/>
                  </a:lnTo>
                  <a:lnTo>
                    <a:pt x="1314" y="2357"/>
                  </a:lnTo>
                  <a:lnTo>
                    <a:pt x="1785" y="2357"/>
                  </a:lnTo>
                  <a:lnTo>
                    <a:pt x="2021" y="2324"/>
                  </a:lnTo>
                  <a:lnTo>
                    <a:pt x="2257" y="2290"/>
                  </a:lnTo>
                  <a:lnTo>
                    <a:pt x="2324" y="2290"/>
                  </a:lnTo>
                  <a:lnTo>
                    <a:pt x="2358" y="2256"/>
                  </a:lnTo>
                  <a:lnTo>
                    <a:pt x="2391" y="2223"/>
                  </a:lnTo>
                  <a:lnTo>
                    <a:pt x="2459" y="1953"/>
                  </a:lnTo>
                  <a:lnTo>
                    <a:pt x="2459" y="1650"/>
                  </a:lnTo>
                  <a:lnTo>
                    <a:pt x="2459" y="1044"/>
                  </a:lnTo>
                  <a:lnTo>
                    <a:pt x="2459" y="573"/>
                  </a:lnTo>
                  <a:lnTo>
                    <a:pt x="2425" y="337"/>
                  </a:lnTo>
                  <a:lnTo>
                    <a:pt x="2391" y="102"/>
                  </a:lnTo>
                  <a:lnTo>
                    <a:pt x="2358" y="34"/>
                  </a:lnTo>
                  <a:lnTo>
                    <a:pt x="2290" y="1"/>
                  </a:lnTo>
                  <a:lnTo>
                    <a:pt x="1752" y="1"/>
                  </a:lnTo>
                  <a:close/>
                </a:path>
              </a:pathLst>
            </a:custGeom>
            <a:solidFill>
              <a:srgbClr val="BDD1D3"/>
            </a:solidFill>
            <a:ln>
              <a:noFill/>
            </a:ln>
          </p:spPr>
          <p:txBody>
            <a:bodyPr lIns="117025" tIns="117025" rIns="117025" bIns="117025" anchor="ctr"/>
            <a:lstStyle/>
            <a:p>
              <a:pPr>
                <a:defRPr/>
              </a:pPr>
              <a:endParaRPr lang="ru-RU" sz="1350"/>
            </a:p>
          </p:txBody>
        </p:sp>
        <p:sp>
          <p:nvSpPr>
            <p:cNvPr id="960" name="Shape 822">
              <a:extLst>
                <a:ext uri="{FF2B5EF4-FFF2-40B4-BE49-F238E27FC236}">
                  <a16:creationId xmlns:a16="http://schemas.microsoft.com/office/drawing/2014/main" id="{797EEF97-C296-9646-A3FE-4BCAB2A3650C}"/>
                </a:ext>
              </a:extLst>
            </p:cNvPr>
            <p:cNvSpPr>
              <a:spLocks/>
            </p:cNvSpPr>
            <p:nvPr/>
          </p:nvSpPr>
          <p:spPr bwMode="auto">
            <a:xfrm>
              <a:off x="7067209" y="4626717"/>
              <a:ext cx="59751" cy="240171"/>
            </a:xfrm>
            <a:custGeom>
              <a:avLst/>
              <a:gdLst>
                <a:gd name="T0" fmla="*/ 907421875 w 2391"/>
                <a:gd name="T1" fmla="*/ 0 h 9596"/>
                <a:gd name="T2" fmla="*/ 907421875 w 2391"/>
                <a:gd name="T3" fmla="*/ 13281250 h 9596"/>
                <a:gd name="T4" fmla="*/ 841796875 w 2391"/>
                <a:gd name="T5" fmla="*/ 236718750 h 9596"/>
                <a:gd name="T6" fmla="*/ 776171875 w 2391"/>
                <a:gd name="T7" fmla="*/ 460546875 h 9596"/>
                <a:gd name="T8" fmla="*/ 683984375 w 2391"/>
                <a:gd name="T9" fmla="*/ 907421875 h 9596"/>
                <a:gd name="T10" fmla="*/ 591796875 w 2391"/>
                <a:gd name="T11" fmla="*/ 1367968750 h 9596"/>
                <a:gd name="T12" fmla="*/ 486718750 w 2391"/>
                <a:gd name="T13" fmla="*/ 1814843750 h 9596"/>
                <a:gd name="T14" fmla="*/ 250000000 w 2391"/>
                <a:gd name="T15" fmla="*/ 2147483647 h 9596"/>
                <a:gd name="T16" fmla="*/ 0 w 2391"/>
                <a:gd name="T17" fmla="*/ 2147483647 h 9596"/>
                <a:gd name="T18" fmla="*/ 0 w 2391"/>
                <a:gd name="T19" fmla="*/ 2147483647 h 9596"/>
                <a:gd name="T20" fmla="*/ 26562500 w 2391"/>
                <a:gd name="T21" fmla="*/ 2147483647 h 9596"/>
                <a:gd name="T22" fmla="*/ 52734375 w 2391"/>
                <a:gd name="T23" fmla="*/ 2147483647 h 9596"/>
                <a:gd name="T24" fmla="*/ 66015625 w 2391"/>
                <a:gd name="T25" fmla="*/ 2147483647 h 9596"/>
                <a:gd name="T26" fmla="*/ 328906250 w 2391"/>
                <a:gd name="T27" fmla="*/ 2147483647 h 9596"/>
                <a:gd name="T28" fmla="*/ 552343750 w 2391"/>
                <a:gd name="T29" fmla="*/ 1828125000 h 9596"/>
                <a:gd name="T30" fmla="*/ 776171875 w 2391"/>
                <a:gd name="T31" fmla="*/ 933984375 h 9596"/>
                <a:gd name="T32" fmla="*/ 881250000 w 2391"/>
                <a:gd name="T33" fmla="*/ 473437500 h 9596"/>
                <a:gd name="T34" fmla="*/ 907421875 w 2391"/>
                <a:gd name="T35" fmla="*/ 250000000 h 9596"/>
                <a:gd name="T36" fmla="*/ 933984375 w 2391"/>
                <a:gd name="T37" fmla="*/ 13281250 h 9596"/>
                <a:gd name="T38" fmla="*/ 933984375 w 2391"/>
                <a:gd name="T39" fmla="*/ 0 h 9596"/>
                <a:gd name="T40" fmla="*/ 907421875 w 2391"/>
                <a:gd name="T41" fmla="*/ 0 h 959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391"/>
                <a:gd name="T64" fmla="*/ 0 h 9596"/>
                <a:gd name="T65" fmla="*/ 2391 w 2391"/>
                <a:gd name="T66" fmla="*/ 9596 h 959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391" h="9596" extrusionOk="0">
                  <a:moveTo>
                    <a:pt x="2323" y="0"/>
                  </a:moveTo>
                  <a:lnTo>
                    <a:pt x="2323" y="34"/>
                  </a:lnTo>
                  <a:lnTo>
                    <a:pt x="2155" y="606"/>
                  </a:lnTo>
                  <a:lnTo>
                    <a:pt x="1987" y="1179"/>
                  </a:lnTo>
                  <a:lnTo>
                    <a:pt x="1751" y="2323"/>
                  </a:lnTo>
                  <a:lnTo>
                    <a:pt x="1515" y="3502"/>
                  </a:lnTo>
                  <a:lnTo>
                    <a:pt x="1246" y="4646"/>
                  </a:lnTo>
                  <a:lnTo>
                    <a:pt x="640" y="7071"/>
                  </a:lnTo>
                  <a:lnTo>
                    <a:pt x="0" y="9495"/>
                  </a:lnTo>
                  <a:lnTo>
                    <a:pt x="0" y="9562"/>
                  </a:lnTo>
                  <a:lnTo>
                    <a:pt x="68" y="9596"/>
                  </a:lnTo>
                  <a:lnTo>
                    <a:pt x="135" y="9596"/>
                  </a:lnTo>
                  <a:lnTo>
                    <a:pt x="169" y="9528"/>
                  </a:lnTo>
                  <a:lnTo>
                    <a:pt x="842" y="7138"/>
                  </a:lnTo>
                  <a:lnTo>
                    <a:pt x="1414" y="4680"/>
                  </a:lnTo>
                  <a:lnTo>
                    <a:pt x="1987" y="2391"/>
                  </a:lnTo>
                  <a:lnTo>
                    <a:pt x="2256" y="1212"/>
                  </a:lnTo>
                  <a:lnTo>
                    <a:pt x="2323" y="640"/>
                  </a:lnTo>
                  <a:lnTo>
                    <a:pt x="2391" y="34"/>
                  </a:lnTo>
                  <a:lnTo>
                    <a:pt x="2391" y="0"/>
                  </a:lnTo>
                  <a:lnTo>
                    <a:pt x="2323" y="0"/>
                  </a:lnTo>
                  <a:close/>
                </a:path>
              </a:pathLst>
            </a:custGeom>
            <a:solidFill>
              <a:srgbClr val="BDD1D3"/>
            </a:solidFill>
            <a:ln>
              <a:noFill/>
            </a:ln>
          </p:spPr>
          <p:txBody>
            <a:bodyPr lIns="117025" tIns="117025" rIns="117025" bIns="117025" anchor="ctr"/>
            <a:lstStyle/>
            <a:p>
              <a:pPr>
                <a:defRPr/>
              </a:pPr>
              <a:endParaRPr lang="ru-RU" sz="1350"/>
            </a:p>
          </p:txBody>
        </p:sp>
        <p:sp>
          <p:nvSpPr>
            <p:cNvPr id="961" name="Shape 823">
              <a:extLst>
                <a:ext uri="{FF2B5EF4-FFF2-40B4-BE49-F238E27FC236}">
                  <a16:creationId xmlns:a16="http://schemas.microsoft.com/office/drawing/2014/main" id="{DF7958C0-582E-E20B-E4F4-6924D047FF05}"/>
                </a:ext>
              </a:extLst>
            </p:cNvPr>
            <p:cNvSpPr>
              <a:spLocks/>
            </p:cNvSpPr>
            <p:nvPr/>
          </p:nvSpPr>
          <p:spPr bwMode="auto">
            <a:xfrm>
              <a:off x="4497922" y="2953284"/>
              <a:ext cx="8365" cy="58549"/>
            </a:xfrm>
            <a:custGeom>
              <a:avLst/>
              <a:gdLst>
                <a:gd name="T0" fmla="*/ 26562500 w 338"/>
                <a:gd name="T1" fmla="*/ 0 h 2324"/>
                <a:gd name="T2" fmla="*/ 13281250 w 338"/>
                <a:gd name="T3" fmla="*/ 13281250 h 2324"/>
                <a:gd name="T4" fmla="*/ 390625 w 338"/>
                <a:gd name="T5" fmla="*/ 118359375 h 2324"/>
                <a:gd name="T6" fmla="*/ 390625 w 338"/>
                <a:gd name="T7" fmla="*/ 210546875 h 2324"/>
                <a:gd name="T8" fmla="*/ 13281250 w 338"/>
                <a:gd name="T9" fmla="*/ 421093750 h 2324"/>
                <a:gd name="T10" fmla="*/ 26562500 w 338"/>
                <a:gd name="T11" fmla="*/ 657812500 h 2324"/>
                <a:gd name="T12" fmla="*/ 39843750 w 338"/>
                <a:gd name="T13" fmla="*/ 776171875 h 2324"/>
                <a:gd name="T14" fmla="*/ 66015625 w 338"/>
                <a:gd name="T15" fmla="*/ 894531250 h 2324"/>
                <a:gd name="T16" fmla="*/ 79296875 w 338"/>
                <a:gd name="T17" fmla="*/ 907421875 h 2324"/>
                <a:gd name="T18" fmla="*/ 118750000 w 338"/>
                <a:gd name="T19" fmla="*/ 907421875 h 2324"/>
                <a:gd name="T20" fmla="*/ 118750000 w 338"/>
                <a:gd name="T21" fmla="*/ 881250000 h 2324"/>
                <a:gd name="T22" fmla="*/ 131640625 w 338"/>
                <a:gd name="T23" fmla="*/ 762890625 h 2324"/>
                <a:gd name="T24" fmla="*/ 118750000 w 338"/>
                <a:gd name="T25" fmla="*/ 644531250 h 2324"/>
                <a:gd name="T26" fmla="*/ 92187500 w 338"/>
                <a:gd name="T27" fmla="*/ 421093750 h 2324"/>
                <a:gd name="T28" fmla="*/ 79296875 w 338"/>
                <a:gd name="T29" fmla="*/ 210546875 h 2324"/>
                <a:gd name="T30" fmla="*/ 66015625 w 338"/>
                <a:gd name="T31" fmla="*/ 118359375 h 2324"/>
                <a:gd name="T32" fmla="*/ 52734375 w 338"/>
                <a:gd name="T33" fmla="*/ 13281250 h 2324"/>
                <a:gd name="T34" fmla="*/ 52734375 w 338"/>
                <a:gd name="T35" fmla="*/ 0 h 2324"/>
                <a:gd name="T36" fmla="*/ 26562500 w 338"/>
                <a:gd name="T37" fmla="*/ 0 h 23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8"/>
                <a:gd name="T58" fmla="*/ 0 h 2324"/>
                <a:gd name="T59" fmla="*/ 338 w 338"/>
                <a:gd name="T60" fmla="*/ 2324 h 23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8" h="2324" extrusionOk="0">
                  <a:moveTo>
                    <a:pt x="68" y="0"/>
                  </a:moveTo>
                  <a:lnTo>
                    <a:pt x="34" y="34"/>
                  </a:lnTo>
                  <a:lnTo>
                    <a:pt x="1" y="303"/>
                  </a:lnTo>
                  <a:lnTo>
                    <a:pt x="1" y="539"/>
                  </a:lnTo>
                  <a:lnTo>
                    <a:pt x="34" y="1078"/>
                  </a:lnTo>
                  <a:lnTo>
                    <a:pt x="68" y="1684"/>
                  </a:lnTo>
                  <a:lnTo>
                    <a:pt x="102" y="1987"/>
                  </a:lnTo>
                  <a:lnTo>
                    <a:pt x="169" y="2290"/>
                  </a:lnTo>
                  <a:lnTo>
                    <a:pt x="203" y="2323"/>
                  </a:lnTo>
                  <a:lnTo>
                    <a:pt x="304" y="2323"/>
                  </a:lnTo>
                  <a:lnTo>
                    <a:pt x="304" y="2256"/>
                  </a:lnTo>
                  <a:lnTo>
                    <a:pt x="337" y="1953"/>
                  </a:lnTo>
                  <a:lnTo>
                    <a:pt x="304" y="1650"/>
                  </a:lnTo>
                  <a:lnTo>
                    <a:pt x="236" y="1078"/>
                  </a:lnTo>
                  <a:lnTo>
                    <a:pt x="203" y="539"/>
                  </a:lnTo>
                  <a:lnTo>
                    <a:pt x="169" y="303"/>
                  </a:lnTo>
                  <a:lnTo>
                    <a:pt x="135" y="34"/>
                  </a:lnTo>
                  <a:lnTo>
                    <a:pt x="135" y="0"/>
                  </a:lnTo>
                  <a:lnTo>
                    <a:pt x="68" y="0"/>
                  </a:lnTo>
                  <a:close/>
                </a:path>
              </a:pathLst>
            </a:custGeom>
            <a:solidFill>
              <a:srgbClr val="BDD1D3"/>
            </a:solidFill>
            <a:ln>
              <a:noFill/>
            </a:ln>
          </p:spPr>
          <p:txBody>
            <a:bodyPr lIns="117025" tIns="117025" rIns="117025" bIns="117025" anchor="ctr"/>
            <a:lstStyle/>
            <a:p>
              <a:pPr>
                <a:defRPr/>
              </a:pPr>
              <a:endParaRPr lang="ru-RU" sz="1350"/>
            </a:p>
          </p:txBody>
        </p:sp>
        <p:sp>
          <p:nvSpPr>
            <p:cNvPr id="962" name="Shape 824">
              <a:extLst>
                <a:ext uri="{FF2B5EF4-FFF2-40B4-BE49-F238E27FC236}">
                  <a16:creationId xmlns:a16="http://schemas.microsoft.com/office/drawing/2014/main" id="{B33C6DE0-70C3-78B8-6130-FF03FF2D6F78}"/>
                </a:ext>
              </a:extLst>
            </p:cNvPr>
            <p:cNvSpPr>
              <a:spLocks/>
            </p:cNvSpPr>
            <p:nvPr/>
          </p:nvSpPr>
          <p:spPr bwMode="auto">
            <a:xfrm>
              <a:off x="4487764" y="3155219"/>
              <a:ext cx="68116" cy="7767"/>
            </a:xfrm>
            <a:custGeom>
              <a:avLst/>
              <a:gdLst>
                <a:gd name="T0" fmla="*/ 276562500 w 2728"/>
                <a:gd name="T1" fmla="*/ 0 h 304"/>
                <a:gd name="T2" fmla="*/ 131640625 w 2728"/>
                <a:gd name="T3" fmla="*/ 13281250 h 304"/>
                <a:gd name="T4" fmla="*/ 66015625 w 2728"/>
                <a:gd name="T5" fmla="*/ 26562500 h 304"/>
                <a:gd name="T6" fmla="*/ 390625 w 2728"/>
                <a:gd name="T7" fmla="*/ 52734375 h 304"/>
                <a:gd name="T8" fmla="*/ 390625 w 2728"/>
                <a:gd name="T9" fmla="*/ 66015625 h 304"/>
                <a:gd name="T10" fmla="*/ 52734375 w 2728"/>
                <a:gd name="T11" fmla="*/ 92187500 h 304"/>
                <a:gd name="T12" fmla="*/ 118750000 w 2728"/>
                <a:gd name="T13" fmla="*/ 105468750 h 304"/>
                <a:gd name="T14" fmla="*/ 237109375 w 2728"/>
                <a:gd name="T15" fmla="*/ 118750000 h 304"/>
                <a:gd name="T16" fmla="*/ 486718750 w 2728"/>
                <a:gd name="T17" fmla="*/ 105468750 h 304"/>
                <a:gd name="T18" fmla="*/ 921093750 w 2728"/>
                <a:gd name="T19" fmla="*/ 105468750 h 304"/>
                <a:gd name="T20" fmla="*/ 1052343750 w 2728"/>
                <a:gd name="T21" fmla="*/ 66015625 h 304"/>
                <a:gd name="T22" fmla="*/ 1065625000 w 2728"/>
                <a:gd name="T23" fmla="*/ 52734375 h 304"/>
                <a:gd name="T24" fmla="*/ 1052343750 w 2728"/>
                <a:gd name="T25" fmla="*/ 39843750 h 304"/>
                <a:gd name="T26" fmla="*/ 933984375 w 2728"/>
                <a:gd name="T27" fmla="*/ 13281250 h 304"/>
                <a:gd name="T28" fmla="*/ 552734375 w 2728"/>
                <a:gd name="T29" fmla="*/ 13281250 h 304"/>
                <a:gd name="T30" fmla="*/ 276562500 w 2728"/>
                <a:gd name="T31" fmla="*/ 0 h 304"/>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728"/>
                <a:gd name="T49" fmla="*/ 0 h 304"/>
                <a:gd name="T50" fmla="*/ 2728 w 2728"/>
                <a:gd name="T51" fmla="*/ 304 h 304"/>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728" h="304" extrusionOk="0">
                  <a:moveTo>
                    <a:pt x="708" y="0"/>
                  </a:moveTo>
                  <a:lnTo>
                    <a:pt x="337" y="34"/>
                  </a:lnTo>
                  <a:lnTo>
                    <a:pt x="169" y="68"/>
                  </a:lnTo>
                  <a:lnTo>
                    <a:pt x="1" y="135"/>
                  </a:lnTo>
                  <a:lnTo>
                    <a:pt x="1" y="169"/>
                  </a:lnTo>
                  <a:lnTo>
                    <a:pt x="135" y="236"/>
                  </a:lnTo>
                  <a:lnTo>
                    <a:pt x="304" y="270"/>
                  </a:lnTo>
                  <a:lnTo>
                    <a:pt x="607" y="304"/>
                  </a:lnTo>
                  <a:lnTo>
                    <a:pt x="1246" y="270"/>
                  </a:lnTo>
                  <a:lnTo>
                    <a:pt x="2358" y="270"/>
                  </a:lnTo>
                  <a:lnTo>
                    <a:pt x="2694" y="169"/>
                  </a:lnTo>
                  <a:lnTo>
                    <a:pt x="2728" y="135"/>
                  </a:lnTo>
                  <a:lnTo>
                    <a:pt x="2694" y="102"/>
                  </a:lnTo>
                  <a:lnTo>
                    <a:pt x="2391" y="34"/>
                  </a:lnTo>
                  <a:lnTo>
                    <a:pt x="1415" y="34"/>
                  </a:lnTo>
                  <a:lnTo>
                    <a:pt x="708" y="0"/>
                  </a:lnTo>
                  <a:close/>
                </a:path>
              </a:pathLst>
            </a:custGeom>
            <a:solidFill>
              <a:srgbClr val="BDD1D3"/>
            </a:solidFill>
            <a:ln>
              <a:noFill/>
            </a:ln>
          </p:spPr>
          <p:txBody>
            <a:bodyPr lIns="117025" tIns="117025" rIns="117025" bIns="117025" anchor="ctr"/>
            <a:lstStyle/>
            <a:p>
              <a:pPr>
                <a:defRPr/>
              </a:pPr>
              <a:endParaRPr lang="ru-RU" sz="1350"/>
            </a:p>
          </p:txBody>
        </p:sp>
        <p:sp>
          <p:nvSpPr>
            <p:cNvPr id="963" name="Shape 825">
              <a:extLst>
                <a:ext uri="{FF2B5EF4-FFF2-40B4-BE49-F238E27FC236}">
                  <a16:creationId xmlns:a16="http://schemas.microsoft.com/office/drawing/2014/main" id="{1BE8CC71-788A-4545-6A84-C02D5032E201}"/>
                </a:ext>
              </a:extLst>
            </p:cNvPr>
            <p:cNvSpPr>
              <a:spLocks/>
            </p:cNvSpPr>
            <p:nvPr/>
          </p:nvSpPr>
          <p:spPr bwMode="auto">
            <a:xfrm>
              <a:off x="4487764" y="3087111"/>
              <a:ext cx="57959" cy="60939"/>
            </a:xfrm>
            <a:custGeom>
              <a:avLst/>
              <a:gdLst>
                <a:gd name="T0" fmla="*/ 828906250 w 2324"/>
                <a:gd name="T1" fmla="*/ 0 h 2425"/>
                <a:gd name="T2" fmla="*/ 592187500 w 2324"/>
                <a:gd name="T3" fmla="*/ 13281250 h 2425"/>
                <a:gd name="T4" fmla="*/ 79296875 w 2324"/>
                <a:gd name="T5" fmla="*/ 13281250 h 2425"/>
                <a:gd name="T6" fmla="*/ 390625 w 2324"/>
                <a:gd name="T7" fmla="*/ 52734375 h 2425"/>
                <a:gd name="T8" fmla="*/ 26562500 w 2324"/>
                <a:gd name="T9" fmla="*/ 78906250 h 2425"/>
                <a:gd name="T10" fmla="*/ 66015625 w 2324"/>
                <a:gd name="T11" fmla="*/ 92187500 h 2425"/>
                <a:gd name="T12" fmla="*/ 144921875 w 2324"/>
                <a:gd name="T13" fmla="*/ 105468750 h 2425"/>
                <a:gd name="T14" fmla="*/ 552734375 w 2324"/>
                <a:gd name="T15" fmla="*/ 105468750 h 2425"/>
                <a:gd name="T16" fmla="*/ 789453125 w 2324"/>
                <a:gd name="T17" fmla="*/ 92187500 h 2425"/>
                <a:gd name="T18" fmla="*/ 789453125 w 2324"/>
                <a:gd name="T19" fmla="*/ 171093750 h 2425"/>
                <a:gd name="T20" fmla="*/ 789453125 w 2324"/>
                <a:gd name="T21" fmla="*/ 250000000 h 2425"/>
                <a:gd name="T22" fmla="*/ 802734375 w 2324"/>
                <a:gd name="T23" fmla="*/ 421093750 h 2425"/>
                <a:gd name="T24" fmla="*/ 802734375 w 2324"/>
                <a:gd name="T25" fmla="*/ 631250000 h 2425"/>
                <a:gd name="T26" fmla="*/ 815625000 w 2324"/>
                <a:gd name="T27" fmla="*/ 723437500 h 2425"/>
                <a:gd name="T28" fmla="*/ 828906250 w 2324"/>
                <a:gd name="T29" fmla="*/ 828515625 h 2425"/>
                <a:gd name="T30" fmla="*/ 381640625 w 2324"/>
                <a:gd name="T31" fmla="*/ 841796875 h 2425"/>
                <a:gd name="T32" fmla="*/ 223828125 w 2324"/>
                <a:gd name="T33" fmla="*/ 841796875 h 2425"/>
                <a:gd name="T34" fmla="*/ 144921875 w 2324"/>
                <a:gd name="T35" fmla="*/ 855078125 h 2425"/>
                <a:gd name="T36" fmla="*/ 105468750 w 2324"/>
                <a:gd name="T37" fmla="*/ 867968750 h 2425"/>
                <a:gd name="T38" fmla="*/ 79296875 w 2324"/>
                <a:gd name="T39" fmla="*/ 894531250 h 2425"/>
                <a:gd name="T40" fmla="*/ 105468750 w 2324"/>
                <a:gd name="T41" fmla="*/ 920703125 h 2425"/>
                <a:gd name="T42" fmla="*/ 144921875 w 2324"/>
                <a:gd name="T43" fmla="*/ 933984375 h 2425"/>
                <a:gd name="T44" fmla="*/ 223828125 w 2324"/>
                <a:gd name="T45" fmla="*/ 946875000 h 2425"/>
                <a:gd name="T46" fmla="*/ 381640625 w 2324"/>
                <a:gd name="T47" fmla="*/ 933984375 h 2425"/>
                <a:gd name="T48" fmla="*/ 631640625 w 2324"/>
                <a:gd name="T49" fmla="*/ 933984375 h 2425"/>
                <a:gd name="T50" fmla="*/ 868359375 w 2324"/>
                <a:gd name="T51" fmla="*/ 920703125 h 2425"/>
                <a:gd name="T52" fmla="*/ 894531250 w 2324"/>
                <a:gd name="T53" fmla="*/ 920703125 h 2425"/>
                <a:gd name="T54" fmla="*/ 907812500 w 2324"/>
                <a:gd name="T55" fmla="*/ 894531250 h 2425"/>
                <a:gd name="T56" fmla="*/ 907812500 w 2324"/>
                <a:gd name="T57" fmla="*/ 867968750 h 2425"/>
                <a:gd name="T58" fmla="*/ 894531250 w 2324"/>
                <a:gd name="T59" fmla="*/ 841796875 h 2425"/>
                <a:gd name="T60" fmla="*/ 907812500 w 2324"/>
                <a:gd name="T61" fmla="*/ 736718750 h 2425"/>
                <a:gd name="T62" fmla="*/ 894531250 w 2324"/>
                <a:gd name="T63" fmla="*/ 631250000 h 2425"/>
                <a:gd name="T64" fmla="*/ 881640625 w 2324"/>
                <a:gd name="T65" fmla="*/ 421093750 h 2425"/>
                <a:gd name="T66" fmla="*/ 881640625 w 2324"/>
                <a:gd name="T67" fmla="*/ 250000000 h 2425"/>
                <a:gd name="T68" fmla="*/ 868359375 w 2324"/>
                <a:gd name="T69" fmla="*/ 157812500 h 2425"/>
                <a:gd name="T70" fmla="*/ 855078125 w 2324"/>
                <a:gd name="T71" fmla="*/ 78906250 h 2425"/>
                <a:gd name="T72" fmla="*/ 868359375 w 2324"/>
                <a:gd name="T73" fmla="*/ 52734375 h 2425"/>
                <a:gd name="T74" fmla="*/ 868359375 w 2324"/>
                <a:gd name="T75" fmla="*/ 26562500 h 2425"/>
                <a:gd name="T76" fmla="*/ 855078125 w 2324"/>
                <a:gd name="T77" fmla="*/ 13281250 h 2425"/>
                <a:gd name="T78" fmla="*/ 828906250 w 2324"/>
                <a:gd name="T79" fmla="*/ 0 h 242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2324"/>
                <a:gd name="T121" fmla="*/ 0 h 2425"/>
                <a:gd name="T122" fmla="*/ 2324 w 2324"/>
                <a:gd name="T123" fmla="*/ 2425 h 242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2324" h="2425" extrusionOk="0">
                  <a:moveTo>
                    <a:pt x="2122" y="0"/>
                  </a:moveTo>
                  <a:lnTo>
                    <a:pt x="1516" y="34"/>
                  </a:lnTo>
                  <a:lnTo>
                    <a:pt x="203" y="34"/>
                  </a:lnTo>
                  <a:lnTo>
                    <a:pt x="1" y="135"/>
                  </a:lnTo>
                  <a:lnTo>
                    <a:pt x="68" y="202"/>
                  </a:lnTo>
                  <a:lnTo>
                    <a:pt x="169" y="236"/>
                  </a:lnTo>
                  <a:lnTo>
                    <a:pt x="371" y="270"/>
                  </a:lnTo>
                  <a:lnTo>
                    <a:pt x="1415" y="270"/>
                  </a:lnTo>
                  <a:lnTo>
                    <a:pt x="2021" y="236"/>
                  </a:lnTo>
                  <a:lnTo>
                    <a:pt x="2021" y="438"/>
                  </a:lnTo>
                  <a:lnTo>
                    <a:pt x="2021" y="640"/>
                  </a:lnTo>
                  <a:lnTo>
                    <a:pt x="2055" y="1078"/>
                  </a:lnTo>
                  <a:lnTo>
                    <a:pt x="2055" y="1616"/>
                  </a:lnTo>
                  <a:lnTo>
                    <a:pt x="2088" y="1852"/>
                  </a:lnTo>
                  <a:lnTo>
                    <a:pt x="2122" y="2121"/>
                  </a:lnTo>
                  <a:lnTo>
                    <a:pt x="977" y="2155"/>
                  </a:lnTo>
                  <a:lnTo>
                    <a:pt x="573" y="2155"/>
                  </a:lnTo>
                  <a:lnTo>
                    <a:pt x="371" y="2189"/>
                  </a:lnTo>
                  <a:lnTo>
                    <a:pt x="270" y="2222"/>
                  </a:lnTo>
                  <a:lnTo>
                    <a:pt x="203" y="2290"/>
                  </a:lnTo>
                  <a:lnTo>
                    <a:pt x="270" y="2357"/>
                  </a:lnTo>
                  <a:lnTo>
                    <a:pt x="371" y="2391"/>
                  </a:lnTo>
                  <a:lnTo>
                    <a:pt x="573" y="2424"/>
                  </a:lnTo>
                  <a:lnTo>
                    <a:pt x="977" y="2391"/>
                  </a:lnTo>
                  <a:lnTo>
                    <a:pt x="1617" y="2391"/>
                  </a:lnTo>
                  <a:lnTo>
                    <a:pt x="2223" y="2357"/>
                  </a:lnTo>
                  <a:lnTo>
                    <a:pt x="2290" y="2357"/>
                  </a:lnTo>
                  <a:lnTo>
                    <a:pt x="2324" y="2290"/>
                  </a:lnTo>
                  <a:lnTo>
                    <a:pt x="2324" y="2222"/>
                  </a:lnTo>
                  <a:lnTo>
                    <a:pt x="2290" y="2155"/>
                  </a:lnTo>
                  <a:lnTo>
                    <a:pt x="2324" y="1886"/>
                  </a:lnTo>
                  <a:lnTo>
                    <a:pt x="2290" y="1616"/>
                  </a:lnTo>
                  <a:lnTo>
                    <a:pt x="2257" y="1078"/>
                  </a:lnTo>
                  <a:lnTo>
                    <a:pt x="2257" y="640"/>
                  </a:lnTo>
                  <a:lnTo>
                    <a:pt x="2223" y="404"/>
                  </a:lnTo>
                  <a:lnTo>
                    <a:pt x="2189" y="202"/>
                  </a:lnTo>
                  <a:lnTo>
                    <a:pt x="2223" y="135"/>
                  </a:lnTo>
                  <a:lnTo>
                    <a:pt x="2223" y="68"/>
                  </a:lnTo>
                  <a:lnTo>
                    <a:pt x="2189" y="34"/>
                  </a:lnTo>
                  <a:lnTo>
                    <a:pt x="2122" y="0"/>
                  </a:lnTo>
                  <a:close/>
                </a:path>
              </a:pathLst>
            </a:custGeom>
            <a:solidFill>
              <a:srgbClr val="BDD1D3"/>
            </a:solidFill>
            <a:ln>
              <a:noFill/>
            </a:ln>
          </p:spPr>
          <p:txBody>
            <a:bodyPr lIns="117025" tIns="117025" rIns="117025" bIns="117025" anchor="ctr"/>
            <a:lstStyle/>
            <a:p>
              <a:pPr>
                <a:defRPr/>
              </a:pPr>
              <a:endParaRPr lang="ru-RU" sz="1350"/>
            </a:p>
          </p:txBody>
        </p:sp>
        <p:sp>
          <p:nvSpPr>
            <p:cNvPr id="964" name="Shape 826">
              <a:extLst>
                <a:ext uri="{FF2B5EF4-FFF2-40B4-BE49-F238E27FC236}">
                  <a16:creationId xmlns:a16="http://schemas.microsoft.com/office/drawing/2014/main" id="{E1E326AE-6A48-607C-52BD-9F0142EB3311}"/>
                </a:ext>
              </a:extLst>
            </p:cNvPr>
            <p:cNvSpPr>
              <a:spLocks/>
            </p:cNvSpPr>
            <p:nvPr/>
          </p:nvSpPr>
          <p:spPr bwMode="auto">
            <a:xfrm>
              <a:off x="4341972" y="3092488"/>
              <a:ext cx="63336" cy="59744"/>
            </a:xfrm>
            <a:custGeom>
              <a:avLst/>
              <a:gdLst>
                <a:gd name="T0" fmla="*/ 881250000 w 2526"/>
                <a:gd name="T1" fmla="*/ 92187500 h 2391"/>
                <a:gd name="T2" fmla="*/ 881250000 w 2526"/>
                <a:gd name="T3" fmla="*/ 263281250 h 2391"/>
                <a:gd name="T4" fmla="*/ 894531250 w 2526"/>
                <a:gd name="T5" fmla="*/ 433984375 h 2391"/>
                <a:gd name="T6" fmla="*/ 894531250 w 2526"/>
                <a:gd name="T7" fmla="*/ 631250000 h 2391"/>
                <a:gd name="T8" fmla="*/ 907421875 w 2526"/>
                <a:gd name="T9" fmla="*/ 828515625 h 2391"/>
                <a:gd name="T10" fmla="*/ 565625000 w 2526"/>
                <a:gd name="T11" fmla="*/ 828515625 h 2391"/>
                <a:gd name="T12" fmla="*/ 355078125 w 2526"/>
                <a:gd name="T13" fmla="*/ 841796875 h 2391"/>
                <a:gd name="T14" fmla="*/ 250000000 w 2526"/>
                <a:gd name="T15" fmla="*/ 855078125 h 2391"/>
                <a:gd name="T16" fmla="*/ 144921875 w 2526"/>
                <a:gd name="T17" fmla="*/ 867968750 h 2391"/>
                <a:gd name="T18" fmla="*/ 131640625 w 2526"/>
                <a:gd name="T19" fmla="*/ 657812500 h 2391"/>
                <a:gd name="T20" fmla="*/ 105468750 w 2526"/>
                <a:gd name="T21" fmla="*/ 447265625 h 2391"/>
                <a:gd name="T22" fmla="*/ 78906250 w 2526"/>
                <a:gd name="T23" fmla="*/ 276171875 h 2391"/>
                <a:gd name="T24" fmla="*/ 66015625 w 2526"/>
                <a:gd name="T25" fmla="*/ 118359375 h 2391"/>
                <a:gd name="T26" fmla="*/ 263281250 w 2526"/>
                <a:gd name="T27" fmla="*/ 118359375 h 2391"/>
                <a:gd name="T28" fmla="*/ 473437500 w 2526"/>
                <a:gd name="T29" fmla="*/ 105468750 h 2391"/>
                <a:gd name="T30" fmla="*/ 881250000 w 2526"/>
                <a:gd name="T31" fmla="*/ 92187500 h 2391"/>
                <a:gd name="T32" fmla="*/ 881250000 w 2526"/>
                <a:gd name="T33" fmla="*/ 0 h 2391"/>
                <a:gd name="T34" fmla="*/ 460546875 w 2526"/>
                <a:gd name="T35" fmla="*/ 13281250 h 2391"/>
                <a:gd name="T36" fmla="*/ 263281250 w 2526"/>
                <a:gd name="T37" fmla="*/ 26562500 h 2391"/>
                <a:gd name="T38" fmla="*/ 52734375 w 2526"/>
                <a:gd name="T39" fmla="*/ 39453125 h 2391"/>
                <a:gd name="T40" fmla="*/ 26562500 w 2526"/>
                <a:gd name="T41" fmla="*/ 52734375 h 2391"/>
                <a:gd name="T42" fmla="*/ 26562500 w 2526"/>
                <a:gd name="T43" fmla="*/ 78906250 h 2391"/>
                <a:gd name="T44" fmla="*/ 13281250 w 2526"/>
                <a:gd name="T45" fmla="*/ 171093750 h 2391"/>
                <a:gd name="T46" fmla="*/ 0 w 2526"/>
                <a:gd name="T47" fmla="*/ 263281250 h 2391"/>
                <a:gd name="T48" fmla="*/ 13281250 w 2526"/>
                <a:gd name="T49" fmla="*/ 460546875 h 2391"/>
                <a:gd name="T50" fmla="*/ 39453125 w 2526"/>
                <a:gd name="T51" fmla="*/ 683984375 h 2391"/>
                <a:gd name="T52" fmla="*/ 52734375 w 2526"/>
                <a:gd name="T53" fmla="*/ 802343750 h 2391"/>
                <a:gd name="T54" fmla="*/ 92187500 w 2526"/>
                <a:gd name="T55" fmla="*/ 907421875 h 2391"/>
                <a:gd name="T56" fmla="*/ 92187500 w 2526"/>
                <a:gd name="T57" fmla="*/ 920703125 h 2391"/>
                <a:gd name="T58" fmla="*/ 144921875 w 2526"/>
                <a:gd name="T59" fmla="*/ 920703125 h 2391"/>
                <a:gd name="T60" fmla="*/ 236718750 w 2526"/>
                <a:gd name="T61" fmla="*/ 933984375 h 2391"/>
                <a:gd name="T62" fmla="*/ 328906250 w 2526"/>
                <a:gd name="T63" fmla="*/ 933984375 h 2391"/>
                <a:gd name="T64" fmla="*/ 512890625 w 2526"/>
                <a:gd name="T65" fmla="*/ 920703125 h 2391"/>
                <a:gd name="T66" fmla="*/ 815625000 w 2526"/>
                <a:gd name="T67" fmla="*/ 920703125 h 2391"/>
                <a:gd name="T68" fmla="*/ 920703125 w 2526"/>
                <a:gd name="T69" fmla="*/ 907421875 h 2391"/>
                <a:gd name="T70" fmla="*/ 960156250 w 2526"/>
                <a:gd name="T71" fmla="*/ 907421875 h 2391"/>
                <a:gd name="T72" fmla="*/ 973437500 w 2526"/>
                <a:gd name="T73" fmla="*/ 894531250 h 2391"/>
                <a:gd name="T74" fmla="*/ 986328125 w 2526"/>
                <a:gd name="T75" fmla="*/ 789062500 h 2391"/>
                <a:gd name="T76" fmla="*/ 986328125 w 2526"/>
                <a:gd name="T77" fmla="*/ 697265625 h 2391"/>
                <a:gd name="T78" fmla="*/ 973437500 w 2526"/>
                <a:gd name="T79" fmla="*/ 486718750 h 2391"/>
                <a:gd name="T80" fmla="*/ 960156250 w 2526"/>
                <a:gd name="T81" fmla="*/ 263281250 h 2391"/>
                <a:gd name="T82" fmla="*/ 946875000 w 2526"/>
                <a:gd name="T83" fmla="*/ 144921875 h 2391"/>
                <a:gd name="T84" fmla="*/ 920703125 w 2526"/>
                <a:gd name="T85" fmla="*/ 26562500 h 2391"/>
                <a:gd name="T86" fmla="*/ 907421875 w 2526"/>
                <a:gd name="T87" fmla="*/ 13281250 h 2391"/>
                <a:gd name="T88" fmla="*/ 894531250 w 2526"/>
                <a:gd name="T89" fmla="*/ 13281250 h 2391"/>
                <a:gd name="T90" fmla="*/ 881250000 w 2526"/>
                <a:gd name="T91" fmla="*/ 0 h 2391"/>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526"/>
                <a:gd name="T139" fmla="*/ 0 h 2391"/>
                <a:gd name="T140" fmla="*/ 2526 w 2526"/>
                <a:gd name="T141" fmla="*/ 2391 h 2391"/>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526" h="2391" extrusionOk="0">
                  <a:moveTo>
                    <a:pt x="2256" y="236"/>
                  </a:moveTo>
                  <a:lnTo>
                    <a:pt x="2256" y="674"/>
                  </a:lnTo>
                  <a:lnTo>
                    <a:pt x="2290" y="1111"/>
                  </a:lnTo>
                  <a:lnTo>
                    <a:pt x="2290" y="1616"/>
                  </a:lnTo>
                  <a:lnTo>
                    <a:pt x="2323" y="2121"/>
                  </a:lnTo>
                  <a:lnTo>
                    <a:pt x="1448" y="2121"/>
                  </a:lnTo>
                  <a:lnTo>
                    <a:pt x="909" y="2155"/>
                  </a:lnTo>
                  <a:lnTo>
                    <a:pt x="640" y="2189"/>
                  </a:lnTo>
                  <a:lnTo>
                    <a:pt x="371" y="2222"/>
                  </a:lnTo>
                  <a:lnTo>
                    <a:pt x="337" y="1684"/>
                  </a:lnTo>
                  <a:lnTo>
                    <a:pt x="270" y="1145"/>
                  </a:lnTo>
                  <a:lnTo>
                    <a:pt x="202" y="707"/>
                  </a:lnTo>
                  <a:lnTo>
                    <a:pt x="169" y="303"/>
                  </a:lnTo>
                  <a:lnTo>
                    <a:pt x="674" y="303"/>
                  </a:lnTo>
                  <a:lnTo>
                    <a:pt x="1212" y="270"/>
                  </a:lnTo>
                  <a:lnTo>
                    <a:pt x="2256" y="236"/>
                  </a:lnTo>
                  <a:close/>
                  <a:moveTo>
                    <a:pt x="2256" y="0"/>
                  </a:moveTo>
                  <a:lnTo>
                    <a:pt x="1179" y="34"/>
                  </a:lnTo>
                  <a:lnTo>
                    <a:pt x="674" y="68"/>
                  </a:lnTo>
                  <a:lnTo>
                    <a:pt x="135" y="101"/>
                  </a:lnTo>
                  <a:lnTo>
                    <a:pt x="68" y="135"/>
                  </a:lnTo>
                  <a:lnTo>
                    <a:pt x="68" y="202"/>
                  </a:lnTo>
                  <a:lnTo>
                    <a:pt x="34" y="438"/>
                  </a:lnTo>
                  <a:lnTo>
                    <a:pt x="0" y="674"/>
                  </a:lnTo>
                  <a:lnTo>
                    <a:pt x="34" y="1179"/>
                  </a:lnTo>
                  <a:lnTo>
                    <a:pt x="101" y="1751"/>
                  </a:lnTo>
                  <a:lnTo>
                    <a:pt x="135" y="2054"/>
                  </a:lnTo>
                  <a:lnTo>
                    <a:pt x="236" y="2323"/>
                  </a:lnTo>
                  <a:lnTo>
                    <a:pt x="236" y="2357"/>
                  </a:lnTo>
                  <a:lnTo>
                    <a:pt x="371" y="2357"/>
                  </a:lnTo>
                  <a:lnTo>
                    <a:pt x="606" y="2391"/>
                  </a:lnTo>
                  <a:lnTo>
                    <a:pt x="842" y="2391"/>
                  </a:lnTo>
                  <a:lnTo>
                    <a:pt x="1313" y="2357"/>
                  </a:lnTo>
                  <a:lnTo>
                    <a:pt x="2088" y="2357"/>
                  </a:lnTo>
                  <a:lnTo>
                    <a:pt x="2357" y="2323"/>
                  </a:lnTo>
                  <a:lnTo>
                    <a:pt x="2458" y="2323"/>
                  </a:lnTo>
                  <a:lnTo>
                    <a:pt x="2492" y="2290"/>
                  </a:lnTo>
                  <a:lnTo>
                    <a:pt x="2525" y="2020"/>
                  </a:lnTo>
                  <a:lnTo>
                    <a:pt x="2525" y="1785"/>
                  </a:lnTo>
                  <a:lnTo>
                    <a:pt x="2492" y="1246"/>
                  </a:lnTo>
                  <a:lnTo>
                    <a:pt x="2458" y="674"/>
                  </a:lnTo>
                  <a:lnTo>
                    <a:pt x="2424" y="371"/>
                  </a:lnTo>
                  <a:lnTo>
                    <a:pt x="2357" y="68"/>
                  </a:lnTo>
                  <a:lnTo>
                    <a:pt x="2323" y="34"/>
                  </a:lnTo>
                  <a:lnTo>
                    <a:pt x="2290" y="34"/>
                  </a:lnTo>
                  <a:lnTo>
                    <a:pt x="2256" y="0"/>
                  </a:lnTo>
                  <a:close/>
                </a:path>
              </a:pathLst>
            </a:custGeom>
            <a:solidFill>
              <a:srgbClr val="BDD1D3"/>
            </a:solidFill>
            <a:ln>
              <a:noFill/>
            </a:ln>
          </p:spPr>
          <p:txBody>
            <a:bodyPr lIns="117025" tIns="117025" rIns="117025" bIns="117025" anchor="ctr"/>
            <a:lstStyle/>
            <a:p>
              <a:pPr>
                <a:defRPr/>
              </a:pPr>
              <a:endParaRPr lang="ru-RU" sz="1350"/>
            </a:p>
          </p:txBody>
        </p:sp>
        <p:sp>
          <p:nvSpPr>
            <p:cNvPr id="965" name="Shape 827">
              <a:extLst>
                <a:ext uri="{FF2B5EF4-FFF2-40B4-BE49-F238E27FC236}">
                  <a16:creationId xmlns:a16="http://schemas.microsoft.com/office/drawing/2014/main" id="{1840F17B-7807-51C3-E91B-8D4988724A9F}"/>
                </a:ext>
              </a:extLst>
            </p:cNvPr>
            <p:cNvSpPr>
              <a:spLocks/>
            </p:cNvSpPr>
            <p:nvPr/>
          </p:nvSpPr>
          <p:spPr bwMode="auto">
            <a:xfrm>
              <a:off x="4566635" y="2947309"/>
              <a:ext cx="63934" cy="60939"/>
            </a:xfrm>
            <a:custGeom>
              <a:avLst/>
              <a:gdLst>
                <a:gd name="T0" fmla="*/ 789453125 w 2560"/>
                <a:gd name="T1" fmla="*/ 0 h 2425"/>
                <a:gd name="T2" fmla="*/ 631640625 w 2560"/>
                <a:gd name="T3" fmla="*/ 26562500 h 2425"/>
                <a:gd name="T4" fmla="*/ 355468750 w 2560"/>
                <a:gd name="T5" fmla="*/ 26562500 h 2425"/>
                <a:gd name="T6" fmla="*/ 210546875 w 2560"/>
                <a:gd name="T7" fmla="*/ 39453125 h 2425"/>
                <a:gd name="T8" fmla="*/ 79296875 w 2560"/>
                <a:gd name="T9" fmla="*/ 52734375 h 2425"/>
                <a:gd name="T10" fmla="*/ 66015625 w 2560"/>
                <a:gd name="T11" fmla="*/ 26562500 h 2425"/>
                <a:gd name="T12" fmla="*/ 66015625 w 2560"/>
                <a:gd name="T13" fmla="*/ 13281250 h 2425"/>
                <a:gd name="T14" fmla="*/ 39843750 w 2560"/>
                <a:gd name="T15" fmla="*/ 13281250 h 2425"/>
                <a:gd name="T16" fmla="*/ 26562500 w 2560"/>
                <a:gd name="T17" fmla="*/ 26562500 h 2425"/>
                <a:gd name="T18" fmla="*/ 13281250 w 2560"/>
                <a:gd name="T19" fmla="*/ 118359375 h 2425"/>
                <a:gd name="T20" fmla="*/ 390625 w 2560"/>
                <a:gd name="T21" fmla="*/ 223828125 h 2425"/>
                <a:gd name="T22" fmla="*/ 390625 w 2560"/>
                <a:gd name="T23" fmla="*/ 434375000 h 2425"/>
                <a:gd name="T24" fmla="*/ 13281250 w 2560"/>
                <a:gd name="T25" fmla="*/ 671093750 h 2425"/>
                <a:gd name="T26" fmla="*/ 39843750 w 2560"/>
                <a:gd name="T27" fmla="*/ 789453125 h 2425"/>
                <a:gd name="T28" fmla="*/ 66015625 w 2560"/>
                <a:gd name="T29" fmla="*/ 907812500 h 2425"/>
                <a:gd name="T30" fmla="*/ 79296875 w 2560"/>
                <a:gd name="T31" fmla="*/ 920703125 h 2425"/>
                <a:gd name="T32" fmla="*/ 118750000 w 2560"/>
                <a:gd name="T33" fmla="*/ 920703125 h 2425"/>
                <a:gd name="T34" fmla="*/ 131640625 w 2560"/>
                <a:gd name="T35" fmla="*/ 894531250 h 2425"/>
                <a:gd name="T36" fmla="*/ 131640625 w 2560"/>
                <a:gd name="T37" fmla="*/ 776171875 h 2425"/>
                <a:gd name="T38" fmla="*/ 118750000 w 2560"/>
                <a:gd name="T39" fmla="*/ 657812500 h 2425"/>
                <a:gd name="T40" fmla="*/ 92187500 w 2560"/>
                <a:gd name="T41" fmla="*/ 421093750 h 2425"/>
                <a:gd name="T42" fmla="*/ 92187500 w 2560"/>
                <a:gd name="T43" fmla="*/ 263281250 h 2425"/>
                <a:gd name="T44" fmla="*/ 79296875 w 2560"/>
                <a:gd name="T45" fmla="*/ 92187500 h 2425"/>
                <a:gd name="T46" fmla="*/ 171093750 w 2560"/>
                <a:gd name="T47" fmla="*/ 105468750 h 2425"/>
                <a:gd name="T48" fmla="*/ 447265625 w 2560"/>
                <a:gd name="T49" fmla="*/ 105468750 h 2425"/>
                <a:gd name="T50" fmla="*/ 868359375 w 2560"/>
                <a:gd name="T51" fmla="*/ 78906250 h 2425"/>
                <a:gd name="T52" fmla="*/ 881250000 w 2560"/>
                <a:gd name="T53" fmla="*/ 92187500 h 2425"/>
                <a:gd name="T54" fmla="*/ 894531250 w 2560"/>
                <a:gd name="T55" fmla="*/ 105468750 h 2425"/>
                <a:gd name="T56" fmla="*/ 920703125 w 2560"/>
                <a:gd name="T57" fmla="*/ 105468750 h 2425"/>
                <a:gd name="T58" fmla="*/ 907812500 w 2560"/>
                <a:gd name="T59" fmla="*/ 223828125 h 2425"/>
                <a:gd name="T60" fmla="*/ 907812500 w 2560"/>
                <a:gd name="T61" fmla="*/ 355468750 h 2425"/>
                <a:gd name="T62" fmla="*/ 920703125 w 2560"/>
                <a:gd name="T63" fmla="*/ 815625000 h 2425"/>
                <a:gd name="T64" fmla="*/ 828906250 w 2560"/>
                <a:gd name="T65" fmla="*/ 802343750 h 2425"/>
                <a:gd name="T66" fmla="*/ 736718750 w 2560"/>
                <a:gd name="T67" fmla="*/ 815625000 h 2425"/>
                <a:gd name="T68" fmla="*/ 552734375 w 2560"/>
                <a:gd name="T69" fmla="*/ 828906250 h 2425"/>
                <a:gd name="T70" fmla="*/ 263281250 w 2560"/>
                <a:gd name="T71" fmla="*/ 828906250 h 2425"/>
                <a:gd name="T72" fmla="*/ 210546875 w 2560"/>
                <a:gd name="T73" fmla="*/ 841796875 h 2425"/>
                <a:gd name="T74" fmla="*/ 171093750 w 2560"/>
                <a:gd name="T75" fmla="*/ 855078125 h 2425"/>
                <a:gd name="T76" fmla="*/ 131640625 w 2560"/>
                <a:gd name="T77" fmla="*/ 894531250 h 2425"/>
                <a:gd name="T78" fmla="*/ 171093750 w 2560"/>
                <a:gd name="T79" fmla="*/ 920703125 h 2425"/>
                <a:gd name="T80" fmla="*/ 210546875 w 2560"/>
                <a:gd name="T81" fmla="*/ 933984375 h 2425"/>
                <a:gd name="T82" fmla="*/ 302734375 w 2560"/>
                <a:gd name="T83" fmla="*/ 947265625 h 2425"/>
                <a:gd name="T84" fmla="*/ 500000000 w 2560"/>
                <a:gd name="T85" fmla="*/ 920703125 h 2425"/>
                <a:gd name="T86" fmla="*/ 828906250 w 2560"/>
                <a:gd name="T87" fmla="*/ 920703125 h 2425"/>
                <a:gd name="T88" fmla="*/ 933984375 w 2560"/>
                <a:gd name="T89" fmla="*/ 894531250 h 2425"/>
                <a:gd name="T90" fmla="*/ 947265625 w 2560"/>
                <a:gd name="T91" fmla="*/ 907812500 h 2425"/>
                <a:gd name="T92" fmla="*/ 973437500 w 2560"/>
                <a:gd name="T93" fmla="*/ 920703125 h 2425"/>
                <a:gd name="T94" fmla="*/ 999609375 w 2560"/>
                <a:gd name="T95" fmla="*/ 907812500 h 2425"/>
                <a:gd name="T96" fmla="*/ 999609375 w 2560"/>
                <a:gd name="T97" fmla="*/ 881250000 h 2425"/>
                <a:gd name="T98" fmla="*/ 986718750 w 2560"/>
                <a:gd name="T99" fmla="*/ 421093750 h 2425"/>
                <a:gd name="T100" fmla="*/ 986718750 w 2560"/>
                <a:gd name="T101" fmla="*/ 223828125 h 2425"/>
                <a:gd name="T102" fmla="*/ 973437500 w 2560"/>
                <a:gd name="T103" fmla="*/ 118359375 h 2425"/>
                <a:gd name="T104" fmla="*/ 947265625 w 2560"/>
                <a:gd name="T105" fmla="*/ 26562500 h 2425"/>
                <a:gd name="T106" fmla="*/ 933984375 w 2560"/>
                <a:gd name="T107" fmla="*/ 26562500 h 2425"/>
                <a:gd name="T108" fmla="*/ 933984375 w 2560"/>
                <a:gd name="T109" fmla="*/ 39453125 h 2425"/>
                <a:gd name="T110" fmla="*/ 907812500 w 2560"/>
                <a:gd name="T111" fmla="*/ 13281250 h 2425"/>
                <a:gd name="T112" fmla="*/ 868359375 w 2560"/>
                <a:gd name="T113" fmla="*/ 13281250 h 2425"/>
                <a:gd name="T114" fmla="*/ 789453125 w 2560"/>
                <a:gd name="T115" fmla="*/ 0 h 2425"/>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2560"/>
                <a:gd name="T175" fmla="*/ 0 h 2425"/>
                <a:gd name="T176" fmla="*/ 2560 w 2560"/>
                <a:gd name="T177" fmla="*/ 2425 h 2425"/>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2560" h="2425" extrusionOk="0">
                  <a:moveTo>
                    <a:pt x="2021" y="0"/>
                  </a:moveTo>
                  <a:lnTo>
                    <a:pt x="1617" y="68"/>
                  </a:lnTo>
                  <a:lnTo>
                    <a:pt x="910" y="68"/>
                  </a:lnTo>
                  <a:lnTo>
                    <a:pt x="539" y="101"/>
                  </a:lnTo>
                  <a:lnTo>
                    <a:pt x="203" y="135"/>
                  </a:lnTo>
                  <a:lnTo>
                    <a:pt x="169" y="68"/>
                  </a:lnTo>
                  <a:lnTo>
                    <a:pt x="169" y="34"/>
                  </a:lnTo>
                  <a:lnTo>
                    <a:pt x="102" y="34"/>
                  </a:lnTo>
                  <a:lnTo>
                    <a:pt x="68" y="68"/>
                  </a:lnTo>
                  <a:lnTo>
                    <a:pt x="34" y="303"/>
                  </a:lnTo>
                  <a:lnTo>
                    <a:pt x="1" y="573"/>
                  </a:lnTo>
                  <a:lnTo>
                    <a:pt x="1" y="1112"/>
                  </a:lnTo>
                  <a:lnTo>
                    <a:pt x="34" y="1718"/>
                  </a:lnTo>
                  <a:lnTo>
                    <a:pt x="102" y="2021"/>
                  </a:lnTo>
                  <a:lnTo>
                    <a:pt x="169" y="2324"/>
                  </a:lnTo>
                  <a:lnTo>
                    <a:pt x="203" y="2357"/>
                  </a:lnTo>
                  <a:lnTo>
                    <a:pt x="304" y="2357"/>
                  </a:lnTo>
                  <a:lnTo>
                    <a:pt x="337" y="2290"/>
                  </a:lnTo>
                  <a:lnTo>
                    <a:pt x="337" y="1987"/>
                  </a:lnTo>
                  <a:lnTo>
                    <a:pt x="304" y="1684"/>
                  </a:lnTo>
                  <a:lnTo>
                    <a:pt x="236" y="1078"/>
                  </a:lnTo>
                  <a:lnTo>
                    <a:pt x="236" y="674"/>
                  </a:lnTo>
                  <a:lnTo>
                    <a:pt x="203" y="236"/>
                  </a:lnTo>
                  <a:lnTo>
                    <a:pt x="438" y="270"/>
                  </a:lnTo>
                  <a:lnTo>
                    <a:pt x="1145" y="270"/>
                  </a:lnTo>
                  <a:lnTo>
                    <a:pt x="2223" y="202"/>
                  </a:lnTo>
                  <a:lnTo>
                    <a:pt x="2256" y="236"/>
                  </a:lnTo>
                  <a:lnTo>
                    <a:pt x="2290" y="270"/>
                  </a:lnTo>
                  <a:lnTo>
                    <a:pt x="2357" y="270"/>
                  </a:lnTo>
                  <a:lnTo>
                    <a:pt x="2324" y="573"/>
                  </a:lnTo>
                  <a:lnTo>
                    <a:pt x="2324" y="910"/>
                  </a:lnTo>
                  <a:lnTo>
                    <a:pt x="2357" y="2088"/>
                  </a:lnTo>
                  <a:lnTo>
                    <a:pt x="2122" y="2054"/>
                  </a:lnTo>
                  <a:lnTo>
                    <a:pt x="1886" y="2088"/>
                  </a:lnTo>
                  <a:lnTo>
                    <a:pt x="1415" y="2122"/>
                  </a:lnTo>
                  <a:lnTo>
                    <a:pt x="674" y="2122"/>
                  </a:lnTo>
                  <a:lnTo>
                    <a:pt x="539" y="2155"/>
                  </a:lnTo>
                  <a:lnTo>
                    <a:pt x="438" y="2189"/>
                  </a:lnTo>
                  <a:lnTo>
                    <a:pt x="337" y="2290"/>
                  </a:lnTo>
                  <a:lnTo>
                    <a:pt x="438" y="2357"/>
                  </a:lnTo>
                  <a:lnTo>
                    <a:pt x="539" y="2391"/>
                  </a:lnTo>
                  <a:lnTo>
                    <a:pt x="775" y="2425"/>
                  </a:lnTo>
                  <a:lnTo>
                    <a:pt x="1280" y="2357"/>
                  </a:lnTo>
                  <a:lnTo>
                    <a:pt x="2122" y="2357"/>
                  </a:lnTo>
                  <a:lnTo>
                    <a:pt x="2391" y="2290"/>
                  </a:lnTo>
                  <a:lnTo>
                    <a:pt x="2425" y="2324"/>
                  </a:lnTo>
                  <a:lnTo>
                    <a:pt x="2492" y="2357"/>
                  </a:lnTo>
                  <a:lnTo>
                    <a:pt x="2559" y="2324"/>
                  </a:lnTo>
                  <a:lnTo>
                    <a:pt x="2559" y="2256"/>
                  </a:lnTo>
                  <a:lnTo>
                    <a:pt x="2526" y="1078"/>
                  </a:lnTo>
                  <a:lnTo>
                    <a:pt x="2526" y="573"/>
                  </a:lnTo>
                  <a:lnTo>
                    <a:pt x="2492" y="303"/>
                  </a:lnTo>
                  <a:lnTo>
                    <a:pt x="2425" y="68"/>
                  </a:lnTo>
                  <a:lnTo>
                    <a:pt x="2391" y="68"/>
                  </a:lnTo>
                  <a:lnTo>
                    <a:pt x="2391" y="101"/>
                  </a:lnTo>
                  <a:lnTo>
                    <a:pt x="2324" y="34"/>
                  </a:lnTo>
                  <a:lnTo>
                    <a:pt x="2223" y="34"/>
                  </a:lnTo>
                  <a:lnTo>
                    <a:pt x="2021" y="0"/>
                  </a:lnTo>
                  <a:close/>
                </a:path>
              </a:pathLst>
            </a:custGeom>
            <a:solidFill>
              <a:srgbClr val="BDD1D3"/>
            </a:solidFill>
            <a:ln>
              <a:noFill/>
            </a:ln>
          </p:spPr>
          <p:txBody>
            <a:bodyPr lIns="117025" tIns="117025" rIns="117025" bIns="117025" anchor="ctr"/>
            <a:lstStyle/>
            <a:p>
              <a:pPr>
                <a:defRPr/>
              </a:pPr>
              <a:endParaRPr lang="ru-RU" sz="1350"/>
            </a:p>
          </p:txBody>
        </p:sp>
        <p:sp>
          <p:nvSpPr>
            <p:cNvPr id="966" name="Shape 828">
              <a:extLst>
                <a:ext uri="{FF2B5EF4-FFF2-40B4-BE49-F238E27FC236}">
                  <a16:creationId xmlns:a16="http://schemas.microsoft.com/office/drawing/2014/main" id="{4FD5C93A-0466-56B5-A2FF-481A63F1CAF9}"/>
                </a:ext>
              </a:extLst>
            </p:cNvPr>
            <p:cNvSpPr>
              <a:spLocks/>
            </p:cNvSpPr>
            <p:nvPr/>
          </p:nvSpPr>
          <p:spPr bwMode="auto">
            <a:xfrm>
              <a:off x="4483582" y="3090098"/>
              <a:ext cx="8365" cy="58549"/>
            </a:xfrm>
            <a:custGeom>
              <a:avLst/>
              <a:gdLst>
                <a:gd name="T0" fmla="*/ 26562500 w 338"/>
                <a:gd name="T1" fmla="*/ 0 h 2358"/>
                <a:gd name="T2" fmla="*/ 13281250 w 338"/>
                <a:gd name="T3" fmla="*/ 13281250 h 2358"/>
                <a:gd name="T4" fmla="*/ 0 w 338"/>
                <a:gd name="T5" fmla="*/ 118359375 h 2358"/>
                <a:gd name="T6" fmla="*/ 0 w 338"/>
                <a:gd name="T7" fmla="*/ 223828125 h 2358"/>
                <a:gd name="T8" fmla="*/ 13281250 w 338"/>
                <a:gd name="T9" fmla="*/ 421093750 h 2358"/>
                <a:gd name="T10" fmla="*/ 26562500 w 338"/>
                <a:gd name="T11" fmla="*/ 657812500 h 2358"/>
                <a:gd name="T12" fmla="*/ 39453125 w 338"/>
                <a:gd name="T13" fmla="*/ 776171875 h 2358"/>
                <a:gd name="T14" fmla="*/ 66015625 w 338"/>
                <a:gd name="T15" fmla="*/ 894531250 h 2358"/>
                <a:gd name="T16" fmla="*/ 78906250 w 338"/>
                <a:gd name="T17" fmla="*/ 907421875 h 2358"/>
                <a:gd name="T18" fmla="*/ 105468750 w 338"/>
                <a:gd name="T19" fmla="*/ 920703125 h 2358"/>
                <a:gd name="T20" fmla="*/ 118359375 w 338"/>
                <a:gd name="T21" fmla="*/ 907421875 h 2358"/>
                <a:gd name="T22" fmla="*/ 131640625 w 338"/>
                <a:gd name="T23" fmla="*/ 881250000 h 2358"/>
                <a:gd name="T24" fmla="*/ 131640625 w 338"/>
                <a:gd name="T25" fmla="*/ 776171875 h 2358"/>
                <a:gd name="T26" fmla="*/ 118359375 w 338"/>
                <a:gd name="T27" fmla="*/ 657812500 h 2358"/>
                <a:gd name="T28" fmla="*/ 92187500 w 338"/>
                <a:gd name="T29" fmla="*/ 421093750 h 2358"/>
                <a:gd name="T30" fmla="*/ 78906250 w 338"/>
                <a:gd name="T31" fmla="*/ 210546875 h 2358"/>
                <a:gd name="T32" fmla="*/ 78906250 w 338"/>
                <a:gd name="T33" fmla="*/ 118359375 h 2358"/>
                <a:gd name="T34" fmla="*/ 52734375 w 338"/>
                <a:gd name="T35" fmla="*/ 13281250 h 2358"/>
                <a:gd name="T36" fmla="*/ 52734375 w 338"/>
                <a:gd name="T37" fmla="*/ 0 h 2358"/>
                <a:gd name="T38" fmla="*/ 26562500 w 338"/>
                <a:gd name="T39" fmla="*/ 0 h 235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38"/>
                <a:gd name="T61" fmla="*/ 0 h 2358"/>
                <a:gd name="T62" fmla="*/ 338 w 338"/>
                <a:gd name="T63" fmla="*/ 2358 h 235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38" h="2358" extrusionOk="0">
                  <a:moveTo>
                    <a:pt x="68" y="0"/>
                  </a:moveTo>
                  <a:lnTo>
                    <a:pt x="34" y="34"/>
                  </a:lnTo>
                  <a:lnTo>
                    <a:pt x="0" y="303"/>
                  </a:lnTo>
                  <a:lnTo>
                    <a:pt x="0" y="573"/>
                  </a:lnTo>
                  <a:lnTo>
                    <a:pt x="34" y="1078"/>
                  </a:lnTo>
                  <a:lnTo>
                    <a:pt x="68" y="1684"/>
                  </a:lnTo>
                  <a:lnTo>
                    <a:pt x="101" y="1987"/>
                  </a:lnTo>
                  <a:lnTo>
                    <a:pt x="169" y="2290"/>
                  </a:lnTo>
                  <a:lnTo>
                    <a:pt x="202" y="2323"/>
                  </a:lnTo>
                  <a:lnTo>
                    <a:pt x="270" y="2357"/>
                  </a:lnTo>
                  <a:lnTo>
                    <a:pt x="303" y="2323"/>
                  </a:lnTo>
                  <a:lnTo>
                    <a:pt x="337" y="2256"/>
                  </a:lnTo>
                  <a:lnTo>
                    <a:pt x="337" y="1987"/>
                  </a:lnTo>
                  <a:lnTo>
                    <a:pt x="303" y="1684"/>
                  </a:lnTo>
                  <a:lnTo>
                    <a:pt x="236" y="1078"/>
                  </a:lnTo>
                  <a:lnTo>
                    <a:pt x="202" y="539"/>
                  </a:lnTo>
                  <a:lnTo>
                    <a:pt x="202" y="303"/>
                  </a:lnTo>
                  <a:lnTo>
                    <a:pt x="135" y="34"/>
                  </a:lnTo>
                  <a:lnTo>
                    <a:pt x="135" y="0"/>
                  </a:lnTo>
                  <a:lnTo>
                    <a:pt x="68" y="0"/>
                  </a:lnTo>
                  <a:close/>
                </a:path>
              </a:pathLst>
            </a:custGeom>
            <a:solidFill>
              <a:srgbClr val="BDD1D3"/>
            </a:solidFill>
            <a:ln>
              <a:noFill/>
            </a:ln>
          </p:spPr>
          <p:txBody>
            <a:bodyPr lIns="117025" tIns="117025" rIns="117025" bIns="117025" anchor="ctr"/>
            <a:lstStyle/>
            <a:p>
              <a:pPr>
                <a:defRPr/>
              </a:pPr>
              <a:endParaRPr lang="ru-RU" sz="1350"/>
            </a:p>
          </p:txBody>
        </p:sp>
        <p:sp>
          <p:nvSpPr>
            <p:cNvPr id="967" name="Shape 829">
              <a:extLst>
                <a:ext uri="{FF2B5EF4-FFF2-40B4-BE49-F238E27FC236}">
                  <a16:creationId xmlns:a16="http://schemas.microsoft.com/office/drawing/2014/main" id="{E0FB624E-9ED6-5F99-9E52-5D309D5E6927}"/>
                </a:ext>
              </a:extLst>
            </p:cNvPr>
            <p:cNvSpPr>
              <a:spLocks/>
            </p:cNvSpPr>
            <p:nvPr/>
          </p:nvSpPr>
          <p:spPr bwMode="auto">
            <a:xfrm>
              <a:off x="4104761" y="2898917"/>
              <a:ext cx="63933" cy="59744"/>
            </a:xfrm>
            <a:custGeom>
              <a:avLst/>
              <a:gdLst>
                <a:gd name="T0" fmla="*/ 39843750 w 2560"/>
                <a:gd name="T1" fmla="*/ 13281250 h 2392"/>
                <a:gd name="T2" fmla="*/ 13281250 w 2560"/>
                <a:gd name="T3" fmla="*/ 118750000 h 2392"/>
                <a:gd name="T4" fmla="*/ 390625 w 2560"/>
                <a:gd name="T5" fmla="*/ 421093750 h 2392"/>
                <a:gd name="T6" fmla="*/ 26562500 w 2560"/>
                <a:gd name="T7" fmla="*/ 789453125 h 2392"/>
                <a:gd name="T8" fmla="*/ 79296875 w 2560"/>
                <a:gd name="T9" fmla="*/ 921093750 h 2392"/>
                <a:gd name="T10" fmla="*/ 118750000 w 2560"/>
                <a:gd name="T11" fmla="*/ 907812500 h 2392"/>
                <a:gd name="T12" fmla="*/ 118750000 w 2560"/>
                <a:gd name="T13" fmla="*/ 776171875 h 2392"/>
                <a:gd name="T14" fmla="*/ 92187500 w 2560"/>
                <a:gd name="T15" fmla="*/ 421093750 h 2392"/>
                <a:gd name="T16" fmla="*/ 79296875 w 2560"/>
                <a:gd name="T17" fmla="*/ 92187500 h 2392"/>
                <a:gd name="T18" fmla="*/ 263281250 w 2560"/>
                <a:gd name="T19" fmla="*/ 105468750 h 2392"/>
                <a:gd name="T20" fmla="*/ 868359375 w 2560"/>
                <a:gd name="T21" fmla="*/ 79296875 h 2392"/>
                <a:gd name="T22" fmla="*/ 907812500 w 2560"/>
                <a:gd name="T23" fmla="*/ 92187500 h 2392"/>
                <a:gd name="T24" fmla="*/ 907812500 w 2560"/>
                <a:gd name="T25" fmla="*/ 355468750 h 2392"/>
                <a:gd name="T26" fmla="*/ 828906250 w 2560"/>
                <a:gd name="T27" fmla="*/ 802343750 h 2392"/>
                <a:gd name="T28" fmla="*/ 552734375 w 2560"/>
                <a:gd name="T29" fmla="*/ 815625000 h 2392"/>
                <a:gd name="T30" fmla="*/ 263281250 w 2560"/>
                <a:gd name="T31" fmla="*/ 828906250 h 2392"/>
                <a:gd name="T32" fmla="*/ 158203125 w 2560"/>
                <a:gd name="T33" fmla="*/ 855078125 h 2392"/>
                <a:gd name="T34" fmla="*/ 132031250 w 2560"/>
                <a:gd name="T35" fmla="*/ 894531250 h 2392"/>
                <a:gd name="T36" fmla="*/ 210937500 w 2560"/>
                <a:gd name="T37" fmla="*/ 933984375 h 2392"/>
                <a:gd name="T38" fmla="*/ 500000000 w 2560"/>
                <a:gd name="T39" fmla="*/ 921093750 h 2392"/>
                <a:gd name="T40" fmla="*/ 921093750 w 2560"/>
                <a:gd name="T41" fmla="*/ 894531250 h 2392"/>
                <a:gd name="T42" fmla="*/ 973437500 w 2560"/>
                <a:gd name="T43" fmla="*/ 907812500 h 2392"/>
                <a:gd name="T44" fmla="*/ 1000000000 w 2560"/>
                <a:gd name="T45" fmla="*/ 868359375 h 2392"/>
                <a:gd name="T46" fmla="*/ 986718750 w 2560"/>
                <a:gd name="T47" fmla="*/ 210546875 h 2392"/>
                <a:gd name="T48" fmla="*/ 947265625 w 2560"/>
                <a:gd name="T49" fmla="*/ 26562500 h 2392"/>
                <a:gd name="T50" fmla="*/ 933984375 w 2560"/>
                <a:gd name="T51" fmla="*/ 13281250 h 2392"/>
                <a:gd name="T52" fmla="*/ 921093750 w 2560"/>
                <a:gd name="T53" fmla="*/ 26562500 h 2392"/>
                <a:gd name="T54" fmla="*/ 868359375 w 2560"/>
                <a:gd name="T55" fmla="*/ 390625 h 2392"/>
                <a:gd name="T56" fmla="*/ 631640625 w 2560"/>
                <a:gd name="T57" fmla="*/ 13281250 h 2392"/>
                <a:gd name="T58" fmla="*/ 210937500 w 2560"/>
                <a:gd name="T59" fmla="*/ 26562500 h 2392"/>
                <a:gd name="T60" fmla="*/ 66015625 w 2560"/>
                <a:gd name="T61" fmla="*/ 13281250 h 2392"/>
                <a:gd name="T62" fmla="*/ 52734375 w 2560"/>
                <a:gd name="T63" fmla="*/ 390625 h 23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60"/>
                <a:gd name="T97" fmla="*/ 0 h 2392"/>
                <a:gd name="T98" fmla="*/ 2560 w 2560"/>
                <a:gd name="T99" fmla="*/ 2392 h 239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60" h="2392" extrusionOk="0">
                  <a:moveTo>
                    <a:pt x="135" y="1"/>
                  </a:moveTo>
                  <a:lnTo>
                    <a:pt x="102" y="34"/>
                  </a:lnTo>
                  <a:lnTo>
                    <a:pt x="68" y="34"/>
                  </a:lnTo>
                  <a:lnTo>
                    <a:pt x="34" y="304"/>
                  </a:lnTo>
                  <a:lnTo>
                    <a:pt x="1" y="573"/>
                  </a:lnTo>
                  <a:lnTo>
                    <a:pt x="1" y="1078"/>
                  </a:lnTo>
                  <a:lnTo>
                    <a:pt x="34" y="1684"/>
                  </a:lnTo>
                  <a:lnTo>
                    <a:pt x="68" y="2021"/>
                  </a:lnTo>
                  <a:lnTo>
                    <a:pt x="169" y="2290"/>
                  </a:lnTo>
                  <a:lnTo>
                    <a:pt x="203" y="2358"/>
                  </a:lnTo>
                  <a:lnTo>
                    <a:pt x="236" y="2358"/>
                  </a:lnTo>
                  <a:lnTo>
                    <a:pt x="304" y="2324"/>
                  </a:lnTo>
                  <a:lnTo>
                    <a:pt x="338" y="2256"/>
                  </a:lnTo>
                  <a:lnTo>
                    <a:pt x="304" y="1987"/>
                  </a:lnTo>
                  <a:lnTo>
                    <a:pt x="304" y="1684"/>
                  </a:lnTo>
                  <a:lnTo>
                    <a:pt x="236" y="1078"/>
                  </a:lnTo>
                  <a:lnTo>
                    <a:pt x="236" y="640"/>
                  </a:lnTo>
                  <a:lnTo>
                    <a:pt x="203" y="236"/>
                  </a:lnTo>
                  <a:lnTo>
                    <a:pt x="439" y="236"/>
                  </a:lnTo>
                  <a:lnTo>
                    <a:pt x="674" y="270"/>
                  </a:lnTo>
                  <a:lnTo>
                    <a:pt x="1146" y="236"/>
                  </a:lnTo>
                  <a:lnTo>
                    <a:pt x="2223" y="203"/>
                  </a:lnTo>
                  <a:lnTo>
                    <a:pt x="2257" y="236"/>
                  </a:lnTo>
                  <a:lnTo>
                    <a:pt x="2324" y="236"/>
                  </a:lnTo>
                  <a:lnTo>
                    <a:pt x="2290" y="573"/>
                  </a:lnTo>
                  <a:lnTo>
                    <a:pt x="2324" y="910"/>
                  </a:lnTo>
                  <a:lnTo>
                    <a:pt x="2358" y="2088"/>
                  </a:lnTo>
                  <a:lnTo>
                    <a:pt x="2122" y="2054"/>
                  </a:lnTo>
                  <a:lnTo>
                    <a:pt x="1886" y="2054"/>
                  </a:lnTo>
                  <a:lnTo>
                    <a:pt x="1415" y="2088"/>
                  </a:lnTo>
                  <a:lnTo>
                    <a:pt x="843" y="2088"/>
                  </a:lnTo>
                  <a:lnTo>
                    <a:pt x="674" y="2122"/>
                  </a:lnTo>
                  <a:lnTo>
                    <a:pt x="540" y="2122"/>
                  </a:lnTo>
                  <a:lnTo>
                    <a:pt x="405" y="2189"/>
                  </a:lnTo>
                  <a:lnTo>
                    <a:pt x="338" y="2256"/>
                  </a:lnTo>
                  <a:lnTo>
                    <a:pt x="338" y="2290"/>
                  </a:lnTo>
                  <a:lnTo>
                    <a:pt x="405" y="2358"/>
                  </a:lnTo>
                  <a:lnTo>
                    <a:pt x="540" y="2391"/>
                  </a:lnTo>
                  <a:lnTo>
                    <a:pt x="775" y="2391"/>
                  </a:lnTo>
                  <a:lnTo>
                    <a:pt x="1280" y="2358"/>
                  </a:lnTo>
                  <a:lnTo>
                    <a:pt x="2088" y="2358"/>
                  </a:lnTo>
                  <a:lnTo>
                    <a:pt x="2358" y="2290"/>
                  </a:lnTo>
                  <a:lnTo>
                    <a:pt x="2425" y="2324"/>
                  </a:lnTo>
                  <a:lnTo>
                    <a:pt x="2492" y="2324"/>
                  </a:lnTo>
                  <a:lnTo>
                    <a:pt x="2526" y="2290"/>
                  </a:lnTo>
                  <a:lnTo>
                    <a:pt x="2560" y="2223"/>
                  </a:lnTo>
                  <a:lnTo>
                    <a:pt x="2526" y="1044"/>
                  </a:lnTo>
                  <a:lnTo>
                    <a:pt x="2526" y="539"/>
                  </a:lnTo>
                  <a:lnTo>
                    <a:pt x="2492" y="304"/>
                  </a:lnTo>
                  <a:lnTo>
                    <a:pt x="2425" y="68"/>
                  </a:lnTo>
                  <a:lnTo>
                    <a:pt x="2425" y="34"/>
                  </a:lnTo>
                  <a:lnTo>
                    <a:pt x="2391" y="34"/>
                  </a:lnTo>
                  <a:lnTo>
                    <a:pt x="2391" y="102"/>
                  </a:lnTo>
                  <a:lnTo>
                    <a:pt x="2358" y="68"/>
                  </a:lnTo>
                  <a:lnTo>
                    <a:pt x="2290" y="34"/>
                  </a:lnTo>
                  <a:lnTo>
                    <a:pt x="2223" y="1"/>
                  </a:lnTo>
                  <a:lnTo>
                    <a:pt x="1987" y="1"/>
                  </a:lnTo>
                  <a:lnTo>
                    <a:pt x="1617" y="34"/>
                  </a:lnTo>
                  <a:lnTo>
                    <a:pt x="910" y="34"/>
                  </a:lnTo>
                  <a:lnTo>
                    <a:pt x="540" y="68"/>
                  </a:lnTo>
                  <a:lnTo>
                    <a:pt x="203" y="135"/>
                  </a:lnTo>
                  <a:lnTo>
                    <a:pt x="169" y="34"/>
                  </a:lnTo>
                  <a:lnTo>
                    <a:pt x="169" y="1"/>
                  </a:lnTo>
                  <a:lnTo>
                    <a:pt x="135" y="1"/>
                  </a:lnTo>
                  <a:close/>
                </a:path>
              </a:pathLst>
            </a:custGeom>
            <a:solidFill>
              <a:srgbClr val="BDD1D3"/>
            </a:solidFill>
            <a:ln>
              <a:noFill/>
            </a:ln>
          </p:spPr>
          <p:txBody>
            <a:bodyPr lIns="117025" tIns="117025" rIns="117025" bIns="117025" anchor="ctr"/>
            <a:lstStyle/>
            <a:p>
              <a:pPr>
                <a:defRPr/>
              </a:pPr>
              <a:endParaRPr lang="ru-RU" sz="1350"/>
            </a:p>
          </p:txBody>
        </p:sp>
        <p:sp>
          <p:nvSpPr>
            <p:cNvPr id="968" name="Shape 830">
              <a:extLst>
                <a:ext uri="{FF2B5EF4-FFF2-40B4-BE49-F238E27FC236}">
                  <a16:creationId xmlns:a16="http://schemas.microsoft.com/office/drawing/2014/main" id="{DB4F3815-7200-668E-E1F3-FEC5924EF7BE}"/>
                </a:ext>
              </a:extLst>
            </p:cNvPr>
            <p:cNvSpPr>
              <a:spLocks/>
            </p:cNvSpPr>
            <p:nvPr/>
          </p:nvSpPr>
          <p:spPr bwMode="auto">
            <a:xfrm>
              <a:off x="4502105" y="3099657"/>
              <a:ext cx="22705" cy="13144"/>
            </a:xfrm>
            <a:custGeom>
              <a:avLst/>
              <a:gdLst>
                <a:gd name="T0" fmla="*/ 223437500 w 910"/>
                <a:gd name="T1" fmla="*/ 0 h 506"/>
                <a:gd name="T2" fmla="*/ 157812500 w 910"/>
                <a:gd name="T3" fmla="*/ 26562500 h 506"/>
                <a:gd name="T4" fmla="*/ 39453125 w 910"/>
                <a:gd name="T5" fmla="*/ 92187500 h 506"/>
                <a:gd name="T6" fmla="*/ 13281250 w 910"/>
                <a:gd name="T7" fmla="*/ 105468750 h 506"/>
                <a:gd name="T8" fmla="*/ 0 w 910"/>
                <a:gd name="T9" fmla="*/ 131640625 h 506"/>
                <a:gd name="T10" fmla="*/ 13281250 w 910"/>
                <a:gd name="T11" fmla="*/ 144921875 h 506"/>
                <a:gd name="T12" fmla="*/ 39453125 w 910"/>
                <a:gd name="T13" fmla="*/ 157812500 h 506"/>
                <a:gd name="T14" fmla="*/ 302343750 w 910"/>
                <a:gd name="T15" fmla="*/ 197265625 h 506"/>
                <a:gd name="T16" fmla="*/ 328906250 w 910"/>
                <a:gd name="T17" fmla="*/ 184375000 h 506"/>
                <a:gd name="T18" fmla="*/ 355078125 w 910"/>
                <a:gd name="T19" fmla="*/ 157812500 h 506"/>
                <a:gd name="T20" fmla="*/ 342187500 w 910"/>
                <a:gd name="T21" fmla="*/ 131640625 h 506"/>
                <a:gd name="T22" fmla="*/ 315625000 w 910"/>
                <a:gd name="T23" fmla="*/ 118359375 h 506"/>
                <a:gd name="T24" fmla="*/ 197265625 w 910"/>
                <a:gd name="T25" fmla="*/ 105468750 h 506"/>
                <a:gd name="T26" fmla="*/ 250000000 w 910"/>
                <a:gd name="T27" fmla="*/ 66015625 h 506"/>
                <a:gd name="T28" fmla="*/ 302343750 w 910"/>
                <a:gd name="T29" fmla="*/ 26562500 h 506"/>
                <a:gd name="T30" fmla="*/ 302343750 w 910"/>
                <a:gd name="T31" fmla="*/ 0 h 506"/>
                <a:gd name="T32" fmla="*/ 223437500 w 910"/>
                <a:gd name="T33" fmla="*/ 0 h 50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10"/>
                <a:gd name="T52" fmla="*/ 0 h 506"/>
                <a:gd name="T53" fmla="*/ 910 w 910"/>
                <a:gd name="T54" fmla="*/ 506 h 50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10" h="506" extrusionOk="0">
                  <a:moveTo>
                    <a:pt x="572" y="0"/>
                  </a:moveTo>
                  <a:lnTo>
                    <a:pt x="404" y="68"/>
                  </a:lnTo>
                  <a:lnTo>
                    <a:pt x="101" y="236"/>
                  </a:lnTo>
                  <a:lnTo>
                    <a:pt x="34" y="270"/>
                  </a:lnTo>
                  <a:lnTo>
                    <a:pt x="0" y="337"/>
                  </a:lnTo>
                  <a:lnTo>
                    <a:pt x="34" y="371"/>
                  </a:lnTo>
                  <a:lnTo>
                    <a:pt x="101" y="404"/>
                  </a:lnTo>
                  <a:lnTo>
                    <a:pt x="774" y="505"/>
                  </a:lnTo>
                  <a:lnTo>
                    <a:pt x="842" y="472"/>
                  </a:lnTo>
                  <a:lnTo>
                    <a:pt x="909" y="404"/>
                  </a:lnTo>
                  <a:lnTo>
                    <a:pt x="876" y="337"/>
                  </a:lnTo>
                  <a:lnTo>
                    <a:pt x="808" y="303"/>
                  </a:lnTo>
                  <a:lnTo>
                    <a:pt x="505" y="270"/>
                  </a:lnTo>
                  <a:lnTo>
                    <a:pt x="640" y="169"/>
                  </a:lnTo>
                  <a:lnTo>
                    <a:pt x="774" y="68"/>
                  </a:lnTo>
                  <a:lnTo>
                    <a:pt x="774" y="0"/>
                  </a:lnTo>
                  <a:lnTo>
                    <a:pt x="572" y="0"/>
                  </a:lnTo>
                  <a:close/>
                </a:path>
              </a:pathLst>
            </a:custGeom>
            <a:solidFill>
              <a:srgbClr val="BDD1D3"/>
            </a:solidFill>
            <a:ln>
              <a:noFill/>
            </a:ln>
          </p:spPr>
          <p:txBody>
            <a:bodyPr lIns="117025" tIns="117025" rIns="117025" bIns="117025" anchor="ctr"/>
            <a:lstStyle/>
            <a:p>
              <a:pPr>
                <a:defRPr/>
              </a:pPr>
              <a:endParaRPr lang="ru-RU" sz="1350"/>
            </a:p>
          </p:txBody>
        </p:sp>
        <p:sp>
          <p:nvSpPr>
            <p:cNvPr id="969" name="Shape 831">
              <a:extLst>
                <a:ext uri="{FF2B5EF4-FFF2-40B4-BE49-F238E27FC236}">
                  <a16:creationId xmlns:a16="http://schemas.microsoft.com/office/drawing/2014/main" id="{419F3E67-60CE-6219-FEAE-349FD3C0713B}"/>
                </a:ext>
              </a:extLst>
            </p:cNvPr>
            <p:cNvSpPr>
              <a:spLocks/>
            </p:cNvSpPr>
            <p:nvPr/>
          </p:nvSpPr>
          <p:spPr bwMode="auto">
            <a:xfrm>
              <a:off x="5145024" y="2978974"/>
              <a:ext cx="56166" cy="56159"/>
            </a:xfrm>
            <a:custGeom>
              <a:avLst/>
              <a:gdLst>
                <a:gd name="T0" fmla="*/ 460546875 w 2257"/>
                <a:gd name="T1" fmla="*/ 78906250 h 2256"/>
                <a:gd name="T2" fmla="*/ 473828125 w 2257"/>
                <a:gd name="T3" fmla="*/ 131640625 h 2256"/>
                <a:gd name="T4" fmla="*/ 657812500 w 2257"/>
                <a:gd name="T5" fmla="*/ 144921875 h 2256"/>
                <a:gd name="T6" fmla="*/ 750000000 w 2257"/>
                <a:gd name="T7" fmla="*/ 250000000 h 2256"/>
                <a:gd name="T8" fmla="*/ 789453125 w 2257"/>
                <a:gd name="T9" fmla="*/ 407812500 h 2256"/>
                <a:gd name="T10" fmla="*/ 776171875 w 2257"/>
                <a:gd name="T11" fmla="*/ 552343750 h 2256"/>
                <a:gd name="T12" fmla="*/ 710546875 w 2257"/>
                <a:gd name="T13" fmla="*/ 697265625 h 2256"/>
                <a:gd name="T14" fmla="*/ 578906250 w 2257"/>
                <a:gd name="T15" fmla="*/ 776171875 h 2256"/>
                <a:gd name="T16" fmla="*/ 434375000 w 2257"/>
                <a:gd name="T17" fmla="*/ 789062500 h 2256"/>
                <a:gd name="T18" fmla="*/ 289453125 w 2257"/>
                <a:gd name="T19" fmla="*/ 736718750 h 2256"/>
                <a:gd name="T20" fmla="*/ 171093750 w 2257"/>
                <a:gd name="T21" fmla="*/ 631250000 h 2256"/>
                <a:gd name="T22" fmla="*/ 105468750 w 2257"/>
                <a:gd name="T23" fmla="*/ 500000000 h 2256"/>
                <a:gd name="T24" fmla="*/ 105468750 w 2257"/>
                <a:gd name="T25" fmla="*/ 355078125 h 2256"/>
                <a:gd name="T26" fmla="*/ 184375000 w 2257"/>
                <a:gd name="T27" fmla="*/ 210546875 h 2256"/>
                <a:gd name="T28" fmla="*/ 316015625 w 2257"/>
                <a:gd name="T29" fmla="*/ 105468750 h 2256"/>
                <a:gd name="T30" fmla="*/ 473828125 w 2257"/>
                <a:gd name="T31" fmla="*/ 66015625 h 2256"/>
                <a:gd name="T32" fmla="*/ 394921875 w 2257"/>
                <a:gd name="T33" fmla="*/ 13281250 h 2256"/>
                <a:gd name="T34" fmla="*/ 263281250 w 2257"/>
                <a:gd name="T35" fmla="*/ 66015625 h 2256"/>
                <a:gd name="T36" fmla="*/ 144921875 w 2257"/>
                <a:gd name="T37" fmla="*/ 157812500 h 2256"/>
                <a:gd name="T38" fmla="*/ 52734375 w 2257"/>
                <a:gd name="T39" fmla="*/ 289453125 h 2256"/>
                <a:gd name="T40" fmla="*/ 390625 w 2257"/>
                <a:gd name="T41" fmla="*/ 460546875 h 2256"/>
                <a:gd name="T42" fmla="*/ 26562500 w 2257"/>
                <a:gd name="T43" fmla="*/ 552343750 h 2256"/>
                <a:gd name="T44" fmla="*/ 144921875 w 2257"/>
                <a:gd name="T45" fmla="*/ 736718750 h 2256"/>
                <a:gd name="T46" fmla="*/ 342187500 w 2257"/>
                <a:gd name="T47" fmla="*/ 867968750 h 2256"/>
                <a:gd name="T48" fmla="*/ 526171875 w 2257"/>
                <a:gd name="T49" fmla="*/ 881250000 h 2256"/>
                <a:gd name="T50" fmla="*/ 697265625 w 2257"/>
                <a:gd name="T51" fmla="*/ 828515625 h 2256"/>
                <a:gd name="T52" fmla="*/ 815625000 w 2257"/>
                <a:gd name="T53" fmla="*/ 697265625 h 2256"/>
                <a:gd name="T54" fmla="*/ 881250000 w 2257"/>
                <a:gd name="T55" fmla="*/ 512890625 h 2256"/>
                <a:gd name="T56" fmla="*/ 868359375 w 2257"/>
                <a:gd name="T57" fmla="*/ 368359375 h 2256"/>
                <a:gd name="T58" fmla="*/ 815625000 w 2257"/>
                <a:gd name="T59" fmla="*/ 197265625 h 2256"/>
                <a:gd name="T60" fmla="*/ 723437500 w 2257"/>
                <a:gd name="T61" fmla="*/ 66015625 h 2256"/>
                <a:gd name="T62" fmla="*/ 592187500 w 2257"/>
                <a:gd name="T63" fmla="*/ 26562500 h 2256"/>
                <a:gd name="T64" fmla="*/ 460546875 w 2257"/>
                <a:gd name="T65" fmla="*/ 0 h 225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57"/>
                <a:gd name="T100" fmla="*/ 0 h 2256"/>
                <a:gd name="T101" fmla="*/ 2257 w 2257"/>
                <a:gd name="T102" fmla="*/ 2256 h 225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57" h="2256" extrusionOk="0">
                  <a:moveTo>
                    <a:pt x="1213" y="169"/>
                  </a:moveTo>
                  <a:lnTo>
                    <a:pt x="1179" y="202"/>
                  </a:lnTo>
                  <a:lnTo>
                    <a:pt x="1179" y="270"/>
                  </a:lnTo>
                  <a:lnTo>
                    <a:pt x="1213" y="337"/>
                  </a:lnTo>
                  <a:lnTo>
                    <a:pt x="1516" y="337"/>
                  </a:lnTo>
                  <a:lnTo>
                    <a:pt x="1684" y="371"/>
                  </a:lnTo>
                  <a:lnTo>
                    <a:pt x="1819" y="505"/>
                  </a:lnTo>
                  <a:lnTo>
                    <a:pt x="1920" y="640"/>
                  </a:lnTo>
                  <a:lnTo>
                    <a:pt x="1987" y="842"/>
                  </a:lnTo>
                  <a:lnTo>
                    <a:pt x="2021" y="1044"/>
                  </a:lnTo>
                  <a:lnTo>
                    <a:pt x="2021" y="1212"/>
                  </a:lnTo>
                  <a:lnTo>
                    <a:pt x="1987" y="1414"/>
                  </a:lnTo>
                  <a:lnTo>
                    <a:pt x="1920" y="1616"/>
                  </a:lnTo>
                  <a:lnTo>
                    <a:pt x="1819" y="1785"/>
                  </a:lnTo>
                  <a:lnTo>
                    <a:pt x="1650" y="1886"/>
                  </a:lnTo>
                  <a:lnTo>
                    <a:pt x="1482" y="1987"/>
                  </a:lnTo>
                  <a:lnTo>
                    <a:pt x="1314" y="2020"/>
                  </a:lnTo>
                  <a:lnTo>
                    <a:pt x="1112" y="2020"/>
                  </a:lnTo>
                  <a:lnTo>
                    <a:pt x="943" y="1987"/>
                  </a:lnTo>
                  <a:lnTo>
                    <a:pt x="741" y="1886"/>
                  </a:lnTo>
                  <a:lnTo>
                    <a:pt x="573" y="1751"/>
                  </a:lnTo>
                  <a:lnTo>
                    <a:pt x="438" y="1616"/>
                  </a:lnTo>
                  <a:lnTo>
                    <a:pt x="337" y="1448"/>
                  </a:lnTo>
                  <a:lnTo>
                    <a:pt x="270" y="1280"/>
                  </a:lnTo>
                  <a:lnTo>
                    <a:pt x="236" y="1111"/>
                  </a:lnTo>
                  <a:lnTo>
                    <a:pt x="270" y="909"/>
                  </a:lnTo>
                  <a:lnTo>
                    <a:pt x="337" y="741"/>
                  </a:lnTo>
                  <a:lnTo>
                    <a:pt x="472" y="539"/>
                  </a:lnTo>
                  <a:lnTo>
                    <a:pt x="640" y="371"/>
                  </a:lnTo>
                  <a:lnTo>
                    <a:pt x="809" y="270"/>
                  </a:lnTo>
                  <a:lnTo>
                    <a:pt x="1011" y="202"/>
                  </a:lnTo>
                  <a:lnTo>
                    <a:pt x="1213" y="169"/>
                  </a:lnTo>
                  <a:close/>
                  <a:moveTo>
                    <a:pt x="1179" y="0"/>
                  </a:moveTo>
                  <a:lnTo>
                    <a:pt x="1011" y="34"/>
                  </a:lnTo>
                  <a:lnTo>
                    <a:pt x="842" y="101"/>
                  </a:lnTo>
                  <a:lnTo>
                    <a:pt x="674" y="169"/>
                  </a:lnTo>
                  <a:lnTo>
                    <a:pt x="506" y="270"/>
                  </a:lnTo>
                  <a:lnTo>
                    <a:pt x="371" y="404"/>
                  </a:lnTo>
                  <a:lnTo>
                    <a:pt x="270" y="539"/>
                  </a:lnTo>
                  <a:lnTo>
                    <a:pt x="135" y="741"/>
                  </a:lnTo>
                  <a:lnTo>
                    <a:pt x="34" y="943"/>
                  </a:lnTo>
                  <a:lnTo>
                    <a:pt x="1" y="1179"/>
                  </a:lnTo>
                  <a:lnTo>
                    <a:pt x="1" y="1313"/>
                  </a:lnTo>
                  <a:lnTo>
                    <a:pt x="68" y="1414"/>
                  </a:lnTo>
                  <a:lnTo>
                    <a:pt x="203" y="1650"/>
                  </a:lnTo>
                  <a:lnTo>
                    <a:pt x="371" y="1886"/>
                  </a:lnTo>
                  <a:lnTo>
                    <a:pt x="607" y="2088"/>
                  </a:lnTo>
                  <a:lnTo>
                    <a:pt x="876" y="2222"/>
                  </a:lnTo>
                  <a:lnTo>
                    <a:pt x="1112" y="2256"/>
                  </a:lnTo>
                  <a:lnTo>
                    <a:pt x="1347" y="2256"/>
                  </a:lnTo>
                  <a:lnTo>
                    <a:pt x="1549" y="2222"/>
                  </a:lnTo>
                  <a:lnTo>
                    <a:pt x="1785" y="2121"/>
                  </a:lnTo>
                  <a:lnTo>
                    <a:pt x="1953" y="1953"/>
                  </a:lnTo>
                  <a:lnTo>
                    <a:pt x="2088" y="1785"/>
                  </a:lnTo>
                  <a:lnTo>
                    <a:pt x="2189" y="1583"/>
                  </a:lnTo>
                  <a:lnTo>
                    <a:pt x="2256" y="1313"/>
                  </a:lnTo>
                  <a:lnTo>
                    <a:pt x="2256" y="1145"/>
                  </a:lnTo>
                  <a:lnTo>
                    <a:pt x="2223" y="943"/>
                  </a:lnTo>
                  <a:lnTo>
                    <a:pt x="2189" y="707"/>
                  </a:lnTo>
                  <a:lnTo>
                    <a:pt x="2088" y="505"/>
                  </a:lnTo>
                  <a:lnTo>
                    <a:pt x="1987" y="303"/>
                  </a:lnTo>
                  <a:lnTo>
                    <a:pt x="1852" y="169"/>
                  </a:lnTo>
                  <a:lnTo>
                    <a:pt x="1684" y="68"/>
                  </a:lnTo>
                  <a:lnTo>
                    <a:pt x="1516" y="68"/>
                  </a:lnTo>
                  <a:lnTo>
                    <a:pt x="1347" y="34"/>
                  </a:lnTo>
                  <a:lnTo>
                    <a:pt x="1179" y="0"/>
                  </a:lnTo>
                  <a:close/>
                </a:path>
              </a:pathLst>
            </a:custGeom>
            <a:solidFill>
              <a:srgbClr val="BDD1D3"/>
            </a:solidFill>
            <a:ln>
              <a:noFill/>
            </a:ln>
          </p:spPr>
          <p:txBody>
            <a:bodyPr lIns="117025" tIns="117025" rIns="117025" bIns="117025" anchor="ctr"/>
            <a:lstStyle/>
            <a:p>
              <a:pPr>
                <a:defRPr/>
              </a:pPr>
              <a:endParaRPr lang="ru-RU" sz="1350"/>
            </a:p>
          </p:txBody>
        </p:sp>
        <p:sp>
          <p:nvSpPr>
            <p:cNvPr id="970" name="Shape 832">
              <a:extLst>
                <a:ext uri="{FF2B5EF4-FFF2-40B4-BE49-F238E27FC236}">
                  <a16:creationId xmlns:a16="http://schemas.microsoft.com/office/drawing/2014/main" id="{91DCF31E-4F5C-E303-F663-A4A321465CB8}"/>
                </a:ext>
              </a:extLst>
            </p:cNvPr>
            <p:cNvSpPr>
              <a:spLocks/>
            </p:cNvSpPr>
            <p:nvPr/>
          </p:nvSpPr>
          <p:spPr bwMode="auto">
            <a:xfrm>
              <a:off x="4186023" y="3053654"/>
              <a:ext cx="17925" cy="26287"/>
            </a:xfrm>
            <a:custGeom>
              <a:avLst/>
              <a:gdLst>
                <a:gd name="T0" fmla="*/ 197656250 w 708"/>
                <a:gd name="T1" fmla="*/ 390625 h 1045"/>
                <a:gd name="T2" fmla="*/ 144921875 w 708"/>
                <a:gd name="T3" fmla="*/ 13281250 h 1045"/>
                <a:gd name="T4" fmla="*/ 52734375 w 708"/>
                <a:gd name="T5" fmla="*/ 13281250 h 1045"/>
                <a:gd name="T6" fmla="*/ 39843750 w 708"/>
                <a:gd name="T7" fmla="*/ 26562500 h 1045"/>
                <a:gd name="T8" fmla="*/ 13281250 w 708"/>
                <a:gd name="T9" fmla="*/ 26562500 h 1045"/>
                <a:gd name="T10" fmla="*/ 390625 w 708"/>
                <a:gd name="T11" fmla="*/ 52734375 h 1045"/>
                <a:gd name="T12" fmla="*/ 390625 w 708"/>
                <a:gd name="T13" fmla="*/ 66015625 h 1045"/>
                <a:gd name="T14" fmla="*/ 13281250 w 708"/>
                <a:gd name="T15" fmla="*/ 79296875 h 1045"/>
                <a:gd name="T16" fmla="*/ 26562500 w 708"/>
                <a:gd name="T17" fmla="*/ 79296875 h 1045"/>
                <a:gd name="T18" fmla="*/ 26562500 w 708"/>
                <a:gd name="T19" fmla="*/ 237109375 h 1045"/>
                <a:gd name="T20" fmla="*/ 66015625 w 708"/>
                <a:gd name="T21" fmla="*/ 381640625 h 1045"/>
                <a:gd name="T22" fmla="*/ 79296875 w 708"/>
                <a:gd name="T23" fmla="*/ 407812500 h 1045"/>
                <a:gd name="T24" fmla="*/ 105468750 w 708"/>
                <a:gd name="T25" fmla="*/ 407812500 h 1045"/>
                <a:gd name="T26" fmla="*/ 131640625 w 708"/>
                <a:gd name="T27" fmla="*/ 394921875 h 1045"/>
                <a:gd name="T28" fmla="*/ 131640625 w 708"/>
                <a:gd name="T29" fmla="*/ 368359375 h 1045"/>
                <a:gd name="T30" fmla="*/ 118750000 w 708"/>
                <a:gd name="T31" fmla="*/ 223828125 h 1045"/>
                <a:gd name="T32" fmla="*/ 144921875 w 708"/>
                <a:gd name="T33" fmla="*/ 237109375 h 1045"/>
                <a:gd name="T34" fmla="*/ 184375000 w 708"/>
                <a:gd name="T35" fmla="*/ 223828125 h 1045"/>
                <a:gd name="T36" fmla="*/ 223828125 w 708"/>
                <a:gd name="T37" fmla="*/ 210546875 h 1045"/>
                <a:gd name="T38" fmla="*/ 237109375 w 708"/>
                <a:gd name="T39" fmla="*/ 197656250 h 1045"/>
                <a:gd name="T40" fmla="*/ 237109375 w 708"/>
                <a:gd name="T41" fmla="*/ 184375000 h 1045"/>
                <a:gd name="T42" fmla="*/ 223828125 w 708"/>
                <a:gd name="T43" fmla="*/ 158203125 h 1045"/>
                <a:gd name="T44" fmla="*/ 197656250 w 708"/>
                <a:gd name="T45" fmla="*/ 158203125 h 1045"/>
                <a:gd name="T46" fmla="*/ 131640625 w 708"/>
                <a:gd name="T47" fmla="*/ 171093750 h 1045"/>
                <a:gd name="T48" fmla="*/ 105468750 w 708"/>
                <a:gd name="T49" fmla="*/ 184375000 h 1045"/>
                <a:gd name="T50" fmla="*/ 92187500 w 708"/>
                <a:gd name="T51" fmla="*/ 92187500 h 1045"/>
                <a:gd name="T52" fmla="*/ 144921875 w 708"/>
                <a:gd name="T53" fmla="*/ 92187500 h 1045"/>
                <a:gd name="T54" fmla="*/ 210546875 w 708"/>
                <a:gd name="T55" fmla="*/ 79296875 h 1045"/>
                <a:gd name="T56" fmla="*/ 237109375 w 708"/>
                <a:gd name="T57" fmla="*/ 66015625 h 1045"/>
                <a:gd name="T58" fmla="*/ 263281250 w 708"/>
                <a:gd name="T59" fmla="*/ 52734375 h 1045"/>
                <a:gd name="T60" fmla="*/ 276562500 w 708"/>
                <a:gd name="T61" fmla="*/ 39843750 h 1045"/>
                <a:gd name="T62" fmla="*/ 276562500 w 708"/>
                <a:gd name="T63" fmla="*/ 26562500 h 1045"/>
                <a:gd name="T64" fmla="*/ 250000000 w 708"/>
                <a:gd name="T65" fmla="*/ 390625 h 1045"/>
                <a:gd name="T66" fmla="*/ 197656250 w 708"/>
                <a:gd name="T67" fmla="*/ 390625 h 104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708"/>
                <a:gd name="T103" fmla="*/ 0 h 1045"/>
                <a:gd name="T104" fmla="*/ 708 w 708"/>
                <a:gd name="T105" fmla="*/ 1045 h 104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708" h="1045" extrusionOk="0">
                  <a:moveTo>
                    <a:pt x="506" y="1"/>
                  </a:moveTo>
                  <a:lnTo>
                    <a:pt x="371" y="34"/>
                  </a:lnTo>
                  <a:lnTo>
                    <a:pt x="135" y="34"/>
                  </a:lnTo>
                  <a:lnTo>
                    <a:pt x="102" y="68"/>
                  </a:lnTo>
                  <a:lnTo>
                    <a:pt x="34" y="68"/>
                  </a:lnTo>
                  <a:lnTo>
                    <a:pt x="1" y="135"/>
                  </a:lnTo>
                  <a:lnTo>
                    <a:pt x="1" y="169"/>
                  </a:lnTo>
                  <a:lnTo>
                    <a:pt x="34" y="203"/>
                  </a:lnTo>
                  <a:lnTo>
                    <a:pt x="68" y="203"/>
                  </a:lnTo>
                  <a:lnTo>
                    <a:pt x="68" y="607"/>
                  </a:lnTo>
                  <a:lnTo>
                    <a:pt x="169" y="977"/>
                  </a:lnTo>
                  <a:lnTo>
                    <a:pt x="203" y="1044"/>
                  </a:lnTo>
                  <a:lnTo>
                    <a:pt x="270" y="1044"/>
                  </a:lnTo>
                  <a:lnTo>
                    <a:pt x="337" y="1011"/>
                  </a:lnTo>
                  <a:lnTo>
                    <a:pt x="337" y="943"/>
                  </a:lnTo>
                  <a:lnTo>
                    <a:pt x="304" y="573"/>
                  </a:lnTo>
                  <a:lnTo>
                    <a:pt x="371" y="607"/>
                  </a:lnTo>
                  <a:lnTo>
                    <a:pt x="472" y="573"/>
                  </a:lnTo>
                  <a:lnTo>
                    <a:pt x="573" y="539"/>
                  </a:lnTo>
                  <a:lnTo>
                    <a:pt x="607" y="506"/>
                  </a:lnTo>
                  <a:lnTo>
                    <a:pt x="607" y="472"/>
                  </a:lnTo>
                  <a:lnTo>
                    <a:pt x="573" y="405"/>
                  </a:lnTo>
                  <a:lnTo>
                    <a:pt x="506" y="405"/>
                  </a:lnTo>
                  <a:lnTo>
                    <a:pt x="337" y="438"/>
                  </a:lnTo>
                  <a:lnTo>
                    <a:pt x="270" y="472"/>
                  </a:lnTo>
                  <a:lnTo>
                    <a:pt x="236" y="236"/>
                  </a:lnTo>
                  <a:lnTo>
                    <a:pt x="371" y="236"/>
                  </a:lnTo>
                  <a:lnTo>
                    <a:pt x="539" y="203"/>
                  </a:lnTo>
                  <a:lnTo>
                    <a:pt x="607" y="169"/>
                  </a:lnTo>
                  <a:lnTo>
                    <a:pt x="674" y="135"/>
                  </a:lnTo>
                  <a:lnTo>
                    <a:pt x="708" y="102"/>
                  </a:lnTo>
                  <a:lnTo>
                    <a:pt x="708" y="68"/>
                  </a:lnTo>
                  <a:lnTo>
                    <a:pt x="640" y="1"/>
                  </a:lnTo>
                  <a:lnTo>
                    <a:pt x="506" y="1"/>
                  </a:lnTo>
                  <a:close/>
                </a:path>
              </a:pathLst>
            </a:custGeom>
            <a:solidFill>
              <a:srgbClr val="BDD1D3"/>
            </a:solidFill>
            <a:ln>
              <a:noFill/>
            </a:ln>
          </p:spPr>
          <p:txBody>
            <a:bodyPr lIns="117025" tIns="117025" rIns="117025" bIns="117025" anchor="ctr"/>
            <a:lstStyle/>
            <a:p>
              <a:pPr>
                <a:defRPr/>
              </a:pPr>
              <a:endParaRPr lang="ru-RU" sz="1350"/>
            </a:p>
          </p:txBody>
        </p:sp>
        <p:sp>
          <p:nvSpPr>
            <p:cNvPr id="971" name="Shape 833">
              <a:extLst>
                <a:ext uri="{FF2B5EF4-FFF2-40B4-BE49-F238E27FC236}">
                  <a16:creationId xmlns:a16="http://schemas.microsoft.com/office/drawing/2014/main" id="{8E0FF1EE-4D45-A776-811B-3451B4505899}"/>
                </a:ext>
              </a:extLst>
            </p:cNvPr>
            <p:cNvSpPr>
              <a:spLocks/>
            </p:cNvSpPr>
            <p:nvPr/>
          </p:nvSpPr>
          <p:spPr bwMode="auto">
            <a:xfrm>
              <a:off x="4127467" y="2927594"/>
              <a:ext cx="19120" cy="21508"/>
            </a:xfrm>
            <a:custGeom>
              <a:avLst/>
              <a:gdLst>
                <a:gd name="T0" fmla="*/ 158203125 w 776"/>
                <a:gd name="T1" fmla="*/ 0 h 876"/>
                <a:gd name="T2" fmla="*/ 105468750 w 776"/>
                <a:gd name="T3" fmla="*/ 52734375 h 876"/>
                <a:gd name="T4" fmla="*/ 66015625 w 776"/>
                <a:gd name="T5" fmla="*/ 105468750 h 876"/>
                <a:gd name="T6" fmla="*/ 390625 w 776"/>
                <a:gd name="T7" fmla="*/ 236718750 h 876"/>
                <a:gd name="T8" fmla="*/ 390625 w 776"/>
                <a:gd name="T9" fmla="*/ 250000000 h 876"/>
                <a:gd name="T10" fmla="*/ 390625 w 776"/>
                <a:gd name="T11" fmla="*/ 263281250 h 876"/>
                <a:gd name="T12" fmla="*/ 13671875 w 776"/>
                <a:gd name="T13" fmla="*/ 276171875 h 876"/>
                <a:gd name="T14" fmla="*/ 39843750 w 776"/>
                <a:gd name="T15" fmla="*/ 289453125 h 876"/>
                <a:gd name="T16" fmla="*/ 132031250 w 776"/>
                <a:gd name="T17" fmla="*/ 289453125 h 876"/>
                <a:gd name="T18" fmla="*/ 223828125 w 776"/>
                <a:gd name="T19" fmla="*/ 276171875 h 876"/>
                <a:gd name="T20" fmla="*/ 223828125 w 776"/>
                <a:gd name="T21" fmla="*/ 315625000 h 876"/>
                <a:gd name="T22" fmla="*/ 237109375 w 776"/>
                <a:gd name="T23" fmla="*/ 342187500 h 876"/>
                <a:gd name="T24" fmla="*/ 276562500 w 776"/>
                <a:gd name="T25" fmla="*/ 342187500 h 876"/>
                <a:gd name="T26" fmla="*/ 276562500 w 776"/>
                <a:gd name="T27" fmla="*/ 302734375 h 876"/>
                <a:gd name="T28" fmla="*/ 276562500 w 776"/>
                <a:gd name="T29" fmla="*/ 263281250 h 876"/>
                <a:gd name="T30" fmla="*/ 302734375 w 776"/>
                <a:gd name="T31" fmla="*/ 263281250 h 876"/>
                <a:gd name="T32" fmla="*/ 302734375 w 776"/>
                <a:gd name="T33" fmla="*/ 236718750 h 876"/>
                <a:gd name="T34" fmla="*/ 302734375 w 776"/>
                <a:gd name="T35" fmla="*/ 210546875 h 876"/>
                <a:gd name="T36" fmla="*/ 276562500 w 776"/>
                <a:gd name="T37" fmla="*/ 197265625 h 876"/>
                <a:gd name="T38" fmla="*/ 289843750 w 776"/>
                <a:gd name="T39" fmla="*/ 131640625 h 876"/>
                <a:gd name="T40" fmla="*/ 289843750 w 776"/>
                <a:gd name="T41" fmla="*/ 105468750 h 876"/>
                <a:gd name="T42" fmla="*/ 276562500 w 776"/>
                <a:gd name="T43" fmla="*/ 118359375 h 876"/>
                <a:gd name="T44" fmla="*/ 237109375 w 776"/>
                <a:gd name="T45" fmla="*/ 197265625 h 876"/>
                <a:gd name="T46" fmla="*/ 92578125 w 776"/>
                <a:gd name="T47" fmla="*/ 210546875 h 876"/>
                <a:gd name="T48" fmla="*/ 92578125 w 776"/>
                <a:gd name="T49" fmla="*/ 210546875 h 876"/>
                <a:gd name="T50" fmla="*/ 144921875 w 776"/>
                <a:gd name="T51" fmla="*/ 118359375 h 876"/>
                <a:gd name="T52" fmla="*/ 184375000 w 776"/>
                <a:gd name="T53" fmla="*/ 26562500 h 876"/>
                <a:gd name="T54" fmla="*/ 184375000 w 776"/>
                <a:gd name="T55" fmla="*/ 13281250 h 876"/>
                <a:gd name="T56" fmla="*/ 158203125 w 776"/>
                <a:gd name="T57" fmla="*/ 0 h 87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776"/>
                <a:gd name="T88" fmla="*/ 0 h 876"/>
                <a:gd name="T89" fmla="*/ 776 w 776"/>
                <a:gd name="T90" fmla="*/ 876 h 87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776" h="876" extrusionOk="0">
                  <a:moveTo>
                    <a:pt x="405" y="0"/>
                  </a:moveTo>
                  <a:lnTo>
                    <a:pt x="270" y="135"/>
                  </a:lnTo>
                  <a:lnTo>
                    <a:pt x="169" y="270"/>
                  </a:lnTo>
                  <a:lnTo>
                    <a:pt x="1" y="606"/>
                  </a:lnTo>
                  <a:lnTo>
                    <a:pt x="1" y="640"/>
                  </a:lnTo>
                  <a:lnTo>
                    <a:pt x="1" y="674"/>
                  </a:lnTo>
                  <a:lnTo>
                    <a:pt x="35" y="707"/>
                  </a:lnTo>
                  <a:lnTo>
                    <a:pt x="102" y="741"/>
                  </a:lnTo>
                  <a:lnTo>
                    <a:pt x="338" y="741"/>
                  </a:lnTo>
                  <a:lnTo>
                    <a:pt x="573" y="707"/>
                  </a:lnTo>
                  <a:lnTo>
                    <a:pt x="573" y="808"/>
                  </a:lnTo>
                  <a:lnTo>
                    <a:pt x="607" y="876"/>
                  </a:lnTo>
                  <a:lnTo>
                    <a:pt x="708" y="876"/>
                  </a:lnTo>
                  <a:lnTo>
                    <a:pt x="708" y="775"/>
                  </a:lnTo>
                  <a:lnTo>
                    <a:pt x="708" y="674"/>
                  </a:lnTo>
                  <a:lnTo>
                    <a:pt x="775" y="674"/>
                  </a:lnTo>
                  <a:lnTo>
                    <a:pt x="775" y="606"/>
                  </a:lnTo>
                  <a:lnTo>
                    <a:pt x="775" y="539"/>
                  </a:lnTo>
                  <a:lnTo>
                    <a:pt x="708" y="505"/>
                  </a:lnTo>
                  <a:lnTo>
                    <a:pt x="742" y="337"/>
                  </a:lnTo>
                  <a:lnTo>
                    <a:pt x="742" y="270"/>
                  </a:lnTo>
                  <a:lnTo>
                    <a:pt x="708" y="303"/>
                  </a:lnTo>
                  <a:lnTo>
                    <a:pt x="607" y="505"/>
                  </a:lnTo>
                  <a:lnTo>
                    <a:pt x="237" y="539"/>
                  </a:lnTo>
                  <a:lnTo>
                    <a:pt x="371" y="303"/>
                  </a:lnTo>
                  <a:lnTo>
                    <a:pt x="472" y="68"/>
                  </a:lnTo>
                  <a:lnTo>
                    <a:pt x="472" y="34"/>
                  </a:lnTo>
                  <a:lnTo>
                    <a:pt x="405" y="0"/>
                  </a:lnTo>
                  <a:close/>
                </a:path>
              </a:pathLst>
            </a:custGeom>
            <a:solidFill>
              <a:srgbClr val="BDD1D3"/>
            </a:solidFill>
            <a:ln>
              <a:noFill/>
            </a:ln>
          </p:spPr>
          <p:txBody>
            <a:bodyPr lIns="117025" tIns="117025" rIns="117025" bIns="117025" anchor="ctr"/>
            <a:lstStyle/>
            <a:p>
              <a:pPr>
                <a:defRPr/>
              </a:pPr>
              <a:endParaRPr lang="ru-RU" sz="1350"/>
            </a:p>
          </p:txBody>
        </p:sp>
        <p:sp>
          <p:nvSpPr>
            <p:cNvPr id="972" name="Shape 834">
              <a:extLst>
                <a:ext uri="{FF2B5EF4-FFF2-40B4-BE49-F238E27FC236}">
                  <a16:creationId xmlns:a16="http://schemas.microsoft.com/office/drawing/2014/main" id="{A26A44E1-AC1C-43EB-AB4B-70902B976EE2}"/>
                </a:ext>
              </a:extLst>
            </p:cNvPr>
            <p:cNvSpPr>
              <a:spLocks/>
            </p:cNvSpPr>
            <p:nvPr/>
          </p:nvSpPr>
          <p:spPr bwMode="auto">
            <a:xfrm>
              <a:off x="4232628" y="3029159"/>
              <a:ext cx="55568" cy="61536"/>
            </a:xfrm>
            <a:custGeom>
              <a:avLst/>
              <a:gdLst>
                <a:gd name="T0" fmla="*/ 697265625 w 2223"/>
                <a:gd name="T1" fmla="*/ 0 h 2459"/>
                <a:gd name="T2" fmla="*/ 512890625 w 2223"/>
                <a:gd name="T3" fmla="*/ 26562500 h 2459"/>
                <a:gd name="T4" fmla="*/ 276171875 w 2223"/>
                <a:gd name="T5" fmla="*/ 26562500 h 2459"/>
                <a:gd name="T6" fmla="*/ 39453125 w 2223"/>
                <a:gd name="T7" fmla="*/ 39453125 h 2459"/>
                <a:gd name="T8" fmla="*/ 13281250 w 2223"/>
                <a:gd name="T9" fmla="*/ 52734375 h 2459"/>
                <a:gd name="T10" fmla="*/ 0 w 2223"/>
                <a:gd name="T11" fmla="*/ 78906250 h 2459"/>
                <a:gd name="T12" fmla="*/ 13281250 w 2223"/>
                <a:gd name="T13" fmla="*/ 92187500 h 2459"/>
                <a:gd name="T14" fmla="*/ 26562500 w 2223"/>
                <a:gd name="T15" fmla="*/ 118359375 h 2459"/>
                <a:gd name="T16" fmla="*/ 13281250 w 2223"/>
                <a:gd name="T17" fmla="*/ 197265625 h 2459"/>
                <a:gd name="T18" fmla="*/ 13281250 w 2223"/>
                <a:gd name="T19" fmla="*/ 289453125 h 2459"/>
                <a:gd name="T20" fmla="*/ 26562500 w 2223"/>
                <a:gd name="T21" fmla="*/ 460546875 h 2459"/>
                <a:gd name="T22" fmla="*/ 26562500 w 2223"/>
                <a:gd name="T23" fmla="*/ 670703125 h 2459"/>
                <a:gd name="T24" fmla="*/ 26562500 w 2223"/>
                <a:gd name="T25" fmla="*/ 789062500 h 2459"/>
                <a:gd name="T26" fmla="*/ 39453125 w 2223"/>
                <a:gd name="T27" fmla="*/ 894531250 h 2459"/>
                <a:gd name="T28" fmla="*/ 26562500 w 2223"/>
                <a:gd name="T29" fmla="*/ 907421875 h 2459"/>
                <a:gd name="T30" fmla="*/ 39453125 w 2223"/>
                <a:gd name="T31" fmla="*/ 933984375 h 2459"/>
                <a:gd name="T32" fmla="*/ 52734375 w 2223"/>
                <a:gd name="T33" fmla="*/ 960156250 h 2459"/>
                <a:gd name="T34" fmla="*/ 78906250 w 2223"/>
                <a:gd name="T35" fmla="*/ 960156250 h 2459"/>
                <a:gd name="T36" fmla="*/ 315625000 w 2223"/>
                <a:gd name="T37" fmla="*/ 946875000 h 2459"/>
                <a:gd name="T38" fmla="*/ 565625000 w 2223"/>
                <a:gd name="T39" fmla="*/ 933984375 h 2459"/>
                <a:gd name="T40" fmla="*/ 723437500 w 2223"/>
                <a:gd name="T41" fmla="*/ 933984375 h 2459"/>
                <a:gd name="T42" fmla="*/ 802343750 w 2223"/>
                <a:gd name="T43" fmla="*/ 907421875 h 2459"/>
                <a:gd name="T44" fmla="*/ 828515625 w 2223"/>
                <a:gd name="T45" fmla="*/ 894531250 h 2459"/>
                <a:gd name="T46" fmla="*/ 867968750 w 2223"/>
                <a:gd name="T47" fmla="*/ 867968750 h 2459"/>
                <a:gd name="T48" fmla="*/ 828515625 w 2223"/>
                <a:gd name="T49" fmla="*/ 841796875 h 2459"/>
                <a:gd name="T50" fmla="*/ 789062500 w 2223"/>
                <a:gd name="T51" fmla="*/ 828515625 h 2459"/>
                <a:gd name="T52" fmla="*/ 723437500 w 2223"/>
                <a:gd name="T53" fmla="*/ 828515625 h 2459"/>
                <a:gd name="T54" fmla="*/ 552343750 w 2223"/>
                <a:gd name="T55" fmla="*/ 841796875 h 2459"/>
                <a:gd name="T56" fmla="*/ 118359375 w 2223"/>
                <a:gd name="T57" fmla="*/ 867968750 h 2459"/>
                <a:gd name="T58" fmla="*/ 118359375 w 2223"/>
                <a:gd name="T59" fmla="*/ 762890625 h 2459"/>
                <a:gd name="T60" fmla="*/ 118359375 w 2223"/>
                <a:gd name="T61" fmla="*/ 657812500 h 2459"/>
                <a:gd name="T62" fmla="*/ 105468750 w 2223"/>
                <a:gd name="T63" fmla="*/ 460546875 h 2459"/>
                <a:gd name="T64" fmla="*/ 105468750 w 2223"/>
                <a:gd name="T65" fmla="*/ 289453125 h 2459"/>
                <a:gd name="T66" fmla="*/ 105468750 w 2223"/>
                <a:gd name="T67" fmla="*/ 197265625 h 2459"/>
                <a:gd name="T68" fmla="*/ 78906250 w 2223"/>
                <a:gd name="T69" fmla="*/ 118359375 h 2459"/>
                <a:gd name="T70" fmla="*/ 328906250 w 2223"/>
                <a:gd name="T71" fmla="*/ 118359375 h 2459"/>
                <a:gd name="T72" fmla="*/ 578906250 w 2223"/>
                <a:gd name="T73" fmla="*/ 105468750 h 2459"/>
                <a:gd name="T74" fmla="*/ 736718750 w 2223"/>
                <a:gd name="T75" fmla="*/ 92187500 h 2459"/>
                <a:gd name="T76" fmla="*/ 815625000 w 2223"/>
                <a:gd name="T77" fmla="*/ 66015625 h 2459"/>
                <a:gd name="T78" fmla="*/ 841796875 w 2223"/>
                <a:gd name="T79" fmla="*/ 52734375 h 2459"/>
                <a:gd name="T80" fmla="*/ 867968750 w 2223"/>
                <a:gd name="T81" fmla="*/ 26562500 h 2459"/>
                <a:gd name="T82" fmla="*/ 867968750 w 2223"/>
                <a:gd name="T83" fmla="*/ 13281250 h 2459"/>
                <a:gd name="T84" fmla="*/ 789062500 w 2223"/>
                <a:gd name="T85" fmla="*/ 0 h 2459"/>
                <a:gd name="T86" fmla="*/ 697265625 w 2223"/>
                <a:gd name="T87" fmla="*/ 0 h 245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223"/>
                <a:gd name="T133" fmla="*/ 0 h 2459"/>
                <a:gd name="T134" fmla="*/ 2223 w 2223"/>
                <a:gd name="T135" fmla="*/ 2459 h 245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223" h="2459" extrusionOk="0">
                  <a:moveTo>
                    <a:pt x="1785" y="0"/>
                  </a:moveTo>
                  <a:lnTo>
                    <a:pt x="1313" y="68"/>
                  </a:lnTo>
                  <a:lnTo>
                    <a:pt x="707" y="68"/>
                  </a:lnTo>
                  <a:lnTo>
                    <a:pt x="101" y="101"/>
                  </a:lnTo>
                  <a:lnTo>
                    <a:pt x="34" y="135"/>
                  </a:lnTo>
                  <a:lnTo>
                    <a:pt x="0" y="202"/>
                  </a:lnTo>
                  <a:lnTo>
                    <a:pt x="34" y="236"/>
                  </a:lnTo>
                  <a:lnTo>
                    <a:pt x="68" y="303"/>
                  </a:lnTo>
                  <a:lnTo>
                    <a:pt x="34" y="505"/>
                  </a:lnTo>
                  <a:lnTo>
                    <a:pt x="34" y="741"/>
                  </a:lnTo>
                  <a:lnTo>
                    <a:pt x="68" y="1179"/>
                  </a:lnTo>
                  <a:lnTo>
                    <a:pt x="68" y="1717"/>
                  </a:lnTo>
                  <a:lnTo>
                    <a:pt x="68" y="2020"/>
                  </a:lnTo>
                  <a:lnTo>
                    <a:pt x="101" y="2290"/>
                  </a:lnTo>
                  <a:lnTo>
                    <a:pt x="68" y="2323"/>
                  </a:lnTo>
                  <a:lnTo>
                    <a:pt x="101" y="2391"/>
                  </a:lnTo>
                  <a:lnTo>
                    <a:pt x="135" y="2458"/>
                  </a:lnTo>
                  <a:lnTo>
                    <a:pt x="202" y="2458"/>
                  </a:lnTo>
                  <a:lnTo>
                    <a:pt x="808" y="2424"/>
                  </a:lnTo>
                  <a:lnTo>
                    <a:pt x="1448" y="2391"/>
                  </a:lnTo>
                  <a:lnTo>
                    <a:pt x="1852" y="2391"/>
                  </a:lnTo>
                  <a:lnTo>
                    <a:pt x="2054" y="2323"/>
                  </a:lnTo>
                  <a:lnTo>
                    <a:pt x="2121" y="2290"/>
                  </a:lnTo>
                  <a:lnTo>
                    <a:pt x="2222" y="2222"/>
                  </a:lnTo>
                  <a:lnTo>
                    <a:pt x="2121" y="2155"/>
                  </a:lnTo>
                  <a:lnTo>
                    <a:pt x="2020" y="2121"/>
                  </a:lnTo>
                  <a:lnTo>
                    <a:pt x="1852" y="2121"/>
                  </a:lnTo>
                  <a:lnTo>
                    <a:pt x="1414" y="2155"/>
                  </a:lnTo>
                  <a:lnTo>
                    <a:pt x="303" y="2222"/>
                  </a:lnTo>
                  <a:lnTo>
                    <a:pt x="303" y="1953"/>
                  </a:lnTo>
                  <a:lnTo>
                    <a:pt x="303" y="1684"/>
                  </a:lnTo>
                  <a:lnTo>
                    <a:pt x="270" y="1179"/>
                  </a:lnTo>
                  <a:lnTo>
                    <a:pt x="270" y="741"/>
                  </a:lnTo>
                  <a:lnTo>
                    <a:pt x="270" y="505"/>
                  </a:lnTo>
                  <a:lnTo>
                    <a:pt x="202" y="303"/>
                  </a:lnTo>
                  <a:lnTo>
                    <a:pt x="842" y="303"/>
                  </a:lnTo>
                  <a:lnTo>
                    <a:pt x="1482" y="270"/>
                  </a:lnTo>
                  <a:lnTo>
                    <a:pt x="1886" y="236"/>
                  </a:lnTo>
                  <a:lnTo>
                    <a:pt x="2088" y="169"/>
                  </a:lnTo>
                  <a:lnTo>
                    <a:pt x="2155" y="135"/>
                  </a:lnTo>
                  <a:lnTo>
                    <a:pt x="2222" y="68"/>
                  </a:lnTo>
                  <a:lnTo>
                    <a:pt x="2222" y="34"/>
                  </a:lnTo>
                  <a:lnTo>
                    <a:pt x="2020" y="0"/>
                  </a:lnTo>
                  <a:lnTo>
                    <a:pt x="1785" y="0"/>
                  </a:lnTo>
                  <a:close/>
                </a:path>
              </a:pathLst>
            </a:custGeom>
            <a:solidFill>
              <a:srgbClr val="BDD1D3"/>
            </a:solidFill>
            <a:ln>
              <a:noFill/>
            </a:ln>
          </p:spPr>
          <p:txBody>
            <a:bodyPr lIns="117025" tIns="117025" rIns="117025" bIns="117025" anchor="ctr"/>
            <a:lstStyle/>
            <a:p>
              <a:pPr>
                <a:defRPr/>
              </a:pPr>
              <a:endParaRPr lang="ru-RU" sz="1350"/>
            </a:p>
          </p:txBody>
        </p:sp>
        <p:sp>
          <p:nvSpPr>
            <p:cNvPr id="973" name="Shape 835">
              <a:extLst>
                <a:ext uri="{FF2B5EF4-FFF2-40B4-BE49-F238E27FC236}">
                  <a16:creationId xmlns:a16="http://schemas.microsoft.com/office/drawing/2014/main" id="{6F76A8A9-48E1-90BC-9512-EE63E29F1B3D}"/>
                </a:ext>
              </a:extLst>
            </p:cNvPr>
            <p:cNvSpPr>
              <a:spLocks/>
            </p:cNvSpPr>
            <p:nvPr/>
          </p:nvSpPr>
          <p:spPr bwMode="auto">
            <a:xfrm>
              <a:off x="4146587" y="2967622"/>
              <a:ext cx="7767" cy="57952"/>
            </a:xfrm>
            <a:custGeom>
              <a:avLst/>
              <a:gdLst>
                <a:gd name="T0" fmla="*/ 13281250 w 304"/>
                <a:gd name="T1" fmla="*/ 390625 h 2324"/>
                <a:gd name="T2" fmla="*/ 13281250 w 304"/>
                <a:gd name="T3" fmla="*/ 13281250 h 2324"/>
                <a:gd name="T4" fmla="*/ 0 w 304"/>
                <a:gd name="T5" fmla="*/ 118750000 h 2324"/>
                <a:gd name="T6" fmla="*/ 0 w 304"/>
                <a:gd name="T7" fmla="*/ 210546875 h 2324"/>
                <a:gd name="T8" fmla="*/ 0 w 304"/>
                <a:gd name="T9" fmla="*/ 421093750 h 2324"/>
                <a:gd name="T10" fmla="*/ 13281250 w 304"/>
                <a:gd name="T11" fmla="*/ 657812500 h 2324"/>
                <a:gd name="T12" fmla="*/ 39453125 w 304"/>
                <a:gd name="T13" fmla="*/ 776171875 h 2324"/>
                <a:gd name="T14" fmla="*/ 66015625 w 304"/>
                <a:gd name="T15" fmla="*/ 894531250 h 2324"/>
                <a:gd name="T16" fmla="*/ 78906250 w 304"/>
                <a:gd name="T17" fmla="*/ 907812500 h 2324"/>
                <a:gd name="T18" fmla="*/ 118359375 w 304"/>
                <a:gd name="T19" fmla="*/ 907812500 h 2324"/>
                <a:gd name="T20" fmla="*/ 118359375 w 304"/>
                <a:gd name="T21" fmla="*/ 881250000 h 2324"/>
                <a:gd name="T22" fmla="*/ 118359375 w 304"/>
                <a:gd name="T23" fmla="*/ 762890625 h 2324"/>
                <a:gd name="T24" fmla="*/ 118359375 w 304"/>
                <a:gd name="T25" fmla="*/ 644531250 h 2324"/>
                <a:gd name="T26" fmla="*/ 92187500 w 304"/>
                <a:gd name="T27" fmla="*/ 421093750 h 2324"/>
                <a:gd name="T28" fmla="*/ 78906250 w 304"/>
                <a:gd name="T29" fmla="*/ 210546875 h 2324"/>
                <a:gd name="T30" fmla="*/ 66015625 w 304"/>
                <a:gd name="T31" fmla="*/ 105468750 h 2324"/>
                <a:gd name="T32" fmla="*/ 52734375 w 304"/>
                <a:gd name="T33" fmla="*/ 13281250 h 2324"/>
                <a:gd name="T34" fmla="*/ 39453125 w 304"/>
                <a:gd name="T35" fmla="*/ 390625 h 2324"/>
                <a:gd name="T36" fmla="*/ 13281250 w 304"/>
                <a:gd name="T37" fmla="*/ 390625 h 2324"/>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04"/>
                <a:gd name="T58" fmla="*/ 0 h 2324"/>
                <a:gd name="T59" fmla="*/ 304 w 304"/>
                <a:gd name="T60" fmla="*/ 2324 h 2324"/>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04" h="2324" extrusionOk="0">
                  <a:moveTo>
                    <a:pt x="34" y="1"/>
                  </a:moveTo>
                  <a:lnTo>
                    <a:pt x="34" y="34"/>
                  </a:lnTo>
                  <a:lnTo>
                    <a:pt x="0" y="304"/>
                  </a:lnTo>
                  <a:lnTo>
                    <a:pt x="0" y="539"/>
                  </a:lnTo>
                  <a:lnTo>
                    <a:pt x="0" y="1078"/>
                  </a:lnTo>
                  <a:lnTo>
                    <a:pt x="34" y="1684"/>
                  </a:lnTo>
                  <a:lnTo>
                    <a:pt x="101" y="1987"/>
                  </a:lnTo>
                  <a:lnTo>
                    <a:pt x="169" y="2290"/>
                  </a:lnTo>
                  <a:lnTo>
                    <a:pt x="202" y="2324"/>
                  </a:lnTo>
                  <a:lnTo>
                    <a:pt x="303" y="2324"/>
                  </a:lnTo>
                  <a:lnTo>
                    <a:pt x="303" y="2256"/>
                  </a:lnTo>
                  <a:lnTo>
                    <a:pt x="303" y="1953"/>
                  </a:lnTo>
                  <a:lnTo>
                    <a:pt x="303" y="1650"/>
                  </a:lnTo>
                  <a:lnTo>
                    <a:pt x="236" y="1078"/>
                  </a:lnTo>
                  <a:lnTo>
                    <a:pt x="202" y="539"/>
                  </a:lnTo>
                  <a:lnTo>
                    <a:pt x="169" y="270"/>
                  </a:lnTo>
                  <a:lnTo>
                    <a:pt x="135" y="34"/>
                  </a:lnTo>
                  <a:lnTo>
                    <a:pt x="101" y="1"/>
                  </a:lnTo>
                  <a:lnTo>
                    <a:pt x="34" y="1"/>
                  </a:lnTo>
                  <a:close/>
                </a:path>
              </a:pathLst>
            </a:custGeom>
            <a:solidFill>
              <a:srgbClr val="BDD1D3"/>
            </a:solidFill>
            <a:ln>
              <a:noFill/>
            </a:ln>
          </p:spPr>
          <p:txBody>
            <a:bodyPr lIns="117025" tIns="117025" rIns="117025" bIns="117025" anchor="ctr"/>
            <a:lstStyle/>
            <a:p>
              <a:pPr>
                <a:defRPr/>
              </a:pPr>
              <a:endParaRPr lang="ru-RU" sz="1350"/>
            </a:p>
          </p:txBody>
        </p:sp>
        <p:sp>
          <p:nvSpPr>
            <p:cNvPr id="974" name="Shape 836">
              <a:extLst>
                <a:ext uri="{FF2B5EF4-FFF2-40B4-BE49-F238E27FC236}">
                  <a16:creationId xmlns:a16="http://schemas.microsoft.com/office/drawing/2014/main" id="{C5F45F0B-2506-0EA7-3AFE-ADAE504DBFD5}"/>
                </a:ext>
              </a:extLst>
            </p:cNvPr>
            <p:cNvSpPr>
              <a:spLocks/>
            </p:cNvSpPr>
            <p:nvPr/>
          </p:nvSpPr>
          <p:spPr bwMode="auto">
            <a:xfrm>
              <a:off x="4160927" y="3029756"/>
              <a:ext cx="65128" cy="63329"/>
            </a:xfrm>
            <a:custGeom>
              <a:avLst/>
              <a:gdLst>
                <a:gd name="T0" fmla="*/ 907812500 w 2594"/>
                <a:gd name="T1" fmla="*/ 263281250 h 2527"/>
                <a:gd name="T2" fmla="*/ 907812500 w 2594"/>
                <a:gd name="T3" fmla="*/ 657812500 h 2527"/>
                <a:gd name="T4" fmla="*/ 920703125 w 2594"/>
                <a:gd name="T5" fmla="*/ 894531250 h 2527"/>
                <a:gd name="T6" fmla="*/ 868359375 w 2594"/>
                <a:gd name="T7" fmla="*/ 868359375 h 2527"/>
                <a:gd name="T8" fmla="*/ 710546875 w 2594"/>
                <a:gd name="T9" fmla="*/ 842187500 h 2527"/>
                <a:gd name="T10" fmla="*/ 302734375 w 2594"/>
                <a:gd name="T11" fmla="*/ 855078125 h 2527"/>
                <a:gd name="T12" fmla="*/ 118750000 w 2594"/>
                <a:gd name="T13" fmla="*/ 881640625 h 2527"/>
                <a:gd name="T14" fmla="*/ 92187500 w 2594"/>
                <a:gd name="T15" fmla="*/ 289843750 h 2527"/>
                <a:gd name="T16" fmla="*/ 92187500 w 2594"/>
                <a:gd name="T17" fmla="*/ 171484375 h 2527"/>
                <a:gd name="T18" fmla="*/ 118750000 w 2594"/>
                <a:gd name="T19" fmla="*/ 144921875 h 2527"/>
                <a:gd name="T20" fmla="*/ 710546875 w 2594"/>
                <a:gd name="T21" fmla="*/ 118750000 h 2527"/>
                <a:gd name="T22" fmla="*/ 894531250 w 2594"/>
                <a:gd name="T23" fmla="*/ 92578125 h 2527"/>
                <a:gd name="T24" fmla="*/ 907812500 w 2594"/>
                <a:gd name="T25" fmla="*/ 13671875 h 2527"/>
                <a:gd name="T26" fmla="*/ 894531250 w 2594"/>
                <a:gd name="T27" fmla="*/ 53125000 h 2527"/>
                <a:gd name="T28" fmla="*/ 618359375 w 2594"/>
                <a:gd name="T29" fmla="*/ 39843750 h 2527"/>
                <a:gd name="T30" fmla="*/ 105468750 w 2594"/>
                <a:gd name="T31" fmla="*/ 66015625 h 2527"/>
                <a:gd name="T32" fmla="*/ 52734375 w 2594"/>
                <a:gd name="T33" fmla="*/ 105468750 h 2527"/>
                <a:gd name="T34" fmla="*/ 39843750 w 2594"/>
                <a:gd name="T35" fmla="*/ 92578125 h 2527"/>
                <a:gd name="T36" fmla="*/ 390625 w 2594"/>
                <a:gd name="T37" fmla="*/ 197656250 h 2527"/>
                <a:gd name="T38" fmla="*/ 26562500 w 2594"/>
                <a:gd name="T39" fmla="*/ 487109375 h 2527"/>
                <a:gd name="T40" fmla="*/ 52734375 w 2594"/>
                <a:gd name="T41" fmla="*/ 973437500 h 2527"/>
                <a:gd name="T42" fmla="*/ 105468750 w 2594"/>
                <a:gd name="T43" fmla="*/ 973437500 h 2527"/>
                <a:gd name="T44" fmla="*/ 223828125 w 2594"/>
                <a:gd name="T45" fmla="*/ 973437500 h 2527"/>
                <a:gd name="T46" fmla="*/ 552734375 w 2594"/>
                <a:gd name="T47" fmla="*/ 960546875 h 2527"/>
                <a:gd name="T48" fmla="*/ 841796875 w 2594"/>
                <a:gd name="T49" fmla="*/ 947265625 h 2527"/>
                <a:gd name="T50" fmla="*/ 920703125 w 2594"/>
                <a:gd name="T51" fmla="*/ 894531250 h 2527"/>
                <a:gd name="T52" fmla="*/ 947265625 w 2594"/>
                <a:gd name="T53" fmla="*/ 921093750 h 2527"/>
                <a:gd name="T54" fmla="*/ 986718750 w 2594"/>
                <a:gd name="T55" fmla="*/ 894531250 h 2527"/>
                <a:gd name="T56" fmla="*/ 1012890625 w 2594"/>
                <a:gd name="T57" fmla="*/ 657812500 h 2527"/>
                <a:gd name="T58" fmla="*/ 986718750 w 2594"/>
                <a:gd name="T59" fmla="*/ 210937500 h 2527"/>
                <a:gd name="T60" fmla="*/ 947265625 w 2594"/>
                <a:gd name="T61" fmla="*/ 13671875 h 2527"/>
                <a:gd name="T62" fmla="*/ 920703125 w 2594"/>
                <a:gd name="T63" fmla="*/ 390625 h 252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594"/>
                <a:gd name="T97" fmla="*/ 0 h 2527"/>
                <a:gd name="T98" fmla="*/ 2594 w 2594"/>
                <a:gd name="T99" fmla="*/ 2527 h 252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594" h="2527" extrusionOk="0">
                  <a:moveTo>
                    <a:pt x="2290" y="237"/>
                  </a:moveTo>
                  <a:lnTo>
                    <a:pt x="2324" y="674"/>
                  </a:lnTo>
                  <a:lnTo>
                    <a:pt x="2324" y="1078"/>
                  </a:lnTo>
                  <a:lnTo>
                    <a:pt x="2324" y="1684"/>
                  </a:lnTo>
                  <a:lnTo>
                    <a:pt x="2324" y="1987"/>
                  </a:lnTo>
                  <a:lnTo>
                    <a:pt x="2357" y="2290"/>
                  </a:lnTo>
                  <a:lnTo>
                    <a:pt x="2223" y="2223"/>
                  </a:lnTo>
                  <a:lnTo>
                    <a:pt x="2122" y="2156"/>
                  </a:lnTo>
                  <a:lnTo>
                    <a:pt x="1819" y="2156"/>
                  </a:lnTo>
                  <a:lnTo>
                    <a:pt x="1246" y="2189"/>
                  </a:lnTo>
                  <a:lnTo>
                    <a:pt x="775" y="2189"/>
                  </a:lnTo>
                  <a:lnTo>
                    <a:pt x="539" y="2223"/>
                  </a:lnTo>
                  <a:lnTo>
                    <a:pt x="304" y="2257"/>
                  </a:lnTo>
                  <a:lnTo>
                    <a:pt x="236" y="1078"/>
                  </a:lnTo>
                  <a:lnTo>
                    <a:pt x="236" y="742"/>
                  </a:lnTo>
                  <a:lnTo>
                    <a:pt x="169" y="439"/>
                  </a:lnTo>
                  <a:lnTo>
                    <a:pt x="236" y="439"/>
                  </a:lnTo>
                  <a:lnTo>
                    <a:pt x="270" y="405"/>
                  </a:lnTo>
                  <a:lnTo>
                    <a:pt x="304" y="371"/>
                  </a:lnTo>
                  <a:lnTo>
                    <a:pt x="1347" y="338"/>
                  </a:lnTo>
                  <a:lnTo>
                    <a:pt x="1819" y="304"/>
                  </a:lnTo>
                  <a:lnTo>
                    <a:pt x="2054" y="270"/>
                  </a:lnTo>
                  <a:lnTo>
                    <a:pt x="2290" y="237"/>
                  </a:lnTo>
                  <a:close/>
                  <a:moveTo>
                    <a:pt x="2357" y="1"/>
                  </a:moveTo>
                  <a:lnTo>
                    <a:pt x="2324" y="35"/>
                  </a:lnTo>
                  <a:lnTo>
                    <a:pt x="2290" y="35"/>
                  </a:lnTo>
                  <a:lnTo>
                    <a:pt x="2290" y="136"/>
                  </a:lnTo>
                  <a:lnTo>
                    <a:pt x="1953" y="102"/>
                  </a:lnTo>
                  <a:lnTo>
                    <a:pt x="1583" y="102"/>
                  </a:lnTo>
                  <a:lnTo>
                    <a:pt x="876" y="169"/>
                  </a:lnTo>
                  <a:lnTo>
                    <a:pt x="270" y="169"/>
                  </a:lnTo>
                  <a:lnTo>
                    <a:pt x="203" y="203"/>
                  </a:lnTo>
                  <a:lnTo>
                    <a:pt x="135" y="270"/>
                  </a:lnTo>
                  <a:lnTo>
                    <a:pt x="102" y="270"/>
                  </a:lnTo>
                  <a:lnTo>
                    <a:pt x="102" y="237"/>
                  </a:lnTo>
                  <a:lnTo>
                    <a:pt x="68" y="237"/>
                  </a:lnTo>
                  <a:lnTo>
                    <a:pt x="1" y="506"/>
                  </a:lnTo>
                  <a:lnTo>
                    <a:pt x="1" y="742"/>
                  </a:lnTo>
                  <a:lnTo>
                    <a:pt x="68" y="1247"/>
                  </a:lnTo>
                  <a:lnTo>
                    <a:pt x="102" y="2425"/>
                  </a:lnTo>
                  <a:lnTo>
                    <a:pt x="135" y="2492"/>
                  </a:lnTo>
                  <a:lnTo>
                    <a:pt x="203" y="2526"/>
                  </a:lnTo>
                  <a:lnTo>
                    <a:pt x="270" y="2492"/>
                  </a:lnTo>
                  <a:lnTo>
                    <a:pt x="304" y="2459"/>
                  </a:lnTo>
                  <a:lnTo>
                    <a:pt x="573" y="2492"/>
                  </a:lnTo>
                  <a:lnTo>
                    <a:pt x="842" y="2492"/>
                  </a:lnTo>
                  <a:lnTo>
                    <a:pt x="1415" y="2459"/>
                  </a:lnTo>
                  <a:lnTo>
                    <a:pt x="1920" y="2459"/>
                  </a:lnTo>
                  <a:lnTo>
                    <a:pt x="2155" y="2425"/>
                  </a:lnTo>
                  <a:lnTo>
                    <a:pt x="2256" y="2358"/>
                  </a:lnTo>
                  <a:lnTo>
                    <a:pt x="2357" y="2290"/>
                  </a:lnTo>
                  <a:lnTo>
                    <a:pt x="2357" y="2324"/>
                  </a:lnTo>
                  <a:lnTo>
                    <a:pt x="2425" y="2358"/>
                  </a:lnTo>
                  <a:lnTo>
                    <a:pt x="2492" y="2358"/>
                  </a:lnTo>
                  <a:lnTo>
                    <a:pt x="2526" y="2290"/>
                  </a:lnTo>
                  <a:lnTo>
                    <a:pt x="2559" y="1987"/>
                  </a:lnTo>
                  <a:lnTo>
                    <a:pt x="2593" y="1684"/>
                  </a:lnTo>
                  <a:lnTo>
                    <a:pt x="2559" y="1078"/>
                  </a:lnTo>
                  <a:lnTo>
                    <a:pt x="2526" y="540"/>
                  </a:lnTo>
                  <a:lnTo>
                    <a:pt x="2492" y="304"/>
                  </a:lnTo>
                  <a:lnTo>
                    <a:pt x="2425" y="35"/>
                  </a:lnTo>
                  <a:lnTo>
                    <a:pt x="2391" y="35"/>
                  </a:lnTo>
                  <a:lnTo>
                    <a:pt x="2357" y="1"/>
                  </a:lnTo>
                  <a:close/>
                </a:path>
              </a:pathLst>
            </a:custGeom>
            <a:solidFill>
              <a:srgbClr val="BDD1D3"/>
            </a:solidFill>
            <a:ln>
              <a:noFill/>
            </a:ln>
          </p:spPr>
          <p:txBody>
            <a:bodyPr lIns="117025" tIns="117025" rIns="117025" bIns="117025" anchor="ctr"/>
            <a:lstStyle/>
            <a:p>
              <a:pPr>
                <a:defRPr/>
              </a:pPr>
              <a:endParaRPr lang="ru-RU" sz="1350"/>
            </a:p>
          </p:txBody>
        </p:sp>
        <p:sp>
          <p:nvSpPr>
            <p:cNvPr id="975" name="Shape 837">
              <a:extLst>
                <a:ext uri="{FF2B5EF4-FFF2-40B4-BE49-F238E27FC236}">
                  <a16:creationId xmlns:a16="http://schemas.microsoft.com/office/drawing/2014/main" id="{3993AFE2-3453-9DFA-3CE3-65259516E0C5}"/>
                </a:ext>
              </a:extLst>
            </p:cNvPr>
            <p:cNvSpPr>
              <a:spLocks/>
            </p:cNvSpPr>
            <p:nvPr/>
          </p:nvSpPr>
          <p:spPr bwMode="auto">
            <a:xfrm>
              <a:off x="4328230" y="3051264"/>
              <a:ext cx="19718" cy="17326"/>
            </a:xfrm>
            <a:custGeom>
              <a:avLst/>
              <a:gdLst>
                <a:gd name="T0" fmla="*/ 223828125 w 775"/>
                <a:gd name="T1" fmla="*/ 390625 h 708"/>
                <a:gd name="T2" fmla="*/ 197656250 w 775"/>
                <a:gd name="T3" fmla="*/ 13281250 h 708"/>
                <a:gd name="T4" fmla="*/ 184375000 w 775"/>
                <a:gd name="T5" fmla="*/ 39843750 h 708"/>
                <a:gd name="T6" fmla="*/ 171093750 w 775"/>
                <a:gd name="T7" fmla="*/ 92187500 h 708"/>
                <a:gd name="T8" fmla="*/ 171093750 w 775"/>
                <a:gd name="T9" fmla="*/ 105468750 h 708"/>
                <a:gd name="T10" fmla="*/ 79296875 w 775"/>
                <a:gd name="T11" fmla="*/ 118750000 h 708"/>
                <a:gd name="T12" fmla="*/ 66015625 w 775"/>
                <a:gd name="T13" fmla="*/ 52734375 h 708"/>
                <a:gd name="T14" fmla="*/ 52734375 w 775"/>
                <a:gd name="T15" fmla="*/ 39843750 h 708"/>
                <a:gd name="T16" fmla="*/ 26562500 w 775"/>
                <a:gd name="T17" fmla="*/ 39843750 h 708"/>
                <a:gd name="T18" fmla="*/ 26562500 w 775"/>
                <a:gd name="T19" fmla="*/ 52734375 h 708"/>
                <a:gd name="T20" fmla="*/ 13281250 w 775"/>
                <a:gd name="T21" fmla="*/ 131640625 h 708"/>
                <a:gd name="T22" fmla="*/ 390625 w 775"/>
                <a:gd name="T23" fmla="*/ 144921875 h 708"/>
                <a:gd name="T24" fmla="*/ 13281250 w 775"/>
                <a:gd name="T25" fmla="*/ 171093750 h 708"/>
                <a:gd name="T26" fmla="*/ 26562500 w 775"/>
                <a:gd name="T27" fmla="*/ 250000000 h 708"/>
                <a:gd name="T28" fmla="*/ 39843750 w 775"/>
                <a:gd name="T29" fmla="*/ 263281250 h 708"/>
                <a:gd name="T30" fmla="*/ 66015625 w 775"/>
                <a:gd name="T31" fmla="*/ 263281250 h 708"/>
                <a:gd name="T32" fmla="*/ 79296875 w 775"/>
                <a:gd name="T33" fmla="*/ 250000000 h 708"/>
                <a:gd name="T34" fmla="*/ 92187500 w 775"/>
                <a:gd name="T35" fmla="*/ 223828125 h 708"/>
                <a:gd name="T36" fmla="*/ 79296875 w 775"/>
                <a:gd name="T37" fmla="*/ 184375000 h 708"/>
                <a:gd name="T38" fmla="*/ 184375000 w 775"/>
                <a:gd name="T39" fmla="*/ 184375000 h 708"/>
                <a:gd name="T40" fmla="*/ 197656250 w 775"/>
                <a:gd name="T41" fmla="*/ 237109375 h 708"/>
                <a:gd name="T42" fmla="*/ 197656250 w 775"/>
                <a:gd name="T43" fmla="*/ 250000000 h 708"/>
                <a:gd name="T44" fmla="*/ 223828125 w 775"/>
                <a:gd name="T45" fmla="*/ 276562500 h 708"/>
                <a:gd name="T46" fmla="*/ 237109375 w 775"/>
                <a:gd name="T47" fmla="*/ 276562500 h 708"/>
                <a:gd name="T48" fmla="*/ 250000000 w 775"/>
                <a:gd name="T49" fmla="*/ 263281250 h 708"/>
                <a:gd name="T50" fmla="*/ 250000000 w 775"/>
                <a:gd name="T51" fmla="*/ 250000000 h 708"/>
                <a:gd name="T52" fmla="*/ 263281250 w 775"/>
                <a:gd name="T53" fmla="*/ 223828125 h 708"/>
                <a:gd name="T54" fmla="*/ 250000000 w 775"/>
                <a:gd name="T55" fmla="*/ 171093750 h 708"/>
                <a:gd name="T56" fmla="*/ 289453125 w 775"/>
                <a:gd name="T57" fmla="*/ 144921875 h 708"/>
                <a:gd name="T58" fmla="*/ 302734375 w 775"/>
                <a:gd name="T59" fmla="*/ 118750000 h 708"/>
                <a:gd name="T60" fmla="*/ 302734375 w 775"/>
                <a:gd name="T61" fmla="*/ 105468750 h 708"/>
                <a:gd name="T62" fmla="*/ 289453125 w 775"/>
                <a:gd name="T63" fmla="*/ 92187500 h 708"/>
                <a:gd name="T64" fmla="*/ 263281250 w 775"/>
                <a:gd name="T65" fmla="*/ 79296875 h 708"/>
                <a:gd name="T66" fmla="*/ 237109375 w 775"/>
                <a:gd name="T67" fmla="*/ 92187500 h 708"/>
                <a:gd name="T68" fmla="*/ 237109375 w 775"/>
                <a:gd name="T69" fmla="*/ 52734375 h 708"/>
                <a:gd name="T70" fmla="*/ 250000000 w 775"/>
                <a:gd name="T71" fmla="*/ 26562500 h 708"/>
                <a:gd name="T72" fmla="*/ 250000000 w 775"/>
                <a:gd name="T73" fmla="*/ 13281250 h 708"/>
                <a:gd name="T74" fmla="*/ 250000000 w 775"/>
                <a:gd name="T75" fmla="*/ 390625 h 708"/>
                <a:gd name="T76" fmla="*/ 223828125 w 775"/>
                <a:gd name="T77" fmla="*/ 390625 h 708"/>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75"/>
                <a:gd name="T118" fmla="*/ 0 h 708"/>
                <a:gd name="T119" fmla="*/ 775 w 775"/>
                <a:gd name="T120" fmla="*/ 708 h 708"/>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75" h="708" extrusionOk="0">
                  <a:moveTo>
                    <a:pt x="573" y="1"/>
                  </a:moveTo>
                  <a:lnTo>
                    <a:pt x="506" y="34"/>
                  </a:lnTo>
                  <a:lnTo>
                    <a:pt x="472" y="102"/>
                  </a:lnTo>
                  <a:lnTo>
                    <a:pt x="438" y="236"/>
                  </a:lnTo>
                  <a:lnTo>
                    <a:pt x="438" y="270"/>
                  </a:lnTo>
                  <a:lnTo>
                    <a:pt x="203" y="304"/>
                  </a:lnTo>
                  <a:lnTo>
                    <a:pt x="169" y="135"/>
                  </a:lnTo>
                  <a:lnTo>
                    <a:pt x="135" y="102"/>
                  </a:lnTo>
                  <a:lnTo>
                    <a:pt x="68" y="102"/>
                  </a:lnTo>
                  <a:lnTo>
                    <a:pt x="68" y="135"/>
                  </a:lnTo>
                  <a:lnTo>
                    <a:pt x="34" y="337"/>
                  </a:lnTo>
                  <a:lnTo>
                    <a:pt x="1" y="371"/>
                  </a:lnTo>
                  <a:lnTo>
                    <a:pt x="34" y="438"/>
                  </a:lnTo>
                  <a:lnTo>
                    <a:pt x="68" y="640"/>
                  </a:lnTo>
                  <a:lnTo>
                    <a:pt x="102" y="674"/>
                  </a:lnTo>
                  <a:lnTo>
                    <a:pt x="169" y="674"/>
                  </a:lnTo>
                  <a:lnTo>
                    <a:pt x="203" y="640"/>
                  </a:lnTo>
                  <a:lnTo>
                    <a:pt x="236" y="573"/>
                  </a:lnTo>
                  <a:lnTo>
                    <a:pt x="203" y="472"/>
                  </a:lnTo>
                  <a:lnTo>
                    <a:pt x="472" y="472"/>
                  </a:lnTo>
                  <a:lnTo>
                    <a:pt x="506" y="607"/>
                  </a:lnTo>
                  <a:lnTo>
                    <a:pt x="506" y="640"/>
                  </a:lnTo>
                  <a:lnTo>
                    <a:pt x="573" y="708"/>
                  </a:lnTo>
                  <a:lnTo>
                    <a:pt x="607" y="708"/>
                  </a:lnTo>
                  <a:lnTo>
                    <a:pt x="640" y="674"/>
                  </a:lnTo>
                  <a:lnTo>
                    <a:pt x="640" y="640"/>
                  </a:lnTo>
                  <a:lnTo>
                    <a:pt x="674" y="573"/>
                  </a:lnTo>
                  <a:lnTo>
                    <a:pt x="640" y="438"/>
                  </a:lnTo>
                  <a:lnTo>
                    <a:pt x="741" y="371"/>
                  </a:lnTo>
                  <a:lnTo>
                    <a:pt x="775" y="304"/>
                  </a:lnTo>
                  <a:lnTo>
                    <a:pt x="775" y="270"/>
                  </a:lnTo>
                  <a:lnTo>
                    <a:pt x="741" y="236"/>
                  </a:lnTo>
                  <a:lnTo>
                    <a:pt x="674" y="203"/>
                  </a:lnTo>
                  <a:lnTo>
                    <a:pt x="607" y="236"/>
                  </a:lnTo>
                  <a:lnTo>
                    <a:pt x="607" y="135"/>
                  </a:lnTo>
                  <a:lnTo>
                    <a:pt x="640" y="68"/>
                  </a:lnTo>
                  <a:lnTo>
                    <a:pt x="640" y="34"/>
                  </a:lnTo>
                  <a:lnTo>
                    <a:pt x="640" y="1"/>
                  </a:lnTo>
                  <a:lnTo>
                    <a:pt x="573" y="1"/>
                  </a:lnTo>
                  <a:close/>
                </a:path>
              </a:pathLst>
            </a:custGeom>
            <a:solidFill>
              <a:srgbClr val="BDD1D3"/>
            </a:solidFill>
            <a:ln>
              <a:noFill/>
            </a:ln>
          </p:spPr>
          <p:txBody>
            <a:bodyPr lIns="117025" tIns="117025" rIns="117025" bIns="117025" anchor="ctr"/>
            <a:lstStyle/>
            <a:p>
              <a:pPr>
                <a:defRPr/>
              </a:pPr>
              <a:endParaRPr lang="ru-RU" sz="1350"/>
            </a:p>
          </p:txBody>
        </p:sp>
        <p:sp>
          <p:nvSpPr>
            <p:cNvPr id="976" name="Shape 838">
              <a:extLst>
                <a:ext uri="{FF2B5EF4-FFF2-40B4-BE49-F238E27FC236}">
                  <a16:creationId xmlns:a16="http://schemas.microsoft.com/office/drawing/2014/main" id="{7B66F9A6-D090-B2D2-12CC-BE55D812B7DA}"/>
                </a:ext>
              </a:extLst>
            </p:cNvPr>
            <p:cNvSpPr>
              <a:spLocks/>
            </p:cNvSpPr>
            <p:nvPr/>
          </p:nvSpPr>
          <p:spPr bwMode="auto">
            <a:xfrm>
              <a:off x="4254139" y="3051264"/>
              <a:ext cx="25693" cy="22703"/>
            </a:xfrm>
            <a:custGeom>
              <a:avLst/>
              <a:gdLst>
                <a:gd name="T0" fmla="*/ 144921875 w 1011"/>
                <a:gd name="T1" fmla="*/ 390625 h 910"/>
                <a:gd name="T2" fmla="*/ 105468750 w 1011"/>
                <a:gd name="T3" fmla="*/ 13281250 h 910"/>
                <a:gd name="T4" fmla="*/ 66015625 w 1011"/>
                <a:gd name="T5" fmla="*/ 52734375 h 910"/>
                <a:gd name="T6" fmla="*/ 26562500 w 1011"/>
                <a:gd name="T7" fmla="*/ 79296875 h 910"/>
                <a:gd name="T8" fmla="*/ 13281250 w 1011"/>
                <a:gd name="T9" fmla="*/ 131640625 h 910"/>
                <a:gd name="T10" fmla="*/ 390625 w 1011"/>
                <a:gd name="T11" fmla="*/ 184375000 h 910"/>
                <a:gd name="T12" fmla="*/ 13281250 w 1011"/>
                <a:gd name="T13" fmla="*/ 223828125 h 910"/>
                <a:gd name="T14" fmla="*/ 26562500 w 1011"/>
                <a:gd name="T15" fmla="*/ 263281250 h 910"/>
                <a:gd name="T16" fmla="*/ 52734375 w 1011"/>
                <a:gd name="T17" fmla="*/ 289453125 h 910"/>
                <a:gd name="T18" fmla="*/ 79296875 w 1011"/>
                <a:gd name="T19" fmla="*/ 316015625 h 910"/>
                <a:gd name="T20" fmla="*/ 118750000 w 1011"/>
                <a:gd name="T21" fmla="*/ 328906250 h 910"/>
                <a:gd name="T22" fmla="*/ 158203125 w 1011"/>
                <a:gd name="T23" fmla="*/ 342187500 h 910"/>
                <a:gd name="T24" fmla="*/ 197656250 w 1011"/>
                <a:gd name="T25" fmla="*/ 342187500 h 910"/>
                <a:gd name="T26" fmla="*/ 237109375 w 1011"/>
                <a:gd name="T27" fmla="*/ 316015625 h 910"/>
                <a:gd name="T28" fmla="*/ 237109375 w 1011"/>
                <a:gd name="T29" fmla="*/ 342187500 h 910"/>
                <a:gd name="T30" fmla="*/ 250000000 w 1011"/>
                <a:gd name="T31" fmla="*/ 355468750 h 910"/>
                <a:gd name="T32" fmla="*/ 263281250 w 1011"/>
                <a:gd name="T33" fmla="*/ 355468750 h 910"/>
                <a:gd name="T34" fmla="*/ 276562500 w 1011"/>
                <a:gd name="T35" fmla="*/ 342187500 h 910"/>
                <a:gd name="T36" fmla="*/ 276562500 w 1011"/>
                <a:gd name="T37" fmla="*/ 328906250 h 910"/>
                <a:gd name="T38" fmla="*/ 276562500 w 1011"/>
                <a:gd name="T39" fmla="*/ 289453125 h 910"/>
                <a:gd name="T40" fmla="*/ 276562500 w 1011"/>
                <a:gd name="T41" fmla="*/ 237109375 h 910"/>
                <a:gd name="T42" fmla="*/ 276562500 w 1011"/>
                <a:gd name="T43" fmla="*/ 223828125 h 910"/>
                <a:gd name="T44" fmla="*/ 368359375 w 1011"/>
                <a:gd name="T45" fmla="*/ 210546875 h 910"/>
                <a:gd name="T46" fmla="*/ 381640625 w 1011"/>
                <a:gd name="T47" fmla="*/ 197656250 h 910"/>
                <a:gd name="T48" fmla="*/ 394921875 w 1011"/>
                <a:gd name="T49" fmla="*/ 171093750 h 910"/>
                <a:gd name="T50" fmla="*/ 381640625 w 1011"/>
                <a:gd name="T51" fmla="*/ 144921875 h 910"/>
                <a:gd name="T52" fmla="*/ 355468750 w 1011"/>
                <a:gd name="T53" fmla="*/ 131640625 h 910"/>
                <a:gd name="T54" fmla="*/ 263281250 w 1011"/>
                <a:gd name="T55" fmla="*/ 131640625 h 910"/>
                <a:gd name="T56" fmla="*/ 210546875 w 1011"/>
                <a:gd name="T57" fmla="*/ 144921875 h 910"/>
                <a:gd name="T58" fmla="*/ 171093750 w 1011"/>
                <a:gd name="T59" fmla="*/ 171093750 h 910"/>
                <a:gd name="T60" fmla="*/ 158203125 w 1011"/>
                <a:gd name="T61" fmla="*/ 184375000 h 910"/>
                <a:gd name="T62" fmla="*/ 171093750 w 1011"/>
                <a:gd name="T63" fmla="*/ 197656250 h 910"/>
                <a:gd name="T64" fmla="*/ 237109375 w 1011"/>
                <a:gd name="T65" fmla="*/ 210546875 h 910"/>
                <a:gd name="T66" fmla="*/ 237109375 w 1011"/>
                <a:gd name="T67" fmla="*/ 223828125 h 910"/>
                <a:gd name="T68" fmla="*/ 237109375 w 1011"/>
                <a:gd name="T69" fmla="*/ 250000000 h 910"/>
                <a:gd name="T70" fmla="*/ 197656250 w 1011"/>
                <a:gd name="T71" fmla="*/ 263281250 h 910"/>
                <a:gd name="T72" fmla="*/ 158203125 w 1011"/>
                <a:gd name="T73" fmla="*/ 263281250 h 910"/>
                <a:gd name="T74" fmla="*/ 118750000 w 1011"/>
                <a:gd name="T75" fmla="*/ 250000000 h 910"/>
                <a:gd name="T76" fmla="*/ 92187500 w 1011"/>
                <a:gd name="T77" fmla="*/ 237109375 h 910"/>
                <a:gd name="T78" fmla="*/ 79296875 w 1011"/>
                <a:gd name="T79" fmla="*/ 210546875 h 910"/>
                <a:gd name="T80" fmla="*/ 79296875 w 1011"/>
                <a:gd name="T81" fmla="*/ 171093750 h 910"/>
                <a:gd name="T82" fmla="*/ 79296875 w 1011"/>
                <a:gd name="T83" fmla="*/ 131640625 h 910"/>
                <a:gd name="T84" fmla="*/ 105468750 w 1011"/>
                <a:gd name="T85" fmla="*/ 105468750 h 910"/>
                <a:gd name="T86" fmla="*/ 131640625 w 1011"/>
                <a:gd name="T87" fmla="*/ 79296875 h 910"/>
                <a:gd name="T88" fmla="*/ 210546875 w 1011"/>
                <a:gd name="T89" fmla="*/ 52734375 h 910"/>
                <a:gd name="T90" fmla="*/ 289453125 w 1011"/>
                <a:gd name="T91" fmla="*/ 39843750 h 910"/>
                <a:gd name="T92" fmla="*/ 289453125 w 1011"/>
                <a:gd name="T93" fmla="*/ 26562500 h 910"/>
                <a:gd name="T94" fmla="*/ 237109375 w 1011"/>
                <a:gd name="T95" fmla="*/ 390625 h 910"/>
                <a:gd name="T96" fmla="*/ 144921875 w 1011"/>
                <a:gd name="T97" fmla="*/ 390625 h 91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011"/>
                <a:gd name="T148" fmla="*/ 0 h 910"/>
                <a:gd name="T149" fmla="*/ 1011 w 1011"/>
                <a:gd name="T150" fmla="*/ 910 h 910"/>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011" h="910" extrusionOk="0">
                  <a:moveTo>
                    <a:pt x="371" y="1"/>
                  </a:moveTo>
                  <a:lnTo>
                    <a:pt x="270" y="34"/>
                  </a:lnTo>
                  <a:lnTo>
                    <a:pt x="169" y="135"/>
                  </a:lnTo>
                  <a:lnTo>
                    <a:pt x="68" y="203"/>
                  </a:lnTo>
                  <a:lnTo>
                    <a:pt x="34" y="337"/>
                  </a:lnTo>
                  <a:lnTo>
                    <a:pt x="1" y="472"/>
                  </a:lnTo>
                  <a:lnTo>
                    <a:pt x="34" y="573"/>
                  </a:lnTo>
                  <a:lnTo>
                    <a:pt x="68" y="674"/>
                  </a:lnTo>
                  <a:lnTo>
                    <a:pt x="135" y="741"/>
                  </a:lnTo>
                  <a:lnTo>
                    <a:pt x="203" y="809"/>
                  </a:lnTo>
                  <a:lnTo>
                    <a:pt x="304" y="842"/>
                  </a:lnTo>
                  <a:lnTo>
                    <a:pt x="405" y="876"/>
                  </a:lnTo>
                  <a:lnTo>
                    <a:pt x="506" y="876"/>
                  </a:lnTo>
                  <a:lnTo>
                    <a:pt x="607" y="809"/>
                  </a:lnTo>
                  <a:lnTo>
                    <a:pt x="607" y="876"/>
                  </a:lnTo>
                  <a:lnTo>
                    <a:pt x="640" y="910"/>
                  </a:lnTo>
                  <a:lnTo>
                    <a:pt x="674" y="910"/>
                  </a:lnTo>
                  <a:lnTo>
                    <a:pt x="708" y="876"/>
                  </a:lnTo>
                  <a:lnTo>
                    <a:pt x="708" y="842"/>
                  </a:lnTo>
                  <a:lnTo>
                    <a:pt x="708" y="741"/>
                  </a:lnTo>
                  <a:lnTo>
                    <a:pt x="708" y="607"/>
                  </a:lnTo>
                  <a:lnTo>
                    <a:pt x="708" y="573"/>
                  </a:lnTo>
                  <a:lnTo>
                    <a:pt x="943" y="539"/>
                  </a:lnTo>
                  <a:lnTo>
                    <a:pt x="977" y="506"/>
                  </a:lnTo>
                  <a:lnTo>
                    <a:pt x="1011" y="438"/>
                  </a:lnTo>
                  <a:lnTo>
                    <a:pt x="977" y="371"/>
                  </a:lnTo>
                  <a:lnTo>
                    <a:pt x="910" y="337"/>
                  </a:lnTo>
                  <a:lnTo>
                    <a:pt x="674" y="337"/>
                  </a:lnTo>
                  <a:lnTo>
                    <a:pt x="539" y="371"/>
                  </a:lnTo>
                  <a:lnTo>
                    <a:pt x="438" y="438"/>
                  </a:lnTo>
                  <a:lnTo>
                    <a:pt x="405" y="472"/>
                  </a:lnTo>
                  <a:lnTo>
                    <a:pt x="438" y="506"/>
                  </a:lnTo>
                  <a:lnTo>
                    <a:pt x="607" y="539"/>
                  </a:lnTo>
                  <a:lnTo>
                    <a:pt x="607" y="573"/>
                  </a:lnTo>
                  <a:lnTo>
                    <a:pt x="607" y="640"/>
                  </a:lnTo>
                  <a:lnTo>
                    <a:pt x="506" y="674"/>
                  </a:lnTo>
                  <a:lnTo>
                    <a:pt x="405" y="674"/>
                  </a:lnTo>
                  <a:lnTo>
                    <a:pt x="304" y="640"/>
                  </a:lnTo>
                  <a:lnTo>
                    <a:pt x="236" y="607"/>
                  </a:lnTo>
                  <a:lnTo>
                    <a:pt x="203" y="539"/>
                  </a:lnTo>
                  <a:lnTo>
                    <a:pt x="203" y="438"/>
                  </a:lnTo>
                  <a:lnTo>
                    <a:pt x="203" y="337"/>
                  </a:lnTo>
                  <a:lnTo>
                    <a:pt x="270" y="270"/>
                  </a:lnTo>
                  <a:lnTo>
                    <a:pt x="337" y="203"/>
                  </a:lnTo>
                  <a:lnTo>
                    <a:pt x="539" y="135"/>
                  </a:lnTo>
                  <a:lnTo>
                    <a:pt x="741" y="102"/>
                  </a:lnTo>
                  <a:lnTo>
                    <a:pt x="741" y="68"/>
                  </a:lnTo>
                  <a:lnTo>
                    <a:pt x="607" y="1"/>
                  </a:lnTo>
                  <a:lnTo>
                    <a:pt x="371" y="1"/>
                  </a:lnTo>
                  <a:close/>
                </a:path>
              </a:pathLst>
            </a:custGeom>
            <a:solidFill>
              <a:srgbClr val="BDD1D3"/>
            </a:solidFill>
            <a:ln>
              <a:noFill/>
            </a:ln>
          </p:spPr>
          <p:txBody>
            <a:bodyPr lIns="117025" tIns="117025" rIns="117025" bIns="117025" anchor="ctr"/>
            <a:lstStyle/>
            <a:p>
              <a:pPr>
                <a:defRPr/>
              </a:pPr>
              <a:endParaRPr lang="ru-RU" sz="1350"/>
            </a:p>
          </p:txBody>
        </p:sp>
        <p:sp>
          <p:nvSpPr>
            <p:cNvPr id="977" name="Shape 839">
              <a:extLst>
                <a:ext uri="{FF2B5EF4-FFF2-40B4-BE49-F238E27FC236}">
                  <a16:creationId xmlns:a16="http://schemas.microsoft.com/office/drawing/2014/main" id="{30098B2B-BF6E-FB8C-2C20-0C2C22268148}"/>
                </a:ext>
              </a:extLst>
            </p:cNvPr>
            <p:cNvSpPr>
              <a:spLocks/>
            </p:cNvSpPr>
            <p:nvPr/>
          </p:nvSpPr>
          <p:spPr bwMode="auto">
            <a:xfrm>
              <a:off x="4365275" y="3115191"/>
              <a:ext cx="19718" cy="16728"/>
            </a:xfrm>
            <a:custGeom>
              <a:avLst/>
              <a:gdLst>
                <a:gd name="T0" fmla="*/ 39843750 w 776"/>
                <a:gd name="T1" fmla="*/ 0 h 674"/>
                <a:gd name="T2" fmla="*/ 13671875 w 776"/>
                <a:gd name="T3" fmla="*/ 13281250 h 674"/>
                <a:gd name="T4" fmla="*/ 13671875 w 776"/>
                <a:gd name="T5" fmla="*/ 39453125 h 674"/>
                <a:gd name="T6" fmla="*/ 13671875 w 776"/>
                <a:gd name="T7" fmla="*/ 52734375 h 674"/>
                <a:gd name="T8" fmla="*/ 390625 w 776"/>
                <a:gd name="T9" fmla="*/ 105468750 h 674"/>
                <a:gd name="T10" fmla="*/ 390625 w 776"/>
                <a:gd name="T11" fmla="*/ 223828125 h 674"/>
                <a:gd name="T12" fmla="*/ 13671875 w 776"/>
                <a:gd name="T13" fmla="*/ 250000000 h 674"/>
                <a:gd name="T14" fmla="*/ 39843750 w 776"/>
                <a:gd name="T15" fmla="*/ 263281250 h 674"/>
                <a:gd name="T16" fmla="*/ 53125000 w 776"/>
                <a:gd name="T17" fmla="*/ 250000000 h 674"/>
                <a:gd name="T18" fmla="*/ 79296875 w 776"/>
                <a:gd name="T19" fmla="*/ 236718750 h 674"/>
                <a:gd name="T20" fmla="*/ 79296875 w 776"/>
                <a:gd name="T21" fmla="*/ 144921875 h 674"/>
                <a:gd name="T22" fmla="*/ 158203125 w 776"/>
                <a:gd name="T23" fmla="*/ 223828125 h 674"/>
                <a:gd name="T24" fmla="*/ 184375000 w 776"/>
                <a:gd name="T25" fmla="*/ 236718750 h 674"/>
                <a:gd name="T26" fmla="*/ 223828125 w 776"/>
                <a:gd name="T27" fmla="*/ 250000000 h 674"/>
                <a:gd name="T28" fmla="*/ 263281250 w 776"/>
                <a:gd name="T29" fmla="*/ 250000000 h 674"/>
                <a:gd name="T30" fmla="*/ 289843750 w 776"/>
                <a:gd name="T31" fmla="*/ 223828125 h 674"/>
                <a:gd name="T32" fmla="*/ 302734375 w 776"/>
                <a:gd name="T33" fmla="*/ 197265625 h 674"/>
                <a:gd name="T34" fmla="*/ 302734375 w 776"/>
                <a:gd name="T35" fmla="*/ 171093750 h 674"/>
                <a:gd name="T36" fmla="*/ 289843750 w 776"/>
                <a:gd name="T37" fmla="*/ 105468750 h 674"/>
                <a:gd name="T38" fmla="*/ 276562500 w 776"/>
                <a:gd name="T39" fmla="*/ 52734375 h 674"/>
                <a:gd name="T40" fmla="*/ 276562500 w 776"/>
                <a:gd name="T41" fmla="*/ 26562500 h 674"/>
                <a:gd name="T42" fmla="*/ 250390625 w 776"/>
                <a:gd name="T43" fmla="*/ 13281250 h 674"/>
                <a:gd name="T44" fmla="*/ 237109375 w 776"/>
                <a:gd name="T45" fmla="*/ 13281250 h 674"/>
                <a:gd name="T46" fmla="*/ 210937500 w 776"/>
                <a:gd name="T47" fmla="*/ 26562500 h 674"/>
                <a:gd name="T48" fmla="*/ 197656250 w 776"/>
                <a:gd name="T49" fmla="*/ 66015625 h 674"/>
                <a:gd name="T50" fmla="*/ 197656250 w 776"/>
                <a:gd name="T51" fmla="*/ 92187500 h 674"/>
                <a:gd name="T52" fmla="*/ 223828125 w 776"/>
                <a:gd name="T53" fmla="*/ 171093750 h 674"/>
                <a:gd name="T54" fmla="*/ 197656250 w 776"/>
                <a:gd name="T55" fmla="*/ 157812500 h 674"/>
                <a:gd name="T56" fmla="*/ 171484375 w 776"/>
                <a:gd name="T57" fmla="*/ 131640625 h 674"/>
                <a:gd name="T58" fmla="*/ 79296875 w 776"/>
                <a:gd name="T59" fmla="*/ 13281250 h 674"/>
                <a:gd name="T60" fmla="*/ 66015625 w 776"/>
                <a:gd name="T61" fmla="*/ 0 h 674"/>
                <a:gd name="T62" fmla="*/ 39843750 w 776"/>
                <a:gd name="T63" fmla="*/ 0 h 67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76"/>
                <a:gd name="T97" fmla="*/ 0 h 674"/>
                <a:gd name="T98" fmla="*/ 776 w 776"/>
                <a:gd name="T99" fmla="*/ 674 h 67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76" h="674" extrusionOk="0">
                  <a:moveTo>
                    <a:pt x="102" y="0"/>
                  </a:moveTo>
                  <a:lnTo>
                    <a:pt x="35" y="34"/>
                  </a:lnTo>
                  <a:lnTo>
                    <a:pt x="35" y="101"/>
                  </a:lnTo>
                  <a:lnTo>
                    <a:pt x="35" y="135"/>
                  </a:lnTo>
                  <a:lnTo>
                    <a:pt x="1" y="270"/>
                  </a:lnTo>
                  <a:lnTo>
                    <a:pt x="1" y="573"/>
                  </a:lnTo>
                  <a:lnTo>
                    <a:pt x="35" y="640"/>
                  </a:lnTo>
                  <a:lnTo>
                    <a:pt x="102" y="674"/>
                  </a:lnTo>
                  <a:lnTo>
                    <a:pt x="136" y="640"/>
                  </a:lnTo>
                  <a:lnTo>
                    <a:pt x="203" y="606"/>
                  </a:lnTo>
                  <a:lnTo>
                    <a:pt x="203" y="371"/>
                  </a:lnTo>
                  <a:lnTo>
                    <a:pt x="405" y="573"/>
                  </a:lnTo>
                  <a:lnTo>
                    <a:pt x="472" y="606"/>
                  </a:lnTo>
                  <a:lnTo>
                    <a:pt x="573" y="640"/>
                  </a:lnTo>
                  <a:lnTo>
                    <a:pt x="674" y="640"/>
                  </a:lnTo>
                  <a:lnTo>
                    <a:pt x="742" y="573"/>
                  </a:lnTo>
                  <a:lnTo>
                    <a:pt x="775" y="505"/>
                  </a:lnTo>
                  <a:lnTo>
                    <a:pt x="775" y="438"/>
                  </a:lnTo>
                  <a:lnTo>
                    <a:pt x="742" y="270"/>
                  </a:lnTo>
                  <a:lnTo>
                    <a:pt x="708" y="135"/>
                  </a:lnTo>
                  <a:lnTo>
                    <a:pt x="708" y="68"/>
                  </a:lnTo>
                  <a:lnTo>
                    <a:pt x="641" y="34"/>
                  </a:lnTo>
                  <a:lnTo>
                    <a:pt x="607" y="34"/>
                  </a:lnTo>
                  <a:lnTo>
                    <a:pt x="540" y="68"/>
                  </a:lnTo>
                  <a:lnTo>
                    <a:pt x="506" y="169"/>
                  </a:lnTo>
                  <a:lnTo>
                    <a:pt x="506" y="236"/>
                  </a:lnTo>
                  <a:lnTo>
                    <a:pt x="573" y="438"/>
                  </a:lnTo>
                  <a:lnTo>
                    <a:pt x="506" y="404"/>
                  </a:lnTo>
                  <a:lnTo>
                    <a:pt x="439" y="337"/>
                  </a:lnTo>
                  <a:lnTo>
                    <a:pt x="203" y="34"/>
                  </a:lnTo>
                  <a:lnTo>
                    <a:pt x="169" y="0"/>
                  </a:lnTo>
                  <a:lnTo>
                    <a:pt x="102" y="0"/>
                  </a:lnTo>
                  <a:close/>
                </a:path>
              </a:pathLst>
            </a:custGeom>
            <a:solidFill>
              <a:srgbClr val="BDD1D3"/>
            </a:solidFill>
            <a:ln>
              <a:noFill/>
            </a:ln>
          </p:spPr>
          <p:txBody>
            <a:bodyPr lIns="117025" tIns="117025" rIns="117025" bIns="117025" anchor="ctr"/>
            <a:lstStyle/>
            <a:p>
              <a:pPr>
                <a:defRPr/>
              </a:pPr>
              <a:endParaRPr lang="ru-RU" sz="1350"/>
            </a:p>
          </p:txBody>
        </p:sp>
        <p:sp>
          <p:nvSpPr>
            <p:cNvPr id="978" name="Shape 840">
              <a:extLst>
                <a:ext uri="{FF2B5EF4-FFF2-40B4-BE49-F238E27FC236}">
                  <a16:creationId xmlns:a16="http://schemas.microsoft.com/office/drawing/2014/main" id="{8AD61CB7-B348-21B9-AE85-06CB8E07B431}"/>
                </a:ext>
              </a:extLst>
            </p:cNvPr>
            <p:cNvSpPr>
              <a:spLocks/>
            </p:cNvSpPr>
            <p:nvPr/>
          </p:nvSpPr>
          <p:spPr bwMode="auto">
            <a:xfrm>
              <a:off x="4301342" y="3025574"/>
              <a:ext cx="65129" cy="60939"/>
            </a:xfrm>
            <a:custGeom>
              <a:avLst/>
              <a:gdLst>
                <a:gd name="T0" fmla="*/ 697265625 w 2593"/>
                <a:gd name="T1" fmla="*/ 390625 h 2425"/>
                <a:gd name="T2" fmla="*/ 500000000 w 2593"/>
                <a:gd name="T3" fmla="*/ 26562500 h 2425"/>
                <a:gd name="T4" fmla="*/ 276171875 w 2593"/>
                <a:gd name="T5" fmla="*/ 39843750 h 2425"/>
                <a:gd name="T6" fmla="*/ 52734375 w 2593"/>
                <a:gd name="T7" fmla="*/ 79296875 h 2425"/>
                <a:gd name="T8" fmla="*/ 39453125 w 2593"/>
                <a:gd name="T9" fmla="*/ 52734375 h 2425"/>
                <a:gd name="T10" fmla="*/ 39453125 w 2593"/>
                <a:gd name="T11" fmla="*/ 39843750 h 2425"/>
                <a:gd name="T12" fmla="*/ 13281250 w 2593"/>
                <a:gd name="T13" fmla="*/ 39843750 h 2425"/>
                <a:gd name="T14" fmla="*/ 0 w 2593"/>
                <a:gd name="T15" fmla="*/ 52734375 h 2425"/>
                <a:gd name="T16" fmla="*/ 0 w 2593"/>
                <a:gd name="T17" fmla="*/ 171093750 h 2425"/>
                <a:gd name="T18" fmla="*/ 0 w 2593"/>
                <a:gd name="T19" fmla="*/ 289453125 h 2425"/>
                <a:gd name="T20" fmla="*/ 13281250 w 2593"/>
                <a:gd name="T21" fmla="*/ 526171875 h 2425"/>
                <a:gd name="T22" fmla="*/ 13281250 w 2593"/>
                <a:gd name="T23" fmla="*/ 723437500 h 2425"/>
                <a:gd name="T24" fmla="*/ 26171875 w 2593"/>
                <a:gd name="T25" fmla="*/ 828906250 h 2425"/>
                <a:gd name="T26" fmla="*/ 39453125 w 2593"/>
                <a:gd name="T27" fmla="*/ 933984375 h 2425"/>
                <a:gd name="T28" fmla="*/ 52734375 w 2593"/>
                <a:gd name="T29" fmla="*/ 933984375 h 2425"/>
                <a:gd name="T30" fmla="*/ 52734375 w 2593"/>
                <a:gd name="T31" fmla="*/ 947265625 h 2425"/>
                <a:gd name="T32" fmla="*/ 78906250 w 2593"/>
                <a:gd name="T33" fmla="*/ 933984375 h 2425"/>
                <a:gd name="T34" fmla="*/ 512890625 w 2593"/>
                <a:gd name="T35" fmla="*/ 933984375 h 2425"/>
                <a:gd name="T36" fmla="*/ 710156250 w 2593"/>
                <a:gd name="T37" fmla="*/ 920703125 h 2425"/>
                <a:gd name="T38" fmla="*/ 815625000 w 2593"/>
                <a:gd name="T39" fmla="*/ 907812500 h 2425"/>
                <a:gd name="T40" fmla="*/ 907421875 w 2593"/>
                <a:gd name="T41" fmla="*/ 894531250 h 2425"/>
                <a:gd name="T42" fmla="*/ 920703125 w 2593"/>
                <a:gd name="T43" fmla="*/ 907812500 h 2425"/>
                <a:gd name="T44" fmla="*/ 933984375 w 2593"/>
                <a:gd name="T45" fmla="*/ 907812500 h 2425"/>
                <a:gd name="T46" fmla="*/ 973437500 w 2593"/>
                <a:gd name="T47" fmla="*/ 894531250 h 2425"/>
                <a:gd name="T48" fmla="*/ 999609375 w 2593"/>
                <a:gd name="T49" fmla="*/ 855078125 h 2425"/>
                <a:gd name="T50" fmla="*/ 999609375 w 2593"/>
                <a:gd name="T51" fmla="*/ 815625000 h 2425"/>
                <a:gd name="T52" fmla="*/ 1012890625 w 2593"/>
                <a:gd name="T53" fmla="*/ 762890625 h 2425"/>
                <a:gd name="T54" fmla="*/ 999609375 w 2593"/>
                <a:gd name="T55" fmla="*/ 671093750 h 2425"/>
                <a:gd name="T56" fmla="*/ 986328125 w 2593"/>
                <a:gd name="T57" fmla="*/ 578906250 h 2425"/>
                <a:gd name="T58" fmla="*/ 986328125 w 2593"/>
                <a:gd name="T59" fmla="*/ 289453125 h 2425"/>
                <a:gd name="T60" fmla="*/ 960156250 w 2593"/>
                <a:gd name="T61" fmla="*/ 158203125 h 2425"/>
                <a:gd name="T62" fmla="*/ 933984375 w 2593"/>
                <a:gd name="T63" fmla="*/ 92187500 h 2425"/>
                <a:gd name="T64" fmla="*/ 907421875 w 2593"/>
                <a:gd name="T65" fmla="*/ 39843750 h 2425"/>
                <a:gd name="T66" fmla="*/ 894531250 w 2593"/>
                <a:gd name="T67" fmla="*/ 39843750 h 2425"/>
                <a:gd name="T68" fmla="*/ 881250000 w 2593"/>
                <a:gd name="T69" fmla="*/ 79296875 h 2425"/>
                <a:gd name="T70" fmla="*/ 881250000 w 2593"/>
                <a:gd name="T71" fmla="*/ 131640625 h 2425"/>
                <a:gd name="T72" fmla="*/ 881250000 w 2593"/>
                <a:gd name="T73" fmla="*/ 237109375 h 2425"/>
                <a:gd name="T74" fmla="*/ 894531250 w 2593"/>
                <a:gd name="T75" fmla="*/ 447265625 h 2425"/>
                <a:gd name="T76" fmla="*/ 907421875 w 2593"/>
                <a:gd name="T77" fmla="*/ 644531250 h 2425"/>
                <a:gd name="T78" fmla="*/ 907421875 w 2593"/>
                <a:gd name="T79" fmla="*/ 841796875 h 2425"/>
                <a:gd name="T80" fmla="*/ 815625000 w 2593"/>
                <a:gd name="T81" fmla="*/ 828906250 h 2425"/>
                <a:gd name="T82" fmla="*/ 710156250 w 2593"/>
                <a:gd name="T83" fmla="*/ 815625000 h 2425"/>
                <a:gd name="T84" fmla="*/ 500000000 w 2593"/>
                <a:gd name="T85" fmla="*/ 815625000 h 2425"/>
                <a:gd name="T86" fmla="*/ 105078125 w 2593"/>
                <a:gd name="T87" fmla="*/ 855078125 h 2425"/>
                <a:gd name="T88" fmla="*/ 92187500 w 2593"/>
                <a:gd name="T89" fmla="*/ 855078125 h 2425"/>
                <a:gd name="T90" fmla="*/ 105078125 w 2593"/>
                <a:gd name="T91" fmla="*/ 750000000 h 2425"/>
                <a:gd name="T92" fmla="*/ 105078125 w 2593"/>
                <a:gd name="T93" fmla="*/ 657812500 h 2425"/>
                <a:gd name="T94" fmla="*/ 92187500 w 2593"/>
                <a:gd name="T95" fmla="*/ 447265625 h 2425"/>
                <a:gd name="T96" fmla="*/ 78906250 w 2593"/>
                <a:gd name="T97" fmla="*/ 302734375 h 2425"/>
                <a:gd name="T98" fmla="*/ 65625000 w 2593"/>
                <a:gd name="T99" fmla="*/ 158203125 h 2425"/>
                <a:gd name="T100" fmla="*/ 315625000 w 2593"/>
                <a:gd name="T101" fmla="*/ 131640625 h 2425"/>
                <a:gd name="T102" fmla="*/ 565625000 w 2593"/>
                <a:gd name="T103" fmla="*/ 105468750 h 2425"/>
                <a:gd name="T104" fmla="*/ 736718750 w 2593"/>
                <a:gd name="T105" fmla="*/ 92187500 h 2425"/>
                <a:gd name="T106" fmla="*/ 815625000 w 2593"/>
                <a:gd name="T107" fmla="*/ 79296875 h 2425"/>
                <a:gd name="T108" fmla="*/ 894531250 w 2593"/>
                <a:gd name="T109" fmla="*/ 39843750 h 2425"/>
                <a:gd name="T110" fmla="*/ 894531250 w 2593"/>
                <a:gd name="T111" fmla="*/ 26562500 h 2425"/>
                <a:gd name="T112" fmla="*/ 841796875 w 2593"/>
                <a:gd name="T113" fmla="*/ 13281250 h 2425"/>
                <a:gd name="T114" fmla="*/ 802343750 w 2593"/>
                <a:gd name="T115" fmla="*/ 390625 h 2425"/>
                <a:gd name="T116" fmla="*/ 697265625 w 2593"/>
                <a:gd name="T117" fmla="*/ 390625 h 2425"/>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2593"/>
                <a:gd name="T178" fmla="*/ 0 h 2425"/>
                <a:gd name="T179" fmla="*/ 2593 w 2593"/>
                <a:gd name="T180" fmla="*/ 2425 h 2425"/>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2593" h="2425" extrusionOk="0">
                  <a:moveTo>
                    <a:pt x="1785" y="1"/>
                  </a:moveTo>
                  <a:lnTo>
                    <a:pt x="1280" y="68"/>
                  </a:lnTo>
                  <a:lnTo>
                    <a:pt x="707" y="102"/>
                  </a:lnTo>
                  <a:lnTo>
                    <a:pt x="135" y="203"/>
                  </a:lnTo>
                  <a:lnTo>
                    <a:pt x="101" y="135"/>
                  </a:lnTo>
                  <a:lnTo>
                    <a:pt x="101" y="102"/>
                  </a:lnTo>
                  <a:lnTo>
                    <a:pt x="34" y="102"/>
                  </a:lnTo>
                  <a:lnTo>
                    <a:pt x="0" y="135"/>
                  </a:lnTo>
                  <a:lnTo>
                    <a:pt x="0" y="438"/>
                  </a:lnTo>
                  <a:lnTo>
                    <a:pt x="0" y="741"/>
                  </a:lnTo>
                  <a:lnTo>
                    <a:pt x="34" y="1347"/>
                  </a:lnTo>
                  <a:lnTo>
                    <a:pt x="34" y="1852"/>
                  </a:lnTo>
                  <a:lnTo>
                    <a:pt x="67" y="2122"/>
                  </a:lnTo>
                  <a:lnTo>
                    <a:pt x="101" y="2391"/>
                  </a:lnTo>
                  <a:lnTo>
                    <a:pt x="135" y="2391"/>
                  </a:lnTo>
                  <a:lnTo>
                    <a:pt x="135" y="2425"/>
                  </a:lnTo>
                  <a:lnTo>
                    <a:pt x="202" y="2391"/>
                  </a:lnTo>
                  <a:lnTo>
                    <a:pt x="1313" y="2391"/>
                  </a:lnTo>
                  <a:lnTo>
                    <a:pt x="1818" y="2357"/>
                  </a:lnTo>
                  <a:lnTo>
                    <a:pt x="2088" y="2324"/>
                  </a:lnTo>
                  <a:lnTo>
                    <a:pt x="2323" y="2290"/>
                  </a:lnTo>
                  <a:lnTo>
                    <a:pt x="2357" y="2324"/>
                  </a:lnTo>
                  <a:lnTo>
                    <a:pt x="2391" y="2324"/>
                  </a:lnTo>
                  <a:lnTo>
                    <a:pt x="2492" y="2290"/>
                  </a:lnTo>
                  <a:lnTo>
                    <a:pt x="2559" y="2189"/>
                  </a:lnTo>
                  <a:lnTo>
                    <a:pt x="2559" y="2088"/>
                  </a:lnTo>
                  <a:lnTo>
                    <a:pt x="2593" y="1953"/>
                  </a:lnTo>
                  <a:lnTo>
                    <a:pt x="2559" y="1718"/>
                  </a:lnTo>
                  <a:lnTo>
                    <a:pt x="2525" y="1482"/>
                  </a:lnTo>
                  <a:lnTo>
                    <a:pt x="2525" y="741"/>
                  </a:lnTo>
                  <a:lnTo>
                    <a:pt x="2458" y="405"/>
                  </a:lnTo>
                  <a:lnTo>
                    <a:pt x="2391" y="236"/>
                  </a:lnTo>
                  <a:lnTo>
                    <a:pt x="2323" y="102"/>
                  </a:lnTo>
                  <a:lnTo>
                    <a:pt x="2290" y="102"/>
                  </a:lnTo>
                  <a:lnTo>
                    <a:pt x="2256" y="203"/>
                  </a:lnTo>
                  <a:lnTo>
                    <a:pt x="2256" y="337"/>
                  </a:lnTo>
                  <a:lnTo>
                    <a:pt x="2256" y="607"/>
                  </a:lnTo>
                  <a:lnTo>
                    <a:pt x="2290" y="1145"/>
                  </a:lnTo>
                  <a:lnTo>
                    <a:pt x="2323" y="1650"/>
                  </a:lnTo>
                  <a:lnTo>
                    <a:pt x="2323" y="2155"/>
                  </a:lnTo>
                  <a:lnTo>
                    <a:pt x="2088" y="2122"/>
                  </a:lnTo>
                  <a:lnTo>
                    <a:pt x="1818" y="2088"/>
                  </a:lnTo>
                  <a:lnTo>
                    <a:pt x="1280" y="2088"/>
                  </a:lnTo>
                  <a:lnTo>
                    <a:pt x="269" y="2189"/>
                  </a:lnTo>
                  <a:lnTo>
                    <a:pt x="236" y="2189"/>
                  </a:lnTo>
                  <a:lnTo>
                    <a:pt x="269" y="1920"/>
                  </a:lnTo>
                  <a:lnTo>
                    <a:pt x="269" y="1684"/>
                  </a:lnTo>
                  <a:lnTo>
                    <a:pt x="236" y="1145"/>
                  </a:lnTo>
                  <a:lnTo>
                    <a:pt x="202" y="775"/>
                  </a:lnTo>
                  <a:lnTo>
                    <a:pt x="168" y="405"/>
                  </a:lnTo>
                  <a:lnTo>
                    <a:pt x="808" y="337"/>
                  </a:lnTo>
                  <a:lnTo>
                    <a:pt x="1448" y="270"/>
                  </a:lnTo>
                  <a:lnTo>
                    <a:pt x="1886" y="236"/>
                  </a:lnTo>
                  <a:lnTo>
                    <a:pt x="2088" y="203"/>
                  </a:lnTo>
                  <a:lnTo>
                    <a:pt x="2290" y="102"/>
                  </a:lnTo>
                  <a:lnTo>
                    <a:pt x="2290" y="68"/>
                  </a:lnTo>
                  <a:lnTo>
                    <a:pt x="2155" y="34"/>
                  </a:lnTo>
                  <a:lnTo>
                    <a:pt x="2054" y="1"/>
                  </a:lnTo>
                  <a:lnTo>
                    <a:pt x="1785" y="1"/>
                  </a:lnTo>
                  <a:close/>
                </a:path>
              </a:pathLst>
            </a:custGeom>
            <a:solidFill>
              <a:srgbClr val="BDD1D3"/>
            </a:solidFill>
            <a:ln>
              <a:noFill/>
            </a:ln>
          </p:spPr>
          <p:txBody>
            <a:bodyPr lIns="117025" tIns="117025" rIns="117025" bIns="117025" anchor="ctr"/>
            <a:lstStyle/>
            <a:p>
              <a:pPr>
                <a:defRPr/>
              </a:pPr>
              <a:endParaRPr lang="ru-RU" sz="1350"/>
            </a:p>
          </p:txBody>
        </p:sp>
      </p:grpSp>
      <p:sp>
        <p:nvSpPr>
          <p:cNvPr id="841" name="Shape 841"/>
          <p:cNvSpPr txBox="1">
            <a:spLocks noGrp="1"/>
          </p:cNvSpPr>
          <p:nvPr>
            <p:ph type="title"/>
          </p:nvPr>
        </p:nvSpPr>
        <p:spPr>
          <a:xfrm>
            <a:off x="1509002" y="830700"/>
            <a:ext cx="9173999" cy="777000"/>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842" name="Shape 842"/>
          <p:cNvSpPr txBox="1">
            <a:spLocks noGrp="1"/>
          </p:cNvSpPr>
          <p:nvPr>
            <p:ph type="body" idx="1"/>
          </p:nvPr>
        </p:nvSpPr>
        <p:spPr>
          <a:xfrm>
            <a:off x="1509002" y="1750402"/>
            <a:ext cx="9173999" cy="4664999"/>
          </a:xfrm>
          <a:prstGeom prst="rect">
            <a:avLst/>
          </a:prstGeom>
        </p:spPr>
        <p:txBody>
          <a:bodyPr/>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Tree>
    <p:extLst>
      <p:ext uri="{BB962C8B-B14F-4D97-AF65-F5344CB8AC3E}">
        <p14:creationId xmlns:p14="http://schemas.microsoft.com/office/powerpoint/2010/main" val="15574627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диаграмма и текст слева">
    <p:spTree>
      <p:nvGrpSpPr>
        <p:cNvPr id="1" name=""/>
        <p:cNvGrpSpPr/>
        <p:nvPr/>
      </p:nvGrpSpPr>
      <p:grpSpPr>
        <a:xfrm>
          <a:off x="0" y="0"/>
          <a:ext cx="0" cy="0"/>
          <a:chOff x="0" y="0"/>
          <a:chExt cx="0" cy="0"/>
        </a:xfrm>
      </p:grpSpPr>
      <p:sp>
        <p:nvSpPr>
          <p:cNvPr id="2" name="Название 1"/>
          <p:cNvSpPr>
            <a:spLocks noGrp="1"/>
          </p:cNvSpPr>
          <p:nvPr>
            <p:ph type="title"/>
          </p:nvPr>
        </p:nvSpPr>
        <p:spPr>
          <a:xfrm>
            <a:off x="7007655" y="1583970"/>
            <a:ext cx="4574744" cy="775409"/>
          </a:xfrm>
        </p:spPr>
        <p:txBody>
          <a:bodyPr anchorCtr="0">
            <a:noAutofit/>
          </a:bodyPr>
          <a:lstStyle/>
          <a:p>
            <a:r>
              <a:rPr lang="en-US"/>
              <a:t>Образец заголовка</a:t>
            </a:r>
            <a:endParaRPr lang="ru-RU"/>
          </a:p>
        </p:txBody>
      </p:sp>
      <p:sp>
        <p:nvSpPr>
          <p:cNvPr id="4" name="Содержимое 3"/>
          <p:cNvSpPr>
            <a:spLocks noGrp="1"/>
          </p:cNvSpPr>
          <p:nvPr>
            <p:ph sz="half" idx="2"/>
          </p:nvPr>
        </p:nvSpPr>
        <p:spPr>
          <a:xfrm>
            <a:off x="2042585" y="1583970"/>
            <a:ext cx="4560707" cy="4319415"/>
          </a:xfrm>
        </p:spPr>
        <p:txBody>
          <a:bodyPr/>
          <a:lstStyle>
            <a:lvl1pPr>
              <a:lnSpc>
                <a:spcPct val="100000"/>
              </a:lnSpc>
              <a:defRPr sz="1275"/>
            </a:lvl1pPr>
            <a:lvl2pPr>
              <a:defRPr sz="900"/>
            </a:lvl2pPr>
            <a:lvl3pPr>
              <a:defRPr sz="900"/>
            </a:lvl3pPr>
            <a:lvl4pPr>
              <a:defRPr sz="900"/>
            </a:lvl4pPr>
            <a:lvl5pPr>
              <a:defRPr sz="900"/>
            </a:lvl5pPr>
            <a:lvl6pPr>
              <a:defRPr sz="1350"/>
            </a:lvl6pPr>
            <a:lvl7pPr>
              <a:defRPr sz="1350"/>
            </a:lvl7pPr>
            <a:lvl8pPr>
              <a:defRPr sz="1350"/>
            </a:lvl8pPr>
            <a:lvl9pPr>
              <a:defRPr sz="135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10" name="Диаграмма 9"/>
          <p:cNvSpPr>
            <a:spLocks noGrp="1"/>
          </p:cNvSpPr>
          <p:nvPr>
            <p:ph type="chart" sz="quarter" idx="13"/>
          </p:nvPr>
        </p:nvSpPr>
        <p:spPr>
          <a:xfrm>
            <a:off x="7008286" y="2482854"/>
            <a:ext cx="4574116" cy="3420533"/>
          </a:xfrm>
        </p:spPr>
        <p:txBody>
          <a:bodyPr rtlCol="0">
            <a:normAutofit/>
          </a:bodyPr>
          <a:lstStyle>
            <a:lvl1pPr>
              <a:defRPr sz="900" b="0">
                <a:solidFill>
                  <a:schemeClr val="tx1">
                    <a:lumMod val="50000"/>
                    <a:lumOff val="50000"/>
                  </a:schemeClr>
                </a:solidFill>
              </a:defRPr>
            </a:lvl1pPr>
          </a:lstStyle>
          <a:p>
            <a:pPr lvl="0"/>
            <a:endParaRPr lang="ru-RU" noProof="0"/>
          </a:p>
        </p:txBody>
      </p:sp>
    </p:spTree>
    <p:extLst>
      <p:ext uri="{BB962C8B-B14F-4D97-AF65-F5344CB8AC3E}">
        <p14:creationId xmlns:p14="http://schemas.microsoft.com/office/powerpoint/2010/main" val="24819293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4_Пустой слайд">
    <p:spTree>
      <p:nvGrpSpPr>
        <p:cNvPr id="1" name=""/>
        <p:cNvGrpSpPr/>
        <p:nvPr/>
      </p:nvGrpSpPr>
      <p:grpSpPr>
        <a:xfrm>
          <a:off x="0" y="0"/>
          <a:ext cx="0" cy="0"/>
          <a:chOff x="0" y="0"/>
          <a:chExt cx="0" cy="0"/>
        </a:xfrm>
      </p:grpSpPr>
      <p:sp>
        <p:nvSpPr>
          <p:cNvPr id="2" name="object 2">
            <a:extLst>
              <a:ext uri="{FF2B5EF4-FFF2-40B4-BE49-F238E27FC236}">
                <a16:creationId xmlns:a16="http://schemas.microsoft.com/office/drawing/2014/main" id="{A664B26F-94D3-B985-F2D0-1E2121120F07}"/>
              </a:ext>
            </a:extLst>
          </p:cNvPr>
          <p:cNvSpPr/>
          <p:nvPr userDrawn="1"/>
        </p:nvSpPr>
        <p:spPr>
          <a:xfrm flipV="1">
            <a:off x="0" y="530225"/>
            <a:ext cx="12192000" cy="374650"/>
          </a:xfrm>
          <a:custGeom>
            <a:avLst/>
            <a:gdLst/>
            <a:ahLst/>
            <a:cxnLst/>
            <a:rect l="l" t="t" r="r" b="b"/>
            <a:pathLst>
              <a:path w="4416425">
                <a:moveTo>
                  <a:pt x="0" y="0"/>
                </a:moveTo>
                <a:lnTo>
                  <a:pt x="4415994" y="0"/>
                </a:lnTo>
              </a:path>
            </a:pathLst>
          </a:custGeom>
          <a:ln w="12700">
            <a:solidFill>
              <a:schemeClr val="bg1">
                <a:lumMod val="85000"/>
              </a:schemeClr>
            </a:solidFill>
          </a:ln>
        </p:spPr>
        <p:txBody>
          <a:bodyPr lIns="0" tIns="0" rIns="0" bIns="0"/>
          <a:lstStyle/>
          <a:p>
            <a:pPr defTabSz="685800" hangingPunct="1">
              <a:defRPr/>
            </a:pPr>
            <a:endParaRPr sz="2900" dirty="0">
              <a:solidFill>
                <a:prstClr val="black"/>
              </a:solidFill>
              <a:latin typeface="Calibri" panose="020F0502020204030204"/>
              <a:cs typeface="+mn-cs"/>
            </a:endParaRPr>
          </a:p>
        </p:txBody>
      </p:sp>
      <p:sp>
        <p:nvSpPr>
          <p:cNvPr id="6" name="Holder 2"/>
          <p:cNvSpPr>
            <a:spLocks noGrp="1"/>
          </p:cNvSpPr>
          <p:nvPr>
            <p:ph type="title"/>
          </p:nvPr>
        </p:nvSpPr>
        <p:spPr>
          <a:xfrm>
            <a:off x="6267763" y="46983"/>
            <a:ext cx="5789968" cy="348813"/>
          </a:xfrm>
          <a:prstGeom prst="rect">
            <a:avLst/>
          </a:prstGeom>
        </p:spPr>
        <p:txBody>
          <a:bodyPr lIns="0" tIns="0" rIns="0" bIns="0"/>
          <a:lstStyle>
            <a:lvl1pPr algn="r">
              <a:defRPr sz="1700" b="1" i="0">
                <a:solidFill>
                  <a:schemeClr val="tx2"/>
                </a:solidFill>
                <a:latin typeface="Arial"/>
                <a:cs typeface="Arial"/>
              </a:defRPr>
            </a:lvl1pPr>
          </a:lstStyle>
          <a:p>
            <a:endParaRPr dirty="0"/>
          </a:p>
        </p:txBody>
      </p:sp>
      <p:sp>
        <p:nvSpPr>
          <p:cNvPr id="3" name="Дата 1">
            <a:extLst>
              <a:ext uri="{FF2B5EF4-FFF2-40B4-BE49-F238E27FC236}">
                <a16:creationId xmlns:a16="http://schemas.microsoft.com/office/drawing/2014/main" id="{4D2038E3-C43D-21AD-E52A-0511005E246A}"/>
              </a:ext>
            </a:extLst>
          </p:cNvPr>
          <p:cNvSpPr>
            <a:spLocks noGrp="1"/>
          </p:cNvSpPr>
          <p:nvPr>
            <p:ph type="dt" sz="half" idx="10"/>
          </p:nvPr>
        </p:nvSpPr>
        <p:spPr>
          <a:xfrm>
            <a:off x="609600" y="6378576"/>
            <a:ext cx="2804584" cy="574675"/>
          </a:xfrm>
        </p:spPr>
        <p:txBody>
          <a:bodyPr/>
          <a:lstStyle>
            <a:lvl1pPr>
              <a:defRPr>
                <a:solidFill>
                  <a:prstClr val="black">
                    <a:tint val="75000"/>
                  </a:prstClr>
                </a:solidFill>
              </a:defRPr>
            </a:lvl1pPr>
          </a:lstStyle>
          <a:p>
            <a:pPr>
              <a:defRPr/>
            </a:pPr>
            <a:fld id="{B528B1B3-B3CA-4F85-AE11-7CC9DC0A9851}" type="datetime1">
              <a:rPr lang="ru-RU"/>
              <a:pPr>
                <a:defRPr/>
              </a:pPr>
              <a:t>28.09.2024</a:t>
            </a:fld>
            <a:endParaRPr lang="ru-RU" dirty="0"/>
          </a:p>
        </p:txBody>
      </p:sp>
      <p:sp>
        <p:nvSpPr>
          <p:cNvPr id="4" name="Нижний колонтитул 2">
            <a:extLst>
              <a:ext uri="{FF2B5EF4-FFF2-40B4-BE49-F238E27FC236}">
                <a16:creationId xmlns:a16="http://schemas.microsoft.com/office/drawing/2014/main" id="{B92C5F40-0D6F-07E0-1099-72FDD34B55AA}"/>
              </a:ext>
            </a:extLst>
          </p:cNvPr>
          <p:cNvSpPr>
            <a:spLocks noGrp="1"/>
          </p:cNvSpPr>
          <p:nvPr>
            <p:ph type="ftr" sz="quarter" idx="11"/>
          </p:nvPr>
        </p:nvSpPr>
        <p:spPr>
          <a:xfrm>
            <a:off x="4144434" y="6378576"/>
            <a:ext cx="3903133" cy="574675"/>
          </a:xfrm>
        </p:spPr>
        <p:txBody>
          <a:bodyPr/>
          <a:lstStyle>
            <a:lvl1pPr>
              <a:defRPr>
                <a:solidFill>
                  <a:prstClr val="black">
                    <a:tint val="75000"/>
                  </a:prstClr>
                </a:solidFill>
              </a:defRPr>
            </a:lvl1pPr>
          </a:lstStyle>
          <a:p>
            <a:pPr>
              <a:defRPr/>
            </a:pPr>
            <a:endParaRPr lang="ru-RU"/>
          </a:p>
        </p:txBody>
      </p:sp>
      <p:sp>
        <p:nvSpPr>
          <p:cNvPr id="5" name="Holder 5">
            <a:extLst>
              <a:ext uri="{FF2B5EF4-FFF2-40B4-BE49-F238E27FC236}">
                <a16:creationId xmlns:a16="http://schemas.microsoft.com/office/drawing/2014/main" id="{4413D52F-9BDF-1703-3694-9822E27F9BA3}"/>
              </a:ext>
            </a:extLst>
          </p:cNvPr>
          <p:cNvSpPr>
            <a:spLocks noGrp="1"/>
          </p:cNvSpPr>
          <p:nvPr>
            <p:ph type="sldNum" sz="quarter" idx="12"/>
          </p:nvPr>
        </p:nvSpPr>
        <p:spPr>
          <a:xfrm>
            <a:off x="9254067" y="6394450"/>
            <a:ext cx="2804584" cy="349250"/>
          </a:xfrm>
        </p:spPr>
        <p:txBody>
          <a:bodyPr lIns="0" tIns="0" rIns="0" bIns="0"/>
          <a:lstStyle>
            <a:lvl1pPr algn="r">
              <a:defRPr>
                <a:solidFill>
                  <a:srgbClr val="44546A"/>
                </a:solidFill>
              </a:defRPr>
            </a:lvl1pPr>
          </a:lstStyle>
          <a:p>
            <a:pPr>
              <a:defRPr/>
            </a:pPr>
            <a:fld id="{4F09098D-ECB6-45F7-A66E-7374E36FEE0E}" type="slidenum">
              <a:rPr lang="ru-RU"/>
              <a:pPr>
                <a:defRPr/>
              </a:pPr>
              <a:t>‹#›</a:t>
            </a:fld>
            <a:endParaRPr lang="ru-RU" dirty="0"/>
          </a:p>
        </p:txBody>
      </p:sp>
    </p:spTree>
    <p:extLst>
      <p:ext uri="{BB962C8B-B14F-4D97-AF65-F5344CB8AC3E}">
        <p14:creationId xmlns:p14="http://schemas.microsoft.com/office/powerpoint/2010/main" val="189493298"/>
      </p:ext>
    </p:extLst>
  </p:cSld>
  <p:clrMapOvr>
    <a:masterClrMapping/>
  </p:clrMapOvr>
  <p:transition advClick="0"/>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Пустой слайд">
    <p:spTree>
      <p:nvGrpSpPr>
        <p:cNvPr id="1" name=""/>
        <p:cNvGrpSpPr/>
        <p:nvPr/>
      </p:nvGrpSpPr>
      <p:grpSpPr>
        <a:xfrm>
          <a:off x="0" y="0"/>
          <a:ext cx="0" cy="0"/>
          <a:chOff x="0" y="0"/>
          <a:chExt cx="0" cy="0"/>
        </a:xfrm>
      </p:grpSpPr>
      <p:sp>
        <p:nvSpPr>
          <p:cNvPr id="3" name="object 2"/>
          <p:cNvSpPr/>
          <p:nvPr userDrawn="1"/>
        </p:nvSpPr>
        <p:spPr>
          <a:xfrm flipV="1">
            <a:off x="0" y="529167"/>
            <a:ext cx="12192000" cy="374651"/>
          </a:xfrm>
          <a:custGeom>
            <a:avLst/>
            <a:gdLst/>
            <a:ahLst/>
            <a:cxnLst/>
            <a:rect l="l" t="t" r="r" b="b"/>
            <a:pathLst>
              <a:path w="4416425">
                <a:moveTo>
                  <a:pt x="0" y="0"/>
                </a:moveTo>
                <a:lnTo>
                  <a:pt x="4415994" y="0"/>
                </a:lnTo>
              </a:path>
            </a:pathLst>
          </a:custGeom>
          <a:ln w="12700">
            <a:solidFill>
              <a:schemeClr val="bg1">
                <a:lumMod val="85000"/>
              </a:schemeClr>
            </a:solidFill>
          </a:ln>
        </p:spPr>
        <p:txBody>
          <a:bodyPr lIns="0" tIns="0" rIns="0" bIns="0"/>
          <a:lstStyle/>
          <a:p>
            <a:pPr defTabSz="1932384" fontAlgn="auto">
              <a:spcBef>
                <a:spcPts val="0"/>
              </a:spcBef>
              <a:spcAft>
                <a:spcPts val="0"/>
              </a:spcAft>
              <a:defRPr/>
            </a:pPr>
            <a:endParaRPr sz="3808">
              <a:latin typeface="+mn-lt"/>
              <a:cs typeface="+mn-cs"/>
            </a:endParaRPr>
          </a:p>
        </p:txBody>
      </p:sp>
      <p:sp>
        <p:nvSpPr>
          <p:cNvPr id="6" name="Holder 2"/>
          <p:cNvSpPr>
            <a:spLocks noGrp="1"/>
          </p:cNvSpPr>
          <p:nvPr>
            <p:ph type="title"/>
          </p:nvPr>
        </p:nvSpPr>
        <p:spPr>
          <a:xfrm>
            <a:off x="6267763" y="46977"/>
            <a:ext cx="5789968" cy="358445"/>
          </a:xfrm>
          <a:prstGeom prst="rect">
            <a:avLst/>
          </a:prstGeom>
        </p:spPr>
        <p:txBody>
          <a:bodyPr/>
          <a:lstStyle>
            <a:lvl1pPr algn="r">
              <a:defRPr sz="2329" b="1" i="0">
                <a:solidFill>
                  <a:schemeClr val="tx2"/>
                </a:solidFill>
                <a:latin typeface="Arial"/>
                <a:cs typeface="Arial"/>
              </a:defRPr>
            </a:lvl1pPr>
          </a:lstStyle>
          <a:p>
            <a:endParaRPr dirty="0"/>
          </a:p>
        </p:txBody>
      </p:sp>
      <p:sp>
        <p:nvSpPr>
          <p:cNvPr id="4" name="Дата 1"/>
          <p:cNvSpPr>
            <a:spLocks noGrp="1"/>
          </p:cNvSpPr>
          <p:nvPr>
            <p:ph type="dt" sz="half" idx="10"/>
          </p:nvPr>
        </p:nvSpPr>
        <p:spPr/>
        <p:txBody>
          <a:bodyPr/>
          <a:lstStyle>
            <a:lvl1pPr>
              <a:defRPr/>
            </a:lvl1pPr>
          </a:lstStyle>
          <a:p>
            <a:pPr>
              <a:defRPr/>
            </a:pPr>
            <a:fld id="{A4676B8E-12C6-48B0-B7BA-ECEDCEC8D199}" type="datetime1">
              <a:rPr lang="en-US"/>
              <a:pPr>
                <a:defRPr/>
              </a:pPr>
              <a:t>9/28/2024</a:t>
            </a:fld>
            <a:endParaRPr lang="ru-RU"/>
          </a:p>
        </p:txBody>
      </p:sp>
      <p:sp>
        <p:nvSpPr>
          <p:cNvPr id="5" name="Нижний колонтитул 2"/>
          <p:cNvSpPr>
            <a:spLocks noGrp="1"/>
          </p:cNvSpPr>
          <p:nvPr>
            <p:ph type="ftr" sz="quarter" idx="11"/>
          </p:nvPr>
        </p:nvSpPr>
        <p:spPr/>
        <p:txBody>
          <a:bodyPr/>
          <a:lstStyle>
            <a:lvl1pPr>
              <a:defRPr/>
            </a:lvl1pPr>
          </a:lstStyle>
          <a:p>
            <a:pPr>
              <a:defRPr/>
            </a:pPr>
            <a:endParaRPr lang="ru-RU"/>
          </a:p>
        </p:txBody>
      </p:sp>
      <p:sp>
        <p:nvSpPr>
          <p:cNvPr id="7" name="Holder 5"/>
          <p:cNvSpPr>
            <a:spLocks noGrp="1"/>
          </p:cNvSpPr>
          <p:nvPr>
            <p:ph type="sldNum" sz="quarter" idx="12"/>
          </p:nvPr>
        </p:nvSpPr>
        <p:spPr/>
        <p:txBody>
          <a:bodyPr/>
          <a:lstStyle>
            <a:lvl1pPr algn="r">
              <a:defRPr>
                <a:solidFill>
                  <a:schemeClr val="tx2"/>
                </a:solidFill>
              </a:defRPr>
            </a:lvl1pPr>
          </a:lstStyle>
          <a:p>
            <a:pPr>
              <a:defRPr/>
            </a:pPr>
            <a:fld id="{C6A08883-8662-48F3-A02B-8FC46F1AB7DD}" type="slidenum">
              <a:rPr lang="ru-RU"/>
              <a:pPr>
                <a:defRPr/>
              </a:pPr>
              <a:t>‹#›</a:t>
            </a:fld>
            <a:endParaRPr lang="ru-RU"/>
          </a:p>
        </p:txBody>
      </p:sp>
    </p:spTree>
    <p:extLst>
      <p:ext uri="{BB962C8B-B14F-4D97-AF65-F5344CB8AC3E}">
        <p14:creationId xmlns:p14="http://schemas.microsoft.com/office/powerpoint/2010/main" val="38711473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userDrawn="1">
  <p:cSld name="2_Сравнение">
    <p:spTree>
      <p:nvGrpSpPr>
        <p:cNvPr id="1" name=""/>
        <p:cNvGrpSpPr/>
        <p:nvPr/>
      </p:nvGrpSpPr>
      <p:grpSpPr>
        <a:xfrm>
          <a:off x="0" y="0"/>
          <a:ext cx="0" cy="0"/>
          <a:chOff x="0" y="0"/>
          <a:chExt cx="0" cy="0"/>
        </a:xfrm>
      </p:grpSpPr>
      <p:sp>
        <p:nvSpPr>
          <p:cNvPr id="7" name="Прямоугольник 6"/>
          <p:cNvSpPr/>
          <p:nvPr userDrawn="1"/>
        </p:nvSpPr>
        <p:spPr>
          <a:xfrm>
            <a:off x="721791" y="9"/>
            <a:ext cx="618067" cy="379413"/>
          </a:xfrm>
          <a:prstGeom prst="rect">
            <a:avLst/>
          </a:prstGeom>
        </p:spPr>
        <p:txBody>
          <a:bodyPr wrap="none">
            <a:normAutofit lnSpcReduction="10000"/>
          </a:bodyPr>
          <a:lstStyle/>
          <a:p>
            <a:pPr fontAlgn="auto">
              <a:spcBef>
                <a:spcPts val="0"/>
              </a:spcBef>
              <a:spcAft>
                <a:spcPts val="0"/>
              </a:spcAft>
              <a:defRPr/>
            </a:pPr>
            <a:r>
              <a:rPr lang="ru-RU" sz="2000" dirty="0">
                <a:solidFill>
                  <a:srgbClr val="53548A">
                    <a:lumMod val="20000"/>
                    <a:lumOff val="80000"/>
                  </a:srgbClr>
                </a:solidFill>
                <a:latin typeface="Times New Roman" pitchFamily="18" charset="0"/>
                <a:cs typeface="Times New Roman" pitchFamily="18" charset="0"/>
              </a:rPr>
              <a:t>М</a:t>
            </a:r>
            <a:endParaRPr lang="ru-RU" sz="1800" dirty="0">
              <a:solidFill>
                <a:prstClr val="black"/>
              </a:solidFill>
              <a:latin typeface="Arial" charset="0"/>
              <a:cs typeface="Arial" charset="0"/>
            </a:endParaRPr>
          </a:p>
        </p:txBody>
      </p:sp>
      <p:sp>
        <p:nvSpPr>
          <p:cNvPr id="8" name="Прямоугольник 11"/>
          <p:cNvSpPr>
            <a:spLocks noChangeArrowheads="1"/>
          </p:cNvSpPr>
          <p:nvPr userDrawn="1"/>
        </p:nvSpPr>
        <p:spPr bwMode="auto">
          <a:xfrm>
            <a:off x="1284817" y="-20638"/>
            <a:ext cx="2535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pPr>
            <a:r>
              <a:rPr lang="ru-RU" sz="1600" dirty="0">
                <a:solidFill>
                  <a:srgbClr val="DBDBE9"/>
                </a:solidFill>
                <a:latin typeface="Times New Roman" pitchFamily="18" charset="0"/>
                <a:cs typeface="Times New Roman" pitchFamily="18" charset="0"/>
              </a:rPr>
              <a:t>]</a:t>
            </a:r>
            <a:endParaRPr lang="ru-RU" sz="1800" dirty="0">
              <a:solidFill>
                <a:srgbClr val="DBDBE9"/>
              </a:solidFill>
              <a:latin typeface="Times New Roman" pitchFamily="18" charset="0"/>
              <a:cs typeface="Times New Roman" pitchFamily="18" charset="0"/>
            </a:endParaRPr>
          </a:p>
        </p:txBody>
      </p:sp>
      <p:sp>
        <p:nvSpPr>
          <p:cNvPr id="9" name="TextBox 13"/>
          <p:cNvSpPr txBox="1">
            <a:spLocks noChangeArrowheads="1"/>
          </p:cNvSpPr>
          <p:nvPr userDrawn="1"/>
        </p:nvSpPr>
        <p:spPr bwMode="auto">
          <a:xfrm>
            <a:off x="1032935" y="-61913"/>
            <a:ext cx="3850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fontAlgn="auto" hangingPunct="1">
              <a:spcBef>
                <a:spcPts val="0"/>
              </a:spcBef>
              <a:spcAft>
                <a:spcPts val="0"/>
              </a:spcAft>
              <a:defRPr/>
            </a:pPr>
            <a:r>
              <a:rPr lang="ru-RU" sz="2200" i="1" dirty="0">
                <a:solidFill>
                  <a:prstClr val="white"/>
                </a:solidFill>
                <a:latin typeface="Times New Roman" pitchFamily="18" charset="0"/>
                <a:cs typeface="Times New Roman" pitchFamily="18" charset="0"/>
              </a:rPr>
              <a:t>ф</a:t>
            </a:r>
            <a:endParaRPr lang="ru-RU" sz="2200" dirty="0">
              <a:solidFill>
                <a:srgbClr val="DBDBE9"/>
              </a:solidFill>
              <a:latin typeface="Times New Roman" pitchFamily="18" charset="0"/>
              <a:cs typeface="Times New Roman" pitchFamily="18" charset="0"/>
            </a:endParaRPr>
          </a:p>
        </p:txBody>
      </p:sp>
      <p:sp>
        <p:nvSpPr>
          <p:cNvPr id="10" name="Прямоугольник 9"/>
          <p:cNvSpPr/>
          <p:nvPr/>
        </p:nvSpPr>
        <p:spPr>
          <a:xfrm>
            <a:off x="0" y="0"/>
            <a:ext cx="12192000" cy="311150"/>
          </a:xfrm>
          <a:prstGeom prst="rect">
            <a:avLst/>
          </a:prstGeom>
          <a:solidFill>
            <a:srgbClr val="004821"/>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sp>
        <p:nvSpPr>
          <p:cNvPr id="11" name="Прямоугольник 10"/>
          <p:cNvSpPr/>
          <p:nvPr/>
        </p:nvSpPr>
        <p:spPr bwMode="invGray">
          <a:xfrm>
            <a:off x="12113684" y="-1585"/>
            <a:ext cx="76200" cy="312737"/>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sp>
        <p:nvSpPr>
          <p:cNvPr id="12" name="Прямоугольник 11"/>
          <p:cNvSpPr/>
          <p:nvPr/>
        </p:nvSpPr>
        <p:spPr bwMode="invGray">
          <a:xfrm>
            <a:off x="12058651" y="-1585"/>
            <a:ext cx="38100" cy="312737"/>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sp>
        <p:nvSpPr>
          <p:cNvPr id="13" name="Прямоугольник 12"/>
          <p:cNvSpPr/>
          <p:nvPr/>
        </p:nvSpPr>
        <p:spPr bwMode="invGray">
          <a:xfrm>
            <a:off x="12033338" y="-1585"/>
            <a:ext cx="12700" cy="312737"/>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sp>
        <p:nvSpPr>
          <p:cNvPr id="14" name="Прямоугольник 13"/>
          <p:cNvSpPr/>
          <p:nvPr/>
        </p:nvSpPr>
        <p:spPr bwMode="invGray">
          <a:xfrm>
            <a:off x="11969751" y="-1585"/>
            <a:ext cx="33867" cy="312737"/>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grpSp>
        <p:nvGrpSpPr>
          <p:cNvPr id="24" name="Group 23"/>
          <p:cNvGrpSpPr/>
          <p:nvPr userDrawn="1"/>
        </p:nvGrpSpPr>
        <p:grpSpPr>
          <a:xfrm>
            <a:off x="11834370" y="-785"/>
            <a:ext cx="127001" cy="333443"/>
            <a:chOff x="8875715" y="-787"/>
            <a:chExt cx="95251" cy="295141"/>
          </a:xfrm>
        </p:grpSpPr>
        <p:sp>
          <p:nvSpPr>
            <p:cNvPr id="15" name="Прямоугольник 14"/>
            <p:cNvSpPr/>
            <p:nvPr/>
          </p:nvSpPr>
          <p:spPr bwMode="invGray">
            <a:xfrm>
              <a:off x="8915403" y="-787"/>
              <a:ext cx="55563" cy="295141"/>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sp>
          <p:nvSpPr>
            <p:cNvPr id="16" name="Прямоугольник 15"/>
            <p:cNvSpPr/>
            <p:nvPr/>
          </p:nvSpPr>
          <p:spPr bwMode="invGray">
            <a:xfrm>
              <a:off x="8875715" y="-787"/>
              <a:ext cx="6350" cy="295141"/>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sz="1800" dirty="0">
                <a:solidFill>
                  <a:prstClr val="white"/>
                </a:solidFill>
              </a:endParaRPr>
            </a:p>
          </p:txBody>
        </p:sp>
      </p:grpSp>
      <p:sp>
        <p:nvSpPr>
          <p:cNvPr id="17" name="Прямоугольник 16"/>
          <p:cNvSpPr/>
          <p:nvPr userDrawn="1"/>
        </p:nvSpPr>
        <p:spPr>
          <a:xfrm>
            <a:off x="721791" y="9"/>
            <a:ext cx="618067" cy="379413"/>
          </a:xfrm>
          <a:prstGeom prst="rect">
            <a:avLst/>
          </a:prstGeom>
        </p:spPr>
        <p:txBody>
          <a:bodyPr wrap="none">
            <a:normAutofit lnSpcReduction="10000"/>
          </a:bodyPr>
          <a:lstStyle/>
          <a:p>
            <a:pPr fontAlgn="auto">
              <a:spcBef>
                <a:spcPts val="0"/>
              </a:spcBef>
              <a:spcAft>
                <a:spcPts val="0"/>
              </a:spcAft>
              <a:defRPr/>
            </a:pPr>
            <a:r>
              <a:rPr lang="ru-RU" sz="2000" dirty="0">
                <a:solidFill>
                  <a:srgbClr val="53548A">
                    <a:lumMod val="20000"/>
                    <a:lumOff val="80000"/>
                  </a:srgbClr>
                </a:solidFill>
                <a:latin typeface="Times New Roman" pitchFamily="18" charset="0"/>
                <a:cs typeface="Times New Roman" pitchFamily="18" charset="0"/>
              </a:rPr>
              <a:t>М</a:t>
            </a:r>
            <a:endParaRPr lang="ru-RU" sz="1800" dirty="0">
              <a:solidFill>
                <a:prstClr val="black"/>
              </a:solidFill>
              <a:latin typeface="Arial" charset="0"/>
              <a:cs typeface="Arial" charset="0"/>
            </a:endParaRPr>
          </a:p>
        </p:txBody>
      </p:sp>
      <p:sp>
        <p:nvSpPr>
          <p:cNvPr id="18" name="Прямоугольник 27"/>
          <p:cNvSpPr>
            <a:spLocks noChangeArrowheads="1"/>
          </p:cNvSpPr>
          <p:nvPr userDrawn="1"/>
        </p:nvSpPr>
        <p:spPr bwMode="auto">
          <a:xfrm>
            <a:off x="1284817" y="-20638"/>
            <a:ext cx="25359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fontAlgn="auto">
              <a:spcBef>
                <a:spcPts val="0"/>
              </a:spcBef>
              <a:spcAft>
                <a:spcPts val="0"/>
              </a:spcAft>
            </a:pPr>
            <a:r>
              <a:rPr lang="ru-RU" sz="1600" dirty="0">
                <a:solidFill>
                  <a:srgbClr val="DBDBE9"/>
                </a:solidFill>
                <a:latin typeface="Times New Roman" pitchFamily="18" charset="0"/>
                <a:cs typeface="Times New Roman" pitchFamily="18" charset="0"/>
              </a:rPr>
              <a:t>]</a:t>
            </a:r>
            <a:endParaRPr lang="ru-RU" sz="1800" dirty="0">
              <a:solidFill>
                <a:srgbClr val="DBDBE9"/>
              </a:solidFill>
              <a:latin typeface="Times New Roman" pitchFamily="18" charset="0"/>
              <a:cs typeface="Times New Roman" pitchFamily="18" charset="0"/>
            </a:endParaRPr>
          </a:p>
        </p:txBody>
      </p:sp>
      <p:sp>
        <p:nvSpPr>
          <p:cNvPr id="19" name="TextBox 13"/>
          <p:cNvSpPr txBox="1">
            <a:spLocks noChangeArrowheads="1"/>
          </p:cNvSpPr>
          <p:nvPr userDrawn="1"/>
        </p:nvSpPr>
        <p:spPr bwMode="auto">
          <a:xfrm>
            <a:off x="1032935" y="-61913"/>
            <a:ext cx="38504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Georgia" pitchFamily="18" charset="0"/>
              </a:defRPr>
            </a:lvl1pPr>
            <a:lvl2pPr marL="742950" indent="-285750" eaLnBrk="0" hangingPunct="0">
              <a:defRPr>
                <a:solidFill>
                  <a:schemeClr val="tx1"/>
                </a:solidFill>
                <a:latin typeface="Georgia" pitchFamily="18" charset="0"/>
              </a:defRPr>
            </a:lvl2pPr>
            <a:lvl3pPr marL="1143000" indent="-228600" eaLnBrk="0" hangingPunct="0">
              <a:defRPr>
                <a:solidFill>
                  <a:schemeClr val="tx1"/>
                </a:solidFill>
                <a:latin typeface="Georgia" pitchFamily="18" charset="0"/>
              </a:defRPr>
            </a:lvl3pPr>
            <a:lvl4pPr marL="1600200" indent="-228600" eaLnBrk="0" hangingPunct="0">
              <a:defRPr>
                <a:solidFill>
                  <a:schemeClr val="tx1"/>
                </a:solidFill>
                <a:latin typeface="Georgia" pitchFamily="18" charset="0"/>
              </a:defRPr>
            </a:lvl4pPr>
            <a:lvl5pPr marL="2057400" indent="-228600" eaLnBrk="0" hangingPunct="0">
              <a:defRPr>
                <a:solidFill>
                  <a:schemeClr val="tx1"/>
                </a:solidFill>
                <a:latin typeface="Georgia" pitchFamily="18" charset="0"/>
              </a:defRPr>
            </a:lvl5pPr>
            <a:lvl6pPr marL="2514600" indent="-228600" eaLnBrk="0" fontAlgn="base" hangingPunct="0">
              <a:spcBef>
                <a:spcPct val="0"/>
              </a:spcBef>
              <a:spcAft>
                <a:spcPct val="0"/>
              </a:spcAft>
              <a:defRPr>
                <a:solidFill>
                  <a:schemeClr val="tx1"/>
                </a:solidFill>
                <a:latin typeface="Georgia" pitchFamily="18" charset="0"/>
              </a:defRPr>
            </a:lvl6pPr>
            <a:lvl7pPr marL="2971800" indent="-228600" eaLnBrk="0" fontAlgn="base" hangingPunct="0">
              <a:spcBef>
                <a:spcPct val="0"/>
              </a:spcBef>
              <a:spcAft>
                <a:spcPct val="0"/>
              </a:spcAft>
              <a:defRPr>
                <a:solidFill>
                  <a:schemeClr val="tx1"/>
                </a:solidFill>
                <a:latin typeface="Georgia" pitchFamily="18" charset="0"/>
              </a:defRPr>
            </a:lvl7pPr>
            <a:lvl8pPr marL="3429000" indent="-228600" eaLnBrk="0" fontAlgn="base" hangingPunct="0">
              <a:spcBef>
                <a:spcPct val="0"/>
              </a:spcBef>
              <a:spcAft>
                <a:spcPct val="0"/>
              </a:spcAft>
              <a:defRPr>
                <a:solidFill>
                  <a:schemeClr val="tx1"/>
                </a:solidFill>
                <a:latin typeface="Georgia" pitchFamily="18" charset="0"/>
              </a:defRPr>
            </a:lvl8pPr>
            <a:lvl9pPr marL="3886200" indent="-228600" eaLnBrk="0" fontAlgn="base" hangingPunct="0">
              <a:spcBef>
                <a:spcPct val="0"/>
              </a:spcBef>
              <a:spcAft>
                <a:spcPct val="0"/>
              </a:spcAft>
              <a:defRPr>
                <a:solidFill>
                  <a:schemeClr val="tx1"/>
                </a:solidFill>
                <a:latin typeface="Georgia" pitchFamily="18" charset="0"/>
              </a:defRPr>
            </a:lvl9pPr>
          </a:lstStyle>
          <a:p>
            <a:pPr eaLnBrk="1" fontAlgn="auto" hangingPunct="1">
              <a:spcBef>
                <a:spcPts val="0"/>
              </a:spcBef>
              <a:spcAft>
                <a:spcPts val="0"/>
              </a:spcAft>
              <a:defRPr/>
            </a:pPr>
            <a:r>
              <a:rPr lang="ru-RU" sz="2200" i="1" dirty="0">
                <a:solidFill>
                  <a:prstClr val="white"/>
                </a:solidFill>
                <a:latin typeface="Times New Roman" pitchFamily="18" charset="0"/>
                <a:cs typeface="Times New Roman" pitchFamily="18" charset="0"/>
              </a:rPr>
              <a:t>ф</a:t>
            </a:r>
            <a:endParaRPr lang="ru-RU" sz="2200" dirty="0">
              <a:solidFill>
                <a:srgbClr val="DBDBE9"/>
              </a:solidFill>
              <a:latin typeface="Times New Roman" pitchFamily="18" charset="0"/>
              <a:cs typeface="Times New Roman" pitchFamily="18" charset="0"/>
            </a:endParaRPr>
          </a:p>
        </p:txBody>
      </p:sp>
      <p:sp>
        <p:nvSpPr>
          <p:cNvPr id="21" name="Номер слайда 26"/>
          <p:cNvSpPr>
            <a:spLocks noGrp="1"/>
          </p:cNvSpPr>
          <p:nvPr userDrawn="1">
            <p:ph type="sldNum" sz="quarter" idx="11"/>
          </p:nvPr>
        </p:nvSpPr>
        <p:spPr/>
        <p:txBody>
          <a:bodyPr rtlCol="0"/>
          <a:lstStyle>
            <a:lvl1pPr>
              <a:defRPr>
                <a:latin typeface="+mn-lt"/>
              </a:defRPr>
            </a:lvl1pPr>
          </a:lstStyle>
          <a:p>
            <a:pPr>
              <a:defRPr/>
            </a:pPr>
            <a:fld id="{7C948A7D-6C52-4157-BEA1-1B3B6891AEA4}" type="slidenum">
              <a:rPr lang="ru-RU">
                <a:solidFill>
                  <a:prstClr val="black">
                    <a:tint val="75000"/>
                  </a:prstClr>
                </a:solidFill>
              </a:rPr>
              <a:pPr>
                <a:defRPr/>
              </a:pPr>
              <a:t>‹#›</a:t>
            </a:fld>
            <a:endParaRPr lang="ru-RU" dirty="0">
              <a:solidFill>
                <a:prstClr val="black">
                  <a:tint val="75000"/>
                </a:prstClr>
              </a:solidFill>
            </a:endParaRPr>
          </a:p>
        </p:txBody>
      </p:sp>
      <p:pic>
        <p:nvPicPr>
          <p:cNvPr id="20" name="Рисунок 26"/>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9170" y="15290"/>
            <a:ext cx="416169"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783194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4FA40D-F198-4A71-85FD-E87F6F653785}"/>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5A03172A-A434-4651-B722-E52E66A8FF8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610F0FBB-C34C-40F8-A926-CDE70A8FE410}"/>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C7C851B3-6427-4F47-8512-A4DC968E6CD0}"/>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57BDEC94-7B93-4440-8D58-BB68CB906FFF}"/>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22381621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11C0D2E-D3FE-49C2-911F-78C8F47109BA}"/>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E99FAD20-48A0-4FBC-998A-9E375C2A27F7}"/>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B475B5CA-1F1A-4983-A958-E433D693A4E4}"/>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6C2DF420-3B7E-4D70-9901-AE52344B6491}"/>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6" name="Нижний колонтитул 5">
            <a:extLst>
              <a:ext uri="{FF2B5EF4-FFF2-40B4-BE49-F238E27FC236}">
                <a16:creationId xmlns:a16="http://schemas.microsoft.com/office/drawing/2014/main" id="{414A2B0E-EB3A-4FB6-AD24-08078713BF67}"/>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C0B0A497-8BA6-44EC-8CF5-4652F7DEA986}"/>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2868428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33ADEB2-4136-4C3F-9CEE-1530F7FFB972}"/>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1F7BD606-ED1C-4326-B8DC-4A2CFCAE2DD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029F0663-F6AB-451E-A498-DC57E07BDA8D}"/>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90EC83F1-F165-41CC-8560-37371C64CF3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7BB8D057-C325-43D1-A919-8A3C7FAD4D89}"/>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BACD123A-402C-4A38-B079-A9053BC3A6D2}"/>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8" name="Нижний колонтитул 7">
            <a:extLst>
              <a:ext uri="{FF2B5EF4-FFF2-40B4-BE49-F238E27FC236}">
                <a16:creationId xmlns:a16="http://schemas.microsoft.com/office/drawing/2014/main" id="{83397D23-FB22-4E40-A07F-92B7330FD449}"/>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6404C3C8-207F-43EA-8BE3-0EB8C8412C2A}"/>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33023035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E0DB53-B4FC-45C0-8210-ABEF7F9BB39D}"/>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4425F201-84B0-4609-B86D-22A3FA0CA095}"/>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4" name="Нижний колонтитул 3">
            <a:extLst>
              <a:ext uri="{FF2B5EF4-FFF2-40B4-BE49-F238E27FC236}">
                <a16:creationId xmlns:a16="http://schemas.microsoft.com/office/drawing/2014/main" id="{EE5CDBF0-F245-4B59-B680-96CA983A9ED1}"/>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0CF0F41C-B806-4CD1-BDBC-B9D99B830C80}"/>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37039909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75F63FE9-E56D-4887-ABA5-8C39759FB7D5}"/>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3" name="Нижний колонтитул 2">
            <a:extLst>
              <a:ext uri="{FF2B5EF4-FFF2-40B4-BE49-F238E27FC236}">
                <a16:creationId xmlns:a16="http://schemas.microsoft.com/office/drawing/2014/main" id="{C7F48A43-98C0-40A6-ACC0-07ACDD05C569}"/>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37E31338-84CF-4D2B-9955-8968B41C4444}"/>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41833192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C1F6FFF-3099-43A1-A087-FB40F9E4AE4A}"/>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92C9317-B490-4235-9D94-9642F677406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D98830FE-D664-4D0F-AD47-2A9C8211075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BB46A882-7D63-409E-86FD-23075D6D978E}"/>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6" name="Нижний колонтитул 5">
            <a:extLst>
              <a:ext uri="{FF2B5EF4-FFF2-40B4-BE49-F238E27FC236}">
                <a16:creationId xmlns:a16="http://schemas.microsoft.com/office/drawing/2014/main" id="{A3BDDFA7-408B-4BD1-B294-686434955FA6}"/>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AB1A6438-DA43-4A21-ABDC-2272AF37AB0A}"/>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41545734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82F6A1-90CB-4362-86C9-F3A2617A8553}"/>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A5316E72-6573-448F-9317-B9BCB8F4306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9B1713B7-E3F5-4A33-8034-B63F1D5F11A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A0ECCDF9-9B63-420D-83CB-48D417623387}"/>
              </a:ext>
            </a:extLst>
          </p:cNvPr>
          <p:cNvSpPr>
            <a:spLocks noGrp="1"/>
          </p:cNvSpPr>
          <p:nvPr>
            <p:ph type="dt" sz="half" idx="10"/>
          </p:nvPr>
        </p:nvSpPr>
        <p:spPr/>
        <p:txBody>
          <a:bodyPr/>
          <a:lstStyle/>
          <a:p>
            <a:fld id="{C001815F-0706-4B41-80C7-E919FF7AD617}" type="datetimeFigureOut">
              <a:rPr lang="ru-RU" smtClean="0"/>
              <a:t>28.09.2024</a:t>
            </a:fld>
            <a:endParaRPr lang="ru-RU"/>
          </a:p>
        </p:txBody>
      </p:sp>
      <p:sp>
        <p:nvSpPr>
          <p:cNvPr id="6" name="Нижний колонтитул 5">
            <a:extLst>
              <a:ext uri="{FF2B5EF4-FFF2-40B4-BE49-F238E27FC236}">
                <a16:creationId xmlns:a16="http://schemas.microsoft.com/office/drawing/2014/main" id="{EE5E6C6F-246A-48E5-A75B-380E4DE954BF}"/>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6BABB214-EA7F-417D-89BF-DFCD58C4D1BB}"/>
              </a:ext>
            </a:extLst>
          </p:cNvPr>
          <p:cNvSpPr>
            <a:spLocks noGrp="1"/>
          </p:cNvSpPr>
          <p:nvPr>
            <p:ph type="sldNum" sz="quarter" idx="12"/>
          </p:nvPr>
        </p:nvSpPr>
        <p:spPr/>
        <p:txBody>
          <a:bodyPr/>
          <a:lstStyle/>
          <a:p>
            <a:fld id="{FBE82131-732C-425E-A2FE-099006EE18E1}" type="slidenum">
              <a:rPr lang="ru-RU" smtClean="0"/>
              <a:t>‹#›</a:t>
            </a:fld>
            <a:endParaRPr lang="ru-RU"/>
          </a:p>
        </p:txBody>
      </p:sp>
    </p:spTree>
    <p:extLst>
      <p:ext uri="{BB962C8B-B14F-4D97-AF65-F5344CB8AC3E}">
        <p14:creationId xmlns:p14="http://schemas.microsoft.com/office/powerpoint/2010/main" val="3906344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theme" Target="../theme/theme2.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10" Type="http://schemas.openxmlformats.org/officeDocument/2006/relationships/slideLayout" Target="../slideLayouts/slideLayout21.xml"/><Relationship Id="rId19" Type="http://schemas.openxmlformats.org/officeDocument/2006/relationships/image" Target="../media/image2.jpeg"/><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3DD9D41-1A4B-4004-82F4-952046B85D6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E398F37C-12CD-476A-8B00-85001407C2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106350F-E020-4766-8B40-104CC017CF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01815F-0706-4B41-80C7-E919FF7AD617}" type="datetimeFigureOut">
              <a:rPr lang="ru-RU" smtClean="0"/>
              <a:t>28.09.2024</a:t>
            </a:fld>
            <a:endParaRPr lang="ru-RU"/>
          </a:p>
        </p:txBody>
      </p:sp>
      <p:sp>
        <p:nvSpPr>
          <p:cNvPr id="5" name="Нижний колонтитул 4">
            <a:extLst>
              <a:ext uri="{FF2B5EF4-FFF2-40B4-BE49-F238E27FC236}">
                <a16:creationId xmlns:a16="http://schemas.microsoft.com/office/drawing/2014/main" id="{2AE8B6CD-2591-4847-8C54-DDAD3F47A1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9F0564EC-734C-4A38-9A7B-5F455300810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E82131-732C-425E-A2FE-099006EE18E1}" type="slidenum">
              <a:rPr lang="ru-RU" smtClean="0"/>
              <a:t>‹#›</a:t>
            </a:fld>
            <a:endParaRPr lang="ru-RU"/>
          </a:p>
        </p:txBody>
      </p:sp>
    </p:spTree>
    <p:extLst>
      <p:ext uri="{BB962C8B-B14F-4D97-AF65-F5344CB8AC3E}">
        <p14:creationId xmlns:p14="http://schemas.microsoft.com/office/powerpoint/2010/main" val="98346869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8"/>
          <a:srcRect/>
          <a:stretch>
            <a:fillRect/>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4EA68AED-D79F-C624-8B48-0FF101E2588F}"/>
              </a:ext>
            </a:extLst>
          </p:cNvPr>
          <p:cNvSpPr/>
          <p:nvPr/>
        </p:nvSpPr>
        <p:spPr>
          <a:xfrm>
            <a:off x="0" y="2019301"/>
            <a:ext cx="12192000" cy="4106863"/>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3075" name="Picture 6">
            <a:extLst>
              <a:ext uri="{FF2B5EF4-FFF2-40B4-BE49-F238E27FC236}">
                <a16:creationId xmlns:a16="http://schemas.microsoft.com/office/drawing/2014/main" id="{6435A87A-6194-CF04-C3EF-EADB0FA4121D}"/>
              </a:ext>
            </a:extLst>
          </p:cNvPr>
          <p:cNvPicPr>
            <a:picLocks noChangeAspect="1" noChangeArrowheads="1"/>
          </p:cNvPicPr>
          <p:nvPr/>
        </p:nvPicPr>
        <p:blipFill>
          <a:blip r:embed="rId19">
            <a:extLst>
              <a:ext uri="{28A0092B-C50C-407E-A947-70E740481C1C}">
                <a14:useLocalDpi xmlns:a14="http://schemas.microsoft.com/office/drawing/2010/main" val="0"/>
              </a:ext>
            </a:extLst>
          </a:blip>
          <a:srcRect t="1538" b="-1538"/>
          <a:stretch>
            <a:fillRect/>
          </a:stretch>
        </p:blipFill>
        <p:spPr bwMode="black">
          <a:xfrm>
            <a:off x="0" y="6126163"/>
            <a:ext cx="12192000" cy="742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Placeholder 1">
            <a:extLst>
              <a:ext uri="{FF2B5EF4-FFF2-40B4-BE49-F238E27FC236}">
                <a16:creationId xmlns:a16="http://schemas.microsoft.com/office/drawing/2014/main" id="{2B07D18D-613B-B1BB-6B67-6FF2E6ED84AE}"/>
              </a:ext>
            </a:extLst>
          </p:cNvPr>
          <p:cNvSpPr>
            <a:spLocks noGrp="1"/>
          </p:cNvSpPr>
          <p:nvPr>
            <p:ph type="title"/>
          </p:nvPr>
        </p:nvSpPr>
        <p:spPr>
          <a:xfrm>
            <a:off x="1452033" y="804864"/>
            <a:ext cx="9603317" cy="1049337"/>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077" name="Text Placeholder 2">
            <a:extLst>
              <a:ext uri="{FF2B5EF4-FFF2-40B4-BE49-F238E27FC236}">
                <a16:creationId xmlns:a16="http://schemas.microsoft.com/office/drawing/2014/main" id="{AACF5B04-59EE-A6C1-597E-D2FD157EE53F}"/>
              </a:ext>
            </a:extLst>
          </p:cNvPr>
          <p:cNvSpPr>
            <a:spLocks noGrp="1" noChangeArrowheads="1"/>
          </p:cNvSpPr>
          <p:nvPr>
            <p:ph type="body" idx="1"/>
          </p:nvPr>
        </p:nvSpPr>
        <p:spPr bwMode="auto">
          <a:xfrm>
            <a:off x="1452033" y="2016125"/>
            <a:ext cx="9603317" cy="3449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endParaRPr lang="en-US" altLang="ru-RU"/>
          </a:p>
        </p:txBody>
      </p:sp>
      <p:sp>
        <p:nvSpPr>
          <p:cNvPr id="4" name="Date Placeholder 3">
            <a:extLst>
              <a:ext uri="{FF2B5EF4-FFF2-40B4-BE49-F238E27FC236}">
                <a16:creationId xmlns:a16="http://schemas.microsoft.com/office/drawing/2014/main" id="{7AD40159-DBB7-B201-0694-36DBDD246F79}"/>
              </a:ext>
            </a:extLst>
          </p:cNvPr>
          <p:cNvSpPr>
            <a:spLocks noGrp="1"/>
          </p:cNvSpPr>
          <p:nvPr>
            <p:ph type="dt" sz="half" idx="2"/>
          </p:nvPr>
        </p:nvSpPr>
        <p:spPr>
          <a:xfrm>
            <a:off x="7554385" y="330200"/>
            <a:ext cx="3500967" cy="309563"/>
          </a:xfrm>
          <a:prstGeom prst="rect">
            <a:avLst/>
          </a:prstGeom>
        </p:spPr>
        <p:txBody>
          <a:bodyPr vert="horz" lIns="91440" tIns="45720" rIns="91440" bIns="45720" rtlCol="0" anchor="ctr"/>
          <a:lstStyle>
            <a:lvl1pPr algn="r">
              <a:defRPr sz="750">
                <a:solidFill>
                  <a:schemeClr val="tx1">
                    <a:tint val="75000"/>
                  </a:schemeClr>
                </a:solidFill>
              </a:defRPr>
            </a:lvl1pPr>
          </a:lstStyle>
          <a:p>
            <a:pPr>
              <a:defRPr/>
            </a:pPr>
            <a:fld id="{30904C56-272E-44EE-9CB6-A872F78BDAB8}" type="datetimeFigureOut">
              <a:rPr lang="ru-RU"/>
              <a:pPr>
                <a:defRPr/>
              </a:pPr>
              <a:t>28.09.2024</a:t>
            </a:fld>
            <a:endParaRPr lang="ru-RU"/>
          </a:p>
        </p:txBody>
      </p:sp>
      <p:sp>
        <p:nvSpPr>
          <p:cNvPr id="5" name="Footer Placeholder 4">
            <a:extLst>
              <a:ext uri="{FF2B5EF4-FFF2-40B4-BE49-F238E27FC236}">
                <a16:creationId xmlns:a16="http://schemas.microsoft.com/office/drawing/2014/main" id="{CFB764DC-69EE-0C96-31C8-A346BAFB5D38}"/>
              </a:ext>
            </a:extLst>
          </p:cNvPr>
          <p:cNvSpPr>
            <a:spLocks noGrp="1"/>
          </p:cNvSpPr>
          <p:nvPr>
            <p:ph type="ftr" sz="quarter" idx="3"/>
          </p:nvPr>
        </p:nvSpPr>
        <p:spPr>
          <a:xfrm>
            <a:off x="1452034" y="328613"/>
            <a:ext cx="5939367" cy="309562"/>
          </a:xfrm>
          <a:prstGeom prst="rect">
            <a:avLst/>
          </a:prstGeom>
        </p:spPr>
        <p:txBody>
          <a:bodyPr vert="horz" lIns="91440" tIns="45720" rIns="91440" bIns="45720" rtlCol="0" anchor="ctr"/>
          <a:lstStyle>
            <a:lvl1pPr algn="l">
              <a:defRPr sz="750">
                <a:solidFill>
                  <a:schemeClr val="tx1">
                    <a:tint val="75000"/>
                  </a:schemeClr>
                </a:solidFill>
              </a:defRPr>
            </a:lvl1pPr>
          </a:lstStyle>
          <a:p>
            <a:pPr>
              <a:defRPr/>
            </a:pPr>
            <a:endParaRPr lang="ru-RU"/>
          </a:p>
        </p:txBody>
      </p:sp>
      <p:sp>
        <p:nvSpPr>
          <p:cNvPr id="6" name="Slide Number Placeholder 5">
            <a:extLst>
              <a:ext uri="{FF2B5EF4-FFF2-40B4-BE49-F238E27FC236}">
                <a16:creationId xmlns:a16="http://schemas.microsoft.com/office/drawing/2014/main" id="{E8B9E3CA-DC6F-7441-9610-659C0BEC2CD9}"/>
              </a:ext>
            </a:extLst>
          </p:cNvPr>
          <p:cNvSpPr>
            <a:spLocks noGrp="1"/>
          </p:cNvSpPr>
          <p:nvPr>
            <p:ph type="sldNum" sz="quarter" idx="4"/>
          </p:nvPr>
        </p:nvSpPr>
        <p:spPr>
          <a:xfrm>
            <a:off x="480484" y="798514"/>
            <a:ext cx="810683" cy="504825"/>
          </a:xfrm>
          <a:prstGeom prst="rect">
            <a:avLst/>
          </a:prstGeom>
        </p:spPr>
        <p:txBody>
          <a:bodyPr vert="horz" lIns="91440" tIns="45720" rIns="91440" bIns="45720" rtlCol="0" anchor="t"/>
          <a:lstStyle>
            <a:lvl1pPr algn="r">
              <a:defRPr sz="2100">
                <a:solidFill>
                  <a:schemeClr val="accent1"/>
                </a:solidFill>
              </a:defRPr>
            </a:lvl1pPr>
          </a:lstStyle>
          <a:p>
            <a:pPr>
              <a:defRPr/>
            </a:pPr>
            <a:fld id="{758927BA-CAB5-4164-A058-E48F3F79ECDD}" type="slidenum">
              <a:rPr lang="ru-RU"/>
              <a:pPr>
                <a:defRPr/>
              </a:pPr>
              <a:t>‹#›</a:t>
            </a:fld>
            <a:endParaRPr lang="ru-RU"/>
          </a:p>
        </p:txBody>
      </p:sp>
      <p:cxnSp>
        <p:nvCxnSpPr>
          <p:cNvPr id="10" name="Straight Connector 9">
            <a:extLst>
              <a:ext uri="{FF2B5EF4-FFF2-40B4-BE49-F238E27FC236}">
                <a16:creationId xmlns:a16="http://schemas.microsoft.com/office/drawing/2014/main" id="{33F5A2A9-4BBF-7519-51E1-3EBCA7737B9A}"/>
              </a:ext>
            </a:extLst>
          </p:cNvPr>
          <p:cNvCxnSpPr/>
          <p:nvPr/>
        </p:nvCxnSpPr>
        <p:spPr>
          <a:xfrm>
            <a:off x="0" y="6127750"/>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91205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6" r:id="rId15"/>
    <p:sldLayoutId id="2147483677" r:id="rId16"/>
  </p:sldLayoutIdLst>
  <p:txStyles>
    <p:titleStyle>
      <a:lvl1pPr algn="l" defTabSz="685800" rtl="0" eaLnBrk="0" fontAlgn="base" hangingPunct="0">
        <a:lnSpc>
          <a:spcPct val="90000"/>
        </a:lnSpc>
        <a:spcBef>
          <a:spcPct val="0"/>
        </a:spcBef>
        <a:spcAft>
          <a:spcPct val="0"/>
        </a:spcAft>
        <a:defRPr sz="2400" kern="1200" cap="all">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2400">
          <a:solidFill>
            <a:schemeClr val="tx1"/>
          </a:solidFill>
          <a:latin typeface="Gill Sans MT" panose="020B0502020104020203" pitchFamily="34" charset="0"/>
        </a:defRPr>
      </a:lvl2pPr>
      <a:lvl3pPr algn="l" defTabSz="685800" rtl="0" eaLnBrk="0" fontAlgn="base" hangingPunct="0">
        <a:lnSpc>
          <a:spcPct val="90000"/>
        </a:lnSpc>
        <a:spcBef>
          <a:spcPct val="0"/>
        </a:spcBef>
        <a:spcAft>
          <a:spcPct val="0"/>
        </a:spcAft>
        <a:defRPr sz="2400">
          <a:solidFill>
            <a:schemeClr val="tx1"/>
          </a:solidFill>
          <a:latin typeface="Gill Sans MT" panose="020B0502020104020203" pitchFamily="34" charset="0"/>
        </a:defRPr>
      </a:lvl3pPr>
      <a:lvl4pPr algn="l" defTabSz="685800" rtl="0" eaLnBrk="0" fontAlgn="base" hangingPunct="0">
        <a:lnSpc>
          <a:spcPct val="90000"/>
        </a:lnSpc>
        <a:spcBef>
          <a:spcPct val="0"/>
        </a:spcBef>
        <a:spcAft>
          <a:spcPct val="0"/>
        </a:spcAft>
        <a:defRPr sz="2400">
          <a:solidFill>
            <a:schemeClr val="tx1"/>
          </a:solidFill>
          <a:latin typeface="Gill Sans MT" panose="020B0502020104020203" pitchFamily="34" charset="0"/>
        </a:defRPr>
      </a:lvl4pPr>
      <a:lvl5pPr algn="l" defTabSz="685800" rtl="0" eaLnBrk="0" fontAlgn="base" hangingPunct="0">
        <a:lnSpc>
          <a:spcPct val="90000"/>
        </a:lnSpc>
        <a:spcBef>
          <a:spcPct val="0"/>
        </a:spcBef>
        <a:spcAft>
          <a:spcPct val="0"/>
        </a:spcAft>
        <a:defRPr sz="2400">
          <a:solidFill>
            <a:schemeClr val="tx1"/>
          </a:solidFill>
          <a:latin typeface="Gill Sans MT" panose="020B0502020104020203" pitchFamily="34" charset="0"/>
        </a:defRPr>
      </a:lvl5pPr>
      <a:lvl6pPr marL="457200" algn="l" defTabSz="685800" rtl="0" fontAlgn="base">
        <a:lnSpc>
          <a:spcPct val="90000"/>
        </a:lnSpc>
        <a:spcBef>
          <a:spcPct val="0"/>
        </a:spcBef>
        <a:spcAft>
          <a:spcPct val="0"/>
        </a:spcAft>
        <a:defRPr sz="2400">
          <a:solidFill>
            <a:schemeClr val="tx1"/>
          </a:solidFill>
          <a:latin typeface="Gill Sans MT" panose="020B0502020104020203" pitchFamily="34" charset="0"/>
        </a:defRPr>
      </a:lvl6pPr>
      <a:lvl7pPr marL="914400" algn="l" defTabSz="685800" rtl="0" fontAlgn="base">
        <a:lnSpc>
          <a:spcPct val="90000"/>
        </a:lnSpc>
        <a:spcBef>
          <a:spcPct val="0"/>
        </a:spcBef>
        <a:spcAft>
          <a:spcPct val="0"/>
        </a:spcAft>
        <a:defRPr sz="2400">
          <a:solidFill>
            <a:schemeClr val="tx1"/>
          </a:solidFill>
          <a:latin typeface="Gill Sans MT" panose="020B0502020104020203" pitchFamily="34" charset="0"/>
        </a:defRPr>
      </a:lvl7pPr>
      <a:lvl8pPr marL="1371600" algn="l" defTabSz="685800" rtl="0" fontAlgn="base">
        <a:lnSpc>
          <a:spcPct val="90000"/>
        </a:lnSpc>
        <a:spcBef>
          <a:spcPct val="0"/>
        </a:spcBef>
        <a:spcAft>
          <a:spcPct val="0"/>
        </a:spcAft>
        <a:defRPr sz="2400">
          <a:solidFill>
            <a:schemeClr val="tx1"/>
          </a:solidFill>
          <a:latin typeface="Gill Sans MT" panose="020B0502020104020203" pitchFamily="34" charset="0"/>
        </a:defRPr>
      </a:lvl8pPr>
      <a:lvl9pPr marL="1828800" algn="l" defTabSz="685800" rtl="0" fontAlgn="base">
        <a:lnSpc>
          <a:spcPct val="90000"/>
        </a:lnSpc>
        <a:spcBef>
          <a:spcPct val="0"/>
        </a:spcBef>
        <a:spcAft>
          <a:spcPct val="0"/>
        </a:spcAft>
        <a:defRPr sz="2400">
          <a:solidFill>
            <a:schemeClr val="tx1"/>
          </a:solidFill>
          <a:latin typeface="Gill Sans MT" panose="020B0502020104020203" pitchFamily="34" charset="0"/>
        </a:defRPr>
      </a:lvl9pPr>
    </p:titleStyle>
    <p:bodyStyle>
      <a:lvl1pPr marL="171450" indent="-171450" algn="l" defTabSz="685800" rtl="0" eaLnBrk="0" fontAlgn="base" hangingPunct="0">
        <a:lnSpc>
          <a:spcPct val="120000"/>
        </a:lnSpc>
        <a:spcBef>
          <a:spcPts val="750"/>
        </a:spcBef>
        <a:spcAft>
          <a:spcPct val="0"/>
        </a:spcAft>
        <a:buClr>
          <a:schemeClr val="accent1"/>
        </a:buClr>
        <a:buSzPct val="100000"/>
        <a:buFont typeface="Arial" panose="020B0604020202020204" pitchFamily="34" charset="0"/>
        <a:buChar char="•"/>
        <a:defRPr sz="1500" kern="1200">
          <a:solidFill>
            <a:schemeClr val="tx1"/>
          </a:solidFill>
          <a:latin typeface="+mn-lt"/>
          <a:ea typeface="+mn-ea"/>
          <a:cs typeface="+mn-cs"/>
        </a:defRPr>
      </a:lvl1pPr>
      <a:lvl2pPr marL="514350" indent="-171450" algn="l" defTabSz="685800" rtl="0" eaLnBrk="0" fontAlgn="base" hangingPunct="0">
        <a:lnSpc>
          <a:spcPct val="120000"/>
        </a:lnSpc>
        <a:spcBef>
          <a:spcPts val="375"/>
        </a:spcBef>
        <a:spcAft>
          <a:spcPct val="0"/>
        </a:spcAft>
        <a:buClr>
          <a:schemeClr val="accent1"/>
        </a:buClr>
        <a:buSzPct val="100000"/>
        <a:buFont typeface="Arial" panose="020B0604020202020204" pitchFamily="34" charset="0"/>
        <a:buChar char="•"/>
        <a:defRPr sz="1300" kern="1200">
          <a:solidFill>
            <a:schemeClr val="tx1"/>
          </a:solidFill>
          <a:latin typeface="+mn-lt"/>
          <a:ea typeface="+mn-ea"/>
          <a:cs typeface="+mn-cs"/>
        </a:defRPr>
      </a:lvl2pPr>
      <a:lvl3pPr marL="857250" indent="-171450" algn="l" defTabSz="685800" rtl="0" eaLnBrk="0" fontAlgn="base" hangingPunct="0">
        <a:lnSpc>
          <a:spcPct val="120000"/>
        </a:lnSpc>
        <a:spcBef>
          <a:spcPts val="375"/>
        </a:spcBef>
        <a:spcAft>
          <a:spcPct val="0"/>
        </a:spcAft>
        <a:buClr>
          <a:schemeClr val="accent1"/>
        </a:buClr>
        <a:buSzPct val="100000"/>
        <a:buFont typeface="Arial" panose="020B0604020202020204" pitchFamily="34" charset="0"/>
        <a:buChar char="•"/>
        <a:defRPr sz="1200" kern="1200">
          <a:solidFill>
            <a:schemeClr val="tx1"/>
          </a:solidFill>
          <a:latin typeface="+mn-lt"/>
          <a:ea typeface="+mn-ea"/>
          <a:cs typeface="+mn-cs"/>
        </a:defRPr>
      </a:lvl3pPr>
      <a:lvl4pPr marL="1200150" indent="-171450" algn="l" defTabSz="685800" rtl="0" eaLnBrk="0" fontAlgn="base" hangingPunct="0">
        <a:lnSpc>
          <a:spcPct val="120000"/>
        </a:lnSpc>
        <a:spcBef>
          <a:spcPts val="375"/>
        </a:spcBef>
        <a:spcAft>
          <a:spcPct val="0"/>
        </a:spcAft>
        <a:buClr>
          <a:schemeClr val="accent1"/>
        </a:buClr>
        <a:buSzPct val="100000"/>
        <a:buFont typeface="Arial" panose="020B0604020202020204" pitchFamily="34" charset="0"/>
        <a:buChar char="•"/>
        <a:defRPr sz="1000" kern="1200">
          <a:solidFill>
            <a:schemeClr val="tx1"/>
          </a:solidFill>
          <a:latin typeface="+mn-lt"/>
          <a:ea typeface="+mn-ea"/>
          <a:cs typeface="+mn-cs"/>
        </a:defRPr>
      </a:lvl4pPr>
      <a:lvl5pPr marL="1543050" indent="-171450" algn="l" defTabSz="685800" rtl="0" eaLnBrk="0" fontAlgn="base" hangingPunct="0">
        <a:lnSpc>
          <a:spcPct val="120000"/>
        </a:lnSpc>
        <a:spcBef>
          <a:spcPts val="375"/>
        </a:spcBef>
        <a:spcAft>
          <a:spcPct val="0"/>
        </a:spcAft>
        <a:buClr>
          <a:schemeClr val="accent1"/>
        </a:buClr>
        <a:buSzPct val="100000"/>
        <a:buFont typeface="Arial" panose="020B0604020202020204" pitchFamily="34" charset="0"/>
        <a:buChar char="•"/>
        <a:defRPr sz="900" kern="1200">
          <a:solidFill>
            <a:schemeClr val="tx1"/>
          </a:solidFill>
          <a:latin typeface="+mn-lt"/>
          <a:ea typeface="+mn-ea"/>
          <a:cs typeface="+mn-cs"/>
        </a:defRPr>
      </a:lvl5pPr>
      <a:lvl6pPr marL="18859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6pPr>
      <a:lvl7pPr marL="22288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a:solidFill>
            <a:schemeClr val="tx1"/>
          </a:solidFill>
          <a:effectLst/>
          <a:latin typeface="+mn-lt"/>
          <a:ea typeface="+mn-ea"/>
          <a:cs typeface="+mn-cs"/>
        </a:defRPr>
      </a:lvl7pPr>
      <a:lvl8pPr marL="25717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8pPr>
      <a:lvl9pPr marL="2914650" indent="-171450" algn="l" defTabSz="685800" rtl="0" eaLnBrk="1" latinLnBrk="0" hangingPunct="1">
        <a:lnSpc>
          <a:spcPct val="120000"/>
        </a:lnSpc>
        <a:spcBef>
          <a:spcPts val="375"/>
        </a:spcBef>
        <a:buClr>
          <a:schemeClr val="accent1"/>
        </a:buClr>
        <a:buSzPct val="100000"/>
        <a:buFont typeface="Arial" panose="020B0604020202020204" pitchFamily="34" charset="0"/>
        <a:buChar char="•"/>
        <a:defRPr sz="900" kern="1200" baseline="0">
          <a:solidFill>
            <a:schemeClr val="tx1"/>
          </a:solidFill>
          <a:effectLst/>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5.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0.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26.xml"/><Relationship Id="rId1" Type="http://schemas.openxmlformats.org/officeDocument/2006/relationships/slideLayout" Target="../slideLayouts/slideLayout1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5.xml"/></Relationships>
</file>

<file path=ppt/slides/_rels/slide1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1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5.xml"/></Relationships>
</file>

<file path=ppt/slides/_rels/slide11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5.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8.xml"/><Relationship Id="rId1" Type="http://schemas.openxmlformats.org/officeDocument/2006/relationships/slideLayout" Target="../slideLayouts/slideLayout23.xml"/><Relationship Id="rId4" Type="http://schemas.openxmlformats.org/officeDocument/2006/relationships/image" Target="../media/image24.png"/></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39.xml.rels><?xml version="1.0" encoding="UTF-8" standalone="yes"?>
<Relationships xmlns="http://schemas.openxmlformats.org/package/2006/relationships"><Relationship Id="rId8" Type="http://schemas.openxmlformats.org/officeDocument/2006/relationships/hyperlink" Target="https://www.gosuslugi.ru/help/faq/subcategory/about_gosuslugi/state_key" TargetMode="External"/><Relationship Id="rId3" Type="http://schemas.openxmlformats.org/officeDocument/2006/relationships/hyperlink" Target="https://www.nalog.gov.ru/rn77/related_activities/el_doc/" TargetMode="External"/><Relationship Id="rId7" Type="http://schemas.openxmlformats.org/officeDocument/2006/relationships/hyperlink" Target="https://www.gosuslugi.ru/help/faq/subcategory/about_gosuslugi/esignature" TargetMode="External"/><Relationship Id="rId2" Type="http://schemas.openxmlformats.org/officeDocument/2006/relationships/hyperlink" Target="https://www.nalog.gov.ru/rn77/edo_scenario/" TargetMode="External"/><Relationship Id="rId1" Type="http://schemas.openxmlformats.org/officeDocument/2006/relationships/slideLayout" Target="../slideLayouts/slideLayout25.xml"/><Relationship Id="rId6" Type="http://schemas.openxmlformats.org/officeDocument/2006/relationships/hyperlink" Target="https://partners.gosuslugi.ru/catalog/goskey" TargetMode="External"/><Relationship Id="rId5" Type="http://schemas.openxmlformats.org/officeDocument/2006/relationships/hyperlink" Target="https://www.gosuslugi.ru/goskey" TargetMode="External"/><Relationship Id="rId10" Type="http://schemas.openxmlformats.org/officeDocument/2006/relationships/hyperlink" Target="https://www.gosuslugi.ru/help/faq/subcategory/about_gosuslugi/company_profile" TargetMode="External"/><Relationship Id="rId4" Type="http://schemas.openxmlformats.org/officeDocument/2006/relationships/hyperlink" Target="https://www.nalog.gov.ru/rn77/oedo/" TargetMode="External"/><Relationship Id="rId9" Type="http://schemas.openxmlformats.org/officeDocument/2006/relationships/hyperlink" Target="https://www.gosuslugi.ru/help/faq/subcategory/about_gosuslugi/profile_ip"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5.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5.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2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5.xml"/></Relationships>
</file>

<file path=ppt/slides/_rels/slide5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5.xml"/></Relationships>
</file>

<file path=ppt/slides/_rels/slide6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5.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6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5.xml"/></Relationships>
</file>

<file path=ppt/slides/_rels/slide7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25.xml"/></Relationships>
</file>

<file path=ppt/slides/_rels/slide7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25.xml"/><Relationship Id="rId4" Type="http://schemas.openxmlformats.org/officeDocument/2006/relationships/image" Target="../media/image13.png"/></Relationships>
</file>

<file path=ppt/slides/_rels/slide7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5.xml"/></Relationships>
</file>

<file path=ppt/slides/_rels/slide7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5.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5.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8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2.xml"/><Relationship Id="rId1" Type="http://schemas.openxmlformats.org/officeDocument/2006/relationships/slideLayout" Target="../slideLayouts/slideLayout2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5.xml"/></Relationships>
</file>

<file path=ppt/slides/_rels/slide9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25.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9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6"/>
          <p:cNvSpPr>
            <a:spLocks noChangeArrowheads="1"/>
          </p:cNvSpPr>
          <p:nvPr/>
        </p:nvSpPr>
        <p:spPr bwMode="auto">
          <a:xfrm>
            <a:off x="1749425" y="2363116"/>
            <a:ext cx="9144000" cy="2087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altLang="ru-RU" sz="28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 </a:t>
            </a:r>
            <a:r>
              <a:rPr kumimoji="0" lang="ru-RU" altLang="ru-RU" sz="2800" b="1" i="0" u="none" strike="noStrike" kern="1200" cap="none" spc="0" normalizeH="0" baseline="0" noProof="0" dirty="0">
                <a:ln>
                  <a:noFill/>
                </a:ln>
                <a:solidFill>
                  <a:srgbClr val="C00000"/>
                </a:solidFill>
                <a:effectLst/>
                <a:uLnTx/>
                <a:uFillTx/>
                <a:latin typeface="Tahoma" panose="020B0604030504040204" pitchFamily="34" charset="0"/>
                <a:ea typeface="+mn-ea"/>
                <a:cs typeface="Arial" panose="020B0604020202020204" pitchFamily="34" charset="0"/>
              </a:rPr>
              <a:t>«УЧЕТ, ОТЧЕТНОСТЬ, КОНТРОЛЬ-2024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altLang="ru-RU" sz="2800" b="1" i="0" u="none" strike="noStrike" kern="1200" cap="none" spc="0" normalizeH="0" baseline="0" noProof="0" dirty="0">
                <a:ln>
                  <a:noFill/>
                </a:ln>
                <a:solidFill>
                  <a:srgbClr val="C00000"/>
                </a:solidFill>
                <a:effectLst/>
                <a:uLnTx/>
                <a:uFillTx/>
                <a:latin typeface="Tahoma" panose="020B0604030504040204" pitchFamily="34" charset="0"/>
                <a:ea typeface="+mn-ea"/>
                <a:cs typeface="Arial" panose="020B0604020202020204" pitchFamily="34" charset="0"/>
              </a:rPr>
              <a:t>В БЮДЖЕТНОЙ СФЕРЕ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altLang="ru-RU" sz="28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 </a:t>
            </a:r>
          </a:p>
          <a:p>
            <a:pPr algn="ctr">
              <a:spcBef>
                <a:spcPct val="0"/>
              </a:spcBef>
              <a:buClrTx/>
              <a:buSzTx/>
              <a:buNone/>
            </a:pPr>
            <a:r>
              <a:rPr kumimoji="0" lang="ru-RU" altLang="ru-RU" sz="2800" b="1" i="0" u="none" strike="noStrike" kern="1200" cap="none" spc="0" normalizeH="0" baseline="0" noProof="0" dirty="0">
                <a:ln>
                  <a:noFill/>
                </a:ln>
                <a:solidFill>
                  <a:srgbClr val="C00000"/>
                </a:solidFill>
                <a:effectLst/>
                <a:uLnTx/>
                <a:uFillTx/>
                <a:latin typeface="Tahoma" panose="020B0604030504040204" pitchFamily="34" charset="0"/>
                <a:ea typeface="+mn-ea"/>
                <a:cs typeface="Arial" panose="020B0604020202020204" pitchFamily="34" charset="0"/>
              </a:rPr>
              <a:t> 27 сентября 2024   </a:t>
            </a:r>
          </a:p>
        </p:txBody>
      </p:sp>
      <p:sp>
        <p:nvSpPr>
          <p:cNvPr id="4099" name="Rectangle 7"/>
          <p:cNvSpPr>
            <a:spLocks noChangeArrowheads="1"/>
          </p:cNvSpPr>
          <p:nvPr/>
        </p:nvSpPr>
        <p:spPr bwMode="auto">
          <a:xfrm>
            <a:off x="1758951" y="425450"/>
            <a:ext cx="8601075" cy="2025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marL="0" marR="0" lvl="0" indent="0" algn="r" defTabSz="914400" rtl="0" eaLnBrk="1" fontAlgn="auto" latinLnBrk="0" hangingPunct="1">
              <a:lnSpc>
                <a:spcPct val="100000"/>
              </a:lnSpc>
              <a:spcBef>
                <a:spcPct val="5000"/>
              </a:spcBef>
              <a:spcAft>
                <a:spcPts val="0"/>
              </a:spcAft>
              <a:buClrTx/>
              <a:buSzTx/>
              <a:buFontTx/>
              <a:buNone/>
              <a:tabLst/>
              <a:defRPr/>
            </a:pPr>
            <a:r>
              <a:rPr kumimoji="0" lang="ru-RU" altLang="ru-RU" sz="28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t/>
            </a:r>
            <a:br>
              <a:rPr kumimoji="0" lang="ru-RU" altLang="ru-RU" sz="28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br>
            <a:r>
              <a:rPr kumimoji="0" lang="ru-RU" altLang="ru-RU" sz="1600" b="1"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ОТКРЫТЫЙ УНИВЕРСИТЕТ</a:t>
            </a:r>
          </a:p>
          <a:p>
            <a:pPr marL="0" marR="0" lvl="0" indent="0" algn="r" defTabSz="914400" rtl="0" eaLnBrk="1" fontAlgn="auto" latinLnBrk="0" hangingPunct="1">
              <a:lnSpc>
                <a:spcPct val="100000"/>
              </a:lnSpc>
              <a:spcBef>
                <a:spcPct val="5000"/>
              </a:spcBef>
              <a:spcAft>
                <a:spcPts val="0"/>
              </a:spcAft>
              <a:buClrTx/>
              <a:buSzTx/>
              <a:buFontTx/>
              <a:buNone/>
              <a:tabLst/>
              <a:defRPr/>
            </a:pPr>
            <a:r>
              <a:rPr kumimoji="0" lang="ru-RU" altLang="ru-RU" sz="16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«Центра финансовых экспертиз»</a:t>
            </a:r>
          </a:p>
          <a:p>
            <a:pPr marL="0" marR="0" lvl="0" indent="0" algn="r" defTabSz="914400" rtl="0" eaLnBrk="1" fontAlgn="auto" latinLnBrk="0" hangingPunct="1">
              <a:lnSpc>
                <a:spcPct val="100000"/>
              </a:lnSpc>
              <a:spcBef>
                <a:spcPct val="5000"/>
              </a:spcBef>
              <a:spcAft>
                <a:spcPts val="0"/>
              </a:spcAft>
              <a:buClrTx/>
              <a:buSzTx/>
              <a:buFontTx/>
              <a:buNone/>
              <a:tabLst/>
              <a:defRPr/>
            </a:pPr>
            <a:endParaRPr kumimoji="0" lang="ru-RU" altLang="ru-RU" sz="16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endParaRPr>
          </a:p>
          <a:p>
            <a:pPr marL="0" marR="0" lvl="0" indent="0" algn="r" defTabSz="914400" rtl="0" eaLnBrk="1" fontAlgn="auto" latinLnBrk="0" hangingPunct="1">
              <a:lnSpc>
                <a:spcPct val="100000"/>
              </a:lnSpc>
              <a:spcBef>
                <a:spcPct val="5000"/>
              </a:spcBef>
              <a:spcAft>
                <a:spcPts val="0"/>
              </a:spcAft>
              <a:buClrTx/>
              <a:buSzTx/>
              <a:buFontTx/>
              <a:buNone/>
              <a:tabLst/>
              <a:defRPr/>
            </a:pPr>
            <a:r>
              <a:rPr kumimoji="0" lang="ru-RU" altLang="ru-RU" sz="16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Лицензия на образовательную деятельность</a:t>
            </a:r>
          </a:p>
          <a:p>
            <a:pPr marL="0" marR="0" lvl="0" indent="0" algn="r" defTabSz="914400" rtl="0" eaLnBrk="1" fontAlgn="auto" latinLnBrk="0" hangingPunct="1">
              <a:lnSpc>
                <a:spcPct val="100000"/>
              </a:lnSpc>
              <a:spcBef>
                <a:spcPct val="5000"/>
              </a:spcBef>
              <a:spcAft>
                <a:spcPts val="0"/>
              </a:spcAft>
              <a:buClrTx/>
              <a:buSzTx/>
              <a:buFontTx/>
              <a:buNone/>
              <a:tabLst/>
              <a:defRPr/>
            </a:pPr>
            <a:r>
              <a:rPr kumimoji="0" lang="ru-RU" altLang="ru-RU" sz="16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 1129 от 02.09.2014 серия 78Л02 № 0000025</a:t>
            </a:r>
            <a:r>
              <a:rPr kumimoji="0" lang="ru-RU" altLang="ru-RU" sz="16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t> </a:t>
            </a:r>
            <a:br>
              <a:rPr kumimoji="0" lang="ru-RU" altLang="ru-RU" sz="16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br>
            <a:r>
              <a:rPr kumimoji="0" lang="ru-RU" altLang="ru-RU" sz="16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t/>
            </a:r>
            <a:br>
              <a:rPr kumimoji="0" lang="ru-RU" altLang="ru-RU" sz="1600" b="0" i="0" u="none"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rPr>
            </a:br>
            <a:endParaRPr kumimoji="0" lang="ru-RU" altLang="ru-RU" sz="1600" b="0" i="0" u="sng" strike="noStrike" kern="1200" cap="none" spc="0" normalizeH="0" baseline="0" noProof="0" dirty="0">
              <a:ln>
                <a:noFill/>
              </a:ln>
              <a:solidFill>
                <a:srgbClr val="454545"/>
              </a:solidFill>
              <a:effectLst/>
              <a:uLnTx/>
              <a:uFillTx/>
              <a:latin typeface="Tahoma" panose="020B0604030504040204" pitchFamily="34" charset="0"/>
              <a:ea typeface="+mn-ea"/>
              <a:cs typeface="Arial" panose="020B0604020202020204" pitchFamily="34" charset="0"/>
            </a:endParaRPr>
          </a:p>
        </p:txBody>
      </p:sp>
      <p:pic>
        <p:nvPicPr>
          <p:cNvPr id="4100"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9507" y="554485"/>
            <a:ext cx="2698750" cy="1265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01" name="Rectangle 8"/>
          <p:cNvSpPr>
            <a:spLocks noChangeArrowheads="1"/>
          </p:cNvSpPr>
          <p:nvPr/>
        </p:nvSpPr>
        <p:spPr bwMode="auto">
          <a:xfrm>
            <a:off x="1997005" y="4994071"/>
            <a:ext cx="9143999" cy="1080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a:spcBef>
                <a:spcPct val="20000"/>
              </a:spcBef>
              <a:buClr>
                <a:schemeClr val="folHlink"/>
              </a:buClr>
              <a:buSzPct val="60000"/>
              <a:buFont typeface="Wingdings" panose="05000000000000000000" pitchFamily="2" charset="2"/>
              <a:buChar char="n"/>
              <a:defRPr sz="3200">
                <a:solidFill>
                  <a:schemeClr val="tx1"/>
                </a:solidFill>
                <a:latin typeface="Tahoma" panose="020B0604030504040204" pitchFamily="34" charset="0"/>
                <a:cs typeface="Arial" panose="020B0604020202020204" pitchFamily="34" charset="0"/>
              </a:defRPr>
            </a:lvl1pPr>
            <a:lvl2pPr marL="742950" indent="-285750">
              <a:spcBef>
                <a:spcPct val="20000"/>
              </a:spcBef>
              <a:buClr>
                <a:schemeClr val="hlink"/>
              </a:buClr>
              <a:buSzPct val="55000"/>
              <a:buFont typeface="Wingdings" panose="05000000000000000000" pitchFamily="2" charset="2"/>
              <a:buChar char="n"/>
              <a:defRPr sz="2800">
                <a:solidFill>
                  <a:schemeClr val="tx1"/>
                </a:solidFill>
                <a:latin typeface="Tahoma" panose="020B0604030504040204" pitchFamily="34" charset="0"/>
                <a:cs typeface="Arial" panose="020B0604020202020204" pitchFamily="34" charset="0"/>
              </a:defRPr>
            </a:lvl2pPr>
            <a:lvl3pPr marL="1143000" indent="-228600">
              <a:spcBef>
                <a:spcPct val="20000"/>
              </a:spcBef>
              <a:buClr>
                <a:schemeClr val="folHlink"/>
              </a:buClr>
              <a:buSzPct val="50000"/>
              <a:buFont typeface="Wingdings" panose="05000000000000000000" pitchFamily="2" charset="2"/>
              <a:buChar char="n"/>
              <a:defRPr sz="2400">
                <a:solidFill>
                  <a:schemeClr val="tx1"/>
                </a:solidFill>
                <a:latin typeface="Tahoma" panose="020B0604030504040204" pitchFamily="34" charset="0"/>
                <a:cs typeface="Arial" panose="020B0604020202020204" pitchFamily="34" charset="0"/>
              </a:defRPr>
            </a:lvl3pPr>
            <a:lvl4pPr marL="1600200" indent="-228600">
              <a:spcBef>
                <a:spcPct val="20000"/>
              </a:spcBef>
              <a:buClr>
                <a:schemeClr val="accent2"/>
              </a:buClr>
              <a:buSzPct val="55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4pPr>
            <a:lvl5pPr marL="2057400" indent="-228600">
              <a:spcBef>
                <a:spcPct val="20000"/>
              </a:spcBef>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accent1"/>
              </a:buClr>
              <a:buSzPct val="50000"/>
              <a:buFont typeface="Wingdings" panose="05000000000000000000" pitchFamily="2" charset="2"/>
              <a:buChar char="n"/>
              <a:defRPr sz="2000">
                <a:solidFill>
                  <a:schemeClr val="tx1"/>
                </a:solidFill>
                <a:latin typeface="Tahoma" panose="020B0604030504040204" pitchFamily="34" charset="0"/>
                <a:cs typeface="Arial" panose="020B060402020202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altLang="ru-RU" sz="20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 </a:t>
            </a:r>
            <a:r>
              <a:rPr kumimoji="0" lang="ru-RU" altLang="ru-RU" sz="1800" b="1"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Михайлова Елена Николаевна</a:t>
            </a:r>
            <a:r>
              <a:rPr kumimoji="0" lang="ru-RU" altLang="ru-RU" sz="18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 составление, комментарий, пояснения (при подготовке презентации использованы </a:t>
            </a:r>
            <a:r>
              <a:rPr kumimoji="0" lang="ru-RU" altLang="ru-RU" sz="1800" b="0" i="0" u="none" strike="noStrike" kern="1200" cap="none" spc="0" normalizeH="0" baseline="0" noProof="0" dirty="0" smtClean="0">
                <a:ln>
                  <a:noFill/>
                </a:ln>
                <a:solidFill>
                  <a:prstClr val="black"/>
                </a:solidFill>
                <a:effectLst/>
                <a:uLnTx/>
                <a:uFillTx/>
                <a:latin typeface="Tahoma" panose="020B0604030504040204" pitchFamily="34" charset="0"/>
                <a:ea typeface="+mn-ea"/>
                <a:cs typeface="Arial" panose="020B0604020202020204" pitchFamily="34" charset="0"/>
              </a:rPr>
              <a:t>материалы</a:t>
            </a:r>
            <a:r>
              <a:rPr kumimoji="0" lang="ru-RU" altLang="ru-RU" sz="1800" b="0" i="0" u="none" strike="noStrike" kern="1200" cap="none" spc="0" normalizeH="0" noProof="0" dirty="0" smtClean="0">
                <a:ln>
                  <a:noFill/>
                </a:ln>
                <a:solidFill>
                  <a:prstClr val="black"/>
                </a:solidFill>
                <a:effectLst/>
                <a:uLnTx/>
                <a:uFillTx/>
                <a:latin typeface="Tahoma" panose="020B0604030504040204" pitchFamily="34" charset="0"/>
                <a:ea typeface="+mn-ea"/>
                <a:cs typeface="Arial" panose="020B0604020202020204" pitchFamily="34" charset="0"/>
              </a:rPr>
              <a:t> совещаний</a:t>
            </a:r>
            <a:r>
              <a:rPr kumimoji="0" lang="ru-RU" altLang="ru-RU" sz="1800" b="0" i="0" u="none" strike="noStrike" kern="1200" cap="none" spc="0" normalizeH="0" baseline="0" noProof="0" dirty="0" smtClean="0">
                <a:ln>
                  <a:noFill/>
                </a:ln>
                <a:solidFill>
                  <a:prstClr val="black"/>
                </a:solidFill>
                <a:effectLst/>
                <a:uLnTx/>
                <a:uFillTx/>
                <a:latin typeface="Tahoma" panose="020B0604030504040204" pitchFamily="34" charset="0"/>
                <a:ea typeface="+mn-ea"/>
                <a:cs typeface="Arial" panose="020B0604020202020204" pitchFamily="34" charset="0"/>
              </a:rPr>
              <a:t> Минфина </a:t>
            </a:r>
            <a:r>
              <a:rPr kumimoji="0" lang="ru-RU" altLang="ru-RU" sz="1800" b="0" i="0" u="none" strike="noStrike" kern="1200" cap="none" spc="0" normalizeH="0" baseline="0" noProof="0" dirty="0">
                <a:ln>
                  <a:noFill/>
                </a:ln>
                <a:solidFill>
                  <a:prstClr val="black"/>
                </a:solidFill>
                <a:effectLst/>
                <a:uLnTx/>
                <a:uFillTx/>
                <a:latin typeface="Tahoma" panose="020B0604030504040204" pitchFamily="34" charset="0"/>
                <a:ea typeface="+mn-ea"/>
                <a:cs typeface="Arial" panose="020B0604020202020204" pitchFamily="34" charset="0"/>
              </a:rPr>
              <a:t>России и Федерального казначейства)</a:t>
            </a:r>
          </a:p>
        </p:txBody>
      </p:sp>
      <p:cxnSp>
        <p:nvCxnSpPr>
          <p:cNvPr id="4102" name="Прямая соединительная линия 11"/>
          <p:cNvCxnSpPr>
            <a:cxnSpLocks noChangeShapeType="1"/>
          </p:cNvCxnSpPr>
          <p:nvPr/>
        </p:nvCxnSpPr>
        <p:spPr bwMode="auto">
          <a:xfrm>
            <a:off x="1997005" y="4837983"/>
            <a:ext cx="8569325" cy="0"/>
          </a:xfrm>
          <a:prstGeom prst="line">
            <a:avLst/>
          </a:prstGeom>
          <a:noFill/>
          <a:ln w="9525" algn="ctr">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 name="Рисунок 1">
            <a:extLst>
              <a:ext uri="{FF2B5EF4-FFF2-40B4-BE49-F238E27FC236}">
                <a16:creationId xmlns:a16="http://schemas.microsoft.com/office/drawing/2014/main" id="{AACC68D7-9BEB-8EF3-6B52-5E57B4C4A653}"/>
              </a:ext>
            </a:extLst>
          </p:cNvPr>
          <p:cNvPicPr>
            <a:picLocks noChangeAspect="1"/>
          </p:cNvPicPr>
          <p:nvPr/>
        </p:nvPicPr>
        <p:blipFill>
          <a:blip r:embed="rId3"/>
          <a:stretch>
            <a:fillRect/>
          </a:stretch>
        </p:blipFill>
        <p:spPr>
          <a:xfrm>
            <a:off x="10606088" y="3618283"/>
            <a:ext cx="1085182" cy="786452"/>
          </a:xfrm>
          <a:prstGeom prst="rect">
            <a:avLst/>
          </a:prstGeom>
        </p:spPr>
      </p:pic>
    </p:spTree>
    <p:extLst>
      <p:ext uri="{BB962C8B-B14F-4D97-AF65-F5344CB8AC3E}">
        <p14:creationId xmlns:p14="http://schemas.microsoft.com/office/powerpoint/2010/main" val="6937911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0545" y="46983"/>
            <a:ext cx="7347186" cy="348813"/>
          </a:xfrm>
        </p:spPr>
        <p:txBody>
          <a:bodyPr>
            <a:normAutofit/>
          </a:bodyPr>
          <a:lstStyle/>
          <a:p>
            <a:r>
              <a:rPr lang="ru-RU" dirty="0"/>
              <a:t>Термины и их </a:t>
            </a:r>
            <a:r>
              <a:rPr lang="ru-RU" dirty="0" smtClean="0"/>
              <a:t>определения: Признак </a:t>
            </a:r>
            <a:r>
              <a:rPr lang="ru-RU" dirty="0">
                <a:solidFill>
                  <a:srgbClr val="FF0000"/>
                </a:solidFill>
              </a:rPr>
              <a:t>пассивного</a:t>
            </a:r>
            <a:r>
              <a:rPr lang="ru-RU" dirty="0"/>
              <a:t> </a:t>
            </a:r>
            <a:r>
              <a:rPr lang="ru-RU" dirty="0">
                <a:solidFill>
                  <a:srgbClr val="FF0000"/>
                </a:solidFill>
              </a:rPr>
              <a:t>счета</a:t>
            </a:r>
          </a:p>
        </p:txBody>
      </p:sp>
      <p:sp>
        <p:nvSpPr>
          <p:cNvPr id="3" name="Прямоугольник 2"/>
          <p:cNvSpPr/>
          <p:nvPr/>
        </p:nvSpPr>
        <p:spPr>
          <a:xfrm>
            <a:off x="1496291" y="1319288"/>
            <a:ext cx="9199418" cy="3970318"/>
          </a:xfrm>
          <a:prstGeom prst="rect">
            <a:avLst/>
          </a:prstGeom>
        </p:spPr>
        <p:txBody>
          <a:bodyPr wrap="square">
            <a:spAutoFit/>
          </a:bodyPr>
          <a:lstStyle/>
          <a:p>
            <a:r>
              <a:rPr lang="ru-RU" b="1" dirty="0">
                <a:solidFill>
                  <a:srgbClr val="FF0000"/>
                </a:solidFill>
              </a:rPr>
              <a:t>Признак пассивного счета </a:t>
            </a:r>
            <a:r>
              <a:rPr lang="ru-RU" b="1" dirty="0"/>
              <a:t>плана счетов </a:t>
            </a:r>
            <a:r>
              <a:rPr lang="ru-RU" dirty="0"/>
              <a:t>– признак счета, отраженный в </a:t>
            </a:r>
            <a:r>
              <a:rPr lang="ru-RU" dirty="0" smtClean="0"/>
              <a:t>ЕПС, </a:t>
            </a:r>
            <a:r>
              <a:rPr lang="ru-RU" dirty="0"/>
              <a:t>указывающий, если иное не установлено Стандартом, </a:t>
            </a:r>
            <a:r>
              <a:rPr lang="ru-RU" b="1" dirty="0"/>
              <a:t>на </a:t>
            </a:r>
            <a:r>
              <a:rPr lang="ru-RU" b="1" dirty="0" smtClean="0"/>
              <a:t>НЕДОПУСТИМОСТЬ </a:t>
            </a:r>
            <a:r>
              <a:rPr lang="ru-RU" dirty="0"/>
              <a:t>формирования </a:t>
            </a:r>
            <a:r>
              <a:rPr lang="ru-RU" b="1" dirty="0" smtClean="0"/>
              <a:t>ДЕБЕТОВОГО ОСТАТКА </a:t>
            </a:r>
            <a:r>
              <a:rPr lang="ru-RU" dirty="0"/>
              <a:t>по итогам отражения любой бухгалтерской записи по данному счету. </a:t>
            </a:r>
            <a:endParaRPr lang="ru-RU" dirty="0" smtClean="0"/>
          </a:p>
          <a:p>
            <a:endParaRPr lang="ru-RU" dirty="0"/>
          </a:p>
          <a:p>
            <a:r>
              <a:rPr lang="ru-RU" dirty="0" smtClean="0"/>
              <a:t>Формирование </a:t>
            </a:r>
            <a:r>
              <a:rPr lang="ru-RU" dirty="0"/>
              <a:t>по итогам бухгалтерской записи на счетах, имеющих согласно </a:t>
            </a:r>
            <a:r>
              <a:rPr lang="ru-RU" dirty="0" smtClean="0"/>
              <a:t>ЕПС признак </a:t>
            </a:r>
            <a:r>
              <a:rPr lang="ru-RU" dirty="0"/>
              <a:t>пассивного счета плана счетов (далее – </a:t>
            </a:r>
            <a:r>
              <a:rPr lang="ru-RU" b="1" dirty="0">
                <a:solidFill>
                  <a:srgbClr val="FF0000"/>
                </a:solidFill>
              </a:rPr>
              <a:t>пассивный счет</a:t>
            </a:r>
            <a:r>
              <a:rPr lang="ru-RU" dirty="0"/>
              <a:t>), дебетового остатка </a:t>
            </a:r>
            <a:r>
              <a:rPr lang="ru-RU" b="1" dirty="0"/>
              <a:t>указывает на наличие ошибки</a:t>
            </a:r>
            <a:r>
              <a:rPr lang="ru-RU" dirty="0"/>
              <a:t> бухгалтерского учета, связанной </a:t>
            </a:r>
            <a:r>
              <a:rPr lang="ru-RU" dirty="0" smtClean="0"/>
              <a:t>с</a:t>
            </a:r>
          </a:p>
          <a:p>
            <a:pPr marL="285750" indent="-285750">
              <a:buFont typeface="Arial" panose="020B0604020202020204" pitchFamily="34" charset="0"/>
              <a:buChar char="•"/>
            </a:pPr>
            <a:r>
              <a:rPr lang="ru-RU" b="1" dirty="0" err="1" smtClean="0"/>
              <a:t>неотражением</a:t>
            </a:r>
            <a:r>
              <a:rPr lang="ru-RU" b="1" dirty="0" smtClean="0"/>
              <a:t> </a:t>
            </a:r>
            <a:r>
              <a:rPr lang="ru-RU" b="1" dirty="0"/>
              <a:t>и (или) несвоевременным отражением </a:t>
            </a:r>
            <a:r>
              <a:rPr lang="ru-RU" dirty="0"/>
              <a:t>первичного учетного документа, подтверждающего увеличение (начисление, принятие) обязательства </a:t>
            </a:r>
            <a:endParaRPr lang="ru-RU" dirty="0" smtClean="0"/>
          </a:p>
          <a:p>
            <a:pPr marL="285750" indent="-285750">
              <a:buFont typeface="Arial" panose="020B0604020202020204" pitchFamily="34" charset="0"/>
              <a:buChar char="•"/>
            </a:pPr>
            <a:r>
              <a:rPr lang="ru-RU" b="1" dirty="0" smtClean="0"/>
              <a:t>либо </a:t>
            </a:r>
            <a:r>
              <a:rPr lang="ru-RU" b="1" dirty="0"/>
              <a:t>с искажением </a:t>
            </a:r>
            <a:r>
              <a:rPr lang="ru-RU" dirty="0"/>
              <a:t>бухгалтерского учета, допущенного в результате несоответствия составленных ответственными лицами первичных учетных документов свершившимся фактам хозяйственной жизни и (или) </a:t>
            </a:r>
            <a:r>
              <a:rPr lang="ru-RU" dirty="0" err="1"/>
              <a:t>непередачи</a:t>
            </a:r>
            <a:r>
              <a:rPr lang="ru-RU" dirty="0"/>
              <a:t>, либо несвоевременной передачи первичных учетных </a:t>
            </a:r>
            <a:r>
              <a:rPr lang="ru-RU" dirty="0" smtClean="0"/>
              <a:t>документов для </a:t>
            </a:r>
            <a:r>
              <a:rPr lang="ru-RU" dirty="0"/>
              <a:t>регистрации содержащихся в них данных в регистрах бухгалтерского учета</a:t>
            </a:r>
          </a:p>
        </p:txBody>
      </p:sp>
    </p:spTree>
    <p:extLst>
      <p:ext uri="{BB962C8B-B14F-4D97-AF65-F5344CB8AC3E}">
        <p14:creationId xmlns:p14="http://schemas.microsoft.com/office/powerpoint/2010/main" val="1138357224"/>
      </p:ext>
    </p:extLst>
  </p:cSld>
  <p:clrMapOvr>
    <a:masterClrMapping/>
  </p:clrMapOvr>
  <p:transition advClick="0"/>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Проект СГС ГФ «Внутренний </a:t>
            </a:r>
            <a:r>
              <a:rPr lang="ru-RU" dirty="0"/>
              <a:t>контроль»</a:t>
            </a:r>
            <a:br>
              <a:rPr lang="ru-RU" dirty="0"/>
            </a:br>
            <a:endParaRPr lang="ru-RU" dirty="0"/>
          </a:p>
        </p:txBody>
      </p:sp>
      <p:sp>
        <p:nvSpPr>
          <p:cNvPr id="4" name="Прямоугольник 3"/>
          <p:cNvSpPr/>
          <p:nvPr/>
        </p:nvSpPr>
        <p:spPr>
          <a:xfrm>
            <a:off x="484909" y="221389"/>
            <a:ext cx="9767453" cy="5893921"/>
          </a:xfrm>
          <a:prstGeom prst="rect">
            <a:avLst/>
          </a:prstGeom>
        </p:spPr>
        <p:txBody>
          <a:bodyPr wrap="square">
            <a:spAutoFit/>
          </a:bodyPr>
          <a:lstStyle/>
          <a:p>
            <a:r>
              <a:rPr lang="ru-RU" sz="2000" b="1" dirty="0" smtClean="0">
                <a:solidFill>
                  <a:srgbClr val="C00000"/>
                </a:solidFill>
              </a:rPr>
              <a:t>Структура проекта СГС ГФ «Внутренний </a:t>
            </a:r>
            <a:r>
              <a:rPr lang="ru-RU" sz="2000" b="1" dirty="0">
                <a:solidFill>
                  <a:srgbClr val="C00000"/>
                </a:solidFill>
              </a:rPr>
              <a:t>контроль»</a:t>
            </a:r>
          </a:p>
          <a:p>
            <a:endParaRPr lang="ru-RU" dirty="0"/>
          </a:p>
          <a:p>
            <a:pPr>
              <a:lnSpc>
                <a:spcPct val="150000"/>
              </a:lnSpc>
            </a:pPr>
            <a:r>
              <a:rPr lang="ru-RU" dirty="0"/>
              <a:t>I</a:t>
            </a:r>
            <a:r>
              <a:rPr lang="ru-RU" sz="1600" dirty="0"/>
              <a:t>. Общие положения</a:t>
            </a:r>
          </a:p>
          <a:p>
            <a:pPr>
              <a:lnSpc>
                <a:spcPct val="150000"/>
              </a:lnSpc>
            </a:pPr>
            <a:r>
              <a:rPr lang="ru-RU" sz="1600" dirty="0"/>
              <a:t>II. Задачи и принципы внутреннего контроля</a:t>
            </a:r>
          </a:p>
          <a:p>
            <a:pPr>
              <a:lnSpc>
                <a:spcPct val="150000"/>
              </a:lnSpc>
            </a:pPr>
            <a:r>
              <a:rPr lang="ru-RU" sz="1600" dirty="0"/>
              <a:t>III. Элементы (система) внутреннего контроля</a:t>
            </a:r>
          </a:p>
          <a:p>
            <a:pPr>
              <a:lnSpc>
                <a:spcPct val="150000"/>
              </a:lnSpc>
            </a:pPr>
            <a:r>
              <a:rPr lang="ru-RU" sz="1600" dirty="0"/>
              <a:t>IV. Организационная структура</a:t>
            </a:r>
          </a:p>
          <a:p>
            <a:pPr>
              <a:lnSpc>
                <a:spcPct val="150000"/>
              </a:lnSpc>
            </a:pPr>
            <a:r>
              <a:rPr lang="ru-RU" sz="1600" dirty="0"/>
              <a:t>V. Обеспечение сохранности активов и исполнения обязательств</a:t>
            </a:r>
          </a:p>
          <a:p>
            <a:pPr>
              <a:lnSpc>
                <a:spcPct val="150000"/>
              </a:lnSpc>
            </a:pPr>
            <a:r>
              <a:rPr lang="ru-RU" sz="1600" dirty="0"/>
              <a:t>VI. Контрольные процедуры</a:t>
            </a:r>
          </a:p>
          <a:p>
            <a:pPr>
              <a:lnSpc>
                <a:spcPct val="150000"/>
              </a:lnSpc>
            </a:pPr>
            <a:r>
              <a:rPr lang="ru-RU" sz="1600" dirty="0"/>
              <a:t>VII. Риск-ориентированный подход к осуществлению внутреннего контроля</a:t>
            </a:r>
          </a:p>
          <a:p>
            <a:pPr>
              <a:lnSpc>
                <a:spcPct val="150000"/>
              </a:lnSpc>
            </a:pPr>
            <a:r>
              <a:rPr lang="ru-RU" sz="1600" dirty="0"/>
              <a:t>VIII. Документирование внутреннего контроля</a:t>
            </a:r>
          </a:p>
          <a:p>
            <a:pPr>
              <a:lnSpc>
                <a:spcPct val="150000"/>
              </a:lnSpc>
            </a:pPr>
            <a:r>
              <a:rPr lang="ru-RU" sz="1600" dirty="0"/>
              <a:t>IX. Порядок применения перечней и реестров внутреннего контроля</a:t>
            </a:r>
          </a:p>
          <a:p>
            <a:pPr>
              <a:lnSpc>
                <a:spcPct val="150000"/>
              </a:lnSpc>
            </a:pPr>
            <a:r>
              <a:rPr lang="ru-RU" sz="1600" dirty="0"/>
              <a:t>X. Автоматизация и компьютеризация</a:t>
            </a:r>
          </a:p>
          <a:p>
            <a:pPr>
              <a:lnSpc>
                <a:spcPct val="150000"/>
              </a:lnSpc>
            </a:pPr>
            <a:r>
              <a:rPr lang="ru-RU" sz="1600" dirty="0"/>
              <a:t>XI. Мониторинг системы внутреннего контроля</a:t>
            </a:r>
          </a:p>
          <a:p>
            <a:pPr>
              <a:lnSpc>
                <a:spcPct val="150000"/>
              </a:lnSpc>
            </a:pPr>
            <a:r>
              <a:rPr lang="ru-RU" sz="1600" dirty="0"/>
              <a:t>XII. Организация внутреннего контроля в случае передачи полномочий по ведению </a:t>
            </a:r>
            <a:r>
              <a:rPr lang="ru-RU" sz="1600" dirty="0" smtClean="0"/>
              <a:t>бухгалтерского учета </a:t>
            </a:r>
            <a:r>
              <a:rPr lang="ru-RU" sz="1600" dirty="0"/>
              <a:t>и составлению бухгалтерской отчетности</a:t>
            </a:r>
          </a:p>
          <a:p>
            <a:pPr>
              <a:lnSpc>
                <a:spcPct val="150000"/>
              </a:lnSpc>
            </a:pPr>
            <a:r>
              <a:rPr lang="ru-RU" sz="1600" dirty="0"/>
              <a:t>XIII. Переходные положения</a:t>
            </a:r>
          </a:p>
        </p:txBody>
      </p:sp>
    </p:spTree>
    <p:extLst>
      <p:ext uri="{BB962C8B-B14F-4D97-AF65-F5344CB8AC3E}">
        <p14:creationId xmlns:p14="http://schemas.microsoft.com/office/powerpoint/2010/main" val="957971109"/>
      </p:ext>
    </p:extLst>
  </p:cSld>
  <p:clrMapOvr>
    <a:masterClrMapping/>
  </p:clrMapOvr>
  <p:transition advClick="0"/>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30C5D76-551E-1321-800B-C3E40A9D569F}"/>
              </a:ext>
            </a:extLst>
          </p:cNvPr>
          <p:cNvSpPr>
            <a:spLocks noGrp="1"/>
          </p:cNvSpPr>
          <p:nvPr>
            <p:ph type="title"/>
          </p:nvPr>
        </p:nvSpPr>
        <p:spPr>
          <a:xfrm>
            <a:off x="4572000" y="46983"/>
            <a:ext cx="7485731" cy="348813"/>
          </a:xfrm>
        </p:spPr>
        <p:txBody>
          <a:bodyPr>
            <a:normAutofit/>
          </a:bodyPr>
          <a:lstStyle/>
          <a:p>
            <a:r>
              <a:rPr lang="ru-RU" dirty="0"/>
              <a:t>Перечень рисков  КАЗНАЧЕЙСТВА – 2024  </a:t>
            </a:r>
          </a:p>
        </p:txBody>
      </p:sp>
      <p:graphicFrame>
        <p:nvGraphicFramePr>
          <p:cNvPr id="3" name="Таблица 2">
            <a:extLst>
              <a:ext uri="{FF2B5EF4-FFF2-40B4-BE49-F238E27FC236}">
                <a16:creationId xmlns:a16="http://schemas.microsoft.com/office/drawing/2014/main" id="{6F6E0F8E-7574-988D-6D82-F096484AD056}"/>
              </a:ext>
            </a:extLst>
          </p:cNvPr>
          <p:cNvGraphicFramePr>
            <a:graphicFrameLocks noGrp="1"/>
          </p:cNvGraphicFramePr>
          <p:nvPr>
            <p:extLst/>
          </p:nvPr>
        </p:nvGraphicFramePr>
        <p:xfrm>
          <a:off x="471573" y="313667"/>
          <a:ext cx="10438226" cy="5810073"/>
        </p:xfrm>
        <a:graphic>
          <a:graphicData uri="http://schemas.openxmlformats.org/drawingml/2006/table">
            <a:tbl>
              <a:tblPr firstRow="1" firstCol="1" bandRow="1">
                <a:tableStyleId>{5C22544A-7EE6-4342-B048-85BDC9FD1C3A}</a:tableStyleId>
              </a:tblPr>
              <a:tblGrid>
                <a:gridCol w="8576387">
                  <a:extLst>
                    <a:ext uri="{9D8B030D-6E8A-4147-A177-3AD203B41FA5}">
                      <a16:colId xmlns:a16="http://schemas.microsoft.com/office/drawing/2014/main" val="2408155040"/>
                    </a:ext>
                  </a:extLst>
                </a:gridCol>
                <a:gridCol w="1861839">
                  <a:extLst>
                    <a:ext uri="{9D8B030D-6E8A-4147-A177-3AD203B41FA5}">
                      <a16:colId xmlns:a16="http://schemas.microsoft.com/office/drawing/2014/main" val="211851842"/>
                    </a:ext>
                  </a:extLst>
                </a:gridCol>
              </a:tblGrid>
              <a:tr h="581447">
                <a:tc>
                  <a:txBody>
                    <a:bodyPr/>
                    <a:lstStyle/>
                    <a:p>
                      <a:pPr algn="ctr">
                        <a:lnSpc>
                          <a:spcPct val="100000"/>
                        </a:lnSpc>
                        <a:spcAft>
                          <a:spcPts val="800"/>
                        </a:spcAft>
                      </a:pPr>
                      <a:endParaRPr lang="ru-RU" sz="1800" dirty="0">
                        <a:effectLst/>
                      </a:endParaRPr>
                    </a:p>
                    <a:p>
                      <a:pPr algn="ctr">
                        <a:lnSpc>
                          <a:spcPct val="100000"/>
                        </a:lnSpc>
                        <a:spcAft>
                          <a:spcPts val="800"/>
                        </a:spcAft>
                      </a:pPr>
                      <a:r>
                        <a:rPr lang="ru-RU" sz="2400" dirty="0">
                          <a:effectLst/>
                        </a:rPr>
                        <a:t>Перечень рисков ФК (из Карты рисков – 2024 (выборка) подозрительных операций от 06 июня 2024 года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ts val="1440"/>
                        </a:lnSpc>
                        <a:spcAft>
                          <a:spcPts val="800"/>
                        </a:spcAft>
                      </a:pPr>
                      <a:endParaRPr lang="ru-RU" sz="1800" dirty="0">
                        <a:effectLst/>
                      </a:endParaRPr>
                    </a:p>
                    <a:p>
                      <a:pPr algn="ctr">
                        <a:lnSpc>
                          <a:spcPts val="1440"/>
                        </a:lnSpc>
                        <a:spcAft>
                          <a:spcPts val="800"/>
                        </a:spcAft>
                      </a:pPr>
                      <a:r>
                        <a:rPr lang="ru-RU" sz="1800" dirty="0">
                          <a:effectLst/>
                        </a:rPr>
                        <a:t>Оценка уровня риска </a:t>
                      </a:r>
                    </a:p>
                    <a:p>
                      <a:pPr algn="ctr">
                        <a:lnSpc>
                          <a:spcPts val="1440"/>
                        </a:lnSpc>
                        <a:spcAft>
                          <a:spcPts val="800"/>
                        </a:spcAft>
                      </a:pPr>
                      <a:r>
                        <a:rPr lang="ru-RU" sz="1800" dirty="0">
                          <a:effectLst/>
                        </a:rPr>
                        <a:t>на 2024 год</a:t>
                      </a:r>
                    </a:p>
                    <a:p>
                      <a:pPr algn="ctr">
                        <a:lnSpc>
                          <a:spcPts val="1440"/>
                        </a:lnSpc>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95161102"/>
                  </a:ext>
                </a:extLst>
              </a:tr>
              <a:tr h="0">
                <a:tc>
                  <a:txBody>
                    <a:bodyPr/>
                    <a:lstStyle/>
                    <a:p>
                      <a:pPr>
                        <a:lnSpc>
                          <a:spcPct val="150000"/>
                        </a:lnSpc>
                        <a:spcAft>
                          <a:spcPts val="800"/>
                        </a:spcAft>
                      </a:pPr>
                      <a:r>
                        <a:rPr lang="ru-RU" sz="1600" dirty="0">
                          <a:solidFill>
                            <a:schemeClr val="tx1"/>
                          </a:solidFill>
                          <a:effectLst/>
                        </a:rPr>
                        <a:t>УВЕЛИЧЕНИЕ объема ДЕБИТОРСКОЙ задолженности по РАСХОДАМ</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tc>
                  <a:txBody>
                    <a:bodyPr/>
                    <a:lstStyle/>
                    <a:p>
                      <a:pPr algn="ctr">
                        <a:lnSpc>
                          <a:spcPts val="1440"/>
                        </a:lnSpc>
                        <a:spcAft>
                          <a:spcPts val="800"/>
                        </a:spcAft>
                      </a:pPr>
                      <a:endParaRPr lang="ru-RU" sz="2000" b="1" dirty="0">
                        <a:solidFill>
                          <a:srgbClr val="FF0000"/>
                        </a:solidFill>
                        <a:effectLst/>
                      </a:endParaRPr>
                    </a:p>
                    <a:p>
                      <a:pPr algn="ctr">
                        <a:lnSpc>
                          <a:spcPts val="1440"/>
                        </a:lnSpc>
                        <a:spcAft>
                          <a:spcPts val="800"/>
                        </a:spcAft>
                      </a:pPr>
                      <a:r>
                        <a:rPr lang="ru-RU" sz="2000" b="1" dirty="0">
                          <a:solidFill>
                            <a:srgbClr val="FF0000"/>
                          </a:solidFill>
                          <a:effectLst/>
                        </a:rPr>
                        <a:t>1,0</a:t>
                      </a:r>
                    </a:p>
                  </a:txBody>
                  <a:tcPr marL="68580" marR="68580" marT="0" marB="0">
                    <a:solidFill>
                      <a:schemeClr val="accent2">
                        <a:lumMod val="40000"/>
                        <a:lumOff val="60000"/>
                      </a:schemeClr>
                    </a:solidFill>
                  </a:tcPr>
                </a:tc>
                <a:extLst>
                  <a:ext uri="{0D108BD9-81ED-4DB2-BD59-A6C34878D82A}">
                    <a16:rowId xmlns:a16="http://schemas.microsoft.com/office/drawing/2014/main" val="565687822"/>
                  </a:ext>
                </a:extLst>
              </a:tr>
              <a:tr h="283760">
                <a:tc>
                  <a:txBody>
                    <a:bodyPr/>
                    <a:lstStyle/>
                    <a:p>
                      <a:pPr>
                        <a:lnSpc>
                          <a:spcPct val="150000"/>
                        </a:lnSpc>
                        <a:spcAft>
                          <a:spcPts val="800"/>
                        </a:spcAft>
                      </a:pPr>
                      <a:r>
                        <a:rPr lang="ru-RU" sz="1600" dirty="0">
                          <a:solidFill>
                            <a:schemeClr val="tx1"/>
                          </a:solidFill>
                          <a:effectLst/>
                        </a:rPr>
                        <a:t>НЕДОСТОВЕРНОСТЬ бухгалтерской (финансовой) отчетности</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ts val="1440"/>
                        </a:lnSpc>
                        <a:spcAft>
                          <a:spcPts val="800"/>
                        </a:spcAft>
                      </a:pPr>
                      <a:endParaRPr lang="ru-RU" sz="2000" dirty="0">
                        <a:effectLst/>
                      </a:endParaRPr>
                    </a:p>
                    <a:p>
                      <a:pPr algn="ctr">
                        <a:lnSpc>
                          <a:spcPts val="1440"/>
                        </a:lnSpc>
                        <a:spcAft>
                          <a:spcPts val="800"/>
                        </a:spcAft>
                      </a:pPr>
                      <a:r>
                        <a:rPr lang="ru-RU" sz="2000" dirty="0">
                          <a:effectLst/>
                        </a:rPr>
                        <a:t>0,8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875258863"/>
                  </a:ext>
                </a:extLst>
              </a:tr>
              <a:tr h="283760">
                <a:tc>
                  <a:txBody>
                    <a:bodyPr/>
                    <a:lstStyle/>
                    <a:p>
                      <a:pPr>
                        <a:lnSpc>
                          <a:spcPct val="150000"/>
                        </a:lnSpc>
                        <a:spcAft>
                          <a:spcPts val="800"/>
                        </a:spcAft>
                      </a:pPr>
                      <a:r>
                        <a:rPr lang="ru-RU" sz="1600" dirty="0">
                          <a:solidFill>
                            <a:schemeClr val="tx1"/>
                          </a:solidFill>
                          <a:effectLst/>
                        </a:rPr>
                        <a:t>НЕВЕРНОЕ отражение в учете фактов хозяйственной жизни</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tc>
                  <a:txBody>
                    <a:bodyPr/>
                    <a:lstStyle/>
                    <a:p>
                      <a:pPr algn="ctr">
                        <a:lnSpc>
                          <a:spcPts val="1440"/>
                        </a:lnSpc>
                        <a:spcAft>
                          <a:spcPts val="800"/>
                        </a:spcAft>
                      </a:pPr>
                      <a:r>
                        <a:rPr lang="ru-RU" sz="2000" dirty="0">
                          <a:effectLst/>
                        </a:rPr>
                        <a:t> </a:t>
                      </a:r>
                    </a:p>
                    <a:p>
                      <a:pPr algn="ctr">
                        <a:lnSpc>
                          <a:spcPts val="1440"/>
                        </a:lnSpc>
                        <a:spcAft>
                          <a:spcPts val="800"/>
                        </a:spcAft>
                      </a:pPr>
                      <a:r>
                        <a:rPr lang="ru-RU" sz="2000" dirty="0">
                          <a:effectLst/>
                        </a:rPr>
                        <a:t>0,8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4226711112"/>
                  </a:ext>
                </a:extLst>
              </a:tr>
              <a:tr h="283760">
                <a:tc>
                  <a:txBody>
                    <a:bodyPr/>
                    <a:lstStyle/>
                    <a:p>
                      <a:pPr algn="just">
                        <a:lnSpc>
                          <a:spcPct val="150000"/>
                        </a:lnSpc>
                        <a:spcAft>
                          <a:spcPts val="800"/>
                        </a:spcAft>
                      </a:pPr>
                      <a:r>
                        <a:rPr lang="ru-RU" sz="1600" dirty="0">
                          <a:solidFill>
                            <a:schemeClr val="tx1"/>
                          </a:solidFill>
                          <a:effectLst/>
                        </a:rPr>
                        <a:t>УВЕЛИЧЕНИЕ объема КРЕДИТОРСКОЙ задолженности</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ts val="1440"/>
                        </a:lnSpc>
                        <a:spcAft>
                          <a:spcPts val="800"/>
                        </a:spcAft>
                      </a:pPr>
                      <a:endParaRPr lang="ru-RU" sz="2000" dirty="0">
                        <a:effectLst/>
                      </a:endParaRPr>
                    </a:p>
                    <a:p>
                      <a:pPr algn="ctr">
                        <a:lnSpc>
                          <a:spcPts val="1440"/>
                        </a:lnSpc>
                        <a:spcAft>
                          <a:spcPts val="800"/>
                        </a:spcAft>
                      </a:pPr>
                      <a:r>
                        <a:rPr lang="ru-RU" sz="2000" dirty="0">
                          <a:effectLst/>
                        </a:rPr>
                        <a:t> 0,8</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2647291"/>
                  </a:ext>
                </a:extLst>
              </a:tr>
              <a:tr h="581447">
                <a:tc>
                  <a:txBody>
                    <a:bodyPr/>
                    <a:lstStyle/>
                    <a:p>
                      <a:pPr algn="just">
                        <a:lnSpc>
                          <a:spcPct val="150000"/>
                        </a:lnSpc>
                        <a:spcAft>
                          <a:spcPts val="800"/>
                        </a:spcAft>
                      </a:pPr>
                      <a:r>
                        <a:rPr lang="ru-RU" sz="1600" dirty="0">
                          <a:solidFill>
                            <a:schemeClr val="tx1"/>
                          </a:solidFill>
                          <a:effectLst/>
                        </a:rPr>
                        <a:t>НЕПРИМЕНЕНИЕ (применение не в полной мере) заказчиком МЕР ОТВЕТСТВЕННОСТИ за НЕНАДЛЕЖАЩЕЕ исполнение обязательств по контракту</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tc>
                  <a:txBody>
                    <a:bodyPr/>
                    <a:lstStyle/>
                    <a:p>
                      <a:pPr algn="ctr">
                        <a:lnSpc>
                          <a:spcPts val="1440"/>
                        </a:lnSpc>
                        <a:spcAft>
                          <a:spcPts val="800"/>
                        </a:spcAft>
                      </a:pPr>
                      <a:endParaRPr lang="ru-RU" sz="2000" dirty="0">
                        <a:effectLst/>
                      </a:endParaRPr>
                    </a:p>
                    <a:p>
                      <a:pPr algn="ctr">
                        <a:lnSpc>
                          <a:spcPts val="1440"/>
                        </a:lnSpc>
                        <a:spcAft>
                          <a:spcPts val="800"/>
                        </a:spcAft>
                      </a:pPr>
                      <a:r>
                        <a:rPr lang="ru-RU" sz="2000" dirty="0">
                          <a:effectLst/>
                        </a:rPr>
                        <a:t>0,9</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2372902780"/>
                  </a:ext>
                </a:extLst>
              </a:tr>
              <a:tr h="1176820">
                <a:tc>
                  <a:txBody>
                    <a:bodyPr/>
                    <a:lstStyle/>
                    <a:p>
                      <a:pPr algn="just">
                        <a:lnSpc>
                          <a:spcPct val="150000"/>
                        </a:lnSpc>
                        <a:spcAft>
                          <a:spcPts val="800"/>
                        </a:spcAft>
                      </a:pPr>
                      <a:r>
                        <a:rPr lang="ru-RU" sz="1600" dirty="0">
                          <a:solidFill>
                            <a:schemeClr val="tx1"/>
                          </a:solidFill>
                          <a:effectLst/>
                        </a:rPr>
                        <a:t>Осуществление ПРИЕМКИ И ОПЛАТЫ НЕПОСТАВЛЕННЫХ товаров, невыполненных работ, неоказанных услуг, а также несоответствующих условиям госконтрактов и договоров, заключаемых в целях их исполнения указанных госконтрактов (договоров)</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ts val="1440"/>
                        </a:lnSpc>
                        <a:spcAft>
                          <a:spcPts val="800"/>
                        </a:spcAft>
                      </a:pPr>
                      <a:endParaRPr lang="ru-RU" sz="2000" dirty="0">
                        <a:effectLst/>
                      </a:endParaRPr>
                    </a:p>
                    <a:p>
                      <a:pPr algn="ctr">
                        <a:lnSpc>
                          <a:spcPts val="1440"/>
                        </a:lnSpc>
                        <a:spcAft>
                          <a:spcPts val="800"/>
                        </a:spcAft>
                      </a:pPr>
                      <a:r>
                        <a:rPr lang="ru-RU" sz="2000" dirty="0">
                          <a:effectLst/>
                        </a:rPr>
                        <a:t>0,9</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365491005"/>
                  </a:ext>
                </a:extLst>
              </a:tr>
              <a:tr h="879133">
                <a:tc>
                  <a:txBody>
                    <a:bodyPr/>
                    <a:lstStyle/>
                    <a:p>
                      <a:pPr algn="just">
                        <a:lnSpc>
                          <a:spcPct val="150000"/>
                        </a:lnSpc>
                        <a:spcAft>
                          <a:spcPts val="800"/>
                        </a:spcAft>
                      </a:pPr>
                      <a:r>
                        <a:rPr lang="ru-RU" sz="1600" dirty="0">
                          <a:solidFill>
                            <a:schemeClr val="tx1"/>
                          </a:solidFill>
                          <a:effectLst/>
                        </a:rPr>
                        <a:t>ЗАВЫШЕНИЕ начальной (максимальной) цены контракта, цены контракта, заключаемого с ЕДИНСТВЕННЫМ поставщиком, начальной суммы цен единиц товара, работы, услуги</a:t>
                      </a:r>
                      <a:endParaRPr lang="ru-RU" sz="16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tc>
                  <a:txBody>
                    <a:bodyPr/>
                    <a:lstStyle/>
                    <a:p>
                      <a:pPr algn="ctr">
                        <a:lnSpc>
                          <a:spcPts val="1440"/>
                        </a:lnSpc>
                        <a:spcAft>
                          <a:spcPts val="800"/>
                        </a:spcAft>
                      </a:pPr>
                      <a:endParaRPr lang="ru-RU" sz="2000" dirty="0">
                        <a:effectLst/>
                      </a:endParaRPr>
                    </a:p>
                    <a:p>
                      <a:pPr algn="ctr">
                        <a:lnSpc>
                          <a:spcPts val="1440"/>
                        </a:lnSpc>
                        <a:spcAft>
                          <a:spcPts val="800"/>
                        </a:spcAft>
                      </a:pPr>
                      <a:r>
                        <a:rPr lang="ru-RU" sz="2000" dirty="0">
                          <a:effectLst/>
                        </a:rPr>
                        <a:t>0,9</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40000"/>
                        <a:lumOff val="60000"/>
                      </a:schemeClr>
                    </a:solidFill>
                  </a:tcPr>
                </a:tc>
                <a:extLst>
                  <a:ext uri="{0D108BD9-81ED-4DB2-BD59-A6C34878D82A}">
                    <a16:rowId xmlns:a16="http://schemas.microsoft.com/office/drawing/2014/main" val="1056198497"/>
                  </a:ext>
                </a:extLst>
              </a:tr>
            </a:tbl>
          </a:graphicData>
        </a:graphic>
      </p:graphicFrame>
      <p:sp>
        <p:nvSpPr>
          <p:cNvPr id="5" name="TextBox 4">
            <a:extLst>
              <a:ext uri="{FF2B5EF4-FFF2-40B4-BE49-F238E27FC236}">
                <a16:creationId xmlns:a16="http://schemas.microsoft.com/office/drawing/2014/main" id="{D56D4436-B345-8687-D95D-BC2DB5C2E7D4}"/>
              </a:ext>
            </a:extLst>
          </p:cNvPr>
          <p:cNvSpPr txBox="1"/>
          <p:nvPr/>
        </p:nvSpPr>
        <p:spPr>
          <a:xfrm>
            <a:off x="759658" y="6277538"/>
            <a:ext cx="9862057" cy="369332"/>
          </a:xfrm>
          <a:prstGeom prst="rect">
            <a:avLst/>
          </a:prstGeom>
          <a:solidFill>
            <a:schemeClr val="accent4">
              <a:lumMod val="20000"/>
              <a:lumOff val="80000"/>
            </a:schemeClr>
          </a:solidFill>
        </p:spPr>
        <p:txBody>
          <a:bodyPr wrap="square">
            <a:spAutoFit/>
          </a:bodyPr>
          <a:lstStyle/>
          <a:p>
            <a:r>
              <a:rPr lang="ru-RU" sz="1800" b="1" dirty="0">
                <a:effectLst/>
                <a:latin typeface="Calibri" panose="020F0502020204030204" pitchFamily="34" charset="0"/>
                <a:ea typeface="Calibri" panose="020F0502020204030204" pitchFamily="34" charset="0"/>
                <a:cs typeface="Times New Roman" panose="02020603050405020304" pitchFamily="18" charset="0"/>
              </a:rPr>
              <a:t>С оценкой каждого риска по </a:t>
            </a:r>
            <a:r>
              <a:rPr lang="ru-RU" sz="1800" b="1" i="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rPr>
              <a:t>степени влияния, вероятности и уровня </a:t>
            </a:r>
            <a:r>
              <a:rPr lang="ru-RU" sz="1800" b="1" i="1" dirty="0">
                <a:effectLst/>
                <a:latin typeface="Calibri" panose="020F0502020204030204" pitchFamily="34" charset="0"/>
                <a:ea typeface="Calibri" panose="020F0502020204030204" pitchFamily="34" charset="0"/>
                <a:cs typeface="Times New Roman" panose="02020603050405020304" pitchFamily="18" charset="0"/>
              </a:rPr>
              <a:t>риска </a:t>
            </a:r>
            <a:endParaRPr lang="ru-RU" dirty="0"/>
          </a:p>
        </p:txBody>
      </p:sp>
    </p:spTree>
    <p:extLst>
      <p:ext uri="{BB962C8B-B14F-4D97-AF65-F5344CB8AC3E}">
        <p14:creationId xmlns:p14="http://schemas.microsoft.com/office/powerpoint/2010/main" val="4144956911"/>
      </p:ext>
    </p:extLst>
  </p:cSld>
  <p:clrMapOvr>
    <a:masterClrMapping/>
  </p:clrMapOvr>
  <p:transition advClick="0"/>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4989400-735F-7B28-2966-3D6E4F99D6FC}"/>
              </a:ext>
            </a:extLst>
          </p:cNvPr>
          <p:cNvSpPr>
            <a:spLocks noGrp="1"/>
          </p:cNvSpPr>
          <p:nvPr>
            <p:ph type="title"/>
          </p:nvPr>
        </p:nvSpPr>
        <p:spPr/>
        <p:txBody>
          <a:bodyPr/>
          <a:lstStyle/>
          <a:p>
            <a:pPr algn="l"/>
            <a:r>
              <a:rPr lang="ru-RU" dirty="0" smtClean="0"/>
              <a:t>КАК БЫЛО: Внутренний </a:t>
            </a:r>
            <a:r>
              <a:rPr lang="ru-RU" dirty="0"/>
              <a:t>контроль</a:t>
            </a:r>
          </a:p>
        </p:txBody>
      </p:sp>
      <p:graphicFrame>
        <p:nvGraphicFramePr>
          <p:cNvPr id="3" name="Таблица 2">
            <a:extLst>
              <a:ext uri="{FF2B5EF4-FFF2-40B4-BE49-F238E27FC236}">
                <a16:creationId xmlns:a16="http://schemas.microsoft.com/office/drawing/2014/main" id="{D592FB26-5C15-AA4B-6742-12B5A2E95654}"/>
              </a:ext>
            </a:extLst>
          </p:cNvPr>
          <p:cNvGraphicFramePr>
            <a:graphicFrameLocks noGrp="1"/>
          </p:cNvGraphicFramePr>
          <p:nvPr>
            <p:extLst>
              <p:ext uri="{D42A27DB-BD31-4B8C-83A1-F6EECF244321}">
                <p14:modId xmlns:p14="http://schemas.microsoft.com/office/powerpoint/2010/main" val="2975102892"/>
              </p:ext>
            </p:extLst>
          </p:nvPr>
        </p:nvGraphicFramePr>
        <p:xfrm>
          <a:off x="554182" y="671645"/>
          <a:ext cx="9618669" cy="5142121"/>
        </p:xfrm>
        <a:graphic>
          <a:graphicData uri="http://schemas.openxmlformats.org/drawingml/2006/table">
            <a:tbl>
              <a:tblPr firstRow="1" firstCol="1" bandRow="1">
                <a:tableStyleId>{5C22544A-7EE6-4342-B048-85BDC9FD1C3A}</a:tableStyleId>
              </a:tblPr>
              <a:tblGrid>
                <a:gridCol w="1382073">
                  <a:extLst>
                    <a:ext uri="{9D8B030D-6E8A-4147-A177-3AD203B41FA5}">
                      <a16:colId xmlns:a16="http://schemas.microsoft.com/office/drawing/2014/main" val="1157140119"/>
                    </a:ext>
                  </a:extLst>
                </a:gridCol>
                <a:gridCol w="4303698">
                  <a:extLst>
                    <a:ext uri="{9D8B030D-6E8A-4147-A177-3AD203B41FA5}">
                      <a16:colId xmlns:a16="http://schemas.microsoft.com/office/drawing/2014/main" val="2153678091"/>
                    </a:ext>
                  </a:extLst>
                </a:gridCol>
                <a:gridCol w="3932898">
                  <a:extLst>
                    <a:ext uri="{9D8B030D-6E8A-4147-A177-3AD203B41FA5}">
                      <a16:colId xmlns:a16="http://schemas.microsoft.com/office/drawing/2014/main" val="2760566292"/>
                    </a:ext>
                  </a:extLst>
                </a:gridCol>
              </a:tblGrid>
              <a:tr h="717060">
                <a:tc>
                  <a:txBody>
                    <a:bodyPr/>
                    <a:lstStyle/>
                    <a:p>
                      <a:pPr algn="ctr">
                        <a:lnSpc>
                          <a:spcPct val="107000"/>
                        </a:lnSpc>
                        <a:spcAft>
                          <a:spcPts val="800"/>
                        </a:spcAft>
                      </a:pPr>
                      <a:r>
                        <a:rPr lang="ru-RU" sz="1800" dirty="0">
                          <a:effectLst/>
                        </a:rPr>
                        <a:t>Виды</a:t>
                      </a:r>
                    </a:p>
                    <a:p>
                      <a:pPr algn="ctr">
                        <a:lnSpc>
                          <a:spcPct val="107000"/>
                        </a:lnSpc>
                        <a:spcAft>
                          <a:spcPts val="800"/>
                        </a:spcAft>
                      </a:pPr>
                      <a:r>
                        <a:rPr lang="ru-RU" sz="1800" dirty="0">
                          <a:effectLst/>
                        </a:rPr>
                        <a:t>контроля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840"/>
                        </a:spcBef>
                        <a:spcAft>
                          <a:spcPts val="800"/>
                        </a:spcAft>
                      </a:pPr>
                      <a:r>
                        <a:rPr lang="ru-RU" sz="1800">
                          <a:effectLst/>
                        </a:rPr>
                        <a:t>Внутренний контроль в учреждении</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840"/>
                        </a:spcBef>
                        <a:spcAft>
                          <a:spcPts val="800"/>
                        </a:spcAft>
                      </a:pPr>
                      <a:r>
                        <a:rPr lang="ru-RU" sz="1800">
                          <a:effectLst/>
                        </a:rPr>
                        <a:t>Контроль учредителя</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75760884"/>
                  </a:ext>
                </a:extLst>
              </a:tr>
              <a:tr h="2615088">
                <a:tc>
                  <a:txBody>
                    <a:bodyPr/>
                    <a:lstStyle/>
                    <a:p>
                      <a:pPr>
                        <a:lnSpc>
                          <a:spcPct val="107000"/>
                        </a:lnSpc>
                        <a:spcBef>
                          <a:spcPts val="840"/>
                        </a:spcBef>
                        <a:spcAft>
                          <a:spcPts val="800"/>
                        </a:spcAft>
                      </a:pPr>
                      <a:r>
                        <a:rPr lang="ru-RU" sz="1800" dirty="0">
                          <a:effectLst/>
                        </a:rPr>
                        <a:t>Правовые</a:t>
                      </a:r>
                    </a:p>
                    <a:p>
                      <a:pPr>
                        <a:lnSpc>
                          <a:spcPct val="107000"/>
                        </a:lnSpc>
                        <a:spcBef>
                          <a:spcPts val="840"/>
                        </a:spcBef>
                        <a:spcAft>
                          <a:spcPts val="800"/>
                        </a:spcAft>
                      </a:pPr>
                      <a:r>
                        <a:rPr lang="ru-RU" sz="1800" dirty="0">
                          <a:effectLst/>
                        </a:rPr>
                        <a:t>основания</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840"/>
                        </a:spcBef>
                        <a:spcAft>
                          <a:spcPts val="800"/>
                        </a:spcAft>
                      </a:pPr>
                      <a:r>
                        <a:rPr lang="ru-RU" sz="1800" b="1" dirty="0">
                          <a:effectLst/>
                        </a:rPr>
                        <a:t>ч. </a:t>
                      </a:r>
                      <a:r>
                        <a:rPr lang="ru-RU" sz="1800" dirty="0">
                          <a:effectLst/>
                        </a:rPr>
                        <a:t>3 </a:t>
                      </a:r>
                      <a:r>
                        <a:rPr lang="ru-RU" sz="1800" b="1" dirty="0">
                          <a:effectLst/>
                        </a:rPr>
                        <a:t>ст</a:t>
                      </a:r>
                      <a:r>
                        <a:rPr lang="ru-RU" sz="1800" dirty="0">
                          <a:effectLst/>
                        </a:rPr>
                        <a:t>. 19 Федерального закона № 402-ФЗ «О бухгалтерском учете»;</a:t>
                      </a:r>
                    </a:p>
                    <a:p>
                      <a:pPr>
                        <a:lnSpc>
                          <a:spcPct val="107000"/>
                        </a:lnSpc>
                        <a:spcBef>
                          <a:spcPts val="840"/>
                        </a:spcBef>
                        <a:spcAft>
                          <a:spcPts val="800"/>
                        </a:spcAft>
                      </a:pPr>
                      <a:r>
                        <a:rPr lang="ru-RU" sz="1800" b="1" dirty="0" err="1">
                          <a:effectLst/>
                        </a:rPr>
                        <a:t>пп</a:t>
                      </a:r>
                      <a:r>
                        <a:rPr lang="ru-RU" sz="1800" b="1" dirty="0">
                          <a:effectLst/>
                        </a:rPr>
                        <a:t>. «е» п.</a:t>
                      </a:r>
                      <a:r>
                        <a:rPr lang="ru-RU" sz="1800" dirty="0">
                          <a:effectLst/>
                        </a:rPr>
                        <a:t> 9 СГС «Учетная политика, оценочные значения и ошибки", утв. приказом Минфина России от 30.12.2017 № 274н»</a:t>
                      </a:r>
                    </a:p>
                    <a:p>
                      <a:pPr>
                        <a:lnSpc>
                          <a:spcPct val="107000"/>
                        </a:lnSpc>
                        <a:spcBef>
                          <a:spcPts val="840"/>
                        </a:spcBef>
                        <a:spcAft>
                          <a:spcPts val="800"/>
                        </a:spcAft>
                      </a:pPr>
                      <a:r>
                        <a:rPr lang="ru-RU" sz="1800" dirty="0">
                          <a:effectLst/>
                        </a:rPr>
                        <a:t>п. 3 Инструкции Минфина России от 01.12.2010 № 157н</a:t>
                      </a:r>
                    </a:p>
                    <a:p>
                      <a:pPr>
                        <a:lnSpc>
                          <a:spcPct val="107000"/>
                        </a:lnSpc>
                        <a:spcBef>
                          <a:spcPts val="840"/>
                        </a:spcBef>
                        <a:spcAft>
                          <a:spcPts val="80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840"/>
                        </a:spcBef>
                        <a:spcAft>
                          <a:spcPts val="800"/>
                        </a:spcAft>
                      </a:pPr>
                      <a:r>
                        <a:rPr lang="ru-RU" sz="1800" dirty="0">
                          <a:effectLst/>
                        </a:rPr>
                        <a:t>Пункт 5.1 ст. 32 Федерального закона от 12.01.1996 № 7- ФЗ "О некоммерческих организациях";</a:t>
                      </a:r>
                    </a:p>
                    <a:p>
                      <a:pPr>
                        <a:lnSpc>
                          <a:spcPct val="107000"/>
                        </a:lnSpc>
                        <a:spcBef>
                          <a:spcPts val="840"/>
                        </a:spcBef>
                        <a:spcAft>
                          <a:spcPts val="800"/>
                        </a:spcAft>
                      </a:pPr>
                      <a:r>
                        <a:rPr lang="ru-RU" sz="1800" dirty="0">
                          <a:effectLst/>
                        </a:rPr>
                        <a:t>Пункт 3.23 ст. 2 Федерального закона от 03.11.2006 № 174- ФЗ "Об автономных учреждениях"</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123029907"/>
                  </a:ext>
                </a:extLst>
              </a:tr>
              <a:tr h="867466">
                <a:tc>
                  <a:txBody>
                    <a:bodyPr/>
                    <a:lstStyle/>
                    <a:p>
                      <a:pPr>
                        <a:lnSpc>
                          <a:spcPct val="107000"/>
                        </a:lnSpc>
                        <a:spcBef>
                          <a:spcPts val="840"/>
                        </a:spcBef>
                        <a:spcAft>
                          <a:spcPts val="800"/>
                        </a:spcAft>
                      </a:pPr>
                      <a:r>
                        <a:rPr lang="ru-RU" sz="1800">
                          <a:effectLst/>
                        </a:rPr>
                        <a:t>Объекты</a:t>
                      </a:r>
                    </a:p>
                    <a:p>
                      <a:pPr>
                        <a:lnSpc>
                          <a:spcPct val="107000"/>
                        </a:lnSpc>
                        <a:spcBef>
                          <a:spcPts val="840"/>
                        </a:spcBef>
                        <a:spcAft>
                          <a:spcPts val="800"/>
                        </a:spcAft>
                      </a:pPr>
                      <a:r>
                        <a:rPr lang="ru-RU" sz="1800">
                          <a:effectLst/>
                        </a:rPr>
                        <a:t>контроля</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Bef>
                          <a:spcPts val="840"/>
                        </a:spcBef>
                        <a:spcAft>
                          <a:spcPts val="800"/>
                        </a:spcAft>
                      </a:pPr>
                      <a:r>
                        <a:rPr lang="ru-RU" sz="1800" b="1" dirty="0">
                          <a:effectLst/>
                        </a:rPr>
                        <a:t>Совершаемые факты хозяйственной жизни</a:t>
                      </a:r>
                      <a:r>
                        <a:rPr lang="ru-RU" sz="1800" dirty="0">
                          <a:effectLst/>
                        </a:rPr>
                        <a:t>: сделка, событие, операция, которые оказывают или способны оказать влияние…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Bef>
                          <a:spcPts val="840"/>
                        </a:spcBef>
                        <a:spcAft>
                          <a:spcPts val="800"/>
                        </a:spcAft>
                      </a:pPr>
                      <a:r>
                        <a:rPr lang="ru-RU" sz="1800" b="1" dirty="0">
                          <a:effectLst/>
                        </a:rPr>
                        <a:t>Деятельность подведомственных</a:t>
                      </a:r>
                      <a:r>
                        <a:rPr lang="ru-RU" sz="1800" dirty="0">
                          <a:effectLst/>
                        </a:rPr>
                        <a:t> бюджетных и казенных учреждений, а также автономных учреждений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969413761"/>
                  </a:ext>
                </a:extLst>
              </a:tr>
            </a:tbl>
          </a:graphicData>
        </a:graphic>
      </p:graphicFrame>
    </p:spTree>
    <p:extLst>
      <p:ext uri="{BB962C8B-B14F-4D97-AF65-F5344CB8AC3E}">
        <p14:creationId xmlns:p14="http://schemas.microsoft.com/office/powerpoint/2010/main" val="2952373538"/>
      </p:ext>
    </p:extLst>
  </p:cSld>
  <p:clrMapOvr>
    <a:masterClrMapping/>
  </p:clrMapOvr>
  <p:transition advClick="0"/>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90FA277-ACF8-6784-C82A-2E837E145A98}"/>
              </a:ext>
            </a:extLst>
          </p:cNvPr>
          <p:cNvSpPr>
            <a:spLocks noGrp="1"/>
          </p:cNvSpPr>
          <p:nvPr>
            <p:ph type="title"/>
          </p:nvPr>
        </p:nvSpPr>
        <p:spPr/>
        <p:txBody>
          <a:bodyPr>
            <a:normAutofit fontScale="90000"/>
          </a:bodyPr>
          <a:lstStyle/>
          <a:p>
            <a:pPr algn="l"/>
            <a:r>
              <a:rPr lang="ru-RU" dirty="0" smtClean="0"/>
              <a:t>НАЧАЛО СОВЕРШЕНСТВОВАНИЯ </a:t>
            </a:r>
            <a:r>
              <a:rPr lang="ru-RU" dirty="0" err="1" smtClean="0"/>
              <a:t>ВнутреннЕГО</a:t>
            </a:r>
            <a:r>
              <a:rPr lang="ru-RU" dirty="0" smtClean="0"/>
              <a:t> </a:t>
            </a:r>
            <a:r>
              <a:rPr lang="ru-RU" dirty="0" err="1" smtClean="0"/>
              <a:t>контролЯ</a:t>
            </a:r>
            <a:endParaRPr lang="ru-RU" dirty="0"/>
          </a:p>
        </p:txBody>
      </p:sp>
      <p:sp>
        <p:nvSpPr>
          <p:cNvPr id="4" name="TextBox 3">
            <a:extLst>
              <a:ext uri="{FF2B5EF4-FFF2-40B4-BE49-F238E27FC236}">
                <a16:creationId xmlns:a16="http://schemas.microsoft.com/office/drawing/2014/main" id="{239027FF-5C2F-F091-A783-9BE6E2C21985}"/>
              </a:ext>
            </a:extLst>
          </p:cNvPr>
          <p:cNvSpPr txBox="1"/>
          <p:nvPr/>
        </p:nvSpPr>
        <p:spPr>
          <a:xfrm>
            <a:off x="528279" y="706007"/>
            <a:ext cx="7921487" cy="2031325"/>
          </a:xfrm>
          <a:prstGeom prst="rect">
            <a:avLst/>
          </a:prstGeom>
          <a:noFill/>
        </p:spPr>
        <p:txBody>
          <a:bodyPr wrap="square">
            <a:spAutoFit/>
          </a:bodyPr>
          <a:lstStyle/>
          <a:p>
            <a:pPr marL="0" marR="0" algn="just">
              <a:spcBef>
                <a:spcPts val="0"/>
              </a:spcBef>
              <a:spcAft>
                <a:spcPts val="0"/>
              </a:spcAft>
            </a:pPr>
            <a:r>
              <a:rPr lang="ru-RU" b="1" dirty="0">
                <a:effectLst/>
              </a:rPr>
              <a:t>Письмо Минфина России от </a:t>
            </a:r>
            <a:r>
              <a:rPr lang="ru-RU" b="1" dirty="0">
                <a:solidFill>
                  <a:srgbClr val="FF0000"/>
                </a:solidFill>
                <a:effectLst/>
              </a:rPr>
              <a:t>27.12.2022</a:t>
            </a:r>
            <a:r>
              <a:rPr lang="ru-RU" b="1" dirty="0">
                <a:effectLst/>
              </a:rPr>
              <a:t> №  02-06-07/128426</a:t>
            </a:r>
            <a:br>
              <a:rPr lang="ru-RU" b="1" dirty="0">
                <a:effectLst/>
              </a:rPr>
            </a:br>
            <a:endParaRPr lang="ru-RU" b="1" dirty="0">
              <a:effectLst/>
            </a:endParaRPr>
          </a:p>
          <a:p>
            <a:pPr marL="0" marR="0" algn="just">
              <a:spcBef>
                <a:spcPts val="0"/>
              </a:spcBef>
              <a:spcAft>
                <a:spcPts val="0"/>
              </a:spcAft>
            </a:pPr>
            <a:r>
              <a:rPr lang="ru-RU" b="0" dirty="0">
                <a:effectLst/>
              </a:rPr>
              <a:t>О направлении </a:t>
            </a:r>
            <a:r>
              <a:rPr lang="ru-RU" b="1" dirty="0">
                <a:effectLst/>
              </a:rPr>
              <a:t>рекомендаций по организации и обеспечению (осуществлению) внутреннего контроля </a:t>
            </a:r>
            <a:r>
              <a:rPr lang="ru-RU" b="0" dirty="0">
                <a:effectLst/>
              </a:rPr>
              <a:t>совершаемых фактов хозяйственной жизни и ведения бухгалтерского учета и составления бухгалтерской (финансовой) отчетности, включая проведение инвентаризации в целях составления годовой бухгалтерской (финансовой) отчетности </a:t>
            </a:r>
          </a:p>
        </p:txBody>
      </p:sp>
      <p:sp>
        <p:nvSpPr>
          <p:cNvPr id="6" name="TextBox 5">
            <a:extLst>
              <a:ext uri="{FF2B5EF4-FFF2-40B4-BE49-F238E27FC236}">
                <a16:creationId xmlns:a16="http://schemas.microsoft.com/office/drawing/2014/main" id="{1B60F58C-33C0-5DD6-4BFB-5E9C3B75ADDF}"/>
              </a:ext>
            </a:extLst>
          </p:cNvPr>
          <p:cNvSpPr txBox="1"/>
          <p:nvPr/>
        </p:nvSpPr>
        <p:spPr>
          <a:xfrm>
            <a:off x="1351722" y="3275095"/>
            <a:ext cx="9143999" cy="2862322"/>
          </a:xfrm>
          <a:prstGeom prst="rect">
            <a:avLst/>
          </a:prstGeom>
          <a:noFill/>
        </p:spPr>
        <p:txBody>
          <a:bodyPr wrap="square">
            <a:spAutoFit/>
          </a:bodyPr>
          <a:lstStyle/>
          <a:p>
            <a:pPr marL="0" marR="0" algn="just">
              <a:spcBef>
                <a:spcPts val="0"/>
              </a:spcBef>
              <a:spcAft>
                <a:spcPts val="0"/>
              </a:spcAft>
            </a:pPr>
            <a:r>
              <a:rPr lang="ru-RU" b="0" dirty="0">
                <a:effectLst/>
              </a:rPr>
              <a:t>в целях </a:t>
            </a:r>
            <a:r>
              <a:rPr lang="ru-RU" b="1" dirty="0">
                <a:effectLst/>
              </a:rPr>
              <a:t>методологического сопровождения </a:t>
            </a:r>
            <a:r>
              <a:rPr lang="ru-RU" b="0" dirty="0">
                <a:effectLst/>
              </a:rPr>
              <a:t>применения федерального стандарта бухгалтерского учета </a:t>
            </a:r>
            <a:r>
              <a:rPr lang="ru-RU" b="0" dirty="0" smtClean="0">
                <a:effectLst/>
              </a:rPr>
              <a:t>государственных </a:t>
            </a:r>
            <a:r>
              <a:rPr lang="ru-RU" b="0" dirty="0">
                <a:effectLst/>
              </a:rPr>
              <a:t>финансов "Учетная политика, оценочные значения и ошибки", утвержденного </a:t>
            </a:r>
            <a:r>
              <a:rPr lang="ru-RU" b="0" dirty="0">
                <a:solidFill>
                  <a:srgbClr val="FF0000"/>
                </a:solidFill>
                <a:effectLst/>
              </a:rPr>
              <a:t>приказом Минфина России от 30.12.2017 N 274н</a:t>
            </a:r>
            <a:r>
              <a:rPr lang="ru-RU" b="0" dirty="0">
                <a:effectLst/>
              </a:rPr>
              <a:t>:</a:t>
            </a:r>
          </a:p>
          <a:p>
            <a:pPr marL="0" marR="0" algn="just">
              <a:spcBef>
                <a:spcPts val="0"/>
              </a:spcBef>
              <a:spcAft>
                <a:spcPts val="0"/>
              </a:spcAft>
            </a:pPr>
            <a:endParaRPr lang="ru-RU" b="1" dirty="0">
              <a:solidFill>
                <a:srgbClr val="FF0000"/>
              </a:solidFill>
              <a:effectLst/>
            </a:endParaRPr>
          </a:p>
          <a:p>
            <a:pPr marL="0" marR="0" algn="just">
              <a:spcBef>
                <a:spcPts val="0"/>
              </a:spcBef>
              <a:spcAft>
                <a:spcPts val="0"/>
              </a:spcAft>
            </a:pPr>
            <a:r>
              <a:rPr lang="ru-RU" b="1" dirty="0">
                <a:solidFill>
                  <a:srgbClr val="FF0000"/>
                </a:solidFill>
                <a:effectLst/>
              </a:rPr>
              <a:t>Пункт 9.</a:t>
            </a:r>
            <a:r>
              <a:rPr lang="ru-RU" b="0" dirty="0">
                <a:effectLst/>
              </a:rPr>
              <a:t> Актами субъекта учета, устанавливающими в целях организации и ведения бухгалтерского учета </a:t>
            </a:r>
            <a:r>
              <a:rPr lang="ru-RU" b="1" dirty="0">
                <a:effectLst/>
              </a:rPr>
              <a:t>учетную политику </a:t>
            </a:r>
            <a:r>
              <a:rPr lang="ru-RU" b="0" dirty="0">
                <a:effectLst/>
              </a:rPr>
              <a:t>субъекта учета (далее - документы учетной политики), утверждаются:</a:t>
            </a:r>
          </a:p>
          <a:p>
            <a:pPr marL="0" marR="0" algn="just">
              <a:spcBef>
                <a:spcPts val="0"/>
              </a:spcBef>
              <a:spcAft>
                <a:spcPts val="0"/>
              </a:spcAft>
            </a:pPr>
            <a:r>
              <a:rPr lang="ru-RU" b="1" dirty="0">
                <a:solidFill>
                  <a:srgbClr val="FF0000"/>
                </a:solidFill>
                <a:effectLst/>
              </a:rPr>
              <a:t>е) порядок организации и обеспечения (осуществления) внутреннего контроля</a:t>
            </a:r>
            <a:r>
              <a:rPr lang="ru-RU" b="0" dirty="0">
                <a:effectLst/>
              </a:rPr>
              <a:t>;</a:t>
            </a:r>
          </a:p>
          <a:p>
            <a:pPr marL="0" marR="0" algn="just">
              <a:spcBef>
                <a:spcPts val="0"/>
              </a:spcBef>
              <a:spcAft>
                <a:spcPts val="0"/>
              </a:spcAft>
            </a:pPr>
            <a:endParaRPr lang="ru-RU" b="0" dirty="0">
              <a:effectLst/>
            </a:endParaRPr>
          </a:p>
          <a:p>
            <a:pPr marL="0" marR="0" algn="just">
              <a:spcBef>
                <a:spcPts val="0"/>
              </a:spcBef>
              <a:spcAft>
                <a:spcPts val="0"/>
              </a:spcAft>
            </a:pPr>
            <a:r>
              <a:rPr lang="ru-RU" b="0" dirty="0">
                <a:effectLst/>
              </a:rPr>
              <a:t>  </a:t>
            </a:r>
          </a:p>
        </p:txBody>
      </p:sp>
    </p:spTree>
    <p:extLst>
      <p:ext uri="{BB962C8B-B14F-4D97-AF65-F5344CB8AC3E}">
        <p14:creationId xmlns:p14="http://schemas.microsoft.com/office/powerpoint/2010/main" val="482777850"/>
      </p:ext>
    </p:extLst>
  </p:cSld>
  <p:clrMapOvr>
    <a:masterClrMapping/>
  </p:clrMapOvr>
  <p:transition advClick="0"/>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Заголовок 1"/>
          <p:cNvSpPr>
            <a:spLocks noGrp="1" noChangeArrowheads="1"/>
          </p:cNvSpPr>
          <p:nvPr>
            <p:ph type="title"/>
          </p:nvPr>
        </p:nvSpPr>
        <p:spPr/>
        <p:txBody>
          <a:bodyPr/>
          <a:lstStyle/>
          <a:p>
            <a:pPr algn="r" eaLnBrk="1" hangingPunct="1"/>
            <a:r>
              <a:rPr lang="ru-RU" altLang="ru-RU" sz="2700" b="1" dirty="0">
                <a:solidFill>
                  <a:srgbClr val="C00000"/>
                </a:solidFill>
              </a:rPr>
              <a:t>Документы Единой учетной политики </a:t>
            </a:r>
            <a:br>
              <a:rPr lang="ru-RU" altLang="ru-RU" sz="2700" b="1" dirty="0">
                <a:solidFill>
                  <a:srgbClr val="C00000"/>
                </a:solidFill>
              </a:rPr>
            </a:br>
            <a:r>
              <a:rPr lang="ru-RU" altLang="ru-RU" sz="2700" b="1" dirty="0">
                <a:solidFill>
                  <a:srgbClr val="C00000"/>
                </a:solidFill>
              </a:rPr>
              <a:t>при централизации: отличие от УП</a:t>
            </a:r>
          </a:p>
        </p:txBody>
      </p:sp>
      <p:sp>
        <p:nvSpPr>
          <p:cNvPr id="31747" name="Объект 2"/>
          <p:cNvSpPr>
            <a:spLocks noGrp="1" noChangeArrowheads="1"/>
          </p:cNvSpPr>
          <p:nvPr>
            <p:ph idx="1"/>
          </p:nvPr>
        </p:nvSpPr>
        <p:spPr>
          <a:xfrm>
            <a:off x="2152650" y="2227264"/>
            <a:ext cx="7886700" cy="3500437"/>
          </a:xfrm>
        </p:spPr>
        <p:txBody>
          <a:bodyPr/>
          <a:lstStyle/>
          <a:p>
            <a:pPr indent="257175" algn="just" eaLnBrk="1" hangingPunct="1">
              <a:lnSpc>
                <a:spcPct val="87000"/>
              </a:lnSpc>
              <a:spcAft>
                <a:spcPts val="600"/>
              </a:spcAft>
            </a:pPr>
            <a:r>
              <a:rPr lang="ru-RU" altLang="ru-RU" sz="1600" b="1" dirty="0">
                <a:latin typeface="Times New Roman" panose="02020603050405020304" pitchFamily="18" charset="0"/>
                <a:cs typeface="Times New Roman" panose="02020603050405020304" pitchFamily="18" charset="0"/>
              </a:rPr>
              <a:t>пункт 14 Стандарта </a:t>
            </a:r>
            <a:r>
              <a:rPr lang="ru-RU" altLang="ru-RU" sz="1600" dirty="0">
                <a:latin typeface="Times New Roman" panose="02020603050405020304" pitchFamily="18" charset="0"/>
                <a:cs typeface="Times New Roman" panose="02020603050405020304" pitchFamily="18" charset="0"/>
              </a:rPr>
              <a:t>"Концептуальные основы бухгалтерского учета и отчетности организаций» (приказ Минфина от 31.12.2016 № 256н в ред. 10.06.2019) </a:t>
            </a:r>
          </a:p>
          <a:p>
            <a:pPr indent="257175" algn="just" eaLnBrk="1" hangingPunct="1">
              <a:lnSpc>
                <a:spcPct val="87000"/>
              </a:lnSpc>
              <a:spcAft>
                <a:spcPts val="600"/>
              </a:spcAft>
            </a:pPr>
            <a:r>
              <a:rPr lang="ru-RU" altLang="ru-RU" sz="1600" dirty="0">
                <a:latin typeface="Times New Roman" panose="02020603050405020304" pitchFamily="18" charset="0"/>
                <a:cs typeface="Times New Roman" panose="02020603050405020304" pitchFamily="18" charset="0"/>
              </a:rPr>
              <a:t>к документам </a:t>
            </a:r>
            <a:r>
              <a:rPr lang="ru-RU" altLang="ru-RU" sz="1600" b="1" dirty="0" smtClean="0">
                <a:latin typeface="Times New Roman" panose="02020603050405020304" pitchFamily="18" charset="0"/>
                <a:cs typeface="Times New Roman" panose="02020603050405020304" pitchFamily="18" charset="0"/>
              </a:rPr>
              <a:t>ЕДИНОЙ учетной </a:t>
            </a:r>
            <a:r>
              <a:rPr lang="ru-RU" altLang="ru-RU" sz="1600" b="1" dirty="0">
                <a:latin typeface="Times New Roman" panose="02020603050405020304" pitchFamily="18" charset="0"/>
                <a:cs typeface="Times New Roman" panose="02020603050405020304" pitchFamily="18" charset="0"/>
              </a:rPr>
              <a:t>политики </a:t>
            </a:r>
            <a:r>
              <a:rPr lang="ru-RU" altLang="ru-RU" sz="1600" dirty="0">
                <a:latin typeface="Times New Roman" panose="02020603050405020304" pitchFamily="18" charset="0"/>
                <a:cs typeface="Times New Roman" panose="02020603050405020304" pitchFamily="18" charset="0"/>
              </a:rPr>
              <a:t>при </a:t>
            </a:r>
            <a:r>
              <a:rPr lang="ru-RU" altLang="ru-RU" sz="1600" b="1" dirty="0">
                <a:latin typeface="Times New Roman" panose="02020603050405020304" pitchFamily="18" charset="0"/>
                <a:cs typeface="Times New Roman" panose="02020603050405020304" pitchFamily="18" charset="0"/>
              </a:rPr>
              <a:t>централизации</a:t>
            </a:r>
            <a:r>
              <a:rPr lang="ru-RU" altLang="ru-RU" sz="1600" dirty="0">
                <a:latin typeface="Times New Roman" panose="02020603050405020304" pitchFamily="18" charset="0"/>
                <a:cs typeface="Times New Roman" panose="02020603050405020304" pitchFamily="18" charset="0"/>
              </a:rPr>
              <a:t> учета, </a:t>
            </a:r>
            <a:r>
              <a:rPr lang="ru-RU" altLang="ru-RU" sz="1600" b="1" dirty="0">
                <a:solidFill>
                  <a:srgbClr val="C00000"/>
                </a:solidFill>
                <a:latin typeface="Times New Roman" panose="02020603050405020304" pitchFamily="18" charset="0"/>
                <a:cs typeface="Times New Roman" panose="02020603050405020304" pitchFamily="18" charset="0"/>
              </a:rPr>
              <a:t>принимаемым уполномоченным органом</a:t>
            </a:r>
            <a:r>
              <a:rPr lang="ru-RU" altLang="ru-RU" sz="1600" dirty="0">
                <a:latin typeface="Times New Roman" panose="02020603050405020304" pitchFamily="18" charset="0"/>
                <a:cs typeface="Times New Roman" panose="02020603050405020304" pitchFamily="18" charset="0"/>
              </a:rPr>
              <a:t>, относятся:</a:t>
            </a:r>
          </a:p>
          <a:p>
            <a:pPr indent="257175" algn="just" eaLnBrk="1" hangingPunct="1">
              <a:lnSpc>
                <a:spcPct val="87000"/>
              </a:lnSpc>
              <a:spcAft>
                <a:spcPts val="600"/>
              </a:spcAft>
            </a:pPr>
            <a:r>
              <a:rPr lang="ru-RU" altLang="ru-RU" sz="1600" dirty="0">
                <a:latin typeface="Times New Roman" panose="02020603050405020304" pitchFamily="18" charset="0"/>
                <a:cs typeface="Times New Roman" panose="02020603050405020304" pitchFamily="18" charset="0"/>
              </a:rPr>
              <a:t> документы подпункта </a:t>
            </a:r>
            <a:r>
              <a:rPr lang="ru-RU" altLang="ru-RU" sz="1600" b="1" dirty="0">
                <a:latin typeface="Times New Roman" panose="02020603050405020304" pitchFamily="18" charset="0"/>
                <a:cs typeface="Times New Roman" panose="02020603050405020304" pitchFamily="18" charset="0"/>
              </a:rPr>
              <a:t>а), б), г), д), ж), з) пункта 9</a:t>
            </a:r>
            <a:r>
              <a:rPr lang="ru-RU" altLang="ru-RU" sz="1600" dirty="0">
                <a:latin typeface="Times New Roman" panose="02020603050405020304" pitchFamily="18" charset="0"/>
                <a:cs typeface="Times New Roman" panose="02020603050405020304" pitchFamily="18" charset="0"/>
              </a:rPr>
              <a:t> Стандарта "</a:t>
            </a:r>
            <a:r>
              <a:rPr lang="ru-RU" altLang="ru-RU" sz="1600" b="1" dirty="0">
                <a:latin typeface="Times New Roman" panose="02020603050405020304" pitchFamily="18" charset="0"/>
                <a:cs typeface="Times New Roman" panose="02020603050405020304" pitchFamily="18" charset="0"/>
              </a:rPr>
              <a:t>Учетная политика, </a:t>
            </a:r>
            <a:r>
              <a:rPr lang="ru-RU" altLang="ru-RU" sz="1600" dirty="0">
                <a:latin typeface="Times New Roman" panose="02020603050405020304" pitchFamily="18" charset="0"/>
                <a:cs typeface="Times New Roman" panose="02020603050405020304" pitchFamily="18" charset="0"/>
              </a:rPr>
              <a:t>оценочные значения и ошибки</a:t>
            </a:r>
            <a:r>
              <a:rPr lang="ru-RU" altLang="ru-RU" sz="1600" dirty="0" smtClean="0">
                <a:latin typeface="Times New Roman" panose="02020603050405020304" pitchFamily="18" charset="0"/>
                <a:cs typeface="Times New Roman" panose="02020603050405020304" pitchFamily="18" charset="0"/>
              </a:rPr>
              <a:t>«,</a:t>
            </a:r>
            <a:endParaRPr lang="ru-RU" altLang="ru-RU" sz="1600" dirty="0">
              <a:latin typeface="Times New Roman" panose="02020603050405020304" pitchFamily="18" charset="0"/>
              <a:cs typeface="Times New Roman" panose="02020603050405020304" pitchFamily="18" charset="0"/>
            </a:endParaRPr>
          </a:p>
          <a:p>
            <a:pPr indent="257175" algn="just" eaLnBrk="1" hangingPunct="1">
              <a:lnSpc>
                <a:spcPct val="87000"/>
              </a:lnSpc>
              <a:spcAft>
                <a:spcPts val="600"/>
              </a:spcAft>
              <a:buNone/>
            </a:pPr>
            <a:r>
              <a:rPr lang="ru-RU" altLang="ru-RU" sz="1600" b="1" dirty="0">
                <a:latin typeface="Times New Roman" panose="02020603050405020304" pitchFamily="18" charset="0"/>
                <a:cs typeface="Times New Roman" panose="02020603050405020304" pitchFamily="18" charset="0"/>
              </a:rPr>
              <a:t>Нет в ЕУП подпунктов </a:t>
            </a:r>
            <a:r>
              <a:rPr lang="ru-RU" altLang="ru-RU" sz="1600" b="1" dirty="0">
                <a:solidFill>
                  <a:srgbClr val="C00000"/>
                </a:solidFill>
                <a:latin typeface="Times New Roman" panose="02020603050405020304" pitchFamily="18" charset="0"/>
                <a:cs typeface="Times New Roman" panose="02020603050405020304" pitchFamily="18" charset="0"/>
              </a:rPr>
              <a:t>в), е) </a:t>
            </a:r>
            <a:r>
              <a:rPr lang="ru-RU" altLang="ru-RU" sz="1600" b="1" dirty="0">
                <a:latin typeface="Times New Roman" panose="02020603050405020304" pitchFamily="18" charset="0"/>
                <a:cs typeface="Times New Roman" panose="02020603050405020304" pitchFamily="18" charset="0"/>
              </a:rPr>
              <a:t>– это </a:t>
            </a:r>
            <a:r>
              <a:rPr lang="ru-RU" altLang="ru-RU" sz="1600" b="1" dirty="0">
                <a:solidFill>
                  <a:srgbClr val="FF0000"/>
                </a:solidFill>
                <a:latin typeface="Times New Roman" panose="02020603050405020304" pitchFamily="18" charset="0"/>
                <a:cs typeface="Times New Roman" panose="02020603050405020304" pitchFamily="18" charset="0"/>
              </a:rPr>
              <a:t>исключительная компетенция учреждения</a:t>
            </a:r>
            <a:r>
              <a:rPr lang="ru-RU" altLang="ru-RU" sz="1600" dirty="0">
                <a:latin typeface="Times New Roman" panose="02020603050405020304" pitchFamily="18" charset="0"/>
                <a:cs typeface="Times New Roman" panose="02020603050405020304" pitchFamily="18" charset="0"/>
              </a:rPr>
              <a:t>: </a:t>
            </a:r>
          </a:p>
          <a:p>
            <a:pPr lvl="1" indent="257175" algn="just" eaLnBrk="1" hangingPunct="1">
              <a:lnSpc>
                <a:spcPct val="87000"/>
              </a:lnSpc>
              <a:spcAft>
                <a:spcPts val="600"/>
              </a:spcAft>
              <a:buFont typeface="Wingdings" panose="05000000000000000000" pitchFamily="2" charset="2"/>
              <a:buChar char="ü"/>
            </a:pPr>
            <a:r>
              <a:rPr lang="ru-RU" altLang="ru-RU" sz="1400" dirty="0">
                <a:solidFill>
                  <a:srgbClr val="C00000"/>
                </a:solidFill>
                <a:latin typeface="Times New Roman" panose="02020603050405020304" pitchFamily="18" charset="0"/>
                <a:cs typeface="Times New Roman" panose="02020603050405020304" pitchFamily="18" charset="0"/>
              </a:rPr>
              <a:t>в) </a:t>
            </a:r>
            <a:r>
              <a:rPr lang="ru-RU" altLang="ru-RU" sz="1400" b="1" dirty="0">
                <a:solidFill>
                  <a:srgbClr val="C00000"/>
                </a:solidFill>
                <a:latin typeface="Times New Roman" panose="02020603050405020304" pitchFamily="18" charset="0"/>
                <a:cs typeface="Times New Roman" panose="02020603050405020304" pitchFamily="18" charset="0"/>
              </a:rPr>
              <a:t>порядка проведения инвентаризации </a:t>
            </a:r>
            <a:r>
              <a:rPr lang="ru-RU" altLang="ru-RU" sz="1400" dirty="0">
                <a:solidFill>
                  <a:srgbClr val="C00000"/>
                </a:solidFill>
                <a:latin typeface="Times New Roman" panose="02020603050405020304" pitchFamily="18" charset="0"/>
                <a:cs typeface="Times New Roman" panose="02020603050405020304" pitchFamily="18" charset="0"/>
              </a:rPr>
              <a:t>активов, имущества, учитываемого на </a:t>
            </a:r>
            <a:r>
              <a:rPr lang="ru-RU" altLang="ru-RU" sz="1400" dirty="0" err="1">
                <a:solidFill>
                  <a:srgbClr val="C00000"/>
                </a:solidFill>
                <a:latin typeface="Times New Roman" panose="02020603050405020304" pitchFamily="18" charset="0"/>
                <a:cs typeface="Times New Roman" panose="02020603050405020304" pitchFamily="18" charset="0"/>
              </a:rPr>
              <a:t>забалансовых</a:t>
            </a:r>
            <a:r>
              <a:rPr lang="ru-RU" altLang="ru-RU" sz="1400" dirty="0">
                <a:solidFill>
                  <a:srgbClr val="C00000"/>
                </a:solidFill>
                <a:latin typeface="Times New Roman" panose="02020603050405020304" pitchFamily="18" charset="0"/>
                <a:cs typeface="Times New Roman" panose="02020603050405020304" pitchFamily="18" charset="0"/>
              </a:rPr>
              <a:t> счетах, обязательств, иных объектов бухгалтерского учета</a:t>
            </a:r>
            <a:r>
              <a:rPr lang="ru-RU" altLang="ru-RU" sz="1400" dirty="0">
                <a:latin typeface="Times New Roman" panose="02020603050405020304" pitchFamily="18" charset="0"/>
                <a:cs typeface="Times New Roman" panose="02020603050405020304" pitchFamily="18" charset="0"/>
              </a:rPr>
              <a:t>;</a:t>
            </a:r>
          </a:p>
          <a:p>
            <a:pPr lvl="1" indent="257175" algn="just" eaLnBrk="1" hangingPunct="1">
              <a:lnSpc>
                <a:spcPct val="87000"/>
              </a:lnSpc>
              <a:spcAft>
                <a:spcPts val="600"/>
              </a:spcAft>
              <a:buFont typeface="Wingdings" panose="05000000000000000000" pitchFamily="2" charset="2"/>
              <a:buChar char="ü"/>
            </a:pPr>
            <a:r>
              <a:rPr lang="ru-RU" altLang="ru-RU" sz="1400" dirty="0">
                <a:solidFill>
                  <a:srgbClr val="C00000"/>
                </a:solidFill>
                <a:latin typeface="Times New Roman" panose="02020603050405020304" pitchFamily="18" charset="0"/>
                <a:cs typeface="Times New Roman" panose="02020603050405020304" pitchFamily="18" charset="0"/>
              </a:rPr>
              <a:t>е) </a:t>
            </a:r>
            <a:r>
              <a:rPr lang="ru-RU" altLang="ru-RU" sz="1400" dirty="0">
                <a:latin typeface="Times New Roman" panose="02020603050405020304" pitchFamily="18" charset="0"/>
                <a:cs typeface="Times New Roman" panose="02020603050405020304" pitchFamily="18" charset="0"/>
              </a:rPr>
              <a:t>порядка организации и обеспечения (осуществления)</a:t>
            </a:r>
            <a:r>
              <a:rPr lang="ru-RU" altLang="ru-RU" sz="1400" dirty="0">
                <a:solidFill>
                  <a:srgbClr val="C00000"/>
                </a:solidFill>
                <a:latin typeface="Times New Roman" panose="02020603050405020304" pitchFamily="18" charset="0"/>
                <a:cs typeface="Times New Roman" panose="02020603050405020304" pitchFamily="18" charset="0"/>
              </a:rPr>
              <a:t> </a:t>
            </a:r>
            <a:r>
              <a:rPr lang="ru-RU" altLang="ru-RU" sz="1400" b="1" dirty="0">
                <a:latin typeface="Times New Roman" panose="02020603050405020304" pitchFamily="18" charset="0"/>
                <a:cs typeface="Times New Roman" panose="02020603050405020304" pitchFamily="18" charset="0"/>
              </a:rPr>
              <a:t>внутреннего контроля</a:t>
            </a:r>
          </a:p>
          <a:p>
            <a:pPr indent="257175" algn="just" eaLnBrk="1" hangingPunct="1">
              <a:lnSpc>
                <a:spcPct val="87000"/>
              </a:lnSpc>
              <a:spcAft>
                <a:spcPts val="600"/>
              </a:spcAft>
            </a:pPr>
            <a:endParaRPr lang="ru-RU" altLang="ru-RU" sz="1400" dirty="0">
              <a:cs typeface="Times New Roman" panose="02020603050405020304" pitchFamily="18" charset="0"/>
            </a:endParaRPr>
          </a:p>
          <a:p>
            <a:pPr indent="257175" eaLnBrk="1" hangingPunct="1">
              <a:lnSpc>
                <a:spcPct val="70000"/>
              </a:lnSpc>
            </a:pPr>
            <a:endParaRPr lang="ru-RU" altLang="ru-RU" sz="1600" dirty="0"/>
          </a:p>
        </p:txBody>
      </p:sp>
      <p:pic>
        <p:nvPicPr>
          <p:cNvPr id="4"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470045" y="431801"/>
            <a:ext cx="1492443" cy="111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48511136"/>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BCAD75-B260-17D1-A9ED-6590F6F6F99D}"/>
              </a:ext>
            </a:extLst>
          </p:cNvPr>
          <p:cNvSpPr>
            <a:spLocks noGrp="1"/>
          </p:cNvSpPr>
          <p:nvPr>
            <p:ph type="title"/>
          </p:nvPr>
        </p:nvSpPr>
        <p:spPr/>
        <p:txBody>
          <a:bodyPr/>
          <a:lstStyle/>
          <a:p>
            <a:pPr algn="l"/>
            <a:r>
              <a:rPr lang="ru-RU" dirty="0"/>
              <a:t>Внутренний контроль</a:t>
            </a:r>
          </a:p>
        </p:txBody>
      </p:sp>
      <p:sp>
        <p:nvSpPr>
          <p:cNvPr id="4" name="TextBox 3">
            <a:extLst>
              <a:ext uri="{FF2B5EF4-FFF2-40B4-BE49-F238E27FC236}">
                <a16:creationId xmlns:a16="http://schemas.microsoft.com/office/drawing/2014/main" id="{B75B168C-5393-4714-8EE0-9DF49F6C6853}"/>
              </a:ext>
            </a:extLst>
          </p:cNvPr>
          <p:cNvSpPr txBox="1"/>
          <p:nvPr/>
        </p:nvSpPr>
        <p:spPr>
          <a:xfrm>
            <a:off x="715616" y="1652056"/>
            <a:ext cx="10296939" cy="3064172"/>
          </a:xfrm>
          <a:prstGeom prst="rect">
            <a:avLst/>
          </a:prstGeom>
          <a:noFill/>
        </p:spPr>
        <p:txBody>
          <a:bodyPr wrap="square">
            <a:spAutoFit/>
          </a:bodyPr>
          <a:lstStyle/>
          <a:p>
            <a:pPr indent="342900">
              <a:lnSpc>
                <a:spcPct val="107000"/>
              </a:lnSpc>
              <a:spcBef>
                <a:spcPts val="840"/>
              </a:spcBef>
              <a:spcAft>
                <a:spcPts val="800"/>
              </a:spcAft>
            </a:pP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Приложение № 1 СГС «Учетная политика»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nSpc>
                <a:spcPct val="107000"/>
              </a:lnSpc>
              <a:spcBef>
                <a:spcPts val="840"/>
              </a:spcBef>
              <a:spcAft>
                <a:spcPts val="800"/>
              </a:spcAft>
            </a:pPr>
            <a:r>
              <a:rPr lang="ru-RU"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V. Обязательное проведение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инвентаризации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07000"/>
              </a:lnSpc>
              <a:spcBef>
                <a:spcPts val="840"/>
              </a:spcBef>
              <a:spcAft>
                <a:spcPts val="800"/>
              </a:spcAft>
            </a:pP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32</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целях составления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годовой бухгалтерской (финансовой) отчетности</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обязательной инвентаризации подлежат</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следующие объекты бухгалтерского учета: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07000"/>
              </a:lnSpc>
              <a:spcBef>
                <a:spcPts val="840"/>
              </a:spcBef>
              <a:spcAft>
                <a:spcPts val="800"/>
              </a:spcAft>
            </a:pP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ИНЫЕ ОБЪЕКТЫ</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бухгалтерского учета, в отношении которых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 результатам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осуществления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течение финансового года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внутреннего контроля</a:t>
            </a:r>
            <a:r>
              <a:rPr lang="ru-RU"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совершаемых фактов хозяйственной жизни и (или) внутреннего финансового аудита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выявлены факты и (или) признаки</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влияющие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достоверность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данных бухгалтерского учета, бухгалтерской (финансовой) отчетности.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57145191"/>
      </p:ext>
    </p:extLst>
  </p:cSld>
  <p:clrMapOvr>
    <a:masterClrMapping/>
  </p:clrMapOvr>
  <p:transition advClick="0"/>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B63B8C-9D6B-3343-0D26-D01591DB67A2}"/>
              </a:ext>
            </a:extLst>
          </p:cNvPr>
          <p:cNvSpPr>
            <a:spLocks noGrp="1"/>
          </p:cNvSpPr>
          <p:nvPr>
            <p:ph type="title"/>
          </p:nvPr>
        </p:nvSpPr>
        <p:spPr/>
        <p:txBody>
          <a:bodyPr>
            <a:normAutofit fontScale="90000"/>
          </a:bodyPr>
          <a:lstStyle/>
          <a:p>
            <a:r>
              <a:rPr lang="ru-RU" dirty="0"/>
              <a:t>Новые методы внутреннего государственного и муниципального </a:t>
            </a:r>
            <a:r>
              <a:rPr lang="ru-RU" dirty="0" err="1"/>
              <a:t>финконтроля</a:t>
            </a:r>
            <a:endParaRPr lang="ru-RU" dirty="0"/>
          </a:p>
        </p:txBody>
      </p:sp>
      <p:sp>
        <p:nvSpPr>
          <p:cNvPr id="4" name="TextBox 3">
            <a:extLst>
              <a:ext uri="{FF2B5EF4-FFF2-40B4-BE49-F238E27FC236}">
                <a16:creationId xmlns:a16="http://schemas.microsoft.com/office/drawing/2014/main" id="{0161524E-DF44-730D-7FFC-5E04EC76DA98}"/>
              </a:ext>
            </a:extLst>
          </p:cNvPr>
          <p:cNvSpPr txBox="1"/>
          <p:nvPr/>
        </p:nvSpPr>
        <p:spPr>
          <a:xfrm>
            <a:off x="1438420" y="1023743"/>
            <a:ext cx="8454682" cy="4247317"/>
          </a:xfrm>
          <a:prstGeom prst="rect">
            <a:avLst/>
          </a:prstGeom>
          <a:noFill/>
        </p:spPr>
        <p:txBody>
          <a:bodyPr wrap="square">
            <a:spAutoFit/>
          </a:bodyPr>
          <a:lstStyle/>
          <a:p>
            <a:pPr>
              <a:lnSpc>
                <a:spcPct val="150000"/>
              </a:lnSpc>
            </a:pPr>
            <a:r>
              <a:rPr lang="ru-RU" sz="2000" b="1" dirty="0"/>
              <a:t>Проект закона № 532893-8 О внесении изменений в Бюджетный кодекс РФ (в части </a:t>
            </a:r>
            <a:r>
              <a:rPr lang="ru-RU" sz="2000" b="1" dirty="0">
                <a:solidFill>
                  <a:srgbClr val="C00000"/>
                </a:solidFill>
              </a:rPr>
              <a:t>расширения новыми методами </a:t>
            </a:r>
            <a:r>
              <a:rPr lang="ru-RU" sz="2000" b="1" dirty="0"/>
              <a:t>осуществления внутреннего государственного финансового </a:t>
            </a:r>
            <a:r>
              <a:rPr lang="ru-RU" sz="2000" b="1" dirty="0">
                <a:solidFill>
                  <a:srgbClr val="C00000"/>
                </a:solidFill>
              </a:rPr>
              <a:t>ПРЕД- контроля</a:t>
            </a:r>
            <a:r>
              <a:rPr lang="ru-RU" sz="2000" b="1" dirty="0"/>
              <a:t>)</a:t>
            </a:r>
          </a:p>
          <a:p>
            <a:pPr>
              <a:lnSpc>
                <a:spcPct val="150000"/>
              </a:lnSpc>
            </a:pPr>
            <a:endParaRPr lang="ru-RU" sz="2000" b="1" dirty="0"/>
          </a:p>
          <a:p>
            <a:pPr>
              <a:lnSpc>
                <a:spcPct val="150000"/>
              </a:lnSpc>
            </a:pPr>
            <a:r>
              <a:rPr lang="ru-RU" sz="2000" b="1" dirty="0"/>
              <a:t>3 новых метода </a:t>
            </a:r>
            <a:r>
              <a:rPr lang="ru-RU" sz="2000" dirty="0"/>
              <a:t>внутреннего государственного финансового контроля:</a:t>
            </a:r>
          </a:p>
          <a:p>
            <a:pPr>
              <a:lnSpc>
                <a:spcPct val="150000"/>
              </a:lnSpc>
            </a:pPr>
            <a:r>
              <a:rPr lang="ru-RU" sz="2000" dirty="0"/>
              <a:t>- АНАЛИЗ деятельности главных распорядителей, получателей бюджетных средств и других юридических лиц, </a:t>
            </a:r>
            <a:r>
              <a:rPr lang="ru-RU" sz="2000" b="1" dirty="0"/>
              <a:t>использующих средства из бюджета</a:t>
            </a:r>
            <a:r>
              <a:rPr lang="ru-RU" sz="2000" dirty="0"/>
              <a:t>;</a:t>
            </a:r>
          </a:p>
          <a:p>
            <a:pPr>
              <a:lnSpc>
                <a:spcPct val="150000"/>
              </a:lnSpc>
            </a:pPr>
            <a:r>
              <a:rPr lang="ru-RU" sz="2000" dirty="0"/>
              <a:t>- НАБЛЮДЕНИЕ за финансово-бюджетными операциями;</a:t>
            </a:r>
          </a:p>
          <a:p>
            <a:pPr>
              <a:lnSpc>
                <a:spcPct val="150000"/>
              </a:lnSpc>
            </a:pPr>
            <a:r>
              <a:rPr lang="ru-RU" sz="2000" dirty="0"/>
              <a:t>- КОНТРОЛЬНЫЙ МОНИТОРИНГ Казначейства России.</a:t>
            </a:r>
          </a:p>
        </p:txBody>
      </p:sp>
      <p:pic>
        <p:nvPicPr>
          <p:cNvPr id="5"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44286" y="158695"/>
            <a:ext cx="1285617" cy="9635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9972159"/>
      </p:ext>
    </p:extLst>
  </p:cSld>
  <p:clrMapOvr>
    <a:masterClrMapping/>
  </p:clrMapOvr>
  <p:transition advClick="0"/>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Номер слайда 2"/>
          <p:cNvSpPr txBox="1">
            <a:spLocks/>
          </p:cNvSpPr>
          <p:nvPr/>
        </p:nvSpPr>
        <p:spPr>
          <a:xfrm>
            <a:off x="8400256" y="116633"/>
            <a:ext cx="2133600" cy="365125"/>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457200">
              <a:defRPr/>
            </a:pPr>
            <a:fld id="{5F91366C-C707-45FC-9663-1DE7BB98C4B2}" type="slidenum">
              <a:rPr lang="ru-RU" sz="2200">
                <a:solidFill>
                  <a:srgbClr val="DEAA46"/>
                </a:solidFill>
                <a:latin typeface="DINPro-Light"/>
              </a:rPr>
              <a:pPr algn="r" defTabSz="457200">
                <a:defRPr/>
              </a:pPr>
              <a:t>107</a:t>
            </a:fld>
            <a:endParaRPr lang="ru-RU" sz="2200" dirty="0">
              <a:solidFill>
                <a:srgbClr val="DEAA46"/>
              </a:solidFill>
              <a:latin typeface="DINPro-Light"/>
            </a:endParaRPr>
          </a:p>
        </p:txBody>
      </p:sp>
      <p:graphicFrame>
        <p:nvGraphicFramePr>
          <p:cNvPr id="5" name="Таблица 4"/>
          <p:cNvGraphicFramePr>
            <a:graphicFrameLocks noGrp="1"/>
          </p:cNvGraphicFramePr>
          <p:nvPr/>
        </p:nvGraphicFramePr>
        <p:xfrm>
          <a:off x="2423592" y="323851"/>
          <a:ext cx="8660816" cy="396240"/>
        </p:xfrm>
        <a:graphic>
          <a:graphicData uri="http://schemas.openxmlformats.org/drawingml/2006/table">
            <a:tbl>
              <a:tblPr firstRow="1" bandRow="1">
                <a:tableStyleId>{8799B23B-EC83-4686-B30A-512413B5E67A}</a:tableStyleId>
              </a:tblPr>
              <a:tblGrid>
                <a:gridCol w="8660816">
                  <a:extLst>
                    <a:ext uri="{9D8B030D-6E8A-4147-A177-3AD203B41FA5}">
                      <a16:colId xmlns:a16="http://schemas.microsoft.com/office/drawing/2014/main" val="20000"/>
                    </a:ext>
                  </a:extLst>
                </a:gridCol>
              </a:tblGrid>
              <a:tr h="360040">
                <a:tc>
                  <a:txBody>
                    <a:bodyPr/>
                    <a:lstStyle/>
                    <a:p>
                      <a:pPr marL="0" lvl="0" algn="ctr" defTabSz="914400" rtl="0" eaLnBrk="1" latinLnBrk="0" hangingPunct="1"/>
                      <a:endParaRPr lang="ru-RU" sz="2000" b="1" kern="1200" dirty="0">
                        <a:solidFill>
                          <a:srgbClr val="004821"/>
                        </a:solidFill>
                        <a:latin typeface="+mn-lt"/>
                        <a:ea typeface="+mn-ea"/>
                        <a:cs typeface="Arial" panose="020B0604020202020204" pitchFamily="34" charset="0"/>
                      </a:endParaRPr>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grpSp>
        <p:nvGrpSpPr>
          <p:cNvPr id="16" name="Группа 15"/>
          <p:cNvGrpSpPr/>
          <p:nvPr/>
        </p:nvGrpSpPr>
        <p:grpSpPr>
          <a:xfrm>
            <a:off x="2053883" y="1613443"/>
            <a:ext cx="7532303" cy="4275910"/>
            <a:chOff x="636105" y="1663565"/>
            <a:chExt cx="7426081" cy="2809044"/>
          </a:xfrm>
        </p:grpSpPr>
        <p:sp>
          <p:nvSpPr>
            <p:cNvPr id="6" name="Скругленный прямоугольник 5"/>
            <p:cNvSpPr/>
            <p:nvPr/>
          </p:nvSpPr>
          <p:spPr>
            <a:xfrm>
              <a:off x="1181100" y="1949505"/>
              <a:ext cx="2409825" cy="617340"/>
            </a:xfrm>
            <a:prstGeom prst="roundRect">
              <a:avLst/>
            </a:prstGeom>
            <a:solidFill>
              <a:schemeClr val="accent1"/>
            </a:solidFill>
            <a:ln w="9525" cap="flat" cmpd="sng" algn="ctr">
              <a:noFill/>
              <a:prstDash val="solid"/>
            </a:ln>
            <a:effectLst/>
          </p:spPr>
          <p:txBody>
            <a:bodyPr rtlCol="0" anchor="ctr"/>
            <a:lstStyle/>
            <a:p>
              <a:pPr algn="ctr" defTabSz="457200">
                <a:defRPr/>
              </a:pPr>
              <a:r>
                <a:rPr lang="ru-RU" sz="1600" b="1" kern="0" dirty="0">
                  <a:solidFill>
                    <a:prstClr val="white"/>
                  </a:solidFill>
                  <a:latin typeface="Arial"/>
                </a:rPr>
                <a:t>Анализ</a:t>
              </a:r>
            </a:p>
          </p:txBody>
        </p:sp>
        <p:sp>
          <p:nvSpPr>
            <p:cNvPr id="7" name="Скругленный прямоугольник 6"/>
            <p:cNvSpPr/>
            <p:nvPr/>
          </p:nvSpPr>
          <p:spPr>
            <a:xfrm>
              <a:off x="1172827" y="2739080"/>
              <a:ext cx="2409825" cy="560711"/>
            </a:xfrm>
            <a:prstGeom prst="roundRect">
              <a:avLst/>
            </a:prstGeom>
            <a:solidFill>
              <a:schemeClr val="accent1"/>
            </a:solidFill>
            <a:ln w="9525" cap="flat" cmpd="sng" algn="ctr">
              <a:noFill/>
              <a:prstDash val="solid"/>
            </a:ln>
            <a:effectLst/>
          </p:spPr>
          <p:txBody>
            <a:bodyPr rtlCol="0" anchor="ctr"/>
            <a:lstStyle/>
            <a:p>
              <a:pPr algn="ctr" defTabSz="457200">
                <a:defRPr/>
              </a:pPr>
              <a:r>
                <a:rPr lang="ru-RU" sz="1600" b="1" kern="0" dirty="0">
                  <a:solidFill>
                    <a:prstClr val="white"/>
                  </a:solidFill>
                  <a:latin typeface="Arial"/>
                </a:rPr>
                <a:t>Наблюдение</a:t>
              </a:r>
            </a:p>
          </p:txBody>
        </p:sp>
        <p:sp>
          <p:nvSpPr>
            <p:cNvPr id="8" name="Скругленный прямоугольник 7"/>
            <p:cNvSpPr/>
            <p:nvPr/>
          </p:nvSpPr>
          <p:spPr>
            <a:xfrm>
              <a:off x="1172168" y="3579171"/>
              <a:ext cx="2409825" cy="536130"/>
            </a:xfrm>
            <a:prstGeom prst="roundRect">
              <a:avLst/>
            </a:prstGeom>
            <a:solidFill>
              <a:schemeClr val="accent1"/>
            </a:solidFill>
            <a:ln w="9525" cap="flat" cmpd="sng" algn="ctr">
              <a:noFill/>
              <a:prstDash val="solid"/>
            </a:ln>
            <a:effectLst/>
          </p:spPr>
          <p:txBody>
            <a:bodyPr rtlCol="0" anchor="ctr"/>
            <a:lstStyle/>
            <a:p>
              <a:pPr algn="ctr" defTabSz="457200">
                <a:defRPr/>
              </a:pPr>
              <a:r>
                <a:rPr lang="ru-RU" sz="1600" b="1" kern="0" dirty="0" smtClean="0">
                  <a:solidFill>
                    <a:prstClr val="white"/>
                  </a:solidFill>
                  <a:latin typeface="Arial"/>
                </a:rPr>
                <a:t> Контрольный мониторинг </a:t>
              </a:r>
              <a:endParaRPr lang="ru-RU" sz="1600" b="1" kern="0" dirty="0">
                <a:solidFill>
                  <a:prstClr val="white"/>
                </a:solidFill>
                <a:latin typeface="Arial"/>
              </a:endParaRPr>
            </a:p>
          </p:txBody>
        </p:sp>
        <p:sp>
          <p:nvSpPr>
            <p:cNvPr id="9" name="Стрелка вниз 8"/>
            <p:cNvSpPr/>
            <p:nvPr/>
          </p:nvSpPr>
          <p:spPr>
            <a:xfrm rot="16200000">
              <a:off x="3660707" y="2726192"/>
              <a:ext cx="499571" cy="525346"/>
            </a:xfrm>
            <a:prstGeom prst="downArrow">
              <a:avLst/>
            </a:prstGeom>
            <a:solidFill>
              <a:sysClr val="window" lastClr="FFFFFF"/>
            </a:solidFill>
            <a:ln w="9525" cap="flat" cmpd="sng" algn="ctr">
              <a:solidFill>
                <a:srgbClr val="004821"/>
              </a:solidFill>
              <a:prstDash val="solid"/>
            </a:ln>
            <a:effectLst/>
          </p:spPr>
          <p:txBody>
            <a:bodyPr rtlCol="0" anchor="ctr"/>
            <a:lstStyle/>
            <a:p>
              <a:pPr algn="ctr" defTabSz="457200">
                <a:defRPr/>
              </a:pPr>
              <a:endParaRPr lang="ru-RU" sz="2000" kern="0">
                <a:solidFill>
                  <a:prstClr val="white"/>
                </a:solidFill>
                <a:latin typeface="Arial"/>
              </a:endParaRPr>
            </a:p>
          </p:txBody>
        </p:sp>
        <p:sp>
          <p:nvSpPr>
            <p:cNvPr id="10" name="Скругленный прямоугольник 9"/>
            <p:cNvSpPr/>
            <p:nvPr/>
          </p:nvSpPr>
          <p:spPr>
            <a:xfrm rot="16200000">
              <a:off x="-556466" y="2856136"/>
              <a:ext cx="2809044" cy="423901"/>
            </a:xfrm>
            <a:prstGeom prst="roundRect">
              <a:avLst/>
            </a:prstGeom>
            <a:solidFill>
              <a:schemeClr val="accent2">
                <a:lumMod val="20000"/>
                <a:lumOff val="80000"/>
              </a:schemeClr>
            </a:solidFill>
            <a:ln w="9525" cap="flat" cmpd="sng" algn="ctr">
              <a:solidFill>
                <a:srgbClr val="004821"/>
              </a:solidFill>
              <a:prstDash val="solid"/>
            </a:ln>
            <a:effectLst/>
          </p:spPr>
          <p:txBody>
            <a:bodyPr rtlCol="0" anchor="ctr"/>
            <a:lstStyle/>
            <a:p>
              <a:pPr algn="ctr" defTabSz="457200">
                <a:defRPr/>
              </a:pPr>
              <a:r>
                <a:rPr lang="ru-RU" sz="1400" kern="0" dirty="0">
                  <a:solidFill>
                    <a:prstClr val="black"/>
                  </a:solidFill>
                  <a:latin typeface="Arial"/>
                </a:rPr>
                <a:t>сотрудничество, открытые данные </a:t>
              </a:r>
            </a:p>
          </p:txBody>
        </p:sp>
        <p:sp>
          <p:nvSpPr>
            <p:cNvPr id="11" name="Скругленный прямоугольник 10"/>
            <p:cNvSpPr/>
            <p:nvPr/>
          </p:nvSpPr>
          <p:spPr>
            <a:xfrm>
              <a:off x="4230054" y="1945058"/>
              <a:ext cx="3823853" cy="621787"/>
            </a:xfrm>
            <a:prstGeom prst="roundRect">
              <a:avLst/>
            </a:prstGeom>
            <a:solidFill>
              <a:sysClr val="window" lastClr="FFFFFF"/>
            </a:solidFill>
            <a:ln w="9525" cap="flat" cmpd="sng" algn="ctr">
              <a:solidFill>
                <a:srgbClr val="004821"/>
              </a:solidFill>
              <a:prstDash val="solid"/>
            </a:ln>
            <a:effectLst/>
          </p:spPr>
          <p:txBody>
            <a:bodyPr rtlCol="0" anchor="ctr"/>
            <a:lstStyle/>
            <a:p>
              <a:pPr algn="ctr" defTabSz="457200">
                <a:defRPr/>
              </a:pPr>
              <a:r>
                <a:rPr lang="ru-RU" sz="1400" b="1" kern="0" dirty="0">
                  <a:solidFill>
                    <a:prstClr val="black"/>
                  </a:solidFill>
                  <a:latin typeface="Arial"/>
                </a:rPr>
                <a:t>исследование, оценка эффективности ФХД объекта контроля (отдельных направлений деятельности)</a:t>
              </a:r>
            </a:p>
          </p:txBody>
        </p:sp>
        <p:sp>
          <p:nvSpPr>
            <p:cNvPr id="12" name="Скругленный прямоугольник 11"/>
            <p:cNvSpPr/>
            <p:nvPr/>
          </p:nvSpPr>
          <p:spPr>
            <a:xfrm>
              <a:off x="4238333" y="2765894"/>
              <a:ext cx="3823853" cy="488101"/>
            </a:xfrm>
            <a:prstGeom prst="roundRect">
              <a:avLst/>
            </a:prstGeom>
            <a:solidFill>
              <a:sysClr val="window" lastClr="FFFFFF"/>
            </a:solidFill>
            <a:ln w="9525" cap="flat" cmpd="sng" algn="ctr">
              <a:solidFill>
                <a:srgbClr val="004821"/>
              </a:solidFill>
              <a:prstDash val="solid"/>
            </a:ln>
            <a:effectLst/>
          </p:spPr>
          <p:txBody>
            <a:bodyPr rtlCol="0" anchor="ctr"/>
            <a:lstStyle/>
            <a:p>
              <a:pPr algn="ctr" defTabSz="457200">
                <a:defRPr/>
              </a:pPr>
              <a:r>
                <a:rPr lang="ru-RU" sz="1600" b="1" kern="0" dirty="0">
                  <a:solidFill>
                    <a:prstClr val="black"/>
                  </a:solidFill>
                  <a:latin typeface="Arial"/>
                </a:rPr>
                <a:t>онлайн-контроль, оценка совершенных операций </a:t>
              </a:r>
            </a:p>
          </p:txBody>
        </p:sp>
        <p:sp>
          <p:nvSpPr>
            <p:cNvPr id="13" name="Скругленный прямоугольник 12"/>
            <p:cNvSpPr/>
            <p:nvPr/>
          </p:nvSpPr>
          <p:spPr>
            <a:xfrm>
              <a:off x="4238334" y="3604954"/>
              <a:ext cx="3823852" cy="510347"/>
            </a:xfrm>
            <a:prstGeom prst="roundRect">
              <a:avLst/>
            </a:prstGeom>
            <a:solidFill>
              <a:sysClr val="window" lastClr="FFFFFF"/>
            </a:solidFill>
            <a:ln w="9525" cap="flat" cmpd="sng" algn="ctr">
              <a:solidFill>
                <a:srgbClr val="004821"/>
              </a:solidFill>
              <a:prstDash val="solid"/>
            </a:ln>
            <a:effectLst/>
          </p:spPr>
          <p:txBody>
            <a:bodyPr rtlCol="0" anchor="ctr"/>
            <a:lstStyle/>
            <a:p>
              <a:pPr algn="ctr" defTabSz="457200">
                <a:defRPr/>
              </a:pPr>
              <a:r>
                <a:rPr lang="ru-RU" sz="1600" b="1" kern="0" dirty="0">
                  <a:solidFill>
                    <a:prstClr val="black"/>
                  </a:solidFill>
                  <a:latin typeface="Arial"/>
                </a:rPr>
                <a:t>онлайн-анализ, оценка последствий «будущих» операций</a:t>
              </a:r>
            </a:p>
          </p:txBody>
        </p:sp>
        <p:sp>
          <p:nvSpPr>
            <p:cNvPr id="14" name="Стрелка вниз 13"/>
            <p:cNvSpPr/>
            <p:nvPr/>
          </p:nvSpPr>
          <p:spPr>
            <a:xfrm rot="16200000">
              <a:off x="3628187" y="3517181"/>
              <a:ext cx="520287" cy="525345"/>
            </a:xfrm>
            <a:prstGeom prst="downArrow">
              <a:avLst/>
            </a:prstGeom>
            <a:solidFill>
              <a:sysClr val="window" lastClr="FFFFFF"/>
            </a:solidFill>
            <a:ln w="9525" cap="flat" cmpd="sng" algn="ctr">
              <a:solidFill>
                <a:srgbClr val="004821"/>
              </a:solidFill>
              <a:prstDash val="solid"/>
            </a:ln>
            <a:effectLst/>
          </p:spPr>
          <p:txBody>
            <a:bodyPr rtlCol="0" anchor="ctr"/>
            <a:lstStyle/>
            <a:p>
              <a:pPr algn="ctr" defTabSz="457200">
                <a:defRPr/>
              </a:pPr>
              <a:endParaRPr lang="ru-RU" sz="2000" kern="0">
                <a:solidFill>
                  <a:prstClr val="white"/>
                </a:solidFill>
                <a:latin typeface="Arial"/>
              </a:endParaRPr>
            </a:p>
          </p:txBody>
        </p:sp>
        <p:sp>
          <p:nvSpPr>
            <p:cNvPr id="15" name="Стрелка вниз 14"/>
            <p:cNvSpPr/>
            <p:nvPr/>
          </p:nvSpPr>
          <p:spPr>
            <a:xfrm rot="16200000">
              <a:off x="3681080" y="1965939"/>
              <a:ext cx="458819" cy="525342"/>
            </a:xfrm>
            <a:prstGeom prst="downArrow">
              <a:avLst/>
            </a:prstGeom>
            <a:solidFill>
              <a:sysClr val="window" lastClr="FFFFFF"/>
            </a:solidFill>
            <a:ln w="9525" cap="flat" cmpd="sng" algn="ctr">
              <a:solidFill>
                <a:srgbClr val="004821"/>
              </a:solidFill>
              <a:prstDash val="solid"/>
            </a:ln>
            <a:effectLst/>
          </p:spPr>
          <p:txBody>
            <a:bodyPr rtlCol="0" anchor="ctr"/>
            <a:lstStyle/>
            <a:p>
              <a:pPr algn="ctr" defTabSz="457200">
                <a:defRPr/>
              </a:pPr>
              <a:endParaRPr lang="ru-RU" sz="2000" kern="0">
                <a:solidFill>
                  <a:prstClr val="white"/>
                </a:solidFill>
                <a:latin typeface="Arial"/>
              </a:endParaRPr>
            </a:p>
          </p:txBody>
        </p:sp>
      </p:grpSp>
      <p:graphicFrame>
        <p:nvGraphicFramePr>
          <p:cNvPr id="17" name="Таблица 16"/>
          <p:cNvGraphicFramePr>
            <a:graphicFrameLocks noGrp="1"/>
          </p:cNvGraphicFramePr>
          <p:nvPr/>
        </p:nvGraphicFramePr>
        <p:xfrm>
          <a:off x="1873040" y="968647"/>
          <a:ext cx="8660816" cy="396240"/>
        </p:xfrm>
        <a:graphic>
          <a:graphicData uri="http://schemas.openxmlformats.org/drawingml/2006/table">
            <a:tbl>
              <a:tblPr firstRow="1" bandRow="1">
                <a:tableStyleId>{8799B23B-EC83-4686-B30A-512413B5E67A}</a:tableStyleId>
              </a:tblPr>
              <a:tblGrid>
                <a:gridCol w="8660816">
                  <a:extLst>
                    <a:ext uri="{9D8B030D-6E8A-4147-A177-3AD203B41FA5}">
                      <a16:colId xmlns:a16="http://schemas.microsoft.com/office/drawing/2014/main" val="20000"/>
                    </a:ext>
                  </a:extLst>
                </a:gridCol>
              </a:tblGrid>
              <a:tr h="265784">
                <a:tc>
                  <a:txBody>
                    <a:bodyPr/>
                    <a:lstStyle/>
                    <a:p>
                      <a:pPr marL="0" lvl="0" algn="ctr" defTabSz="914400" rtl="0" eaLnBrk="1" latinLnBrk="0" hangingPunct="1"/>
                      <a:r>
                        <a:rPr lang="ru-RU" sz="2000" b="1" kern="1200" baseline="0" dirty="0">
                          <a:solidFill>
                            <a:srgbClr val="C00000"/>
                          </a:solidFill>
                          <a:latin typeface="+mn-lt"/>
                          <a:ea typeface="+mn-ea"/>
                          <a:cs typeface="Arial" panose="020B0604020202020204" pitchFamily="34" charset="0"/>
                        </a:rPr>
                        <a:t>НОВЫЕ МЕТОДЫ ВНУТРЕННЕГО ГОСФИНКОНТРОЛЯ</a:t>
                      </a:r>
                      <a:endParaRPr lang="ru-RU" sz="2000" b="1" kern="1200" dirty="0">
                        <a:solidFill>
                          <a:srgbClr val="C00000"/>
                        </a:solidFill>
                        <a:latin typeface="+mn-lt"/>
                        <a:ea typeface="+mn-ea"/>
                        <a:cs typeface="Arial" panose="020B0604020202020204" pitchFamily="34" charset="0"/>
                      </a:endParaRPr>
                    </a:p>
                  </a:txBody>
                  <a:tcPr>
                    <a:lnL w="12700" cmpd="sng">
                      <a:noFill/>
                    </a:lnL>
                    <a:lnR w="12700" cmpd="sng">
                      <a:noFill/>
                    </a:lnR>
                    <a:lnT w="12700" cmpd="sng">
                      <a:noFill/>
                    </a:lnT>
                    <a:lnB w="25400" cmpd="sng">
                      <a:noFill/>
                    </a:lnB>
                    <a:lnTlToBr w="12700" cmpd="sng">
                      <a:noFill/>
                      <a:prstDash val="solid"/>
                    </a:lnTlToBr>
                    <a:lnBlToTr w="12700" cmpd="sng">
                      <a:noFill/>
                      <a:prstDash val="solid"/>
                    </a:lnBlToTr>
                  </a:tcPr>
                </a:tc>
                <a:extLst>
                  <a:ext uri="{0D108BD9-81ED-4DB2-BD59-A6C34878D82A}">
                    <a16:rowId xmlns:a16="http://schemas.microsoft.com/office/drawing/2014/main" val="10000"/>
                  </a:ext>
                </a:extLst>
              </a:tr>
            </a:tbl>
          </a:graphicData>
        </a:graphic>
      </p:graphicFrame>
      <p:sp>
        <p:nvSpPr>
          <p:cNvPr id="22" name="Прямоугольник 21"/>
          <p:cNvSpPr/>
          <p:nvPr/>
        </p:nvSpPr>
        <p:spPr>
          <a:xfrm>
            <a:off x="3118395" y="6219602"/>
            <a:ext cx="6348661" cy="461665"/>
          </a:xfrm>
          <a:prstGeom prst="rect">
            <a:avLst/>
          </a:prstGeom>
          <a:solidFill>
            <a:schemeClr val="accent3">
              <a:lumMod val="20000"/>
              <a:lumOff val="80000"/>
            </a:schemeClr>
          </a:solidFill>
        </p:spPr>
        <p:txBody>
          <a:bodyPr wrap="none">
            <a:spAutoFit/>
          </a:bodyPr>
          <a:lstStyle/>
          <a:p>
            <a:pPr defTabSz="457200">
              <a:defRPr/>
            </a:pPr>
            <a:r>
              <a:rPr lang="ru-RU" sz="1200" b="1" dirty="0">
                <a:latin typeface="Arial"/>
              </a:rPr>
              <a:t>ЗАВЕРШЕНИЕ ФОРМИРОВАНИЯ НОРМАТИВНОЙ ПРАВОВОЙ БАЗЫ К 2025 ГОДУ</a:t>
            </a:r>
            <a:r>
              <a:rPr lang="en-US" sz="1200" b="1" dirty="0">
                <a:latin typeface="Arial"/>
              </a:rPr>
              <a:t>:</a:t>
            </a:r>
            <a:endParaRPr lang="ru-RU" sz="1200" b="1" dirty="0">
              <a:latin typeface="Arial"/>
            </a:endParaRPr>
          </a:p>
          <a:p>
            <a:pPr algn="ctr" defTabSz="457200">
              <a:defRPr/>
            </a:pPr>
            <a:r>
              <a:rPr lang="ru-RU" sz="1200" b="1" dirty="0">
                <a:latin typeface="Arial"/>
              </a:rPr>
              <a:t>ЗАКОН, ПОСТАНОВЛЕНИЕ ПРАВИТЕЛЬСТВА РФ, НПА МФ РФ</a:t>
            </a:r>
          </a:p>
        </p:txBody>
      </p:sp>
    </p:spTree>
    <p:extLst>
      <p:ext uri="{BB962C8B-B14F-4D97-AF65-F5344CB8AC3E}">
        <p14:creationId xmlns:p14="http://schemas.microsoft.com/office/powerpoint/2010/main" val="315443504"/>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A040CA1-E597-3633-3E2D-3092755A383C}"/>
              </a:ext>
            </a:extLst>
          </p:cNvPr>
          <p:cNvSpPr>
            <a:spLocks noGrp="1"/>
          </p:cNvSpPr>
          <p:nvPr>
            <p:ph type="title"/>
          </p:nvPr>
        </p:nvSpPr>
        <p:spPr>
          <a:xfrm>
            <a:off x="3207434" y="243931"/>
            <a:ext cx="8581291" cy="656401"/>
          </a:xfrm>
        </p:spPr>
        <p:txBody>
          <a:bodyPr>
            <a:noAutofit/>
          </a:bodyPr>
          <a:lstStyle/>
          <a:p>
            <a:r>
              <a:rPr lang="ru-RU" sz="2000" dirty="0"/>
              <a:t>Новые методы внутреннего государственного и муниципального </a:t>
            </a:r>
            <a:r>
              <a:rPr lang="ru-RU" sz="2000" dirty="0" err="1"/>
              <a:t>финконтроля</a:t>
            </a:r>
            <a:endParaRPr lang="ru-RU" sz="2000" dirty="0"/>
          </a:p>
        </p:txBody>
      </p:sp>
      <p:graphicFrame>
        <p:nvGraphicFramePr>
          <p:cNvPr id="7" name="Таблица 6">
            <a:extLst>
              <a:ext uri="{FF2B5EF4-FFF2-40B4-BE49-F238E27FC236}">
                <a16:creationId xmlns:a16="http://schemas.microsoft.com/office/drawing/2014/main" id="{94DB2B6E-EEEF-6CAB-E41E-5D9C13D22174}"/>
              </a:ext>
            </a:extLst>
          </p:cNvPr>
          <p:cNvGraphicFramePr>
            <a:graphicFrameLocks noGrp="1"/>
          </p:cNvGraphicFramePr>
          <p:nvPr>
            <p:extLst>
              <p:ext uri="{D42A27DB-BD31-4B8C-83A1-F6EECF244321}">
                <p14:modId xmlns:p14="http://schemas.microsoft.com/office/powerpoint/2010/main" val="3417610993"/>
              </p:ext>
            </p:extLst>
          </p:nvPr>
        </p:nvGraphicFramePr>
        <p:xfrm>
          <a:off x="942535" y="1204878"/>
          <a:ext cx="9369082" cy="4126238"/>
        </p:xfrm>
        <a:graphic>
          <a:graphicData uri="http://schemas.openxmlformats.org/drawingml/2006/table">
            <a:tbl>
              <a:tblPr firstRow="1" firstCol="1" bandRow="1">
                <a:tableStyleId>{5C22544A-7EE6-4342-B048-85BDC9FD1C3A}</a:tableStyleId>
              </a:tblPr>
              <a:tblGrid>
                <a:gridCol w="2222696">
                  <a:extLst>
                    <a:ext uri="{9D8B030D-6E8A-4147-A177-3AD203B41FA5}">
                      <a16:colId xmlns:a16="http://schemas.microsoft.com/office/drawing/2014/main" val="1074229318"/>
                    </a:ext>
                  </a:extLst>
                </a:gridCol>
                <a:gridCol w="3348111">
                  <a:extLst>
                    <a:ext uri="{9D8B030D-6E8A-4147-A177-3AD203B41FA5}">
                      <a16:colId xmlns:a16="http://schemas.microsoft.com/office/drawing/2014/main" val="1371954740"/>
                    </a:ext>
                  </a:extLst>
                </a:gridCol>
                <a:gridCol w="1702190">
                  <a:extLst>
                    <a:ext uri="{9D8B030D-6E8A-4147-A177-3AD203B41FA5}">
                      <a16:colId xmlns:a16="http://schemas.microsoft.com/office/drawing/2014/main" val="2899979876"/>
                    </a:ext>
                  </a:extLst>
                </a:gridCol>
                <a:gridCol w="2096085">
                  <a:extLst>
                    <a:ext uri="{9D8B030D-6E8A-4147-A177-3AD203B41FA5}">
                      <a16:colId xmlns:a16="http://schemas.microsoft.com/office/drawing/2014/main" val="2185180848"/>
                    </a:ext>
                  </a:extLst>
                </a:gridCol>
              </a:tblGrid>
              <a:tr h="0">
                <a:tc>
                  <a:txBody>
                    <a:bodyPr/>
                    <a:lstStyle/>
                    <a:p>
                      <a:pPr algn="just">
                        <a:lnSpc>
                          <a:spcPct val="150000"/>
                        </a:lnSpc>
                        <a:spcAft>
                          <a:spcPts val="800"/>
                        </a:spcAft>
                      </a:pPr>
                      <a:r>
                        <a:rPr lang="ru-RU" sz="2000" dirty="0">
                          <a:effectLst/>
                        </a:rPr>
                        <a:t>Новый методы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2000" dirty="0">
                          <a:effectLst/>
                        </a:rPr>
                        <a:t>Содержание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2000" dirty="0">
                          <a:effectLst/>
                        </a:rPr>
                        <a:t>Пользователь</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2000" dirty="0">
                          <a:effectLst/>
                        </a:rPr>
                        <a:t>Уровень</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93309390"/>
                  </a:ext>
                </a:extLst>
              </a:tr>
              <a:tr h="1576817">
                <a:tc>
                  <a:txBody>
                    <a:bodyPr/>
                    <a:lstStyle/>
                    <a:p>
                      <a:pPr algn="ctr">
                        <a:lnSpc>
                          <a:spcPct val="115000"/>
                        </a:lnSpc>
                        <a:spcAft>
                          <a:spcPts val="800"/>
                        </a:spcAft>
                      </a:pPr>
                      <a:r>
                        <a:rPr lang="ru-RU" sz="1800" dirty="0">
                          <a:effectLst/>
                        </a:rPr>
                        <a:t>Анализ</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ru-RU" sz="1800" dirty="0">
                          <a:effectLst/>
                        </a:rPr>
                        <a:t>исследование, оценка эффективности ФХД объекта контроля (</a:t>
                      </a:r>
                      <a:r>
                        <a:rPr lang="ru-RU" sz="1800" b="1" dirty="0">
                          <a:effectLst/>
                        </a:rPr>
                        <a:t>отдельных направлений </a:t>
                      </a:r>
                      <a:r>
                        <a:rPr lang="ru-RU" sz="1800" dirty="0">
                          <a:effectLst/>
                        </a:rPr>
                        <a:t>деятельности)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800"/>
                        </a:spcAft>
                      </a:pPr>
                      <a:r>
                        <a:rPr lang="ru-RU" sz="1800" dirty="0">
                          <a:effectLst/>
                        </a:rPr>
                        <a:t>Все органы ГФК </a:t>
                      </a:r>
                    </a:p>
                    <a:p>
                      <a:pPr algn="just">
                        <a:lnSpc>
                          <a:spcPct val="100000"/>
                        </a:lnSpc>
                        <a:spcAft>
                          <a:spcPts val="800"/>
                        </a:spcAft>
                      </a:pPr>
                      <a:r>
                        <a:rPr lang="ru-RU" sz="1800" dirty="0">
                          <a:effectLst/>
                        </a:rPr>
                        <a:t>(внешний и</a:t>
                      </a:r>
                    </a:p>
                    <a:p>
                      <a:pPr algn="just">
                        <a:lnSpc>
                          <a:spcPct val="100000"/>
                        </a:lnSpc>
                        <a:spcAft>
                          <a:spcPts val="800"/>
                        </a:spcAft>
                      </a:pPr>
                      <a:r>
                        <a:rPr lang="ru-RU" sz="1800" dirty="0">
                          <a:effectLst/>
                        </a:rPr>
                        <a:t>внутренний</a:t>
                      </a:r>
                    </a:p>
                    <a:p>
                      <a:pPr algn="just">
                        <a:lnSpc>
                          <a:spcPct val="100000"/>
                        </a:lnSpc>
                        <a:spcAft>
                          <a:spcPts val="800"/>
                        </a:spcAft>
                      </a:pPr>
                      <a:r>
                        <a:rPr lang="ru-RU" sz="1800" dirty="0">
                          <a:effectLst/>
                        </a:rPr>
                        <a:t>контроль)</a:t>
                      </a:r>
                    </a:p>
                  </a:txBody>
                  <a:tcPr marL="68580" marR="68580" marT="0" marB="0"/>
                </a:tc>
                <a:tc>
                  <a:txBody>
                    <a:bodyPr/>
                    <a:lstStyle/>
                    <a:p>
                      <a:pPr algn="just">
                        <a:lnSpc>
                          <a:spcPct val="100000"/>
                        </a:lnSpc>
                        <a:spcAft>
                          <a:spcPts val="800"/>
                        </a:spcAft>
                      </a:pPr>
                      <a:r>
                        <a:rPr lang="ru-RU" sz="1800" dirty="0">
                          <a:effectLst/>
                        </a:rPr>
                        <a:t>• федеральный</a:t>
                      </a:r>
                    </a:p>
                    <a:p>
                      <a:pPr algn="just">
                        <a:lnSpc>
                          <a:spcPct val="100000"/>
                        </a:lnSpc>
                        <a:spcAft>
                          <a:spcPts val="800"/>
                        </a:spcAft>
                      </a:pPr>
                      <a:r>
                        <a:rPr lang="ru-RU" sz="1800" dirty="0">
                          <a:effectLst/>
                        </a:rPr>
                        <a:t>• </a:t>
                      </a:r>
                      <a:r>
                        <a:rPr lang="ru-RU" sz="1800" b="1" dirty="0">
                          <a:effectLst/>
                        </a:rPr>
                        <a:t>региональный</a:t>
                      </a:r>
                    </a:p>
                    <a:p>
                      <a:pPr algn="just">
                        <a:lnSpc>
                          <a:spcPct val="100000"/>
                        </a:lnSpc>
                        <a:spcAft>
                          <a:spcPts val="800"/>
                        </a:spcAft>
                      </a:pPr>
                      <a:r>
                        <a:rPr lang="ru-RU" sz="1800" dirty="0">
                          <a:effectLst/>
                        </a:rPr>
                        <a:t>• муниципальный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3080318"/>
                  </a:ext>
                </a:extLst>
              </a:tr>
              <a:tr h="1193169">
                <a:tc>
                  <a:txBody>
                    <a:bodyPr/>
                    <a:lstStyle/>
                    <a:p>
                      <a:pPr algn="ctr">
                        <a:lnSpc>
                          <a:spcPct val="115000"/>
                        </a:lnSpc>
                        <a:spcAft>
                          <a:spcPts val="800"/>
                        </a:spcAft>
                      </a:pPr>
                      <a:r>
                        <a:rPr lang="ru-RU" sz="1800" dirty="0">
                          <a:effectLst/>
                        </a:rPr>
                        <a:t>Наблюдение</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ru-RU" sz="1800" b="1" dirty="0">
                          <a:effectLst/>
                        </a:rPr>
                        <a:t>онлайн-контроль</a:t>
                      </a:r>
                      <a:r>
                        <a:rPr lang="ru-RU" sz="1800" dirty="0">
                          <a:effectLst/>
                        </a:rPr>
                        <a:t>, оценка</a:t>
                      </a:r>
                    </a:p>
                    <a:p>
                      <a:pPr>
                        <a:lnSpc>
                          <a:spcPct val="100000"/>
                        </a:lnSpc>
                        <a:spcAft>
                          <a:spcPts val="800"/>
                        </a:spcAft>
                      </a:pPr>
                      <a:r>
                        <a:rPr lang="ru-RU" sz="1800" dirty="0">
                          <a:effectLst/>
                        </a:rPr>
                        <a:t>совершаемых финансово- хозяйственных операций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800"/>
                        </a:spcAft>
                      </a:pPr>
                      <a:r>
                        <a:rPr lang="ru-RU" sz="1800" dirty="0">
                          <a:effectLst/>
                        </a:rPr>
                        <a:t>Органы</a:t>
                      </a:r>
                    </a:p>
                    <a:p>
                      <a:pPr algn="just">
                        <a:lnSpc>
                          <a:spcPct val="100000"/>
                        </a:lnSpc>
                        <a:spcAft>
                          <a:spcPts val="800"/>
                        </a:spcAft>
                      </a:pPr>
                      <a:r>
                        <a:rPr lang="ru-RU" sz="1800" dirty="0">
                          <a:effectLst/>
                        </a:rPr>
                        <a:t>внутреннего</a:t>
                      </a:r>
                    </a:p>
                    <a:p>
                      <a:pPr algn="just">
                        <a:lnSpc>
                          <a:spcPct val="100000"/>
                        </a:lnSpc>
                        <a:spcAft>
                          <a:spcPts val="800"/>
                        </a:spcAft>
                      </a:pPr>
                      <a:r>
                        <a:rPr lang="ru-RU" sz="1800" dirty="0">
                          <a:effectLst/>
                        </a:rPr>
                        <a:t>Г(М)ФК</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800"/>
                        </a:spcAft>
                      </a:pPr>
                      <a:r>
                        <a:rPr lang="ru-RU" sz="1800" dirty="0">
                          <a:effectLst/>
                        </a:rPr>
                        <a:t>• федеральный</a:t>
                      </a:r>
                    </a:p>
                    <a:p>
                      <a:pPr algn="just">
                        <a:lnSpc>
                          <a:spcPct val="100000"/>
                        </a:lnSpc>
                        <a:spcAft>
                          <a:spcPts val="800"/>
                        </a:spcAft>
                      </a:pPr>
                      <a:r>
                        <a:rPr lang="ru-RU" sz="1800" dirty="0">
                          <a:effectLst/>
                        </a:rPr>
                        <a:t>• </a:t>
                      </a:r>
                      <a:r>
                        <a:rPr lang="ru-RU" sz="1800" b="1" dirty="0">
                          <a:effectLst/>
                        </a:rPr>
                        <a:t>региональный</a:t>
                      </a:r>
                    </a:p>
                    <a:p>
                      <a:pPr algn="just">
                        <a:lnSpc>
                          <a:spcPct val="100000"/>
                        </a:lnSpc>
                        <a:spcAft>
                          <a:spcPts val="800"/>
                        </a:spcAft>
                      </a:pPr>
                      <a:r>
                        <a:rPr lang="ru-RU" sz="1800" dirty="0">
                          <a:effectLst/>
                        </a:rPr>
                        <a:t>• муниципальный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28360963"/>
                  </a:ext>
                </a:extLst>
              </a:tr>
              <a:tr h="899052">
                <a:tc>
                  <a:txBody>
                    <a:bodyPr/>
                    <a:lstStyle/>
                    <a:p>
                      <a:pPr algn="ctr">
                        <a:lnSpc>
                          <a:spcPct val="115000"/>
                        </a:lnSpc>
                        <a:spcAft>
                          <a:spcPts val="800"/>
                        </a:spcAft>
                      </a:pPr>
                      <a:r>
                        <a:rPr lang="ru-RU" sz="1800" dirty="0">
                          <a:effectLst/>
                        </a:rPr>
                        <a:t>Контрольный мониторинг</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0000"/>
                        </a:lnSpc>
                        <a:spcAft>
                          <a:spcPts val="800"/>
                        </a:spcAft>
                      </a:pPr>
                      <a:r>
                        <a:rPr lang="ru-RU" sz="1800" b="1" dirty="0">
                          <a:effectLst/>
                        </a:rPr>
                        <a:t>онлайн-анализ</a:t>
                      </a:r>
                      <a:r>
                        <a:rPr lang="ru-RU" sz="1800" dirty="0">
                          <a:effectLst/>
                        </a:rPr>
                        <a:t>, оценка последствий «</a:t>
                      </a:r>
                      <a:r>
                        <a:rPr lang="ru-RU" sz="1800" b="1" dirty="0">
                          <a:effectLst/>
                        </a:rPr>
                        <a:t>будущих» операций</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800"/>
                        </a:spcAft>
                      </a:pPr>
                      <a:r>
                        <a:rPr lang="ru-RU" sz="1800" b="1" dirty="0">
                          <a:effectLst/>
                        </a:rPr>
                        <a:t>Федеральное</a:t>
                      </a:r>
                    </a:p>
                    <a:p>
                      <a:pPr algn="just">
                        <a:lnSpc>
                          <a:spcPct val="100000"/>
                        </a:lnSpc>
                        <a:spcAft>
                          <a:spcPts val="800"/>
                        </a:spcAft>
                      </a:pPr>
                      <a:r>
                        <a:rPr lang="ru-RU" sz="1800" b="1" dirty="0">
                          <a:effectLst/>
                        </a:rPr>
                        <a:t>казначейство</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0000"/>
                        </a:lnSpc>
                        <a:spcAft>
                          <a:spcPts val="800"/>
                        </a:spcAft>
                      </a:pPr>
                      <a:r>
                        <a:rPr lang="ru-RU" sz="1800" dirty="0">
                          <a:effectLst/>
                        </a:rPr>
                        <a:t>• федеральный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93338709"/>
                  </a:ext>
                </a:extLst>
              </a:tr>
            </a:tbl>
          </a:graphicData>
        </a:graphic>
      </p:graphicFrame>
      <p:sp>
        <p:nvSpPr>
          <p:cNvPr id="11" name="TextBox 10">
            <a:extLst>
              <a:ext uri="{FF2B5EF4-FFF2-40B4-BE49-F238E27FC236}">
                <a16:creationId xmlns:a16="http://schemas.microsoft.com/office/drawing/2014/main" id="{2D93FCCF-9825-C891-EE22-739CBC43B65E}"/>
              </a:ext>
            </a:extLst>
          </p:cNvPr>
          <p:cNvSpPr txBox="1"/>
          <p:nvPr/>
        </p:nvSpPr>
        <p:spPr>
          <a:xfrm>
            <a:off x="1955409" y="5671083"/>
            <a:ext cx="8229600" cy="369332"/>
          </a:xfrm>
          <a:prstGeom prst="rect">
            <a:avLst/>
          </a:prstGeom>
          <a:noFill/>
        </p:spPr>
        <p:txBody>
          <a:bodyPr wrap="square">
            <a:spAutoFit/>
          </a:bodyPr>
          <a:lstStyle/>
          <a:p>
            <a:r>
              <a:rPr lang="ru-RU" dirty="0"/>
              <a:t>Для РЕГИОНОВ нет обязанности применять все новые методы, только право!</a:t>
            </a:r>
          </a:p>
        </p:txBody>
      </p:sp>
      <p:sp>
        <p:nvSpPr>
          <p:cNvPr id="13" name="TextBox 12">
            <a:extLst>
              <a:ext uri="{FF2B5EF4-FFF2-40B4-BE49-F238E27FC236}">
                <a16:creationId xmlns:a16="http://schemas.microsoft.com/office/drawing/2014/main" id="{8087B542-3A26-76D4-6B89-28F421ED87B7}"/>
              </a:ext>
            </a:extLst>
          </p:cNvPr>
          <p:cNvSpPr txBox="1"/>
          <p:nvPr/>
        </p:nvSpPr>
        <p:spPr>
          <a:xfrm>
            <a:off x="9673244" y="4599945"/>
            <a:ext cx="2321169" cy="369332"/>
          </a:xfrm>
          <a:prstGeom prst="rect">
            <a:avLst/>
          </a:prstGeom>
          <a:noFill/>
        </p:spPr>
        <p:txBody>
          <a:bodyPr wrap="square">
            <a:spAutoFit/>
          </a:bodyPr>
          <a:lstStyle/>
          <a:p>
            <a:r>
              <a:rPr lang="ru-RU" dirty="0"/>
              <a:t>с 1 января 2025 года</a:t>
            </a:r>
          </a:p>
        </p:txBody>
      </p:sp>
    </p:spTree>
    <p:extLst>
      <p:ext uri="{BB962C8B-B14F-4D97-AF65-F5344CB8AC3E}">
        <p14:creationId xmlns:p14="http://schemas.microsoft.com/office/powerpoint/2010/main" val="4124820667"/>
      </p:ext>
    </p:extLst>
  </p:cSld>
  <p:clrMapOvr>
    <a:masterClrMapping/>
  </p:clrMapOvr>
  <p:transition advClick="0"/>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A67CA2-E399-C5CA-AD97-4E43F6DFA5FC}"/>
              </a:ext>
            </a:extLst>
          </p:cNvPr>
          <p:cNvSpPr>
            <a:spLocks noGrp="1"/>
          </p:cNvSpPr>
          <p:nvPr>
            <p:ph type="title"/>
          </p:nvPr>
        </p:nvSpPr>
        <p:spPr/>
        <p:txBody>
          <a:bodyPr/>
          <a:lstStyle/>
          <a:p>
            <a:r>
              <a:rPr lang="ru-RU" dirty="0"/>
              <a:t>МЕТОДЫ КОНТРОЛЯ </a:t>
            </a:r>
          </a:p>
        </p:txBody>
      </p:sp>
      <p:graphicFrame>
        <p:nvGraphicFramePr>
          <p:cNvPr id="3" name="Таблица 2">
            <a:extLst>
              <a:ext uri="{FF2B5EF4-FFF2-40B4-BE49-F238E27FC236}">
                <a16:creationId xmlns:a16="http://schemas.microsoft.com/office/drawing/2014/main" id="{C26C9165-A606-E73A-FCAA-2C36CE96C2B1}"/>
              </a:ext>
            </a:extLst>
          </p:cNvPr>
          <p:cNvGraphicFramePr>
            <a:graphicFrameLocks noGrp="1"/>
          </p:cNvGraphicFramePr>
          <p:nvPr>
            <p:extLst>
              <p:ext uri="{D42A27DB-BD31-4B8C-83A1-F6EECF244321}">
                <p14:modId xmlns:p14="http://schemas.microsoft.com/office/powerpoint/2010/main" val="3904889070"/>
              </p:ext>
            </p:extLst>
          </p:nvPr>
        </p:nvGraphicFramePr>
        <p:xfrm>
          <a:off x="502388" y="795514"/>
          <a:ext cx="10738338" cy="4185550"/>
        </p:xfrm>
        <a:graphic>
          <a:graphicData uri="http://schemas.openxmlformats.org/drawingml/2006/table">
            <a:tbl>
              <a:tblPr firstRow="1" firstCol="1" bandRow="1">
                <a:tableStyleId>{5C22544A-7EE6-4342-B048-85BDC9FD1C3A}</a:tableStyleId>
              </a:tblPr>
              <a:tblGrid>
                <a:gridCol w="1944511">
                  <a:extLst>
                    <a:ext uri="{9D8B030D-6E8A-4147-A177-3AD203B41FA5}">
                      <a16:colId xmlns:a16="http://schemas.microsoft.com/office/drawing/2014/main" val="674881755"/>
                    </a:ext>
                  </a:extLst>
                </a:gridCol>
                <a:gridCol w="8793827">
                  <a:extLst>
                    <a:ext uri="{9D8B030D-6E8A-4147-A177-3AD203B41FA5}">
                      <a16:colId xmlns:a16="http://schemas.microsoft.com/office/drawing/2014/main" val="2187028801"/>
                    </a:ext>
                  </a:extLst>
                </a:gridCol>
              </a:tblGrid>
              <a:tr h="369454">
                <a:tc>
                  <a:txBody>
                    <a:bodyPr/>
                    <a:lstStyle/>
                    <a:p>
                      <a:pPr algn="ctr">
                        <a:lnSpc>
                          <a:spcPct val="115000"/>
                        </a:lnSpc>
                        <a:spcAft>
                          <a:spcPts val="800"/>
                        </a:spcAft>
                      </a:pPr>
                      <a:r>
                        <a:rPr lang="ru-RU" sz="1600" dirty="0">
                          <a:effectLst/>
                        </a:rPr>
                        <a:t>Метод ВГ(М)ФК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tc>
                  <a:txBody>
                    <a:bodyPr/>
                    <a:lstStyle/>
                    <a:p>
                      <a:pPr algn="ctr">
                        <a:lnSpc>
                          <a:spcPct val="115000"/>
                        </a:lnSpc>
                        <a:spcAft>
                          <a:spcPts val="800"/>
                        </a:spcAft>
                      </a:pPr>
                      <a:r>
                        <a:rPr lang="ru-RU" sz="1600" dirty="0">
                          <a:effectLst/>
                        </a:rPr>
                        <a:t> Содержание (суть), отличительные особенности метода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extLst>
                  <a:ext uri="{0D108BD9-81ED-4DB2-BD59-A6C34878D82A}">
                    <a16:rowId xmlns:a16="http://schemas.microsoft.com/office/drawing/2014/main" val="1474544496"/>
                  </a:ext>
                </a:extLst>
              </a:tr>
              <a:tr h="117460">
                <a:tc gridSpan="2">
                  <a:txBody>
                    <a:bodyPr/>
                    <a:lstStyle/>
                    <a:p>
                      <a:pPr algn="ctr">
                        <a:lnSpc>
                          <a:spcPct val="115000"/>
                        </a:lnSpc>
                        <a:spcAft>
                          <a:spcPts val="800"/>
                        </a:spcAft>
                      </a:pPr>
                      <a:r>
                        <a:rPr lang="ru-RU" sz="1600" dirty="0">
                          <a:effectLst/>
                        </a:rPr>
                        <a:t>ДЕЙСТВУЮЩИЙ метод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tc hMerge="1">
                  <a:txBody>
                    <a:bodyPr/>
                    <a:lstStyle/>
                    <a:p>
                      <a:endParaRPr lang="ru-RU"/>
                    </a:p>
                  </a:txBody>
                  <a:tcPr/>
                </a:tc>
                <a:extLst>
                  <a:ext uri="{0D108BD9-81ED-4DB2-BD59-A6C34878D82A}">
                    <a16:rowId xmlns:a16="http://schemas.microsoft.com/office/drawing/2014/main" val="381574516"/>
                  </a:ext>
                </a:extLst>
              </a:tr>
              <a:tr h="1297887">
                <a:tc>
                  <a:txBody>
                    <a:bodyPr/>
                    <a:lstStyle/>
                    <a:p>
                      <a:pPr algn="just">
                        <a:lnSpc>
                          <a:spcPct val="115000"/>
                        </a:lnSpc>
                        <a:spcAft>
                          <a:spcPts val="800"/>
                        </a:spcAft>
                      </a:pPr>
                      <a:endParaRPr lang="ru-RU" sz="1600" dirty="0">
                        <a:effectLst/>
                      </a:endParaRPr>
                    </a:p>
                    <a:p>
                      <a:pPr algn="just">
                        <a:lnSpc>
                          <a:spcPct val="115000"/>
                        </a:lnSpc>
                        <a:spcAft>
                          <a:spcPts val="800"/>
                        </a:spcAft>
                      </a:pPr>
                      <a:r>
                        <a:rPr lang="ru-RU" sz="2000" dirty="0">
                          <a:effectLst/>
                        </a:rPr>
                        <a:t>Обследование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tc>
                  <a:txBody>
                    <a:bodyPr/>
                    <a:lstStyle/>
                    <a:p>
                      <a:pPr algn="just">
                        <a:lnSpc>
                          <a:spcPct val="100000"/>
                        </a:lnSpc>
                        <a:spcAft>
                          <a:spcPts val="600"/>
                        </a:spcAft>
                      </a:pPr>
                      <a:r>
                        <a:rPr lang="ru-RU" sz="1600" dirty="0">
                          <a:effectLst/>
                        </a:rPr>
                        <a:t>• </a:t>
                      </a:r>
                      <a:r>
                        <a:rPr lang="ru-RU" sz="1600" b="1" dirty="0">
                          <a:effectLst/>
                        </a:rPr>
                        <a:t>Ограниченный</a:t>
                      </a:r>
                      <a:r>
                        <a:rPr lang="ru-RU" sz="1600" dirty="0">
                          <a:effectLst/>
                        </a:rPr>
                        <a:t> во времени процесс;</a:t>
                      </a:r>
                    </a:p>
                    <a:p>
                      <a:pPr algn="just">
                        <a:lnSpc>
                          <a:spcPct val="100000"/>
                        </a:lnSpc>
                        <a:spcAft>
                          <a:spcPts val="600"/>
                        </a:spcAft>
                      </a:pPr>
                      <a:r>
                        <a:rPr lang="ru-RU" sz="1600" dirty="0">
                          <a:effectLst/>
                        </a:rPr>
                        <a:t>• Анализ и оценка состояния </a:t>
                      </a:r>
                      <a:r>
                        <a:rPr lang="ru-RU" sz="1600" b="1" dirty="0">
                          <a:effectLst/>
                        </a:rPr>
                        <a:t>определенной сферы деятельности </a:t>
                      </a:r>
                      <a:r>
                        <a:rPr lang="ru-RU" sz="1600" dirty="0">
                          <a:effectLst/>
                        </a:rPr>
                        <a:t>объекта контроля;</a:t>
                      </a:r>
                    </a:p>
                    <a:p>
                      <a:pPr algn="just">
                        <a:lnSpc>
                          <a:spcPct val="100000"/>
                        </a:lnSpc>
                        <a:spcAft>
                          <a:spcPts val="600"/>
                        </a:spcAft>
                      </a:pPr>
                      <a:r>
                        <a:rPr lang="ru-RU" sz="1600" dirty="0">
                          <a:effectLst/>
                        </a:rPr>
                        <a:t>• </a:t>
                      </a:r>
                      <a:r>
                        <a:rPr lang="ru-RU" sz="1600" b="1" dirty="0">
                          <a:effectLst/>
                        </a:rPr>
                        <a:t>С вовлечением </a:t>
                      </a:r>
                      <a:r>
                        <a:rPr lang="ru-RU" sz="1600" dirty="0">
                          <a:effectLst/>
                        </a:rPr>
                        <a:t>объекта контроля;</a:t>
                      </a:r>
                    </a:p>
                    <a:p>
                      <a:pPr algn="just">
                        <a:lnSpc>
                          <a:spcPct val="100000"/>
                        </a:lnSpc>
                        <a:spcAft>
                          <a:spcPts val="600"/>
                        </a:spcAft>
                      </a:pPr>
                      <a:r>
                        <a:rPr lang="ru-RU" sz="1600" dirty="0">
                          <a:effectLst/>
                        </a:rPr>
                        <a:t>• Результаты оформляются </a:t>
                      </a:r>
                      <a:r>
                        <a:rPr lang="ru-RU" sz="1600" b="1" dirty="0">
                          <a:effectLst/>
                        </a:rPr>
                        <a:t>заключением; </a:t>
                      </a:r>
                      <a:r>
                        <a:rPr lang="ru-RU" sz="1600" dirty="0">
                          <a:effectLst/>
                        </a:rPr>
                        <a:t>По результатам рассмотрения заключения может быть принято решение о проведении </a:t>
                      </a:r>
                      <a:r>
                        <a:rPr lang="ru-RU" sz="1600" b="1" dirty="0">
                          <a:effectLst/>
                        </a:rPr>
                        <a:t>внеплановой выездной </a:t>
                      </a:r>
                      <a:r>
                        <a:rPr lang="ru-RU" sz="1600" dirty="0">
                          <a:effectLst/>
                        </a:rPr>
                        <a:t>проверки (ревизии).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extLst>
                  <a:ext uri="{0D108BD9-81ED-4DB2-BD59-A6C34878D82A}">
                    <a16:rowId xmlns:a16="http://schemas.microsoft.com/office/drawing/2014/main" val="1966843724"/>
                  </a:ext>
                </a:extLst>
              </a:tr>
              <a:tr h="117460">
                <a:tc gridSpan="2">
                  <a:txBody>
                    <a:bodyPr/>
                    <a:lstStyle/>
                    <a:p>
                      <a:pPr algn="ctr">
                        <a:lnSpc>
                          <a:spcPct val="100000"/>
                        </a:lnSpc>
                        <a:spcAft>
                          <a:spcPts val="600"/>
                        </a:spcAft>
                      </a:pPr>
                      <a:r>
                        <a:rPr lang="ru-RU" sz="1600" dirty="0">
                          <a:effectLst/>
                        </a:rPr>
                        <a:t>НОВЫЕ методы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tc hMerge="1">
                  <a:txBody>
                    <a:bodyPr/>
                    <a:lstStyle/>
                    <a:p>
                      <a:endParaRPr lang="ru-RU"/>
                    </a:p>
                  </a:txBody>
                  <a:tcPr/>
                </a:tc>
                <a:extLst>
                  <a:ext uri="{0D108BD9-81ED-4DB2-BD59-A6C34878D82A}">
                    <a16:rowId xmlns:a16="http://schemas.microsoft.com/office/drawing/2014/main" val="95305920"/>
                  </a:ext>
                </a:extLst>
              </a:tr>
              <a:tr h="1548629">
                <a:tc>
                  <a:txBody>
                    <a:bodyPr/>
                    <a:lstStyle/>
                    <a:p>
                      <a:pPr algn="just">
                        <a:lnSpc>
                          <a:spcPct val="115000"/>
                        </a:lnSpc>
                        <a:spcAft>
                          <a:spcPts val="800"/>
                        </a:spcAft>
                      </a:pPr>
                      <a:endParaRPr lang="ru-RU" sz="1600" dirty="0">
                        <a:effectLst/>
                      </a:endParaRPr>
                    </a:p>
                    <a:p>
                      <a:pPr algn="just">
                        <a:lnSpc>
                          <a:spcPct val="115000"/>
                        </a:lnSpc>
                        <a:spcAft>
                          <a:spcPts val="800"/>
                        </a:spcAft>
                      </a:pPr>
                      <a:r>
                        <a:rPr lang="ru-RU" sz="2000" dirty="0">
                          <a:effectLst/>
                        </a:rPr>
                        <a:t>Наблюдение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40882" marR="40882" marT="0" marB="0"/>
                </a:tc>
                <a:tc>
                  <a:txBody>
                    <a:bodyPr/>
                    <a:lstStyle/>
                    <a:p>
                      <a:pPr algn="just">
                        <a:lnSpc>
                          <a:spcPct val="100000"/>
                        </a:lnSpc>
                        <a:spcAft>
                          <a:spcPts val="600"/>
                        </a:spcAft>
                      </a:pPr>
                      <a:r>
                        <a:rPr lang="ru-RU" sz="1600" dirty="0">
                          <a:effectLst/>
                        </a:rPr>
                        <a:t>• </a:t>
                      </a:r>
                      <a:r>
                        <a:rPr lang="ru-RU" sz="1600" b="1" dirty="0">
                          <a:effectLst/>
                        </a:rPr>
                        <a:t>Постоянный процесс</a:t>
                      </a:r>
                      <a:r>
                        <a:rPr lang="ru-RU" sz="1600" dirty="0">
                          <a:effectLst/>
                        </a:rPr>
                        <a:t>; Пред-контроль, направленный на недопущение нарушений;</a:t>
                      </a:r>
                    </a:p>
                    <a:p>
                      <a:pPr algn="just">
                        <a:lnSpc>
                          <a:spcPct val="100000"/>
                        </a:lnSpc>
                        <a:spcAft>
                          <a:spcPts val="600"/>
                        </a:spcAft>
                      </a:pPr>
                      <a:r>
                        <a:rPr lang="ru-RU" sz="1600" dirty="0">
                          <a:effectLst/>
                        </a:rPr>
                        <a:t>• Сбор и анализ информации через информационные системы,</a:t>
                      </a:r>
                    </a:p>
                    <a:p>
                      <a:pPr algn="just">
                        <a:lnSpc>
                          <a:spcPct val="100000"/>
                        </a:lnSpc>
                        <a:spcAft>
                          <a:spcPts val="600"/>
                        </a:spcAft>
                      </a:pPr>
                      <a:r>
                        <a:rPr lang="ru-RU" sz="1600" dirty="0">
                          <a:effectLst/>
                        </a:rPr>
                        <a:t>• </a:t>
                      </a:r>
                      <a:r>
                        <a:rPr lang="ru-RU" sz="1600" b="1" dirty="0">
                          <a:solidFill>
                            <a:schemeClr val="tx1"/>
                          </a:solidFill>
                          <a:effectLst/>
                        </a:rPr>
                        <a:t>Без вовлечения </a:t>
                      </a:r>
                      <a:r>
                        <a:rPr lang="ru-RU" sz="1600" dirty="0">
                          <a:effectLst/>
                        </a:rPr>
                        <a:t>объекта контроля («</a:t>
                      </a:r>
                      <a:r>
                        <a:rPr lang="ru-RU" sz="1600" b="1" dirty="0">
                          <a:solidFill>
                            <a:srgbClr val="FF0000"/>
                          </a:solidFill>
                          <a:effectLst/>
                        </a:rPr>
                        <a:t>НЕВИДИМЫЙ» КОНТРОЛЕР</a:t>
                      </a:r>
                      <a:r>
                        <a:rPr lang="ru-RU" sz="1600" dirty="0">
                          <a:effectLst/>
                        </a:rPr>
                        <a:t>), </a:t>
                      </a:r>
                    </a:p>
                    <a:p>
                      <a:pPr algn="just">
                        <a:lnSpc>
                          <a:spcPct val="100000"/>
                        </a:lnSpc>
                        <a:spcAft>
                          <a:spcPts val="600"/>
                        </a:spcAft>
                      </a:pPr>
                      <a:r>
                        <a:rPr lang="ru-RU" sz="1600" dirty="0">
                          <a:effectLst/>
                        </a:rPr>
                        <a:t>объект контроля </a:t>
                      </a:r>
                      <a:r>
                        <a:rPr lang="ru-RU" sz="1600" b="1" dirty="0">
                          <a:effectLst/>
                        </a:rPr>
                        <a:t>НЕ уведомляется о проведении наблюдения</a:t>
                      </a:r>
                      <a:r>
                        <a:rPr lang="ru-RU" sz="1600" dirty="0">
                          <a:effectLst/>
                        </a:rPr>
                        <a:t>;</a:t>
                      </a:r>
                    </a:p>
                    <a:p>
                      <a:pPr algn="just">
                        <a:lnSpc>
                          <a:spcPct val="100000"/>
                        </a:lnSpc>
                        <a:spcAft>
                          <a:spcPts val="600"/>
                        </a:spcAft>
                      </a:pPr>
                      <a:r>
                        <a:rPr lang="ru-RU" sz="1600" dirty="0">
                          <a:effectLst/>
                        </a:rPr>
                        <a:t>• Направляются </a:t>
                      </a:r>
                      <a:r>
                        <a:rPr lang="ru-RU" sz="1600" b="1" dirty="0">
                          <a:effectLst/>
                        </a:rPr>
                        <a:t>предостережения в</a:t>
                      </a:r>
                      <a:r>
                        <a:rPr lang="ru-RU" sz="1600" dirty="0">
                          <a:effectLst/>
                        </a:rPr>
                        <a:t> случае выявления рисков, признаков нарушений;</a:t>
                      </a:r>
                    </a:p>
                    <a:p>
                      <a:pPr algn="just">
                        <a:lnSpc>
                          <a:spcPct val="100000"/>
                        </a:lnSpc>
                        <a:spcAft>
                          <a:spcPts val="600"/>
                        </a:spcAft>
                      </a:pPr>
                      <a:r>
                        <a:rPr lang="ru-RU" sz="1600" dirty="0">
                          <a:effectLst/>
                        </a:rPr>
                        <a:t>• Невыполнение предостережений не влечет последствий для объекта контроля (*).</a:t>
                      </a:r>
                    </a:p>
                  </a:txBody>
                  <a:tcPr marL="40882" marR="40882" marT="0" marB="0"/>
                </a:tc>
                <a:extLst>
                  <a:ext uri="{0D108BD9-81ED-4DB2-BD59-A6C34878D82A}">
                    <a16:rowId xmlns:a16="http://schemas.microsoft.com/office/drawing/2014/main" val="3731845146"/>
                  </a:ext>
                </a:extLst>
              </a:tr>
            </a:tbl>
          </a:graphicData>
        </a:graphic>
      </p:graphicFrame>
      <p:sp>
        <p:nvSpPr>
          <p:cNvPr id="6" name="TextBox 5">
            <a:extLst>
              <a:ext uri="{FF2B5EF4-FFF2-40B4-BE49-F238E27FC236}">
                <a16:creationId xmlns:a16="http://schemas.microsoft.com/office/drawing/2014/main" id="{823730C6-42F4-6E3D-990D-5326056D2839}"/>
              </a:ext>
            </a:extLst>
          </p:cNvPr>
          <p:cNvSpPr txBox="1"/>
          <p:nvPr/>
        </p:nvSpPr>
        <p:spPr>
          <a:xfrm>
            <a:off x="1042715" y="5380782"/>
            <a:ext cx="10198011" cy="584775"/>
          </a:xfrm>
          <a:prstGeom prst="rect">
            <a:avLst/>
          </a:prstGeom>
          <a:solidFill>
            <a:schemeClr val="accent3">
              <a:lumMod val="20000"/>
              <a:lumOff val="80000"/>
            </a:schemeClr>
          </a:solidFill>
        </p:spPr>
        <p:txBody>
          <a:bodyPr wrap="square">
            <a:spAutoFit/>
          </a:bodyPr>
          <a:lstStyle/>
          <a:p>
            <a:r>
              <a:rPr lang="ru-RU" sz="1600" b="1" dirty="0"/>
              <a:t>Риск не = нарушению </a:t>
            </a:r>
            <a:r>
              <a:rPr lang="ru-RU" sz="1600" dirty="0"/>
              <a:t>(Риск – это </a:t>
            </a:r>
            <a:r>
              <a:rPr lang="ru-RU" sz="1600" b="1" dirty="0"/>
              <a:t>возможность возникновения событий</a:t>
            </a:r>
            <a:r>
              <a:rPr lang="ru-RU" sz="1600" dirty="0"/>
              <a:t>, негативно влияющих на результаты осуществления финансового менеджмента)</a:t>
            </a:r>
          </a:p>
        </p:txBody>
      </p:sp>
    </p:spTree>
    <p:extLst>
      <p:ext uri="{BB962C8B-B14F-4D97-AF65-F5344CB8AC3E}">
        <p14:creationId xmlns:p14="http://schemas.microsoft.com/office/powerpoint/2010/main" val="2196241007"/>
      </p:ext>
    </p:extLst>
  </p:cSld>
  <p:clrMapOvr>
    <a:masterClrMapping/>
  </p:clrMapOvr>
  <p:transition advClick="0"/>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СГС «ЕПС» понятие: Рабочий </a:t>
            </a:r>
            <a:r>
              <a:rPr lang="ru-RU" dirty="0"/>
              <a:t>план счетов </a:t>
            </a:r>
          </a:p>
        </p:txBody>
      </p:sp>
      <p:sp>
        <p:nvSpPr>
          <p:cNvPr id="3" name="Прямоугольник 2"/>
          <p:cNvSpPr/>
          <p:nvPr/>
        </p:nvSpPr>
        <p:spPr>
          <a:xfrm>
            <a:off x="1316182" y="1485221"/>
            <a:ext cx="8382000" cy="2862322"/>
          </a:xfrm>
          <a:prstGeom prst="rect">
            <a:avLst/>
          </a:prstGeom>
        </p:spPr>
        <p:txBody>
          <a:bodyPr wrap="square">
            <a:spAutoFit/>
          </a:bodyPr>
          <a:lstStyle/>
          <a:p>
            <a:r>
              <a:rPr lang="ru-RU" b="1" dirty="0">
                <a:solidFill>
                  <a:srgbClr val="C00000"/>
                </a:solidFill>
              </a:rPr>
              <a:t>Рабочий план счетов </a:t>
            </a:r>
            <a:r>
              <a:rPr lang="ru-RU" b="1" dirty="0" smtClean="0">
                <a:solidFill>
                  <a:srgbClr val="C00000"/>
                </a:solidFill>
              </a:rPr>
              <a:t>(РПС) </a:t>
            </a:r>
            <a:r>
              <a:rPr lang="ru-RU" dirty="0" smtClean="0"/>
              <a:t>– </a:t>
            </a:r>
            <a:r>
              <a:rPr lang="ru-RU" dirty="0"/>
              <a:t>утвержденная в рамках формирования </a:t>
            </a:r>
            <a:r>
              <a:rPr lang="ru-RU" b="1" dirty="0"/>
              <a:t>учетной политики </a:t>
            </a:r>
            <a:r>
              <a:rPr lang="ru-RU" dirty="0"/>
              <a:t>субъекта учета, </a:t>
            </a:r>
            <a:r>
              <a:rPr lang="ru-RU" b="1" dirty="0"/>
              <a:t>единой учетной политики </a:t>
            </a:r>
            <a:r>
              <a:rPr lang="ru-RU" dirty="0"/>
              <a:t>при централизации учета (далее при совместном упоминании – учетная политика) </a:t>
            </a:r>
            <a:r>
              <a:rPr lang="ru-RU" b="1" dirty="0" smtClean="0"/>
              <a:t>структура </a:t>
            </a:r>
            <a:r>
              <a:rPr lang="ru-RU" b="1" dirty="0"/>
              <a:t>регистрации и обобщения </a:t>
            </a:r>
            <a:r>
              <a:rPr lang="ru-RU" dirty="0"/>
              <a:t>информации в денежном выражении </a:t>
            </a:r>
            <a:r>
              <a:rPr lang="ru-RU" b="1" dirty="0"/>
              <a:t>о </a:t>
            </a:r>
            <a:r>
              <a:rPr lang="ru-RU" b="1" dirty="0" smtClean="0"/>
              <a:t>состоянии</a:t>
            </a:r>
          </a:p>
          <a:p>
            <a:pPr marL="285750" indent="-285750">
              <a:buFont typeface="Arial" panose="020B0604020202020204" pitchFamily="34" charset="0"/>
              <a:buChar char="•"/>
            </a:pPr>
            <a:r>
              <a:rPr lang="ru-RU" dirty="0" smtClean="0"/>
              <a:t>финансовых </a:t>
            </a:r>
            <a:r>
              <a:rPr lang="ru-RU" dirty="0"/>
              <a:t>и нефинансовых активов и обязательств, </a:t>
            </a:r>
            <a:endParaRPr lang="ru-RU" dirty="0" smtClean="0"/>
          </a:p>
          <a:p>
            <a:pPr marL="285750" indent="-285750">
              <a:buFont typeface="Arial" panose="020B0604020202020204" pitchFamily="34" charset="0"/>
              <a:buChar char="•"/>
            </a:pPr>
            <a:r>
              <a:rPr lang="ru-RU" dirty="0" smtClean="0"/>
              <a:t>иных </a:t>
            </a:r>
            <a:r>
              <a:rPr lang="ru-RU" dirty="0"/>
              <a:t>объектов бухгалтерского учета, а также </a:t>
            </a:r>
            <a:endParaRPr lang="ru-RU" dirty="0" smtClean="0"/>
          </a:p>
          <a:p>
            <a:pPr marL="285750" indent="-285750">
              <a:buFont typeface="Arial" panose="020B0604020202020204" pitchFamily="34" charset="0"/>
              <a:buChar char="•"/>
            </a:pPr>
            <a:r>
              <a:rPr lang="ru-RU" dirty="0" smtClean="0"/>
              <a:t>об </a:t>
            </a:r>
            <a:r>
              <a:rPr lang="ru-RU" dirty="0"/>
              <a:t>операциях, изменяющих объекты бухгалтерского учета, </a:t>
            </a:r>
            <a:endParaRPr lang="ru-RU" dirty="0" smtClean="0"/>
          </a:p>
          <a:p>
            <a:r>
              <a:rPr lang="ru-RU" dirty="0" smtClean="0"/>
              <a:t>включающая </a:t>
            </a:r>
            <a:r>
              <a:rPr lang="ru-RU" b="1" dirty="0"/>
              <a:t>полный перечень </a:t>
            </a:r>
            <a:r>
              <a:rPr lang="ru-RU" dirty="0"/>
              <a:t>синтетических и аналитических счетов</a:t>
            </a:r>
            <a:r>
              <a:rPr lang="ru-RU" dirty="0" smtClean="0"/>
              <a:t>.</a:t>
            </a:r>
          </a:p>
          <a:p>
            <a:endParaRPr lang="ru-RU" dirty="0"/>
          </a:p>
          <a:p>
            <a:endParaRPr lang="ru-RU" dirty="0" smtClean="0"/>
          </a:p>
        </p:txBody>
      </p:sp>
      <p:sp>
        <p:nvSpPr>
          <p:cNvPr id="4" name="Прямоугольник 3"/>
          <p:cNvSpPr/>
          <p:nvPr/>
        </p:nvSpPr>
        <p:spPr>
          <a:xfrm>
            <a:off x="3754581" y="4560792"/>
            <a:ext cx="7716981" cy="1323439"/>
          </a:xfrm>
          <a:prstGeom prst="rect">
            <a:avLst/>
          </a:prstGeom>
        </p:spPr>
        <p:txBody>
          <a:bodyPr wrap="square">
            <a:spAutoFit/>
          </a:bodyPr>
          <a:lstStyle/>
          <a:p>
            <a:r>
              <a:rPr lang="ru-RU" sz="1600" dirty="0"/>
              <a:t>Приказ Федерального Казначейства от 07.05.2024 № 2н "Об утверждении Рабочего плана счетов централизованного бухгалтерского учета и Правил формирования номера счета бухгалтерского учета, а также порядка внесения изменений в Рабочий план счетов централизованного бухгалтерского учета в рамках ЕУП при централизации учета»  </a:t>
            </a:r>
          </a:p>
        </p:txBody>
      </p:sp>
    </p:spTree>
    <p:extLst>
      <p:ext uri="{BB962C8B-B14F-4D97-AF65-F5344CB8AC3E}">
        <p14:creationId xmlns:p14="http://schemas.microsoft.com/office/powerpoint/2010/main" val="503075147"/>
      </p:ext>
    </p:extLst>
  </p:cSld>
  <p:clrMapOvr>
    <a:masterClrMapping/>
  </p:clrMapOvr>
  <p:transition advClick="0"/>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950773" y="169977"/>
            <a:ext cx="6537715" cy="800219"/>
          </a:xfrm>
          <a:prstGeom prst="rect">
            <a:avLst/>
          </a:prstGeom>
          <a:solidFill>
            <a:schemeClr val="accent3">
              <a:lumMod val="20000"/>
              <a:lumOff val="80000"/>
            </a:schemeClr>
          </a:solidFill>
        </p:spPr>
        <p:txBody>
          <a:bodyPr wrap="square" rtlCol="0">
            <a:spAutoFit/>
          </a:bodyPr>
          <a:lstStyle/>
          <a:p>
            <a:pPr algn="ctr"/>
            <a:r>
              <a:rPr lang="ru-RU" sz="1600" b="1" dirty="0">
                <a:solidFill>
                  <a:srgbClr val="C00000"/>
                </a:solidFill>
                <a:cs typeface="Arial" panose="020B0604020202020204" pitchFamily="34" charset="0"/>
              </a:rPr>
              <a:t>НОВЫЕ МЕТОДЫ ОСУЩЕСТВЛЕНИЯ ПРЕДВАРИТЕЛЬНОГО </a:t>
            </a:r>
          </a:p>
          <a:p>
            <a:pPr algn="ctr"/>
            <a:r>
              <a:rPr lang="ru-RU" sz="1600" b="1" dirty="0">
                <a:solidFill>
                  <a:srgbClr val="C00000"/>
                </a:solidFill>
                <a:cs typeface="Arial" panose="020B0604020202020204" pitchFamily="34" charset="0"/>
              </a:rPr>
              <a:t>ВНУТРЕННЕГО Г(М)ФК</a:t>
            </a:r>
          </a:p>
          <a:p>
            <a:endParaRPr lang="ru-RU" sz="1400" b="1" dirty="0">
              <a:solidFill>
                <a:srgbClr val="004821"/>
              </a:solidFill>
              <a:cs typeface="Arial" panose="020B0604020202020204" pitchFamily="34" charset="0"/>
            </a:endParaRPr>
          </a:p>
        </p:txBody>
      </p:sp>
      <p:graphicFrame>
        <p:nvGraphicFramePr>
          <p:cNvPr id="6" name="Схема 5"/>
          <p:cNvGraphicFramePr/>
          <p:nvPr>
            <p:extLst>
              <p:ext uri="{D42A27DB-BD31-4B8C-83A1-F6EECF244321}">
                <p14:modId xmlns:p14="http://schemas.microsoft.com/office/powerpoint/2010/main" val="1987247337"/>
              </p:ext>
            </p:extLst>
          </p:nvPr>
        </p:nvGraphicFramePr>
        <p:xfrm>
          <a:off x="1589942" y="1204302"/>
          <a:ext cx="8737356" cy="532104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Выноска-облако 7"/>
          <p:cNvSpPr/>
          <p:nvPr/>
        </p:nvSpPr>
        <p:spPr>
          <a:xfrm>
            <a:off x="1428753" y="2747148"/>
            <a:ext cx="2522020" cy="940533"/>
          </a:xfrm>
          <a:prstGeom prst="cloudCallout">
            <a:avLst>
              <a:gd name="adj1" fmla="val -24961"/>
              <a:gd name="adj2" fmla="val 113224"/>
            </a:avLst>
          </a:prstGeom>
          <a:solidFill>
            <a:schemeClr val="accent1">
              <a:lumMod val="20000"/>
              <a:lumOff val="80000"/>
            </a:schemeClr>
          </a:solidFill>
          <a:ln w="9525" cap="flat" cmpd="sng" algn="ctr">
            <a:solidFill>
              <a:schemeClr val="accent1">
                <a:lumMod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accent2"/>
          </a:fontRef>
        </p:style>
        <p:txBody>
          <a:bodyPr rtlCol="0" anchor="ctr"/>
          <a:lstStyle/>
          <a:p>
            <a:pPr algn="ctr"/>
            <a:r>
              <a:rPr lang="ru-RU" sz="1600" b="1" dirty="0">
                <a:solidFill>
                  <a:schemeClr val="bg2">
                    <a:lumMod val="10000"/>
                  </a:schemeClr>
                </a:solidFill>
                <a:latin typeface="Times New Roman" panose="02020603050405020304" pitchFamily="18" charset="0"/>
                <a:cs typeface="Times New Roman" panose="02020603050405020304" pitchFamily="18" charset="0"/>
              </a:rPr>
              <a:t>Превентивный характер</a:t>
            </a:r>
          </a:p>
        </p:txBody>
      </p:sp>
      <p:sp>
        <p:nvSpPr>
          <p:cNvPr id="10" name="Прямоугольник с двумя скругленными противолежащими углами 9"/>
          <p:cNvSpPr/>
          <p:nvPr/>
        </p:nvSpPr>
        <p:spPr>
          <a:xfrm>
            <a:off x="6208542" y="2339693"/>
            <a:ext cx="3532614" cy="296753"/>
          </a:xfrm>
          <a:prstGeom prst="round2DiagRect">
            <a:avLst/>
          </a:prstGeom>
          <a:solidFill>
            <a:schemeClr val="bg1"/>
          </a:solidFill>
          <a:ln>
            <a:solidFill>
              <a:schemeClr val="accent1">
                <a:lumMod val="60000"/>
                <a:lumOff val="4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ru-RU" sz="1200" b="1" dirty="0">
                <a:solidFill>
                  <a:srgbClr val="C00000"/>
                </a:solidFill>
                <a:latin typeface="Times New Roman" panose="02020603050405020304" pitchFamily="18" charset="0"/>
                <a:cs typeface="Times New Roman" panose="02020603050405020304" pitchFamily="18" charset="0"/>
              </a:rPr>
              <a:t>Постоянный</a:t>
            </a:r>
            <a:r>
              <a:rPr lang="ru-RU" sz="1200" b="1" dirty="0">
                <a:solidFill>
                  <a:schemeClr val="tx2">
                    <a:lumMod val="50000"/>
                  </a:schemeClr>
                </a:solidFill>
                <a:latin typeface="Times New Roman" panose="02020603050405020304" pitchFamily="18" charset="0"/>
                <a:cs typeface="Times New Roman" panose="02020603050405020304" pitchFamily="18" charset="0"/>
              </a:rPr>
              <a:t> процесс</a:t>
            </a:r>
          </a:p>
        </p:txBody>
      </p:sp>
      <p:sp>
        <p:nvSpPr>
          <p:cNvPr id="11" name="Прямоугольник с двумя скругленными противолежащими углами 10"/>
          <p:cNvSpPr/>
          <p:nvPr/>
        </p:nvSpPr>
        <p:spPr>
          <a:xfrm>
            <a:off x="4594052" y="2692765"/>
            <a:ext cx="3525272" cy="616808"/>
          </a:xfrm>
          <a:prstGeom prst="round2DiagRect">
            <a:avLst/>
          </a:prstGeom>
          <a:solidFill>
            <a:schemeClr val="bg1"/>
          </a:solidFill>
          <a:ln>
            <a:solidFill>
              <a:schemeClr val="accent1">
                <a:lumMod val="60000"/>
                <a:lumOff val="4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ru-RU" sz="1400" b="1" dirty="0">
                <a:solidFill>
                  <a:schemeClr val="tx2">
                    <a:lumMod val="50000"/>
                  </a:schemeClr>
                </a:solidFill>
                <a:latin typeface="Times New Roman" panose="02020603050405020304" pitchFamily="18" charset="0"/>
                <a:cs typeface="Times New Roman" panose="02020603050405020304" pitchFamily="18" charset="0"/>
              </a:rPr>
              <a:t>В случае выявления рисков совершения нарушений, признаков нарушений направляется </a:t>
            </a:r>
            <a:r>
              <a:rPr lang="ru-RU" sz="1400" b="1" dirty="0">
                <a:solidFill>
                  <a:srgbClr val="C00000"/>
                </a:solidFill>
                <a:latin typeface="Times New Roman" panose="02020603050405020304" pitchFamily="18" charset="0"/>
                <a:cs typeface="Times New Roman" panose="02020603050405020304" pitchFamily="18" charset="0"/>
              </a:rPr>
              <a:t>предостережение</a:t>
            </a:r>
          </a:p>
        </p:txBody>
      </p:sp>
      <p:sp>
        <p:nvSpPr>
          <p:cNvPr id="12" name="Прямоугольник с двумя скругленными противолежащими углами 11"/>
          <p:cNvSpPr/>
          <p:nvPr/>
        </p:nvSpPr>
        <p:spPr>
          <a:xfrm>
            <a:off x="6955872" y="3429000"/>
            <a:ext cx="3532616" cy="470125"/>
          </a:xfrm>
          <a:prstGeom prst="round2DiagRect">
            <a:avLst/>
          </a:prstGeom>
          <a:solidFill>
            <a:schemeClr val="bg1"/>
          </a:solidFill>
          <a:ln>
            <a:solidFill>
              <a:schemeClr val="accent1">
                <a:lumMod val="60000"/>
                <a:lumOff val="40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ru-RU" sz="1400" b="1" dirty="0">
                <a:solidFill>
                  <a:schemeClr val="tx2">
                    <a:lumMod val="50000"/>
                  </a:schemeClr>
                </a:solidFill>
                <a:latin typeface="Times New Roman" panose="02020603050405020304" pitchFamily="18" charset="0"/>
                <a:cs typeface="Times New Roman" panose="02020603050405020304" pitchFamily="18" charset="0"/>
              </a:rPr>
              <a:t>Неисполнение предостережения </a:t>
            </a:r>
            <a:r>
              <a:rPr lang="ru-RU" sz="1400" b="1" dirty="0">
                <a:solidFill>
                  <a:srgbClr val="C00000"/>
                </a:solidFill>
                <a:latin typeface="Times New Roman" panose="02020603050405020304" pitchFamily="18" charset="0"/>
                <a:cs typeface="Times New Roman" panose="02020603050405020304" pitchFamily="18" charset="0"/>
              </a:rPr>
              <a:t>не влечет последствий</a:t>
            </a:r>
          </a:p>
        </p:txBody>
      </p:sp>
    </p:spTree>
    <p:extLst>
      <p:ext uri="{BB962C8B-B14F-4D97-AF65-F5344CB8AC3E}">
        <p14:creationId xmlns:p14="http://schemas.microsoft.com/office/powerpoint/2010/main" val="18196785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24D9E49-AE25-7824-D7E1-FC34BACE8DF3}"/>
              </a:ext>
            </a:extLst>
          </p:cNvPr>
          <p:cNvSpPr>
            <a:spLocks noGrp="1"/>
          </p:cNvSpPr>
          <p:nvPr>
            <p:ph type="title"/>
          </p:nvPr>
        </p:nvSpPr>
        <p:spPr/>
        <p:txBody>
          <a:bodyPr/>
          <a:lstStyle/>
          <a:p>
            <a:r>
              <a:rPr lang="ru-RU" dirty="0"/>
              <a:t>НОВЫЕ методы </a:t>
            </a:r>
          </a:p>
        </p:txBody>
      </p:sp>
      <p:graphicFrame>
        <p:nvGraphicFramePr>
          <p:cNvPr id="3" name="Таблица 2">
            <a:extLst>
              <a:ext uri="{FF2B5EF4-FFF2-40B4-BE49-F238E27FC236}">
                <a16:creationId xmlns:a16="http://schemas.microsoft.com/office/drawing/2014/main" id="{688FDE06-D599-DAFD-9375-9F8B13E110BD}"/>
              </a:ext>
            </a:extLst>
          </p:cNvPr>
          <p:cNvGraphicFramePr>
            <a:graphicFrameLocks noGrp="1"/>
          </p:cNvGraphicFramePr>
          <p:nvPr>
            <p:extLst>
              <p:ext uri="{D42A27DB-BD31-4B8C-83A1-F6EECF244321}">
                <p14:modId xmlns:p14="http://schemas.microsoft.com/office/powerpoint/2010/main" val="2397394418"/>
              </p:ext>
            </p:extLst>
          </p:nvPr>
        </p:nvGraphicFramePr>
        <p:xfrm>
          <a:off x="958342" y="949977"/>
          <a:ext cx="9931791" cy="4384536"/>
        </p:xfrm>
        <a:graphic>
          <a:graphicData uri="http://schemas.openxmlformats.org/drawingml/2006/table">
            <a:tbl>
              <a:tblPr firstRow="1" firstCol="1" bandRow="1">
                <a:tableStyleId>{5C22544A-7EE6-4342-B048-85BDC9FD1C3A}</a:tableStyleId>
              </a:tblPr>
              <a:tblGrid>
                <a:gridCol w="2080280">
                  <a:extLst>
                    <a:ext uri="{9D8B030D-6E8A-4147-A177-3AD203B41FA5}">
                      <a16:colId xmlns:a16="http://schemas.microsoft.com/office/drawing/2014/main" val="2842111302"/>
                    </a:ext>
                  </a:extLst>
                </a:gridCol>
                <a:gridCol w="7851511">
                  <a:extLst>
                    <a:ext uri="{9D8B030D-6E8A-4147-A177-3AD203B41FA5}">
                      <a16:colId xmlns:a16="http://schemas.microsoft.com/office/drawing/2014/main" val="377753080"/>
                    </a:ext>
                  </a:extLst>
                </a:gridCol>
              </a:tblGrid>
              <a:tr h="544056">
                <a:tc>
                  <a:txBody>
                    <a:bodyPr/>
                    <a:lstStyle/>
                    <a:p>
                      <a:pPr algn="ctr">
                        <a:lnSpc>
                          <a:spcPct val="115000"/>
                        </a:lnSpc>
                        <a:spcAft>
                          <a:spcPts val="800"/>
                        </a:spcAft>
                      </a:pPr>
                      <a:r>
                        <a:rPr lang="ru-RU" sz="2000" dirty="0">
                          <a:effectLst/>
                        </a:rPr>
                        <a:t>Метод ВГ(М)ФК</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407" marR="60407" marT="0" marB="0"/>
                </a:tc>
                <a:tc>
                  <a:txBody>
                    <a:bodyPr/>
                    <a:lstStyle/>
                    <a:p>
                      <a:pPr algn="ctr">
                        <a:lnSpc>
                          <a:spcPct val="115000"/>
                        </a:lnSpc>
                        <a:spcAft>
                          <a:spcPts val="800"/>
                        </a:spcAft>
                      </a:pPr>
                      <a:r>
                        <a:rPr lang="ru-RU" sz="2000" dirty="0">
                          <a:effectLst/>
                        </a:rPr>
                        <a:t> Содержание (суть), отличительные особенности метода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0407" marR="60407" marT="0" marB="0"/>
                </a:tc>
                <a:extLst>
                  <a:ext uri="{0D108BD9-81ED-4DB2-BD59-A6C34878D82A}">
                    <a16:rowId xmlns:a16="http://schemas.microsoft.com/office/drawing/2014/main" val="107998502"/>
                  </a:ext>
                </a:extLst>
              </a:tr>
              <a:tr h="2569259">
                <a:tc>
                  <a:txBody>
                    <a:bodyPr/>
                    <a:lstStyle/>
                    <a:p>
                      <a:pPr algn="ctr">
                        <a:lnSpc>
                          <a:spcPct val="115000"/>
                        </a:lnSpc>
                        <a:spcAft>
                          <a:spcPts val="0"/>
                        </a:spcAft>
                      </a:pPr>
                      <a:endParaRPr lang="ru-RU" sz="2000" dirty="0">
                        <a:effectLst/>
                      </a:endParaRPr>
                    </a:p>
                    <a:p>
                      <a:pPr algn="ctr">
                        <a:lnSpc>
                          <a:spcPct val="115000"/>
                        </a:lnSpc>
                        <a:spcAft>
                          <a:spcPts val="0"/>
                        </a:spcAft>
                      </a:pPr>
                      <a:r>
                        <a:rPr lang="ru-RU" sz="2800" dirty="0">
                          <a:effectLst/>
                        </a:rPr>
                        <a:t>Анализ</a:t>
                      </a: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60407" marR="60407" marT="0" marB="0"/>
                </a:tc>
                <a:tc>
                  <a:txBody>
                    <a:bodyPr/>
                    <a:lstStyle/>
                    <a:p>
                      <a:pPr algn="just">
                        <a:lnSpc>
                          <a:spcPct val="100000"/>
                        </a:lnSpc>
                        <a:spcAft>
                          <a:spcPts val="0"/>
                        </a:spcAft>
                      </a:pPr>
                      <a:r>
                        <a:rPr lang="ru-RU" sz="1800" dirty="0">
                          <a:effectLst/>
                        </a:rPr>
                        <a:t>• </a:t>
                      </a:r>
                      <a:r>
                        <a:rPr lang="ru-RU" sz="1800" b="1" dirty="0">
                          <a:effectLst/>
                        </a:rPr>
                        <a:t>Ограниченный во времени </a:t>
                      </a:r>
                      <a:r>
                        <a:rPr lang="ru-RU" sz="1800" dirty="0">
                          <a:effectLst/>
                        </a:rPr>
                        <a:t>процесс;</a:t>
                      </a:r>
                    </a:p>
                    <a:p>
                      <a:pPr algn="just">
                        <a:lnSpc>
                          <a:spcPct val="100000"/>
                        </a:lnSpc>
                        <a:spcAft>
                          <a:spcPts val="0"/>
                        </a:spcAft>
                      </a:pPr>
                      <a:r>
                        <a:rPr lang="ru-RU" sz="1800" dirty="0">
                          <a:effectLst/>
                        </a:rPr>
                        <a:t>• Исследование деятельности (отдельных ее направлений) </a:t>
                      </a:r>
                      <a:r>
                        <a:rPr lang="ru-RU" sz="1800" b="1" dirty="0">
                          <a:effectLst/>
                        </a:rPr>
                        <a:t>групп</a:t>
                      </a:r>
                      <a:r>
                        <a:rPr lang="ru-RU" sz="1800" dirty="0">
                          <a:effectLst/>
                        </a:rPr>
                        <a:t> объектов контроля;</a:t>
                      </a:r>
                    </a:p>
                    <a:p>
                      <a:pPr algn="just">
                        <a:lnSpc>
                          <a:spcPct val="100000"/>
                        </a:lnSpc>
                        <a:spcAft>
                          <a:spcPts val="0"/>
                        </a:spcAft>
                      </a:pPr>
                      <a:r>
                        <a:rPr lang="ru-RU" sz="1800" dirty="0">
                          <a:effectLst/>
                        </a:rPr>
                        <a:t>• С </a:t>
                      </a:r>
                      <a:r>
                        <a:rPr lang="ru-RU" sz="1800" b="1" dirty="0">
                          <a:effectLst/>
                        </a:rPr>
                        <a:t>вовлечением о</a:t>
                      </a:r>
                      <a:r>
                        <a:rPr lang="ru-RU" sz="1800" dirty="0">
                          <a:effectLst/>
                        </a:rPr>
                        <a:t>бъектов контроля;</a:t>
                      </a:r>
                    </a:p>
                    <a:p>
                      <a:pPr algn="just">
                        <a:lnSpc>
                          <a:spcPct val="100000"/>
                        </a:lnSpc>
                        <a:spcAft>
                          <a:spcPts val="0"/>
                        </a:spcAft>
                      </a:pPr>
                      <a:r>
                        <a:rPr lang="ru-RU" sz="1800" dirty="0">
                          <a:effectLst/>
                        </a:rPr>
                        <a:t>• Результаты оформляются </a:t>
                      </a:r>
                      <a:r>
                        <a:rPr lang="ru-RU" sz="1800" b="1" dirty="0">
                          <a:effectLst/>
                        </a:rPr>
                        <a:t>заключением</a:t>
                      </a:r>
                      <a:r>
                        <a:rPr lang="ru-RU" sz="1800" dirty="0">
                          <a:effectLst/>
                        </a:rPr>
                        <a:t> (будет рассматриваться на контрольной комиссии*);</a:t>
                      </a:r>
                    </a:p>
                    <a:p>
                      <a:pPr algn="just">
                        <a:lnSpc>
                          <a:spcPct val="100000"/>
                        </a:lnSpc>
                        <a:spcAft>
                          <a:spcPts val="0"/>
                        </a:spcAft>
                      </a:pPr>
                      <a:r>
                        <a:rPr lang="ru-RU" sz="1800" dirty="0">
                          <a:effectLst/>
                        </a:rPr>
                        <a:t>• Направляются: </a:t>
                      </a:r>
                      <a:r>
                        <a:rPr lang="ru-RU" sz="1800" b="1" dirty="0">
                          <a:effectLst/>
                        </a:rPr>
                        <a:t>рекомендации,</a:t>
                      </a:r>
                      <a:r>
                        <a:rPr lang="ru-RU" sz="1800" dirty="0">
                          <a:effectLst/>
                        </a:rPr>
                        <a:t> содержащие выводы и предложения по повышению эффективности ФХД, и (или) информацию о причинах и последствиях нарушений и недостатков, и (или) признаках возможных нарушений и рисках их совершения, в том числе </a:t>
                      </a:r>
                      <a:r>
                        <a:rPr lang="ru-RU" sz="1800" b="1" dirty="0">
                          <a:effectLst/>
                        </a:rPr>
                        <a:t>для регулирующих органов; представления (предписание) </a:t>
                      </a:r>
                      <a:r>
                        <a:rPr lang="ru-RU" sz="1800" dirty="0">
                          <a:effectLst/>
                        </a:rPr>
                        <a:t>в случае выявления нарушений</a:t>
                      </a:r>
                    </a:p>
                    <a:p>
                      <a:pPr algn="just">
                        <a:lnSpc>
                          <a:spcPct val="100000"/>
                        </a:lnSpc>
                        <a:spcAft>
                          <a:spcPts val="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0407" marR="60407" marT="0" marB="0">
                    <a:solidFill>
                      <a:schemeClr val="accent3">
                        <a:lumMod val="20000"/>
                        <a:lumOff val="80000"/>
                      </a:schemeClr>
                    </a:solidFill>
                  </a:tcPr>
                </a:tc>
                <a:extLst>
                  <a:ext uri="{0D108BD9-81ED-4DB2-BD59-A6C34878D82A}">
                    <a16:rowId xmlns:a16="http://schemas.microsoft.com/office/drawing/2014/main" val="2661907377"/>
                  </a:ext>
                </a:extLst>
              </a:tr>
              <a:tr h="336323">
                <a:tc gridSpan="2">
                  <a:txBody>
                    <a:bodyPr/>
                    <a:lstStyle/>
                    <a:p>
                      <a:pPr algn="just">
                        <a:lnSpc>
                          <a:spcPct val="100000"/>
                        </a:lnSpc>
                        <a:spcAft>
                          <a:spcPts val="0"/>
                        </a:spcAft>
                      </a:pPr>
                      <a:r>
                        <a:rPr lang="ru-RU" sz="1800" b="0" dirty="0">
                          <a:solidFill>
                            <a:schemeClr val="tx1"/>
                          </a:solidFill>
                          <a:effectLst/>
                        </a:rPr>
                        <a:t>Согласно поправкам, анализ в отношении юрлиц будет направлен только на обеспечение </a:t>
                      </a:r>
                      <a:r>
                        <a:rPr lang="ru-RU" sz="1800" b="1" dirty="0">
                          <a:solidFill>
                            <a:schemeClr val="tx1"/>
                          </a:solidFill>
                          <a:effectLst/>
                        </a:rPr>
                        <a:t>соблюдения условий получения бюджетных средств.</a:t>
                      </a:r>
                      <a:endParaRPr lang="ru-RU" sz="1800" b="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0407" marR="60407" marT="0" marB="0">
                    <a:solidFill>
                      <a:schemeClr val="accent2">
                        <a:lumMod val="20000"/>
                        <a:lumOff val="80000"/>
                      </a:schemeClr>
                    </a:solidFill>
                  </a:tcPr>
                </a:tc>
                <a:tc hMerge="1">
                  <a:txBody>
                    <a:bodyPr/>
                    <a:lstStyle/>
                    <a:p>
                      <a:endParaRPr lang="ru-RU"/>
                    </a:p>
                  </a:txBody>
                  <a:tcPr/>
                </a:tc>
                <a:extLst>
                  <a:ext uri="{0D108BD9-81ED-4DB2-BD59-A6C34878D82A}">
                    <a16:rowId xmlns:a16="http://schemas.microsoft.com/office/drawing/2014/main" val="772001573"/>
                  </a:ext>
                </a:extLst>
              </a:tr>
            </a:tbl>
          </a:graphicData>
        </a:graphic>
      </p:graphicFrame>
    </p:spTree>
    <p:extLst>
      <p:ext uri="{BB962C8B-B14F-4D97-AF65-F5344CB8AC3E}">
        <p14:creationId xmlns:p14="http://schemas.microsoft.com/office/powerpoint/2010/main" val="2039982168"/>
      </p:ext>
    </p:extLst>
  </p:cSld>
  <p:clrMapOvr>
    <a:masterClrMapping/>
  </p:clrMapOvr>
  <p:transition advClick="0"/>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F5D62E5-C85A-117E-2EFB-C37E9A21F148}"/>
              </a:ext>
            </a:extLst>
          </p:cNvPr>
          <p:cNvSpPr>
            <a:spLocks noGrp="1"/>
          </p:cNvSpPr>
          <p:nvPr>
            <p:ph type="title"/>
          </p:nvPr>
        </p:nvSpPr>
        <p:spPr/>
        <p:txBody>
          <a:bodyPr/>
          <a:lstStyle/>
          <a:p>
            <a:r>
              <a:rPr lang="ru-RU" dirty="0"/>
              <a:t>НОВЫЕ методы </a:t>
            </a:r>
          </a:p>
        </p:txBody>
      </p:sp>
      <p:graphicFrame>
        <p:nvGraphicFramePr>
          <p:cNvPr id="3" name="Таблица 2">
            <a:extLst>
              <a:ext uri="{FF2B5EF4-FFF2-40B4-BE49-F238E27FC236}">
                <a16:creationId xmlns:a16="http://schemas.microsoft.com/office/drawing/2014/main" id="{4A5B4EFA-1A7F-9105-77F6-29A480877C9E}"/>
              </a:ext>
            </a:extLst>
          </p:cNvPr>
          <p:cNvGraphicFramePr>
            <a:graphicFrameLocks noGrp="1"/>
          </p:cNvGraphicFramePr>
          <p:nvPr>
            <p:extLst>
              <p:ext uri="{D42A27DB-BD31-4B8C-83A1-F6EECF244321}">
                <p14:modId xmlns:p14="http://schemas.microsoft.com/office/powerpoint/2010/main" val="3965844907"/>
              </p:ext>
            </p:extLst>
          </p:nvPr>
        </p:nvGraphicFramePr>
        <p:xfrm>
          <a:off x="608321" y="797578"/>
          <a:ext cx="10241281" cy="4672445"/>
        </p:xfrm>
        <a:graphic>
          <a:graphicData uri="http://schemas.openxmlformats.org/drawingml/2006/table">
            <a:tbl>
              <a:tblPr firstRow="1" firstCol="1" bandRow="1">
                <a:tableStyleId>{5C22544A-7EE6-4342-B048-85BDC9FD1C3A}</a:tableStyleId>
              </a:tblPr>
              <a:tblGrid>
                <a:gridCol w="1983545">
                  <a:extLst>
                    <a:ext uri="{9D8B030D-6E8A-4147-A177-3AD203B41FA5}">
                      <a16:colId xmlns:a16="http://schemas.microsoft.com/office/drawing/2014/main" val="541879984"/>
                    </a:ext>
                  </a:extLst>
                </a:gridCol>
                <a:gridCol w="8257736">
                  <a:extLst>
                    <a:ext uri="{9D8B030D-6E8A-4147-A177-3AD203B41FA5}">
                      <a16:colId xmlns:a16="http://schemas.microsoft.com/office/drawing/2014/main" val="435342253"/>
                    </a:ext>
                  </a:extLst>
                </a:gridCol>
              </a:tblGrid>
              <a:tr h="526149">
                <a:tc>
                  <a:txBody>
                    <a:bodyPr/>
                    <a:lstStyle/>
                    <a:p>
                      <a:pPr algn="ctr">
                        <a:lnSpc>
                          <a:spcPct val="115000"/>
                        </a:lnSpc>
                        <a:spcAft>
                          <a:spcPts val="800"/>
                        </a:spcAft>
                      </a:pPr>
                      <a:r>
                        <a:rPr lang="ru-RU" sz="2000" dirty="0">
                          <a:effectLst/>
                        </a:rPr>
                        <a:t>Метод ВГ(М)ФК</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419" marR="58419" marT="0" marB="0"/>
                </a:tc>
                <a:tc>
                  <a:txBody>
                    <a:bodyPr/>
                    <a:lstStyle/>
                    <a:p>
                      <a:pPr algn="ctr">
                        <a:lnSpc>
                          <a:spcPct val="115000"/>
                        </a:lnSpc>
                        <a:spcAft>
                          <a:spcPts val="800"/>
                        </a:spcAft>
                      </a:pPr>
                      <a:r>
                        <a:rPr lang="ru-RU" sz="2000" dirty="0">
                          <a:effectLst/>
                        </a:rPr>
                        <a:t> Содержание (суть), отличительные особенности метода</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8419" marR="58419" marT="0" marB="0"/>
                </a:tc>
                <a:extLst>
                  <a:ext uri="{0D108BD9-81ED-4DB2-BD59-A6C34878D82A}">
                    <a16:rowId xmlns:a16="http://schemas.microsoft.com/office/drawing/2014/main" val="1851093140"/>
                  </a:ext>
                </a:extLst>
              </a:tr>
              <a:tr h="2923489">
                <a:tc>
                  <a:txBody>
                    <a:bodyPr/>
                    <a:lstStyle/>
                    <a:p>
                      <a:pPr algn="just">
                        <a:lnSpc>
                          <a:spcPct val="115000"/>
                        </a:lnSpc>
                        <a:spcAft>
                          <a:spcPts val="800"/>
                        </a:spcAft>
                      </a:pPr>
                      <a:endParaRPr lang="ru-RU" sz="2000" dirty="0">
                        <a:effectLst/>
                      </a:endParaRPr>
                    </a:p>
                    <a:p>
                      <a:pPr algn="just">
                        <a:lnSpc>
                          <a:spcPct val="115000"/>
                        </a:lnSpc>
                        <a:spcAft>
                          <a:spcPts val="800"/>
                        </a:spcAft>
                      </a:pPr>
                      <a:r>
                        <a:rPr lang="ru-RU" sz="2400" dirty="0">
                          <a:effectLst/>
                        </a:rPr>
                        <a:t>Контрольный мониторинг !</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8419" marR="58419" marT="0" marB="0"/>
                </a:tc>
                <a:tc>
                  <a:txBody>
                    <a:bodyPr/>
                    <a:lstStyle/>
                    <a:p>
                      <a:pPr algn="just">
                        <a:lnSpc>
                          <a:spcPct val="115000"/>
                        </a:lnSpc>
                        <a:spcAft>
                          <a:spcPts val="800"/>
                        </a:spcAft>
                      </a:pPr>
                      <a:r>
                        <a:rPr lang="ru-RU" sz="2000" dirty="0">
                          <a:effectLst/>
                        </a:rPr>
                        <a:t>• </a:t>
                      </a:r>
                      <a:r>
                        <a:rPr lang="ru-RU" sz="1600" b="1" dirty="0">
                          <a:effectLst/>
                        </a:rPr>
                        <a:t>Ограниченный</a:t>
                      </a:r>
                      <a:r>
                        <a:rPr lang="ru-RU" sz="1600" dirty="0">
                          <a:effectLst/>
                        </a:rPr>
                        <a:t> во времени процесс;</a:t>
                      </a:r>
                    </a:p>
                    <a:p>
                      <a:pPr algn="just">
                        <a:lnSpc>
                          <a:spcPct val="115000"/>
                        </a:lnSpc>
                        <a:spcAft>
                          <a:spcPts val="800"/>
                        </a:spcAft>
                      </a:pPr>
                      <a:r>
                        <a:rPr lang="ru-RU" sz="1600" dirty="0">
                          <a:effectLst/>
                        </a:rPr>
                        <a:t>• Контроль </a:t>
                      </a:r>
                      <a:r>
                        <a:rPr lang="ru-RU" sz="1600" b="1" dirty="0">
                          <a:effectLst/>
                        </a:rPr>
                        <a:t>в режиме реального времени </a:t>
                      </a:r>
                      <a:r>
                        <a:rPr lang="ru-RU" sz="1600" dirty="0">
                          <a:effectLst/>
                        </a:rPr>
                        <a:t>по обоюдному </a:t>
                      </a:r>
                      <a:r>
                        <a:rPr lang="ru-RU" sz="1600" b="1" dirty="0">
                          <a:solidFill>
                            <a:srgbClr val="FF0000"/>
                          </a:solidFill>
                          <a:effectLst/>
                        </a:rPr>
                        <a:t>согласию органа и объекта контроля (критерии отбора!);</a:t>
                      </a:r>
                    </a:p>
                    <a:p>
                      <a:pPr algn="just">
                        <a:lnSpc>
                          <a:spcPct val="115000"/>
                        </a:lnSpc>
                        <a:spcAft>
                          <a:spcPts val="800"/>
                        </a:spcAft>
                      </a:pPr>
                      <a:r>
                        <a:rPr lang="ru-RU" sz="1600" dirty="0">
                          <a:effectLst/>
                        </a:rPr>
                        <a:t>• Проводится </a:t>
                      </a:r>
                      <a:r>
                        <a:rPr lang="ru-RU" sz="1600" b="1" dirty="0">
                          <a:effectLst/>
                        </a:rPr>
                        <a:t>на основании соглашения </a:t>
                      </a:r>
                      <a:r>
                        <a:rPr lang="ru-RU" sz="1600" dirty="0">
                          <a:effectLst/>
                        </a:rPr>
                        <a:t>о взаимодействии;</a:t>
                      </a:r>
                    </a:p>
                    <a:p>
                      <a:pPr algn="just">
                        <a:lnSpc>
                          <a:spcPct val="115000"/>
                        </a:lnSpc>
                        <a:spcAft>
                          <a:spcPts val="800"/>
                        </a:spcAft>
                      </a:pPr>
                      <a:r>
                        <a:rPr lang="ru-RU" sz="1600" dirty="0">
                          <a:effectLst/>
                        </a:rPr>
                        <a:t>• Объект контроля </a:t>
                      </a:r>
                      <a:r>
                        <a:rPr lang="ru-RU" sz="1600" b="1" dirty="0">
                          <a:effectLst/>
                        </a:rPr>
                        <a:t>освобождается от «классических» методов к</a:t>
                      </a:r>
                      <a:r>
                        <a:rPr lang="ru-RU" sz="1600" dirty="0">
                          <a:effectLst/>
                        </a:rPr>
                        <a:t>онтроля: </a:t>
                      </a:r>
                    </a:p>
                    <a:p>
                      <a:pPr algn="just">
                        <a:lnSpc>
                          <a:spcPct val="115000"/>
                        </a:lnSpc>
                        <a:spcAft>
                          <a:spcPts val="800"/>
                        </a:spcAft>
                      </a:pPr>
                      <a:r>
                        <a:rPr lang="ru-RU" sz="1600" b="0" u="sng" kern="1200" dirty="0">
                          <a:solidFill>
                            <a:srgbClr val="FF0000"/>
                          </a:solidFill>
                          <a:effectLst/>
                          <a:latin typeface="+mn-lt"/>
                          <a:ea typeface="+mn-ea"/>
                          <a:cs typeface="+mn-cs"/>
                        </a:rPr>
                        <a:t>НЕ проводятся проверки, ревизии и обследования в ходе контрольного мониторинга</a:t>
                      </a:r>
                      <a:endParaRPr lang="ru-RU" sz="1600" b="0" u="sng" dirty="0">
                        <a:solidFill>
                          <a:srgbClr val="FF0000"/>
                        </a:solidFill>
                        <a:effectLst/>
                      </a:endParaRPr>
                    </a:p>
                    <a:p>
                      <a:pPr algn="just">
                        <a:lnSpc>
                          <a:spcPct val="115000"/>
                        </a:lnSpc>
                        <a:spcAft>
                          <a:spcPts val="800"/>
                        </a:spcAft>
                      </a:pPr>
                      <a:r>
                        <a:rPr lang="ru-RU" sz="1600" dirty="0">
                          <a:effectLst/>
                        </a:rPr>
                        <a:t>• Направлен на </a:t>
                      </a:r>
                      <a:r>
                        <a:rPr lang="ru-RU" sz="1600" b="1" dirty="0">
                          <a:effectLst/>
                        </a:rPr>
                        <a:t>предотвращение </a:t>
                      </a:r>
                      <a:r>
                        <a:rPr lang="ru-RU" sz="1600" dirty="0">
                          <a:effectLst/>
                        </a:rPr>
                        <a:t>нарушений, </a:t>
                      </a:r>
                      <a:r>
                        <a:rPr lang="ru-RU" sz="1600" b="1" dirty="0">
                          <a:effectLst/>
                        </a:rPr>
                        <a:t>постоянная «работа</a:t>
                      </a:r>
                      <a:r>
                        <a:rPr lang="ru-RU" sz="1600" dirty="0">
                          <a:effectLst/>
                        </a:rPr>
                        <a:t>» органа контроля по недопущению нарушений объектом контроля;</a:t>
                      </a:r>
                    </a:p>
                    <a:p>
                      <a:pPr algn="just">
                        <a:lnSpc>
                          <a:spcPct val="115000"/>
                        </a:lnSpc>
                        <a:spcAft>
                          <a:spcPts val="800"/>
                        </a:spcAft>
                      </a:pPr>
                      <a:r>
                        <a:rPr lang="ru-RU" sz="1600" dirty="0">
                          <a:effectLst/>
                        </a:rPr>
                        <a:t>• Орган контроля направляет </a:t>
                      </a:r>
                      <a:r>
                        <a:rPr lang="ru-RU" sz="1600" b="1" dirty="0">
                          <a:solidFill>
                            <a:srgbClr val="FF0000"/>
                          </a:solidFill>
                          <a:effectLst/>
                        </a:rPr>
                        <a:t>мотивированные мнения </a:t>
                      </a:r>
                      <a:r>
                        <a:rPr lang="ru-RU" sz="1600" dirty="0">
                          <a:effectLst/>
                        </a:rPr>
                        <a:t>(ММ), </a:t>
                      </a:r>
                      <a:r>
                        <a:rPr lang="ru-RU" sz="1600" b="1" dirty="0">
                          <a:effectLst/>
                        </a:rPr>
                        <a:t>обязательные к исполнению </a:t>
                      </a:r>
                      <a:r>
                        <a:rPr lang="ru-RU" sz="1600" dirty="0">
                          <a:effectLst/>
                        </a:rPr>
                        <a:t>объектом контроля;</a:t>
                      </a:r>
                    </a:p>
                    <a:p>
                      <a:pPr algn="just">
                        <a:lnSpc>
                          <a:spcPct val="115000"/>
                        </a:lnSpc>
                        <a:spcAft>
                          <a:spcPts val="800"/>
                        </a:spcAft>
                      </a:pPr>
                      <a:r>
                        <a:rPr lang="ru-RU" sz="1600" dirty="0">
                          <a:effectLst/>
                        </a:rPr>
                        <a:t>• В случае невыполнения ММ объектом контроля, орган контроля инициирует </a:t>
                      </a:r>
                      <a:r>
                        <a:rPr lang="ru-RU" sz="1600" b="1" dirty="0">
                          <a:effectLst/>
                        </a:rPr>
                        <a:t>ВНЕПЛАНОВОЕ </a:t>
                      </a:r>
                      <a:r>
                        <a:rPr lang="ru-RU" sz="1600" dirty="0">
                          <a:effectLst/>
                        </a:rPr>
                        <a:t>контрольное мероприятие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8419" marR="58419" marT="0" marB="0">
                    <a:solidFill>
                      <a:schemeClr val="accent3">
                        <a:lumMod val="20000"/>
                        <a:lumOff val="80000"/>
                      </a:schemeClr>
                    </a:solidFill>
                  </a:tcPr>
                </a:tc>
                <a:extLst>
                  <a:ext uri="{0D108BD9-81ED-4DB2-BD59-A6C34878D82A}">
                    <a16:rowId xmlns:a16="http://schemas.microsoft.com/office/drawing/2014/main" val="3924736496"/>
                  </a:ext>
                </a:extLst>
              </a:tr>
            </a:tbl>
          </a:graphicData>
        </a:graphic>
      </p:graphicFrame>
    </p:spTree>
    <p:extLst>
      <p:ext uri="{BB962C8B-B14F-4D97-AF65-F5344CB8AC3E}">
        <p14:creationId xmlns:p14="http://schemas.microsoft.com/office/powerpoint/2010/main" val="772638977"/>
      </p:ext>
    </p:extLst>
  </p:cSld>
  <p:clrMapOvr>
    <a:masterClrMapping/>
  </p:clrMapOvr>
  <p:transition advClick="0"/>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D1C339-1E72-2A2E-892C-0A8379E6DBD0}"/>
              </a:ext>
            </a:extLst>
          </p:cNvPr>
          <p:cNvSpPr>
            <a:spLocks noGrp="1"/>
          </p:cNvSpPr>
          <p:nvPr>
            <p:ph type="title"/>
          </p:nvPr>
        </p:nvSpPr>
        <p:spPr>
          <a:xfrm>
            <a:off x="6267763" y="46983"/>
            <a:ext cx="4293859" cy="348813"/>
          </a:xfrm>
        </p:spPr>
        <p:txBody>
          <a:bodyPr/>
          <a:lstStyle/>
          <a:p>
            <a:r>
              <a:rPr lang="ru-RU" dirty="0"/>
              <a:t>Проект Изменения КоАП </a:t>
            </a:r>
          </a:p>
        </p:txBody>
      </p:sp>
      <p:sp>
        <p:nvSpPr>
          <p:cNvPr id="4" name="TextBox 3">
            <a:extLst>
              <a:ext uri="{FF2B5EF4-FFF2-40B4-BE49-F238E27FC236}">
                <a16:creationId xmlns:a16="http://schemas.microsoft.com/office/drawing/2014/main" id="{2E2A6297-9584-E3B2-78D9-9E59E39233A7}"/>
              </a:ext>
            </a:extLst>
          </p:cNvPr>
          <p:cNvSpPr txBox="1"/>
          <p:nvPr/>
        </p:nvSpPr>
        <p:spPr>
          <a:xfrm>
            <a:off x="1322362" y="286438"/>
            <a:ext cx="8173329" cy="933589"/>
          </a:xfrm>
          <a:prstGeom prst="rect">
            <a:avLst/>
          </a:prstGeom>
          <a:noFill/>
        </p:spPr>
        <p:txBody>
          <a:bodyPr wrap="square">
            <a:spAutoFit/>
          </a:bodyPr>
          <a:lstStyle/>
          <a:p>
            <a:pPr algn="just">
              <a:spcAft>
                <a:spcPts val="800"/>
              </a:spcAft>
            </a:pPr>
            <a:r>
              <a:rPr lang="ru-RU"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Усиление ответственности за нарушение </a:t>
            </a:r>
          </a:p>
          <a:p>
            <a:pPr algn="just">
              <a:spcAft>
                <a:spcPts val="800"/>
              </a:spcAft>
            </a:pPr>
            <a:r>
              <a:rPr lang="ru-RU"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бюджетного законодательства: поправки в КоАП</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67C961C0-89A4-687F-752F-DC1B61104FA1}"/>
              </a:ext>
            </a:extLst>
          </p:cNvPr>
          <p:cNvSpPr txBox="1"/>
          <p:nvPr/>
        </p:nvSpPr>
        <p:spPr>
          <a:xfrm>
            <a:off x="576776" y="1625691"/>
            <a:ext cx="9903655" cy="933589"/>
          </a:xfrm>
          <a:prstGeom prst="rect">
            <a:avLst/>
          </a:prstGeom>
          <a:noFill/>
        </p:spPr>
        <p:txBody>
          <a:bodyPr wrap="square">
            <a:spAutoFit/>
          </a:bodyPr>
          <a:lstStyle/>
          <a:p>
            <a:pPr algn="just">
              <a:spcAft>
                <a:spcPts val="800"/>
              </a:spcAft>
            </a:pP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ПРОБЛЕМА_1: Недостаточное разделение ответственности </a:t>
            </a:r>
            <a:r>
              <a:rPr lang="ru-RU" sz="16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при централизации</a:t>
            </a:r>
            <a:r>
              <a:rPr lang="ru-RU"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ru-RU" sz="16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полномочий </a:t>
            </a: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 учету.</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РЕШЕНИ</a:t>
            </a:r>
            <a:r>
              <a:rPr lang="ru-RU" sz="16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a:t>
            </a: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уточнение </a:t>
            </a:r>
            <a:r>
              <a:rPr lang="ru-RU" sz="1600" b="1" i="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ст. 15.15.6 </a:t>
            </a: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КоАП </a:t>
            </a:r>
            <a:r>
              <a:rPr lang="ru-RU"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части </a:t>
            </a:r>
            <a:r>
              <a:rPr lang="ru-RU" sz="16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непредставления или несвоевременного </a:t>
            </a:r>
            <a:r>
              <a:rPr lang="ru-RU"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представления первичных учетных документов для отражения в бух. учете.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83011F6F-1A10-5E13-A678-8DEEF36C2678}"/>
              </a:ext>
            </a:extLst>
          </p:cNvPr>
          <p:cNvSpPr txBox="1"/>
          <p:nvPr/>
        </p:nvSpPr>
        <p:spPr>
          <a:xfrm>
            <a:off x="748145" y="2916717"/>
            <a:ext cx="9732286" cy="2544799"/>
          </a:xfrm>
          <a:prstGeom prst="rect">
            <a:avLst/>
          </a:prstGeom>
          <a:noFill/>
        </p:spPr>
        <p:txBody>
          <a:bodyPr wrap="square">
            <a:spAutoFit/>
          </a:bodyPr>
          <a:lstStyle/>
          <a:p>
            <a:pPr algn="just">
              <a:lnSpc>
                <a:spcPct val="115000"/>
              </a:lnSpc>
              <a:spcAft>
                <a:spcPts val="800"/>
              </a:spcAft>
            </a:pPr>
            <a:r>
              <a:rPr lang="ru-RU" sz="16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ПРОБЛЕМА_2:</a:t>
            </a:r>
            <a:r>
              <a:rPr lang="ru-RU" sz="1600" i="1" dirty="0">
                <a:latin typeface="Calibri" panose="020F0502020204030204" pitchFamily="34" charset="0"/>
                <a:ea typeface="Calibri" panose="020F0502020204030204" pitchFamily="34" charset="0"/>
                <a:cs typeface="Times New Roman" panose="02020603050405020304" pitchFamily="18" charset="0"/>
              </a:rPr>
              <a:t>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отношении юр. лиц ответственность </a:t>
            </a:r>
            <a:r>
              <a:rPr lang="ru-RU" sz="16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только </a:t>
            </a:r>
            <a:r>
              <a:rPr lang="ru-RU" sz="16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за несоблюдение условий предоставления субсидий.</a:t>
            </a:r>
            <a:endParaRPr lang="ru-RU" sz="1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ru-RU" sz="16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РЕШЕНИЯ:</a:t>
            </a:r>
            <a:r>
              <a:rPr lang="ru-RU" sz="1600" i="1" dirty="0">
                <a:latin typeface="Calibri" panose="020F0502020204030204" pitchFamily="34" charset="0"/>
                <a:ea typeface="Calibri" panose="020F0502020204030204" pitchFamily="34" charset="0"/>
                <a:cs typeface="Times New Roman" panose="02020603050405020304" pitchFamily="18" charset="0"/>
              </a:rPr>
              <a:t> </a:t>
            </a:r>
            <a:r>
              <a:rPr lang="ru-RU"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Расширение состава</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ст. 15.15.4</a:t>
            </a:r>
            <a:r>
              <a:rPr lang="ru-RU" sz="16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6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Нарушение условий предоставления бюджетных инвестиций</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 </a:t>
            </a:r>
            <a:r>
              <a:rPr lang="ru-RU" sz="16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15.15.5</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Нарушение условий предоставления субсидий</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КоАП</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 части </a:t>
            </a:r>
            <a:r>
              <a:rPr lang="ru-RU"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установления ответственности юр. лиц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за нарушение порядка и (или) условий </a:t>
            </a:r>
            <a:r>
              <a:rPr lang="ru-RU" sz="16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ИСПОЛЬЗОВАНИЯ</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(РАСХОДОВАНИЯ</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предоставленных </a:t>
            </a:r>
            <a:r>
              <a:rPr lang="ru-RU"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из бюджета средств</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Новый состав – </a:t>
            </a:r>
            <a:r>
              <a:rPr lang="ru-RU" sz="16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неприменение ГАБС </a:t>
            </a:r>
            <a:r>
              <a:rPr lang="ru-RU" sz="16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мер финансовой ответственности за недостижение результатов предоставления средств из бюджета.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86486" y="117876"/>
            <a:ext cx="980579" cy="1102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54349861"/>
      </p:ext>
    </p:extLst>
  </p:cSld>
  <p:clrMapOvr>
    <a:masterClrMapping/>
  </p:clrMapOvr>
  <p:transition advClick="0"/>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FDE1BD2-6B76-FF5D-F269-B0760E3D24FC}"/>
              </a:ext>
            </a:extLst>
          </p:cNvPr>
          <p:cNvSpPr>
            <a:spLocks noGrp="1"/>
          </p:cNvSpPr>
          <p:nvPr>
            <p:ph type="title"/>
          </p:nvPr>
        </p:nvSpPr>
        <p:spPr/>
        <p:txBody>
          <a:bodyPr>
            <a:normAutofit fontScale="90000"/>
          </a:bodyPr>
          <a:lstStyle/>
          <a:p>
            <a:pPr algn="l"/>
            <a:r>
              <a:rPr lang="ru-RU" dirty="0"/>
              <a:t>поправки: Примечание 5 к статье 15.15.6 КоАП</a:t>
            </a:r>
            <a:br>
              <a:rPr lang="ru-RU" dirty="0"/>
            </a:br>
            <a:endParaRPr lang="ru-RU" dirty="0"/>
          </a:p>
        </p:txBody>
      </p:sp>
      <p:graphicFrame>
        <p:nvGraphicFramePr>
          <p:cNvPr id="3" name="Таблица 2">
            <a:extLst>
              <a:ext uri="{FF2B5EF4-FFF2-40B4-BE49-F238E27FC236}">
                <a16:creationId xmlns:a16="http://schemas.microsoft.com/office/drawing/2014/main" id="{2A36DB9B-24FA-F5F6-76A8-82D58205B90D}"/>
              </a:ext>
            </a:extLst>
          </p:cNvPr>
          <p:cNvGraphicFramePr>
            <a:graphicFrameLocks noGrp="1"/>
          </p:cNvGraphicFramePr>
          <p:nvPr>
            <p:extLst>
              <p:ext uri="{D42A27DB-BD31-4B8C-83A1-F6EECF244321}">
                <p14:modId xmlns:p14="http://schemas.microsoft.com/office/powerpoint/2010/main" val="771368863"/>
              </p:ext>
            </p:extLst>
          </p:nvPr>
        </p:nvGraphicFramePr>
        <p:xfrm>
          <a:off x="1174652" y="395796"/>
          <a:ext cx="9959926" cy="5466456"/>
        </p:xfrm>
        <a:graphic>
          <a:graphicData uri="http://schemas.openxmlformats.org/drawingml/2006/table">
            <a:tbl>
              <a:tblPr firstRow="1" firstCol="1" bandRow="1">
                <a:tableStyleId>{5C22544A-7EE6-4342-B048-85BDC9FD1C3A}</a:tableStyleId>
              </a:tblPr>
              <a:tblGrid>
                <a:gridCol w="4678874">
                  <a:extLst>
                    <a:ext uri="{9D8B030D-6E8A-4147-A177-3AD203B41FA5}">
                      <a16:colId xmlns:a16="http://schemas.microsoft.com/office/drawing/2014/main" val="3295709071"/>
                    </a:ext>
                  </a:extLst>
                </a:gridCol>
                <a:gridCol w="258886">
                  <a:extLst>
                    <a:ext uri="{9D8B030D-6E8A-4147-A177-3AD203B41FA5}">
                      <a16:colId xmlns:a16="http://schemas.microsoft.com/office/drawing/2014/main" val="3708938044"/>
                    </a:ext>
                  </a:extLst>
                </a:gridCol>
                <a:gridCol w="5022166">
                  <a:extLst>
                    <a:ext uri="{9D8B030D-6E8A-4147-A177-3AD203B41FA5}">
                      <a16:colId xmlns:a16="http://schemas.microsoft.com/office/drawing/2014/main" val="2415550259"/>
                    </a:ext>
                  </a:extLst>
                </a:gridCol>
              </a:tblGrid>
              <a:tr h="201036">
                <a:tc>
                  <a:txBody>
                    <a:bodyPr/>
                    <a:lstStyle/>
                    <a:p>
                      <a:pPr algn="ctr">
                        <a:lnSpc>
                          <a:spcPct val="150000"/>
                        </a:lnSpc>
                        <a:spcAft>
                          <a:spcPts val="800"/>
                        </a:spcAft>
                      </a:pPr>
                      <a:r>
                        <a:rPr lang="ru-RU" sz="2000" dirty="0">
                          <a:effectLst/>
                        </a:rPr>
                        <a:t>Действующая редакция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tc gridSpan="2">
                  <a:txBody>
                    <a:bodyPr/>
                    <a:lstStyle/>
                    <a:p>
                      <a:pPr algn="ctr">
                        <a:lnSpc>
                          <a:spcPct val="150000"/>
                        </a:lnSpc>
                        <a:spcAft>
                          <a:spcPts val="800"/>
                        </a:spcAft>
                      </a:pPr>
                      <a:r>
                        <a:rPr lang="ru-RU" sz="2000" dirty="0">
                          <a:effectLst/>
                        </a:rPr>
                        <a:t>Предлагаемая редакция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tc hMerge="1">
                  <a:txBody>
                    <a:bodyPr/>
                    <a:lstStyle/>
                    <a:p>
                      <a:pPr algn="ctr">
                        <a:lnSpc>
                          <a:spcPct val="150000"/>
                        </a:lnSpc>
                        <a:spcAft>
                          <a:spcPts val="800"/>
                        </a:spcAft>
                      </a:pP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extLst>
                  <a:ext uri="{0D108BD9-81ED-4DB2-BD59-A6C34878D82A}">
                    <a16:rowId xmlns:a16="http://schemas.microsoft.com/office/drawing/2014/main" val="859259535"/>
                  </a:ext>
                </a:extLst>
              </a:tr>
              <a:tr h="803016">
                <a:tc gridSpan="3">
                  <a:txBody>
                    <a:bodyPr/>
                    <a:lstStyle/>
                    <a:p>
                      <a:pPr algn="ctr">
                        <a:lnSpc>
                          <a:spcPct val="200000"/>
                        </a:lnSpc>
                        <a:spcAft>
                          <a:spcPts val="800"/>
                        </a:spcAft>
                      </a:pPr>
                      <a:r>
                        <a:rPr lang="ru-RU" sz="2400" dirty="0">
                          <a:effectLst/>
                        </a:rPr>
                        <a:t>Примечание 5 к статье 15.15.6 КоАП</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tc hMerge="1">
                  <a:txBody>
                    <a:bodyPr/>
                    <a:lstStyle/>
                    <a:p>
                      <a:endParaRPr lang="ru-RU"/>
                    </a:p>
                  </a:txBody>
                  <a:tcPr/>
                </a:tc>
                <a:tc hMerge="1">
                  <a:txBody>
                    <a:bodyPr/>
                    <a:lstStyle/>
                    <a:p>
                      <a:pPr algn="ctr">
                        <a:lnSpc>
                          <a:spcPct val="115000"/>
                        </a:lnSpc>
                        <a:spcAft>
                          <a:spcPts val="800"/>
                        </a:spcAft>
                      </a:pP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extLst>
                  <a:ext uri="{0D108BD9-81ED-4DB2-BD59-A6C34878D82A}">
                    <a16:rowId xmlns:a16="http://schemas.microsoft.com/office/drawing/2014/main" val="2636213567"/>
                  </a:ext>
                </a:extLst>
              </a:tr>
              <a:tr h="3086950">
                <a:tc gridSpan="2">
                  <a:txBody>
                    <a:bodyPr/>
                    <a:lstStyle/>
                    <a:p>
                      <a:pPr algn="just">
                        <a:lnSpc>
                          <a:spcPct val="100000"/>
                        </a:lnSpc>
                        <a:spcAft>
                          <a:spcPts val="0"/>
                        </a:spcAft>
                      </a:pPr>
                      <a:r>
                        <a:rPr lang="ru-RU" sz="1600" dirty="0">
                          <a:solidFill>
                            <a:schemeClr val="tx1"/>
                          </a:solidFill>
                          <a:effectLst/>
                        </a:rPr>
                        <a:t>5. </a:t>
                      </a:r>
                      <a:r>
                        <a:rPr lang="ru-RU" sz="1600" b="0" dirty="0">
                          <a:solidFill>
                            <a:schemeClr val="tx1"/>
                          </a:solidFill>
                          <a:effectLst/>
                        </a:rPr>
                        <a:t>Предусмотренная настоящей статьей административная ответственность за искажение показателей бюджетной или бухгалтерской (финансовой) отчетности </a:t>
                      </a:r>
                      <a:r>
                        <a:rPr lang="ru-RU" sz="1600" dirty="0">
                          <a:solidFill>
                            <a:srgbClr val="FF0000"/>
                          </a:solidFill>
                          <a:effectLst/>
                        </a:rPr>
                        <a:t>НЕ ПРИМЕНЯЕТСЯ </a:t>
                      </a:r>
                      <a:r>
                        <a:rPr lang="ru-RU" sz="1600" dirty="0">
                          <a:solidFill>
                            <a:schemeClr val="tx1"/>
                          </a:solidFill>
                          <a:effectLst/>
                        </a:rPr>
                        <a:t>К ЛИЦУ, </a:t>
                      </a:r>
                      <a:r>
                        <a:rPr lang="ru-RU" sz="1600" b="0" dirty="0">
                          <a:solidFill>
                            <a:schemeClr val="tx1"/>
                          </a:solidFill>
                          <a:effectLst/>
                        </a:rPr>
                        <a:t>на которое возложено ведение бюджетного (бухгалтерского) учета, и лицу, с которым заключен договор об оказании услуг по ведению бюджетного (бухгалтерского) учета, </a:t>
                      </a:r>
                      <a:r>
                        <a:rPr lang="ru-RU" sz="1600" dirty="0">
                          <a:solidFill>
                            <a:schemeClr val="tx1"/>
                          </a:solidFill>
                          <a:effectLst/>
                        </a:rPr>
                        <a:t>в случае, </a:t>
                      </a:r>
                      <a:r>
                        <a:rPr lang="ru-RU" sz="1600" b="1" dirty="0">
                          <a:solidFill>
                            <a:schemeClr val="tx1"/>
                          </a:solidFill>
                          <a:effectLst/>
                        </a:rPr>
                        <a:t>если такое искажение допущено в результате НЕСООТВЕТСТВИЯ составленных другими лицами первичных учетных документов </a:t>
                      </a:r>
                      <a:r>
                        <a:rPr lang="ru-RU" sz="1600" b="0" dirty="0">
                          <a:solidFill>
                            <a:schemeClr val="tx1"/>
                          </a:solidFill>
                          <a:effectLst/>
                        </a:rPr>
                        <a:t>свершившимся ФХЖ </a:t>
                      </a:r>
                      <a:r>
                        <a:rPr lang="ru-RU" sz="1600" b="1" dirty="0">
                          <a:solidFill>
                            <a:schemeClr val="tx1"/>
                          </a:solidFill>
                          <a:effectLst/>
                        </a:rPr>
                        <a:t>и (или) НЕПЕРЕДАЧИ либо</a:t>
                      </a:r>
                      <a:r>
                        <a:rPr lang="ru-RU" sz="1600" b="0" dirty="0">
                          <a:solidFill>
                            <a:schemeClr val="tx1"/>
                          </a:solidFill>
                          <a:effectLst/>
                        </a:rPr>
                        <a:t> </a:t>
                      </a:r>
                      <a:r>
                        <a:rPr lang="ru-RU" sz="1600" b="1" dirty="0">
                          <a:solidFill>
                            <a:schemeClr val="tx1"/>
                          </a:solidFill>
                          <a:effectLst/>
                        </a:rPr>
                        <a:t>несвоевременной передачи </a:t>
                      </a:r>
                      <a:r>
                        <a:rPr lang="ru-RU" sz="1600" b="0" dirty="0">
                          <a:solidFill>
                            <a:schemeClr val="tx1"/>
                          </a:solidFill>
                          <a:effectLst/>
                        </a:rPr>
                        <a:t>первичных учетных документов для регистрации содержащихся в них данных в регистрах бухучета</a:t>
                      </a:r>
                      <a:endParaRPr lang="ru-RU" sz="16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solidFill>
                      <a:schemeClr val="accent3">
                        <a:lumMod val="20000"/>
                        <a:lumOff val="80000"/>
                      </a:schemeClr>
                    </a:solidFill>
                  </a:tcPr>
                </a:tc>
                <a:tc hMerge="1">
                  <a:txBody>
                    <a:bodyPr/>
                    <a:lstStyle/>
                    <a:p>
                      <a:pPr algn="just">
                        <a:lnSpc>
                          <a:spcPct val="115000"/>
                        </a:lnSpc>
                        <a:spcAft>
                          <a:spcPts val="800"/>
                        </a:spcAft>
                      </a:pPr>
                      <a:r>
                        <a:rPr lang="ru-RU" sz="1600" dirty="0">
                          <a:effectLst/>
                        </a:rPr>
                        <a:t>5. В случае если искажение показателей бюджетной или бухгалтерской (финансовой) отчетности допущено в результате ненадлежащего документального оформления первичными учетными документами фактов хозяйственной жизни и (или) непередачи либо несвоевременной передачи первичных учетных документов для регистрации содержащихся в них данных в регистрах бухгалтерского учета предусмотренная настоящей статьей административная ответственность возлагается на должностное лицо, ответственное за оформление факта хозяйственной жизни, и не применяется к лицу, на которое возложено ведение бюджетного (бухгалтерского) учета, и лицу, с которым заключен договор об оказании услуг по ведению бюджетного (бухгалтерского) учета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tc>
                  <a:txBody>
                    <a:bodyPr/>
                    <a:lstStyle/>
                    <a:p>
                      <a:pPr algn="just">
                        <a:lnSpc>
                          <a:spcPct val="115000"/>
                        </a:lnSpc>
                        <a:spcAft>
                          <a:spcPts val="800"/>
                        </a:spcAft>
                      </a:pPr>
                      <a:r>
                        <a:rPr lang="ru-RU" sz="1600" dirty="0">
                          <a:effectLst/>
                        </a:rPr>
                        <a:t>5. </a:t>
                      </a:r>
                      <a:r>
                        <a:rPr lang="ru-RU" sz="1600" b="1" dirty="0">
                          <a:solidFill>
                            <a:schemeClr val="tx1"/>
                          </a:solidFill>
                          <a:effectLst/>
                        </a:rPr>
                        <a:t>В случае если искажение </a:t>
                      </a:r>
                      <a:r>
                        <a:rPr lang="ru-RU" sz="1600" dirty="0">
                          <a:effectLst/>
                        </a:rPr>
                        <a:t>показателей бюджетной или бухгалтерской (финансовой) отчетности </a:t>
                      </a:r>
                      <a:r>
                        <a:rPr lang="ru-RU" sz="1600" b="1" dirty="0">
                          <a:solidFill>
                            <a:srgbClr val="FF0000"/>
                          </a:solidFill>
                          <a:effectLst/>
                        </a:rPr>
                        <a:t>допущено в результате НЕНАДЛЕЖАЩЕГО документального оформления </a:t>
                      </a:r>
                      <a:r>
                        <a:rPr lang="ru-RU" sz="1600" b="1" dirty="0">
                          <a:effectLst/>
                        </a:rPr>
                        <a:t>первичными учетными документами </a:t>
                      </a:r>
                      <a:r>
                        <a:rPr lang="ru-RU" sz="1600" dirty="0">
                          <a:effectLst/>
                        </a:rPr>
                        <a:t>ФХЖ </a:t>
                      </a:r>
                      <a:r>
                        <a:rPr lang="ru-RU" sz="1600" b="1" dirty="0">
                          <a:effectLst/>
                        </a:rPr>
                        <a:t>и (или) непередачи либо несвоевременной ПЕРЕДАЧИ первичных учетных документов </a:t>
                      </a:r>
                      <a:r>
                        <a:rPr lang="ru-RU" sz="1600" dirty="0">
                          <a:effectLst/>
                        </a:rPr>
                        <a:t>для регистрации содержащихся в них данных в регистрах бухгалтерского учета предусмотренная настоящей статьей административная ответственность </a:t>
                      </a:r>
                      <a:r>
                        <a:rPr lang="ru-RU" sz="1600" b="1" dirty="0">
                          <a:solidFill>
                            <a:srgbClr val="FF0000"/>
                          </a:solidFill>
                          <a:effectLst/>
                        </a:rPr>
                        <a:t>ВОЗЛАГАЕТСЯ НА </a:t>
                      </a:r>
                      <a:r>
                        <a:rPr lang="ru-RU" sz="1600" dirty="0">
                          <a:effectLst/>
                        </a:rPr>
                        <a:t>д</a:t>
                      </a:r>
                      <a:r>
                        <a:rPr lang="ru-RU" sz="1600" b="1" dirty="0">
                          <a:effectLst/>
                        </a:rPr>
                        <a:t>олжностное лицо, ответственное за оформление ФХЖ</a:t>
                      </a:r>
                      <a:r>
                        <a:rPr lang="ru-RU" sz="1600" dirty="0">
                          <a:effectLst/>
                        </a:rPr>
                        <a:t>, и </a:t>
                      </a:r>
                      <a:r>
                        <a:rPr lang="ru-RU" sz="1600" b="1" dirty="0">
                          <a:solidFill>
                            <a:srgbClr val="FF0000"/>
                          </a:solidFill>
                          <a:effectLst/>
                        </a:rPr>
                        <a:t>НЕ ПРИМЕНЯЕТСЯ </a:t>
                      </a:r>
                      <a:r>
                        <a:rPr lang="ru-RU" sz="1600" dirty="0">
                          <a:effectLst/>
                        </a:rPr>
                        <a:t>к лицу, на которое возложено ведение бюджетного (бухгалтерского) учета, и лицу, с которым заключен договор об оказании услуг по ведению бюджетного (бухгалтерского) учета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56263" marR="56263" marT="0" marB="0"/>
                </a:tc>
                <a:extLst>
                  <a:ext uri="{0D108BD9-81ED-4DB2-BD59-A6C34878D82A}">
                    <a16:rowId xmlns:a16="http://schemas.microsoft.com/office/drawing/2014/main" val="3514731835"/>
                  </a:ext>
                </a:extLst>
              </a:tr>
            </a:tbl>
          </a:graphicData>
        </a:graphic>
      </p:graphicFrame>
      <p:pic>
        <p:nvPicPr>
          <p:cNvPr id="4"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49491" y="46983"/>
            <a:ext cx="925161" cy="81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2947074"/>
      </p:ext>
    </p:extLst>
  </p:cSld>
  <p:clrMapOvr>
    <a:masterClrMapping/>
  </p:clrMapOvr>
  <p:transition advClick="0"/>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DCA54C-FBAC-90A0-32FB-47C61C4C0655}"/>
              </a:ext>
            </a:extLst>
          </p:cNvPr>
          <p:cNvSpPr>
            <a:spLocks noGrp="1"/>
          </p:cNvSpPr>
          <p:nvPr>
            <p:ph type="title"/>
          </p:nvPr>
        </p:nvSpPr>
        <p:spPr/>
        <p:txBody>
          <a:bodyPr/>
          <a:lstStyle/>
          <a:p>
            <a:pPr algn="l"/>
            <a:r>
              <a:rPr lang="ru-RU" dirty="0"/>
              <a:t>поправки: статьей 15.15.4 и 15.15.5 КоАП</a:t>
            </a:r>
          </a:p>
        </p:txBody>
      </p:sp>
      <p:graphicFrame>
        <p:nvGraphicFramePr>
          <p:cNvPr id="3" name="Таблица 2">
            <a:extLst>
              <a:ext uri="{FF2B5EF4-FFF2-40B4-BE49-F238E27FC236}">
                <a16:creationId xmlns:a16="http://schemas.microsoft.com/office/drawing/2014/main" id="{2B6D6AEA-3B0C-029D-16B7-12B8C4AF00F6}"/>
              </a:ext>
            </a:extLst>
          </p:cNvPr>
          <p:cNvGraphicFramePr>
            <a:graphicFrameLocks noGrp="1"/>
          </p:cNvGraphicFramePr>
          <p:nvPr>
            <p:extLst/>
          </p:nvPr>
        </p:nvGraphicFramePr>
        <p:xfrm>
          <a:off x="717452" y="917013"/>
          <a:ext cx="9875519" cy="4621960"/>
        </p:xfrm>
        <a:graphic>
          <a:graphicData uri="http://schemas.openxmlformats.org/drawingml/2006/table">
            <a:tbl>
              <a:tblPr firstRow="1" firstCol="1" bandRow="1">
                <a:tableStyleId>{5C22544A-7EE6-4342-B048-85BDC9FD1C3A}</a:tableStyleId>
              </a:tblPr>
              <a:tblGrid>
                <a:gridCol w="4639221">
                  <a:extLst>
                    <a:ext uri="{9D8B030D-6E8A-4147-A177-3AD203B41FA5}">
                      <a16:colId xmlns:a16="http://schemas.microsoft.com/office/drawing/2014/main" val="2311745062"/>
                    </a:ext>
                  </a:extLst>
                </a:gridCol>
                <a:gridCol w="5236298">
                  <a:extLst>
                    <a:ext uri="{9D8B030D-6E8A-4147-A177-3AD203B41FA5}">
                      <a16:colId xmlns:a16="http://schemas.microsoft.com/office/drawing/2014/main" val="3382232607"/>
                    </a:ext>
                  </a:extLst>
                </a:gridCol>
              </a:tblGrid>
              <a:tr h="421935">
                <a:tc>
                  <a:txBody>
                    <a:bodyPr/>
                    <a:lstStyle/>
                    <a:p>
                      <a:pPr algn="ctr">
                        <a:lnSpc>
                          <a:spcPct val="150000"/>
                        </a:lnSpc>
                        <a:spcAft>
                          <a:spcPts val="800"/>
                        </a:spcAft>
                      </a:pPr>
                      <a:r>
                        <a:rPr lang="ru-RU" sz="2000" dirty="0">
                          <a:effectLst/>
                        </a:rPr>
                        <a:t>Действующая редакция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2000" dirty="0">
                          <a:effectLst/>
                        </a:rPr>
                        <a:t>Предлагаемая редакция</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77589541"/>
                  </a:ext>
                </a:extLst>
              </a:tr>
              <a:tr h="305336">
                <a:tc gridSpan="2">
                  <a:txBody>
                    <a:bodyPr/>
                    <a:lstStyle/>
                    <a:p>
                      <a:pPr algn="ctr">
                        <a:lnSpc>
                          <a:spcPct val="115000"/>
                        </a:lnSpc>
                        <a:spcAft>
                          <a:spcPts val="800"/>
                        </a:spcAft>
                      </a:pPr>
                      <a:r>
                        <a:rPr lang="ru-RU" sz="1800" dirty="0">
                          <a:effectLst/>
                        </a:rPr>
                        <a:t>Статья 15.15.4. КоАП</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75000"/>
                      </a:schemeClr>
                    </a:solidFill>
                  </a:tcPr>
                </a:tc>
                <a:tc hMerge="1">
                  <a:txBody>
                    <a:bodyPr/>
                    <a:lstStyle/>
                    <a:p>
                      <a:endParaRPr lang="ru-RU"/>
                    </a:p>
                  </a:txBody>
                  <a:tcPr/>
                </a:tc>
                <a:extLst>
                  <a:ext uri="{0D108BD9-81ED-4DB2-BD59-A6C34878D82A}">
                    <a16:rowId xmlns:a16="http://schemas.microsoft.com/office/drawing/2014/main" val="3160022969"/>
                  </a:ext>
                </a:extLst>
              </a:tr>
              <a:tr h="1608522">
                <a:tc>
                  <a:txBody>
                    <a:bodyPr/>
                    <a:lstStyle/>
                    <a:p>
                      <a:pPr algn="just">
                        <a:lnSpc>
                          <a:spcPct val="115000"/>
                        </a:lnSpc>
                        <a:spcAft>
                          <a:spcPts val="800"/>
                        </a:spcAft>
                      </a:pPr>
                      <a:r>
                        <a:rPr lang="ru-RU" sz="1800" b="0" dirty="0">
                          <a:solidFill>
                            <a:schemeClr val="tx1"/>
                          </a:solidFill>
                          <a:effectLst/>
                        </a:rPr>
                        <a:t>2. Нарушение юр. лицом, которому предоставлены бюджетные инвестиции, </a:t>
                      </a:r>
                      <a:r>
                        <a:rPr lang="ru-RU" sz="1800" b="1" dirty="0">
                          <a:solidFill>
                            <a:schemeClr val="tx1"/>
                          </a:solidFill>
                          <a:effectLst/>
                        </a:rPr>
                        <a:t>условий</a:t>
                      </a:r>
                      <a:r>
                        <a:rPr lang="ru-RU" sz="1800" b="0" dirty="0">
                          <a:solidFill>
                            <a:schemeClr val="tx1"/>
                          </a:solidFill>
                          <a:effectLst/>
                        </a:rPr>
                        <a:t> </a:t>
                      </a:r>
                      <a:r>
                        <a:rPr lang="ru-RU" sz="1800" b="1" dirty="0">
                          <a:solidFill>
                            <a:schemeClr val="tx1"/>
                          </a:solidFill>
                          <a:effectLst/>
                        </a:rPr>
                        <a:t>их предоставления</a:t>
                      </a:r>
                      <a:r>
                        <a:rPr lang="ru-RU" sz="1800" b="0" dirty="0">
                          <a:solidFill>
                            <a:schemeClr val="tx1"/>
                          </a:solidFill>
                          <a:effectLst/>
                        </a:rPr>
                        <a:t>, за исключением случаев, предусмотренных статьей 15.14 КоАП.</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15000"/>
                        </a:lnSpc>
                        <a:spcAft>
                          <a:spcPts val="800"/>
                        </a:spcAft>
                      </a:pPr>
                      <a:r>
                        <a:rPr lang="ru-RU" sz="1800" dirty="0">
                          <a:effectLst/>
                        </a:rPr>
                        <a:t>2. Нарушение юр. лицом, которому предоставлены бюджетные инвестиции, </a:t>
                      </a:r>
                      <a:r>
                        <a:rPr lang="ru-RU" sz="1800" b="1" dirty="0">
                          <a:solidFill>
                            <a:srgbClr val="FF0000"/>
                          </a:solidFill>
                          <a:effectLst/>
                        </a:rPr>
                        <a:t>порядка и (или) </a:t>
                      </a:r>
                      <a:r>
                        <a:rPr lang="ru-RU" sz="1800" b="1" dirty="0">
                          <a:effectLst/>
                        </a:rPr>
                        <a:t>условий</a:t>
                      </a:r>
                      <a:r>
                        <a:rPr lang="ru-RU" sz="1800" dirty="0">
                          <a:effectLst/>
                        </a:rPr>
                        <a:t> их предоставления (</a:t>
                      </a:r>
                      <a:r>
                        <a:rPr lang="ru-RU" sz="1800" b="1" dirty="0">
                          <a:solidFill>
                            <a:srgbClr val="FF0000"/>
                          </a:solidFill>
                          <a:effectLst/>
                        </a:rPr>
                        <a:t>расходования)</a:t>
                      </a:r>
                      <a:r>
                        <a:rPr lang="ru-RU" sz="1800" dirty="0">
                          <a:effectLst/>
                        </a:rPr>
                        <a:t>, за исключением случаев, предусмотренных статьей 15.14 КоАП.</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8796269"/>
                  </a:ext>
                </a:extLst>
              </a:tr>
              <a:tr h="305336">
                <a:tc gridSpan="2">
                  <a:txBody>
                    <a:bodyPr/>
                    <a:lstStyle/>
                    <a:p>
                      <a:pPr algn="ctr">
                        <a:lnSpc>
                          <a:spcPct val="115000"/>
                        </a:lnSpc>
                        <a:spcAft>
                          <a:spcPts val="800"/>
                        </a:spcAft>
                      </a:pPr>
                      <a:r>
                        <a:rPr lang="ru-RU" sz="1800" b="1" dirty="0">
                          <a:solidFill>
                            <a:schemeClr val="bg1"/>
                          </a:solidFill>
                          <a:effectLst/>
                        </a:rPr>
                        <a:t>Статья 15.15.5. КоАП</a:t>
                      </a:r>
                      <a:endParaRPr lang="ru-RU" sz="1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1">
                        <a:lumMod val="75000"/>
                      </a:schemeClr>
                    </a:solidFill>
                  </a:tcPr>
                </a:tc>
                <a:tc hMerge="1">
                  <a:txBody>
                    <a:bodyPr/>
                    <a:lstStyle/>
                    <a:p>
                      <a:endParaRPr lang="ru-RU"/>
                    </a:p>
                  </a:txBody>
                  <a:tcPr/>
                </a:tc>
                <a:extLst>
                  <a:ext uri="{0D108BD9-81ED-4DB2-BD59-A6C34878D82A}">
                    <a16:rowId xmlns:a16="http://schemas.microsoft.com/office/drawing/2014/main" val="932086695"/>
                  </a:ext>
                </a:extLst>
              </a:tr>
              <a:tr h="1609834">
                <a:tc>
                  <a:txBody>
                    <a:bodyPr/>
                    <a:lstStyle/>
                    <a:p>
                      <a:pPr algn="just">
                        <a:lnSpc>
                          <a:spcPct val="115000"/>
                        </a:lnSpc>
                        <a:spcAft>
                          <a:spcPts val="800"/>
                        </a:spcAft>
                      </a:pPr>
                      <a:r>
                        <a:rPr lang="ru-RU" sz="1800" b="0" dirty="0">
                          <a:solidFill>
                            <a:schemeClr val="tx1"/>
                          </a:solidFill>
                          <a:effectLst/>
                        </a:rPr>
                        <a:t>2. Нарушение юр. лицом, ИП, физ. лицом, являющимися </a:t>
                      </a:r>
                      <a:r>
                        <a:rPr lang="ru-RU" sz="1800" b="1" dirty="0">
                          <a:solidFill>
                            <a:schemeClr val="tx1"/>
                          </a:solidFill>
                          <a:effectLst/>
                        </a:rPr>
                        <a:t>получателями субсидий</a:t>
                      </a:r>
                      <a:r>
                        <a:rPr lang="ru-RU" sz="1800" b="0" dirty="0">
                          <a:solidFill>
                            <a:schemeClr val="tx1"/>
                          </a:solidFill>
                          <a:effectLst/>
                        </a:rPr>
                        <a:t>, условий их предоставления, за исключением случаев, предусмотренных статьей 15.14 КоАП</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15000"/>
                        </a:lnSpc>
                        <a:spcAft>
                          <a:spcPts val="800"/>
                        </a:spcAft>
                      </a:pPr>
                      <a:r>
                        <a:rPr lang="ru-RU" sz="1800" dirty="0">
                          <a:effectLst/>
                        </a:rPr>
                        <a:t>2. Нарушение юр. лицом, ИП, физ. лицом, являющимися </a:t>
                      </a:r>
                      <a:r>
                        <a:rPr lang="ru-RU" sz="1800" b="1" dirty="0">
                          <a:effectLst/>
                        </a:rPr>
                        <a:t>получателями субсидий</a:t>
                      </a:r>
                      <a:r>
                        <a:rPr lang="ru-RU" sz="1800" dirty="0">
                          <a:effectLst/>
                        </a:rPr>
                        <a:t>, </a:t>
                      </a:r>
                      <a:r>
                        <a:rPr lang="ru-RU" sz="1800" b="1" dirty="0">
                          <a:solidFill>
                            <a:srgbClr val="FF0000"/>
                          </a:solidFill>
                          <a:effectLst/>
                        </a:rPr>
                        <a:t>порядка и (или) </a:t>
                      </a:r>
                      <a:r>
                        <a:rPr lang="ru-RU" sz="1800" b="0" dirty="0">
                          <a:solidFill>
                            <a:schemeClr val="tx1"/>
                          </a:solidFill>
                          <a:effectLst/>
                        </a:rPr>
                        <a:t>условий</a:t>
                      </a:r>
                      <a:r>
                        <a:rPr lang="ru-RU" sz="1800" dirty="0">
                          <a:effectLst/>
                        </a:rPr>
                        <a:t> их предоставления (</a:t>
                      </a:r>
                      <a:r>
                        <a:rPr lang="ru-RU" sz="1800" b="1" dirty="0">
                          <a:solidFill>
                            <a:srgbClr val="FF0000"/>
                          </a:solidFill>
                          <a:effectLst/>
                        </a:rPr>
                        <a:t>использования</a:t>
                      </a:r>
                      <a:r>
                        <a:rPr lang="ru-RU" sz="1800" dirty="0">
                          <a:effectLst/>
                        </a:rPr>
                        <a:t>), за исключением случаев, предусмотренных статьей 15.14 КоАП.</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142325054"/>
                  </a:ext>
                </a:extLst>
              </a:tr>
              <a:tr h="305336">
                <a:tc>
                  <a:txBody>
                    <a:bodyPr/>
                    <a:lstStyle/>
                    <a:p>
                      <a:pPr algn="just">
                        <a:lnSpc>
                          <a:spcPct val="115000"/>
                        </a:lnSpc>
                        <a:spcAft>
                          <a:spcPts val="800"/>
                        </a:spcAft>
                      </a:pPr>
                      <a:r>
                        <a:rPr lang="ru-RU" sz="1800" b="0" dirty="0">
                          <a:solidFill>
                            <a:schemeClr val="tx1"/>
                          </a:solidFill>
                          <a:effectLst/>
                        </a:rPr>
                        <a:t> </a:t>
                      </a:r>
                      <a:endParaRPr lang="ru-RU" sz="1800" b="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07000"/>
                        </a:lnSpc>
                        <a:spcAft>
                          <a:spcPts val="800"/>
                        </a:spcAft>
                      </a:pPr>
                      <a:r>
                        <a:rPr lang="ru-RU" sz="1800" dirty="0">
                          <a:effectLst/>
                        </a:rPr>
                        <a:t>Редакции прорабатывалась в рамках нового КоАП</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80478962"/>
                  </a:ext>
                </a:extLst>
              </a:tr>
            </a:tbl>
          </a:graphicData>
        </a:graphic>
      </p:graphicFrame>
      <p:pic>
        <p:nvPicPr>
          <p:cNvPr id="4"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249491" y="46983"/>
            <a:ext cx="925161" cy="8135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28041173"/>
      </p:ext>
    </p:extLst>
  </p:cSld>
  <p:clrMapOvr>
    <a:masterClrMapping/>
  </p:clrMapOvr>
  <p:transition advClick="0"/>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1800" dirty="0">
                <a:solidFill>
                  <a:srgbClr val="000000"/>
                </a:solidFill>
                <a:latin typeface="Calibri" panose="020F0502020204030204" pitchFamily="34" charset="0"/>
              </a:rPr>
              <a:t>www.minfin.ru/ru</a:t>
            </a:r>
            <a:endParaRPr lang="ru-RU" dirty="0"/>
          </a:p>
        </p:txBody>
      </p:sp>
      <p:sp>
        <p:nvSpPr>
          <p:cNvPr id="3" name="Прямоугольник 2"/>
          <p:cNvSpPr/>
          <p:nvPr/>
        </p:nvSpPr>
        <p:spPr>
          <a:xfrm>
            <a:off x="1925782" y="1443841"/>
            <a:ext cx="7620000" cy="3970318"/>
          </a:xfrm>
          <a:prstGeom prst="rect">
            <a:avLst/>
          </a:prstGeom>
        </p:spPr>
        <p:txBody>
          <a:bodyPr wrap="square">
            <a:spAutoFit/>
          </a:bodyPr>
          <a:lstStyle/>
          <a:p>
            <a:r>
              <a:rPr lang="en-US" sz="2400" dirty="0">
                <a:solidFill>
                  <a:srgbClr val="000000"/>
                </a:solidFill>
                <a:latin typeface="Calibri" panose="020F0502020204030204" pitchFamily="34" charset="0"/>
              </a:rPr>
              <a:t>https://www.minfin.ru/ru/perfomance/budget/process/kontrol</a:t>
            </a:r>
          </a:p>
          <a:p>
            <a:r>
              <a:rPr lang="ru-RU" sz="2000" dirty="0">
                <a:solidFill>
                  <a:srgbClr val="000000"/>
                </a:solidFill>
                <a:latin typeface="Calibri" panose="020F0502020204030204" pitchFamily="34" charset="0"/>
              </a:rPr>
              <a:t>-</a:t>
            </a:r>
            <a:r>
              <a:rPr lang="ru-RU" dirty="0">
                <a:solidFill>
                  <a:srgbClr val="000000"/>
                </a:solidFill>
                <a:latin typeface="Calibri" panose="020F0502020204030204" pitchFamily="34" charset="0"/>
              </a:rPr>
              <a:t>НПА (Федеральные Стандарты по ВФА)</a:t>
            </a:r>
          </a:p>
          <a:p>
            <a:r>
              <a:rPr lang="ru-RU" dirty="0">
                <a:solidFill>
                  <a:srgbClr val="000000"/>
                </a:solidFill>
                <a:latin typeface="Calibri" panose="020F0502020204030204" pitchFamily="34" charset="0"/>
              </a:rPr>
              <a:t>-Метод</a:t>
            </a:r>
            <a:r>
              <a:rPr lang="ru-RU" dirty="0" smtClean="0">
                <a:solidFill>
                  <a:srgbClr val="000000"/>
                </a:solidFill>
                <a:latin typeface="Calibri" panose="020F0502020204030204" pitchFamily="34" charset="0"/>
              </a:rPr>
              <a:t>. </a:t>
            </a:r>
            <a:r>
              <a:rPr lang="ru-RU" dirty="0" err="1" smtClean="0">
                <a:solidFill>
                  <a:srgbClr val="000000"/>
                </a:solidFill>
                <a:latin typeface="Calibri" panose="020F0502020204030204" pitchFamily="34" charset="0"/>
              </a:rPr>
              <a:t>рекомендациии</a:t>
            </a:r>
            <a:r>
              <a:rPr lang="ru-RU" dirty="0" smtClean="0">
                <a:solidFill>
                  <a:srgbClr val="000000"/>
                </a:solidFill>
                <a:latin typeface="Calibri" panose="020F0502020204030204" pitchFamily="34" charset="0"/>
              </a:rPr>
              <a:t> </a:t>
            </a:r>
            <a:r>
              <a:rPr lang="ru-RU" dirty="0">
                <a:solidFill>
                  <a:srgbClr val="000000"/>
                </a:solidFill>
                <a:latin typeface="Calibri" panose="020F0502020204030204" pitchFamily="34" charset="0"/>
              </a:rPr>
              <a:t>разъяснения</a:t>
            </a:r>
          </a:p>
          <a:p>
            <a:r>
              <a:rPr lang="ru-RU" dirty="0">
                <a:solidFill>
                  <a:srgbClr val="000000"/>
                </a:solidFill>
                <a:latin typeface="Calibri" panose="020F0502020204030204" pitchFamily="34" charset="0"/>
              </a:rPr>
              <a:t>-Пример Реестра бюджетных рисков</a:t>
            </a:r>
          </a:p>
          <a:p>
            <a:r>
              <a:rPr lang="ru-RU" dirty="0">
                <a:solidFill>
                  <a:srgbClr val="000000"/>
                </a:solidFill>
                <a:latin typeface="Calibri" panose="020F0502020204030204" pitchFamily="34" charset="0"/>
              </a:rPr>
              <a:t>Пример ведомственного акта по ВФА</a:t>
            </a:r>
          </a:p>
          <a:p>
            <a:endParaRPr lang="ru-RU" dirty="0">
              <a:solidFill>
                <a:srgbClr val="000000"/>
              </a:solidFill>
              <a:latin typeface="Calibri" panose="020F0502020204030204" pitchFamily="34" charset="0"/>
            </a:endParaRPr>
          </a:p>
          <a:p>
            <a:r>
              <a:rPr lang="ru-RU" sz="2000" b="1" dirty="0">
                <a:solidFill>
                  <a:srgbClr val="000000"/>
                </a:solidFill>
                <a:latin typeface="Calibri" panose="020F0502020204030204" pitchFamily="34" charset="0"/>
              </a:rPr>
              <a:t>Телеграмм-канал</a:t>
            </a:r>
            <a:r>
              <a:rPr lang="ru-RU" sz="2000" dirty="0">
                <a:solidFill>
                  <a:srgbClr val="000000"/>
                </a:solidFill>
                <a:latin typeface="Calibri" panose="020F0502020204030204" pitchFamily="34" charset="0"/>
              </a:rPr>
              <a:t>:</a:t>
            </a:r>
          </a:p>
          <a:p>
            <a:r>
              <a:rPr lang="en-US" sz="2000" dirty="0">
                <a:solidFill>
                  <a:srgbClr val="000000"/>
                </a:solidFill>
                <a:latin typeface="Calibri" panose="020F0502020204030204" pitchFamily="34" charset="0"/>
              </a:rPr>
              <a:t>https://t.me/+BBj4knmjaxRjZTk6</a:t>
            </a:r>
          </a:p>
          <a:p>
            <a:r>
              <a:rPr lang="ru-RU" dirty="0">
                <a:solidFill>
                  <a:srgbClr val="000000"/>
                </a:solidFill>
                <a:latin typeface="Calibri" panose="020F0502020204030204" pitchFamily="34" charset="0"/>
              </a:rPr>
              <a:t>Новости ВФА (размещение актов, инфо о заседаниях)</a:t>
            </a:r>
          </a:p>
          <a:p>
            <a:r>
              <a:rPr lang="ru-RU" dirty="0">
                <a:solidFill>
                  <a:srgbClr val="000000"/>
                </a:solidFill>
                <a:latin typeface="Calibri" panose="020F0502020204030204" pitchFamily="34" charset="0"/>
              </a:rPr>
              <a:t>Ключевые факты (на что обратить внимание)</a:t>
            </a:r>
          </a:p>
          <a:p>
            <a:r>
              <a:rPr lang="ru-RU" dirty="0">
                <a:solidFill>
                  <a:srgbClr val="000000"/>
                </a:solidFill>
                <a:latin typeface="Calibri" panose="020F0502020204030204" pitchFamily="34" charset="0"/>
              </a:rPr>
              <a:t>Ответы на часто задаваемые вопросы</a:t>
            </a:r>
          </a:p>
          <a:p>
            <a:r>
              <a:rPr lang="ru-RU" dirty="0">
                <a:solidFill>
                  <a:srgbClr val="000000"/>
                </a:solidFill>
                <a:latin typeface="Calibri" panose="020F0502020204030204" pitchFamily="34" charset="0"/>
              </a:rPr>
              <a:t>Особое внимание на риски (в связи с актуализацией НПА)</a:t>
            </a:r>
          </a:p>
        </p:txBody>
      </p:sp>
    </p:spTree>
    <p:extLst>
      <p:ext uri="{BB962C8B-B14F-4D97-AF65-F5344CB8AC3E}">
        <p14:creationId xmlns:p14="http://schemas.microsoft.com/office/powerpoint/2010/main" val="1275815860"/>
      </p:ext>
    </p:extLst>
  </p:cSld>
  <p:clrMapOvr>
    <a:masterClrMapping/>
  </p:clrMapOvr>
  <p:transition advClick="0"/>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err="1" smtClean="0"/>
              <a:t>Пп</a:t>
            </a:r>
            <a:r>
              <a:rPr lang="ru-RU" dirty="0" smtClean="0"/>
              <a:t> </a:t>
            </a:r>
            <a:r>
              <a:rPr lang="ru-RU" dirty="0" err="1" smtClean="0"/>
              <a:t>рф</a:t>
            </a:r>
            <a:r>
              <a:rPr lang="ru-RU" dirty="0" smtClean="0"/>
              <a:t> от </a:t>
            </a:r>
            <a:r>
              <a:rPr lang="ru-RU" dirty="0"/>
              <a:t>11.09.2024 № 1234 </a:t>
            </a:r>
          </a:p>
        </p:txBody>
      </p:sp>
      <p:sp>
        <p:nvSpPr>
          <p:cNvPr id="3" name="Прямоугольник 2"/>
          <p:cNvSpPr/>
          <p:nvPr/>
        </p:nvSpPr>
        <p:spPr>
          <a:xfrm>
            <a:off x="1335545" y="585642"/>
            <a:ext cx="9864436" cy="4924425"/>
          </a:xfrm>
          <a:prstGeom prst="rect">
            <a:avLst/>
          </a:prstGeom>
        </p:spPr>
        <p:txBody>
          <a:bodyPr wrap="square">
            <a:spAutoFit/>
          </a:bodyPr>
          <a:lstStyle/>
          <a:p>
            <a:r>
              <a:rPr lang="ru-RU" b="1" dirty="0">
                <a:solidFill>
                  <a:srgbClr val="C00000"/>
                </a:solidFill>
              </a:rPr>
              <a:t>О</a:t>
            </a:r>
            <a:r>
              <a:rPr lang="ru-RU" b="1" dirty="0" smtClean="0">
                <a:solidFill>
                  <a:srgbClr val="C00000"/>
                </a:solidFill>
              </a:rPr>
              <a:t>собенности </a:t>
            </a:r>
            <a:r>
              <a:rPr lang="ru-RU" b="1" dirty="0">
                <a:solidFill>
                  <a:srgbClr val="C00000"/>
                </a:solidFill>
              </a:rPr>
              <a:t>осуществления </a:t>
            </a:r>
            <a:r>
              <a:rPr lang="ru-RU" b="1" dirty="0" smtClean="0">
                <a:solidFill>
                  <a:srgbClr val="C00000"/>
                </a:solidFill>
              </a:rPr>
              <a:t>НЕФИНАНСОВОГО государственного </a:t>
            </a:r>
            <a:r>
              <a:rPr lang="ru-RU" b="1" dirty="0">
                <a:solidFill>
                  <a:srgbClr val="C00000"/>
                </a:solidFill>
              </a:rPr>
              <a:t>и муниципального (НАДЗОРА) КОНТРОЛЯ</a:t>
            </a:r>
          </a:p>
          <a:p>
            <a:r>
              <a:rPr lang="ru-RU" dirty="0" smtClean="0"/>
              <a:t>Постановлением </a:t>
            </a:r>
            <a:r>
              <a:rPr lang="ru-RU" dirty="0"/>
              <a:t>Правительства РФ от 11.09.2024 № 1234 </a:t>
            </a:r>
            <a:r>
              <a:rPr lang="ru-RU" dirty="0" smtClean="0"/>
              <a:t>внесены изменения </a:t>
            </a:r>
            <a:r>
              <a:rPr lang="ru-RU" dirty="0"/>
              <a:t>в постановление Правительства </a:t>
            </a:r>
            <a:r>
              <a:rPr lang="ru-RU" dirty="0" smtClean="0"/>
              <a:t>РФ от </a:t>
            </a:r>
            <a:r>
              <a:rPr lang="ru-RU" dirty="0"/>
              <a:t>10 марта 2022 № </a:t>
            </a:r>
            <a:r>
              <a:rPr lang="ru-RU" dirty="0" smtClean="0"/>
              <a:t>336</a:t>
            </a:r>
            <a:endParaRPr lang="ru-RU" dirty="0"/>
          </a:p>
          <a:p>
            <a:endParaRPr lang="ru-RU" dirty="0"/>
          </a:p>
          <a:p>
            <a:r>
              <a:rPr lang="ru-RU" sz="1600" b="1" dirty="0" smtClean="0"/>
              <a:t>2024 - внеплановые контрольные </a:t>
            </a:r>
            <a:r>
              <a:rPr lang="ru-RU" sz="1600" dirty="0"/>
              <a:t>(</a:t>
            </a:r>
            <a:r>
              <a:rPr lang="ru-RU" sz="1600" dirty="0" smtClean="0"/>
              <a:t>надзорные) </a:t>
            </a:r>
            <a:r>
              <a:rPr lang="ru-RU" sz="1600" dirty="0"/>
              <a:t>мероприятия </a:t>
            </a:r>
            <a:r>
              <a:rPr lang="ru-RU" sz="1600" b="1" dirty="0"/>
              <a:t>теперь </a:t>
            </a:r>
            <a:r>
              <a:rPr lang="ru-RU" sz="1600" b="1" dirty="0" smtClean="0"/>
              <a:t>возможны </a:t>
            </a:r>
            <a:r>
              <a:rPr lang="ru-RU" sz="1600" dirty="0"/>
              <a:t>также:</a:t>
            </a:r>
          </a:p>
          <a:p>
            <a:r>
              <a:rPr lang="ru-RU" sz="1600" dirty="0" smtClean="0"/>
              <a:t>• с </a:t>
            </a:r>
            <a:r>
              <a:rPr lang="ru-RU" sz="1600" dirty="0"/>
              <a:t>согласия </a:t>
            </a:r>
            <a:r>
              <a:rPr lang="ru-RU" sz="1600" b="1" dirty="0"/>
              <a:t>органов прокуратуры </a:t>
            </a:r>
            <a:r>
              <a:rPr lang="ru-RU" sz="1600" dirty="0"/>
              <a:t>- при выявлении факта </a:t>
            </a:r>
            <a:r>
              <a:rPr lang="ru-RU" sz="1600" dirty="0" err="1"/>
              <a:t>ненаправления</a:t>
            </a:r>
            <a:r>
              <a:rPr lang="ru-RU" sz="1600" dirty="0"/>
              <a:t> уведомления о начале осуществления предпринимательской деятельности;</a:t>
            </a:r>
          </a:p>
          <a:p>
            <a:r>
              <a:rPr lang="ru-RU" sz="1600" dirty="0" smtClean="0"/>
              <a:t>•без </a:t>
            </a:r>
            <a:r>
              <a:rPr lang="ru-RU" sz="1600" dirty="0"/>
              <a:t>согласования с органами прокуратуры - при поступлении информации о возможном нарушении обязательных требований, создающих угрозу обороне страны и безопасности государства</a:t>
            </a:r>
            <a:r>
              <a:rPr lang="ru-RU" sz="1600" dirty="0" smtClean="0"/>
              <a:t>.</a:t>
            </a:r>
          </a:p>
          <a:p>
            <a:endParaRPr lang="ru-RU" sz="1600" dirty="0"/>
          </a:p>
          <a:p>
            <a:r>
              <a:rPr lang="ru-RU" sz="1600" dirty="0" smtClean="0"/>
              <a:t> + </a:t>
            </a:r>
            <a:r>
              <a:rPr lang="ru-RU" sz="1600" b="1" dirty="0" smtClean="0">
                <a:solidFill>
                  <a:srgbClr val="C00000"/>
                </a:solidFill>
              </a:rPr>
              <a:t>Особенности </a:t>
            </a:r>
            <a:r>
              <a:rPr lang="ru-RU" sz="1600" b="1" dirty="0">
                <a:solidFill>
                  <a:srgbClr val="C00000"/>
                </a:solidFill>
              </a:rPr>
              <a:t>проведения отдельных мероприятий в период до 2030 года</a:t>
            </a:r>
            <a:r>
              <a:rPr lang="ru-RU" sz="1600" dirty="0"/>
              <a:t>, в частности:</a:t>
            </a:r>
          </a:p>
          <a:p>
            <a:r>
              <a:rPr lang="ru-RU" sz="1600" dirty="0" smtClean="0"/>
              <a:t>•в </a:t>
            </a:r>
            <a:r>
              <a:rPr lang="ru-RU" sz="1600" dirty="0"/>
              <a:t>рамках государственного </a:t>
            </a:r>
            <a:r>
              <a:rPr lang="ru-RU" sz="1600" b="1" dirty="0"/>
              <a:t>пожарного надзора </a:t>
            </a:r>
            <a:r>
              <a:rPr lang="ru-RU" sz="1600" dirty="0"/>
              <a:t>при проведении рейдового осмотра на объектах, деятельность на которых осуществляют несколько контролируемых лиц, срок взаимодействия с одним контролируемым лицом может превышать один рабочий день, но составлять </a:t>
            </a:r>
            <a:r>
              <a:rPr lang="ru-RU" sz="1600" b="1" dirty="0"/>
              <a:t>не более 10 рабочих дней</a:t>
            </a:r>
            <a:r>
              <a:rPr lang="ru-RU" sz="1600" dirty="0"/>
              <a:t>;</a:t>
            </a:r>
          </a:p>
          <a:p>
            <a:r>
              <a:rPr lang="ru-RU" sz="1600" dirty="0" smtClean="0"/>
              <a:t>•если </a:t>
            </a:r>
            <a:r>
              <a:rPr lang="ru-RU" sz="1600" dirty="0"/>
              <a:t>в ходе контрольной закупки выявлены нарушения обязательных требований </a:t>
            </a:r>
            <a:r>
              <a:rPr lang="ru-RU" sz="1600" b="1" dirty="0"/>
              <a:t>применения ККТ, </a:t>
            </a:r>
            <a:r>
              <a:rPr lang="ru-RU" sz="1600" dirty="0"/>
              <a:t>инспектор вправе незамедлительно начать проведение документарной проверки или выездной проверки;</a:t>
            </a:r>
          </a:p>
          <a:p>
            <a:r>
              <a:rPr lang="ru-RU" sz="1600" dirty="0" smtClean="0"/>
              <a:t>• срок </a:t>
            </a:r>
            <a:r>
              <a:rPr lang="ru-RU" sz="1600" dirty="0"/>
              <a:t>проведения контрольной закупки в рамках осуществления контроля (надзора) за применением ККТ может быть </a:t>
            </a:r>
            <a:r>
              <a:rPr lang="ru-RU" sz="1600" b="1" dirty="0"/>
              <a:t>увеличен до 25 рабочих дней</a:t>
            </a:r>
            <a:r>
              <a:rPr lang="ru-RU" sz="1600" dirty="0"/>
              <a:t>.</a:t>
            </a:r>
          </a:p>
        </p:txBody>
      </p:sp>
    </p:spTree>
    <p:extLst>
      <p:ext uri="{BB962C8B-B14F-4D97-AF65-F5344CB8AC3E}">
        <p14:creationId xmlns:p14="http://schemas.microsoft.com/office/powerpoint/2010/main" val="737466703"/>
      </p:ext>
    </p:extLst>
  </p:cSld>
  <p:clrMapOvr>
    <a:masterClrMapping/>
  </p:clrMapOvr>
  <p:transition advClick="0"/>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5" name="Picture 2">
            <a:extLst>
              <a:ext uri="{FF2B5EF4-FFF2-40B4-BE49-F238E27FC236}">
                <a16:creationId xmlns:a16="http://schemas.microsoft.com/office/drawing/2014/main" id="{DADAE177-7447-9675-F8E6-A2DB2461B65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12567" y="451891"/>
            <a:ext cx="6854825" cy="4692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Рисунок 1">
            <a:extLst>
              <a:ext uri="{FF2B5EF4-FFF2-40B4-BE49-F238E27FC236}">
                <a16:creationId xmlns:a16="http://schemas.microsoft.com/office/drawing/2014/main" id="{67E61540-C9F1-CEC3-0507-CF6DDD79FD9B}"/>
              </a:ext>
            </a:extLst>
          </p:cNvPr>
          <p:cNvPicPr>
            <a:picLocks noChangeAspect="1"/>
          </p:cNvPicPr>
          <p:nvPr/>
        </p:nvPicPr>
        <p:blipFill>
          <a:blip r:embed="rId4"/>
          <a:stretch>
            <a:fillRect/>
          </a:stretch>
        </p:blipFill>
        <p:spPr>
          <a:xfrm>
            <a:off x="778529" y="1166157"/>
            <a:ext cx="2700762" cy="1261981"/>
          </a:xfrm>
          <a:prstGeom prst="rect">
            <a:avLst/>
          </a:prstGeom>
        </p:spPr>
      </p:pic>
    </p:spTree>
    <p:extLst>
      <p:ext uri="{BB962C8B-B14F-4D97-AF65-F5344CB8AC3E}">
        <p14:creationId xmlns:p14="http://schemas.microsoft.com/office/powerpoint/2010/main" val="3987840005"/>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C00000"/>
                </a:solidFill>
              </a:rPr>
              <a:t>Акт приемки (ф. 0510452</a:t>
            </a:r>
            <a:r>
              <a:rPr lang="ru-RU" b="1" dirty="0" smtClean="0">
                <a:solidFill>
                  <a:srgbClr val="C00000"/>
                </a:solidFill>
              </a:rPr>
              <a:t>):</a:t>
            </a:r>
            <a:r>
              <a:rPr lang="ru-RU" b="1" dirty="0" smtClean="0"/>
              <a:t> </a:t>
            </a:r>
            <a:r>
              <a:rPr lang="ru-RU" b="1" dirty="0">
                <a:solidFill>
                  <a:srgbClr val="C00000"/>
                </a:solidFill>
              </a:rPr>
              <a:t>когда можно отправить поставщику скан-копию акта</a:t>
            </a:r>
          </a:p>
        </p:txBody>
      </p:sp>
      <p:sp>
        <p:nvSpPr>
          <p:cNvPr id="3" name="Текст 2"/>
          <p:cNvSpPr>
            <a:spLocks noGrp="1"/>
          </p:cNvSpPr>
          <p:nvPr>
            <p:ph type="body" idx="1"/>
          </p:nvPr>
        </p:nvSpPr>
        <p:spPr>
          <a:xfrm>
            <a:off x="1509002" y="1750402"/>
            <a:ext cx="9173999" cy="3763707"/>
          </a:xfrm>
        </p:spPr>
        <p:txBody>
          <a:bodyPr/>
          <a:lstStyle/>
          <a:p>
            <a:r>
              <a:rPr lang="ru-RU" dirty="0" smtClean="0"/>
              <a:t>Минфин, </a:t>
            </a:r>
            <a:r>
              <a:rPr lang="ru-RU" dirty="0"/>
              <a:t>когда можно отправить поставщику </a:t>
            </a:r>
            <a:r>
              <a:rPr lang="ru-RU" b="1" dirty="0"/>
              <a:t>скан-копию </a:t>
            </a:r>
            <a:r>
              <a:rPr lang="ru-RU" b="1" dirty="0" smtClean="0"/>
              <a:t>акта приемки </a:t>
            </a:r>
            <a:r>
              <a:rPr lang="ru-RU" b="1" dirty="0"/>
              <a:t>(ф. 0510452) </a:t>
            </a:r>
            <a:endParaRPr lang="ru-RU" b="1" dirty="0" smtClean="0"/>
          </a:p>
          <a:p>
            <a:r>
              <a:rPr lang="ru-RU" dirty="0" smtClean="0"/>
              <a:t>Поставщик </a:t>
            </a:r>
            <a:r>
              <a:rPr lang="ru-RU" dirty="0"/>
              <a:t>может </a:t>
            </a:r>
            <a:r>
              <a:rPr lang="ru-RU" b="1" dirty="0"/>
              <a:t>не участвовать в приемке </a:t>
            </a:r>
            <a:r>
              <a:rPr lang="ru-RU" dirty="0" smtClean="0"/>
              <a:t>и </a:t>
            </a:r>
            <a:r>
              <a:rPr lang="ru-RU" b="1" dirty="0"/>
              <a:t>лично не подписывать </a:t>
            </a:r>
            <a:r>
              <a:rPr lang="ru-RU" dirty="0"/>
              <a:t>акт приемки (ф. 0510452). </a:t>
            </a:r>
            <a:endParaRPr lang="ru-RU" dirty="0" smtClean="0"/>
          </a:p>
          <a:p>
            <a:r>
              <a:rPr lang="ru-RU" dirty="0" smtClean="0"/>
              <a:t>Можно УВЕДОМИТЬ в </a:t>
            </a:r>
            <a:r>
              <a:rPr lang="ru-RU" dirty="0"/>
              <a:t>этом случае </a:t>
            </a:r>
            <a:r>
              <a:rPr lang="ru-RU" b="1" dirty="0"/>
              <a:t>о результатах </a:t>
            </a:r>
            <a:r>
              <a:rPr lang="ru-RU" b="1" dirty="0" smtClean="0"/>
              <a:t>приемки</a:t>
            </a:r>
            <a:r>
              <a:rPr lang="ru-RU" dirty="0" smtClean="0"/>
              <a:t>, </a:t>
            </a:r>
            <a:r>
              <a:rPr lang="ru-RU" dirty="0"/>
              <a:t>отправив ему </a:t>
            </a:r>
            <a:r>
              <a:rPr lang="ru-RU" b="1" dirty="0"/>
              <a:t>на </a:t>
            </a:r>
            <a:r>
              <a:rPr lang="ru-RU" b="1" dirty="0" smtClean="0"/>
              <a:t>е-адрес </a:t>
            </a:r>
            <a:r>
              <a:rPr lang="ru-RU" b="1" dirty="0"/>
              <a:t>скан-копию акта</a:t>
            </a:r>
            <a:r>
              <a:rPr lang="ru-RU" dirty="0"/>
              <a:t>, оформленного на бумаге. </a:t>
            </a:r>
            <a:endParaRPr lang="ru-RU" dirty="0" smtClean="0"/>
          </a:p>
          <a:p>
            <a:r>
              <a:rPr lang="ru-RU" dirty="0" smtClean="0"/>
              <a:t>Этот </a:t>
            </a:r>
            <a:r>
              <a:rPr lang="ru-RU" dirty="0"/>
              <a:t>вариант  </a:t>
            </a:r>
            <a:r>
              <a:rPr lang="ru-RU" dirty="0" smtClean="0"/>
              <a:t>- УСЛОВИЕ</a:t>
            </a:r>
            <a:r>
              <a:rPr lang="ru-RU" dirty="0"/>
              <a:t>: </a:t>
            </a:r>
            <a:r>
              <a:rPr lang="ru-RU" b="1" dirty="0">
                <a:solidFill>
                  <a:srgbClr val="C00000"/>
                </a:solidFill>
              </a:rPr>
              <a:t>только при отсутствии претензий и расхождений</a:t>
            </a:r>
            <a:r>
              <a:rPr lang="ru-RU" dirty="0"/>
              <a:t>.</a:t>
            </a:r>
          </a:p>
          <a:p>
            <a:endParaRPr lang="ru-RU" dirty="0" smtClean="0"/>
          </a:p>
          <a:p>
            <a:r>
              <a:rPr lang="ru-RU" b="1" dirty="0" smtClean="0"/>
              <a:t>Закрепить </a:t>
            </a:r>
            <a:r>
              <a:rPr lang="ru-RU" b="1" dirty="0"/>
              <a:t>в </a:t>
            </a:r>
            <a:r>
              <a:rPr lang="ru-RU" b="1" dirty="0" smtClean="0"/>
              <a:t>договоре</a:t>
            </a:r>
            <a:r>
              <a:rPr lang="ru-RU" dirty="0" smtClean="0"/>
              <a:t>: </a:t>
            </a:r>
            <a:r>
              <a:rPr lang="ru-RU" dirty="0"/>
              <a:t> </a:t>
            </a:r>
            <a:r>
              <a:rPr lang="ru-RU" dirty="0" smtClean="0"/>
              <a:t>особенности </a:t>
            </a:r>
            <a:r>
              <a:rPr lang="ru-RU" dirty="0"/>
              <a:t>приемки, оформления акта, </a:t>
            </a:r>
            <a:r>
              <a:rPr lang="ru-RU" dirty="0" smtClean="0"/>
              <a:t>порядок </a:t>
            </a:r>
            <a:r>
              <a:rPr lang="ru-RU" dirty="0"/>
              <a:t>уведомления </a:t>
            </a:r>
            <a:r>
              <a:rPr lang="ru-RU" dirty="0" smtClean="0"/>
              <a:t>поставщика.  </a:t>
            </a:r>
          </a:p>
          <a:p>
            <a:endParaRPr lang="ru-RU" dirty="0"/>
          </a:p>
          <a:p>
            <a:r>
              <a:rPr lang="ru-RU" dirty="0" smtClean="0"/>
              <a:t>Минфин: и ранее о </a:t>
            </a:r>
            <a:r>
              <a:rPr lang="ru-RU" dirty="0"/>
              <a:t>необходимости урегулирования подобных условий в договоре.</a:t>
            </a:r>
          </a:p>
          <a:p>
            <a:endParaRPr lang="ru-RU" dirty="0"/>
          </a:p>
          <a:p>
            <a:pPr marL="0" indent="0" algn="r">
              <a:buNone/>
            </a:pPr>
            <a:r>
              <a:rPr lang="ru-RU" dirty="0" smtClean="0"/>
              <a:t>Письмо </a:t>
            </a:r>
            <a:r>
              <a:rPr lang="ru-RU" dirty="0"/>
              <a:t>Минфина России от </a:t>
            </a:r>
            <a:r>
              <a:rPr lang="ru-RU" b="1" dirty="0"/>
              <a:t>25.07.2024 </a:t>
            </a:r>
            <a:r>
              <a:rPr lang="ru-RU" b="1" dirty="0" smtClean="0"/>
              <a:t>№ </a:t>
            </a:r>
            <a:r>
              <a:rPr lang="ru-RU" b="1" dirty="0"/>
              <a:t>02-07-07/69598 </a:t>
            </a:r>
            <a:endParaRPr lang="ru-RU" b="1" dirty="0" smtClean="0"/>
          </a:p>
          <a:p>
            <a:pPr marL="0" indent="0" algn="r">
              <a:buNone/>
            </a:pPr>
            <a:r>
              <a:rPr lang="ru-RU" sz="1200" dirty="0" smtClean="0"/>
              <a:t>О </a:t>
            </a:r>
            <a:r>
              <a:rPr lang="ru-RU" sz="1200" dirty="0"/>
              <a:t>применении, оформлении и направлении поставщику (подрядчику, исполнителю) Акта приемки товаров, работ, услуг (ф. 0510452</a:t>
            </a:r>
            <a:r>
              <a:rPr lang="ru-RU" sz="1200" dirty="0" smtClean="0"/>
              <a:t>).</a:t>
            </a:r>
          </a:p>
          <a:p>
            <a:pPr marL="0" indent="0" algn="r">
              <a:buNone/>
            </a:pPr>
            <a:r>
              <a:rPr lang="ru-RU" dirty="0"/>
              <a:t>Приказ Минфина России от </a:t>
            </a:r>
            <a:r>
              <a:rPr lang="ru-RU" b="1" dirty="0"/>
              <a:t>28.06.2022 № 100н </a:t>
            </a:r>
          </a:p>
          <a:p>
            <a:endParaRPr lang="ru-RU" dirty="0"/>
          </a:p>
        </p:txBody>
      </p:sp>
      <p:sp>
        <p:nvSpPr>
          <p:cNvPr id="5" name="TextBox 4">
            <a:extLst>
              <a:ext uri="{FF2B5EF4-FFF2-40B4-BE49-F238E27FC236}">
                <a16:creationId xmlns:a16="http://schemas.microsoft.com/office/drawing/2014/main" id="{361B382E-152E-39B2-10CD-4E1C5FDED15A}"/>
              </a:ext>
            </a:extLst>
          </p:cNvPr>
          <p:cNvSpPr txBox="1"/>
          <p:nvPr/>
        </p:nvSpPr>
        <p:spPr>
          <a:xfrm>
            <a:off x="7564582" y="251518"/>
            <a:ext cx="3980944" cy="338554"/>
          </a:xfrm>
          <a:prstGeom prst="rect">
            <a:avLst/>
          </a:prstGeom>
          <a:solidFill>
            <a:schemeClr val="accent3">
              <a:lumMod val="20000"/>
              <a:lumOff val="80000"/>
            </a:schemeClr>
          </a:solidFill>
        </p:spPr>
        <p:txBody>
          <a:bodyPr wrap="square">
            <a:spAutoFit/>
          </a:bodyPr>
          <a:lstStyle/>
          <a:p>
            <a:r>
              <a:rPr lang="ru-RU" sz="1600" dirty="0"/>
              <a:t> </a:t>
            </a:r>
            <a:r>
              <a:rPr lang="ru-RU" sz="1600" b="1" dirty="0" smtClean="0"/>
              <a:t>Комментарий ля тестирования</a:t>
            </a:r>
            <a:endParaRPr lang="ru-RU" sz="1600" b="1" dirty="0"/>
          </a:p>
        </p:txBody>
      </p:sp>
    </p:spTree>
    <p:extLst>
      <p:ext uri="{BB962C8B-B14F-4D97-AF65-F5344CB8AC3E}">
        <p14:creationId xmlns:p14="http://schemas.microsoft.com/office/powerpoint/2010/main" val="14824591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6E5E33E-E359-8C52-6EF0-35989D09A55A}"/>
              </a:ext>
            </a:extLst>
          </p:cNvPr>
          <p:cNvSpPr>
            <a:spLocks noGrp="1"/>
          </p:cNvSpPr>
          <p:nvPr>
            <p:ph type="title"/>
          </p:nvPr>
        </p:nvSpPr>
        <p:spPr/>
        <p:txBody>
          <a:bodyPr/>
          <a:lstStyle/>
          <a:p>
            <a:r>
              <a:rPr lang="ru-RU" dirty="0" smtClean="0"/>
              <a:t>Объединенный Стандарт бухучета _АУ </a:t>
            </a:r>
            <a:r>
              <a:rPr lang="ru-RU" dirty="0"/>
              <a:t>БУ</a:t>
            </a:r>
          </a:p>
        </p:txBody>
      </p:sp>
      <p:sp>
        <p:nvSpPr>
          <p:cNvPr id="4" name="TextBox 3">
            <a:extLst>
              <a:ext uri="{FF2B5EF4-FFF2-40B4-BE49-F238E27FC236}">
                <a16:creationId xmlns:a16="http://schemas.microsoft.com/office/drawing/2014/main" id="{B97FDAE9-7C4D-ABA6-0314-FE75A6F338A2}"/>
              </a:ext>
            </a:extLst>
          </p:cNvPr>
          <p:cNvSpPr txBox="1"/>
          <p:nvPr/>
        </p:nvSpPr>
        <p:spPr>
          <a:xfrm>
            <a:off x="1758461" y="3809556"/>
            <a:ext cx="8618594" cy="1477328"/>
          </a:xfrm>
          <a:prstGeom prst="rect">
            <a:avLst/>
          </a:prstGeom>
          <a:noFill/>
        </p:spPr>
        <p:txBody>
          <a:bodyPr wrap="square">
            <a:spAutoFit/>
          </a:bodyPr>
          <a:lstStyle/>
          <a:p>
            <a:r>
              <a:rPr lang="ru-RU" dirty="0"/>
              <a:t>Счет 020122000 "Денежные средства учреждения, размещенные </a:t>
            </a:r>
          </a:p>
          <a:p>
            <a:r>
              <a:rPr lang="ru-RU" b="1" dirty="0"/>
              <a:t>НА ДЕПОЗИТЫ В КРЕДИТНОЙ ОРГАНИЗАЦИИ</a:t>
            </a:r>
            <a:r>
              <a:rPr lang="ru-RU" dirty="0"/>
              <a:t>" </a:t>
            </a:r>
          </a:p>
          <a:p>
            <a:r>
              <a:rPr lang="ru-RU" dirty="0"/>
              <a:t>  </a:t>
            </a:r>
          </a:p>
          <a:p>
            <a:r>
              <a:rPr lang="ru-RU" dirty="0"/>
              <a:t>47. Счет 020122000 "Денежные средства учреждения, размещенные на </a:t>
            </a:r>
            <a:r>
              <a:rPr lang="ru-RU" b="1" dirty="0" smtClean="0"/>
              <a:t>ДЕПОЗИТЫ </a:t>
            </a:r>
            <a:r>
              <a:rPr lang="ru-RU" b="1" dirty="0"/>
              <a:t>в кредитной организации</a:t>
            </a:r>
            <a:r>
              <a:rPr lang="ru-RU" dirty="0"/>
              <a:t>" </a:t>
            </a:r>
            <a:r>
              <a:rPr lang="ru-RU" b="1" dirty="0">
                <a:solidFill>
                  <a:srgbClr val="FF0000"/>
                </a:solidFill>
              </a:rPr>
              <a:t>НЕ ПРИМЕНЯЕТСЯ БЮДЖЕТНЫМИ </a:t>
            </a:r>
            <a:r>
              <a:rPr lang="ru-RU" dirty="0">
                <a:solidFill>
                  <a:srgbClr val="FF0000"/>
                </a:solidFill>
              </a:rPr>
              <a:t>учреждениями. </a:t>
            </a:r>
          </a:p>
        </p:txBody>
      </p:sp>
      <p:sp>
        <p:nvSpPr>
          <p:cNvPr id="6" name="TextBox 5">
            <a:extLst>
              <a:ext uri="{FF2B5EF4-FFF2-40B4-BE49-F238E27FC236}">
                <a16:creationId xmlns:a16="http://schemas.microsoft.com/office/drawing/2014/main" id="{A00F9648-9794-9532-B7B9-4C97DF790623}"/>
              </a:ext>
            </a:extLst>
          </p:cNvPr>
          <p:cNvSpPr txBox="1"/>
          <p:nvPr/>
        </p:nvSpPr>
        <p:spPr>
          <a:xfrm>
            <a:off x="1758461" y="1087013"/>
            <a:ext cx="8721970" cy="2308324"/>
          </a:xfrm>
          <a:prstGeom prst="rect">
            <a:avLst/>
          </a:prstGeom>
          <a:noFill/>
        </p:spPr>
        <p:txBody>
          <a:bodyPr wrap="square">
            <a:spAutoFit/>
          </a:bodyPr>
          <a:lstStyle/>
          <a:p>
            <a:r>
              <a:rPr lang="ru-RU" b="1" dirty="0" smtClean="0">
                <a:solidFill>
                  <a:srgbClr val="FF0000"/>
                </a:solidFill>
              </a:rPr>
              <a:t>ВНИМАНИЕ </a:t>
            </a:r>
            <a:r>
              <a:rPr lang="ru-RU" b="1" dirty="0" smtClean="0"/>
              <a:t>в </a:t>
            </a:r>
            <a:r>
              <a:rPr lang="ru-RU" b="1" dirty="0"/>
              <a:t>новом </a:t>
            </a:r>
            <a:r>
              <a:rPr lang="ru-RU" b="1" dirty="0" smtClean="0"/>
              <a:t>Стандарте объединенном АУБУ </a:t>
            </a:r>
            <a:r>
              <a:rPr lang="ru-RU" b="1" dirty="0" smtClean="0">
                <a:solidFill>
                  <a:srgbClr val="FF0000"/>
                </a:solidFill>
              </a:rPr>
              <a:t>НА АКЦЕНТЫ учета ДЛЯ АУ! </a:t>
            </a:r>
          </a:p>
          <a:p>
            <a:r>
              <a:rPr lang="ru-RU" dirty="0" smtClean="0"/>
              <a:t>Например, Счет </a:t>
            </a:r>
            <a:r>
              <a:rPr lang="ru-RU" dirty="0"/>
              <a:t>020121000 "Денежные средства учреждения на счетах </a:t>
            </a:r>
          </a:p>
          <a:p>
            <a:r>
              <a:rPr lang="ru-RU" dirty="0"/>
              <a:t>В КРЕДИТНОЙ ОРГАНИЗАЦИИ" </a:t>
            </a:r>
          </a:p>
          <a:p>
            <a:r>
              <a:rPr lang="ru-RU" dirty="0"/>
              <a:t>  </a:t>
            </a:r>
          </a:p>
          <a:p>
            <a:r>
              <a:rPr lang="ru-RU" dirty="0" smtClean="0"/>
              <a:t>Пункт 44</a:t>
            </a:r>
            <a:r>
              <a:rPr lang="ru-RU" dirty="0"/>
              <a:t>. Счет 020121000 "Денежные средства учреждения на счетах </a:t>
            </a:r>
            <a:r>
              <a:rPr lang="ru-RU" dirty="0" smtClean="0"/>
              <a:t>В КРЕДИТНОЙ ОРГАНИЗАЦИИ" </a:t>
            </a:r>
            <a:r>
              <a:rPr lang="ru-RU" b="1" dirty="0" smtClean="0">
                <a:solidFill>
                  <a:srgbClr val="FF0000"/>
                </a:solidFill>
              </a:rPr>
              <a:t>НЕ </a:t>
            </a:r>
            <a:r>
              <a:rPr lang="ru-RU" b="1" dirty="0">
                <a:solidFill>
                  <a:srgbClr val="FF0000"/>
                </a:solidFill>
              </a:rPr>
              <a:t>ПРИМЕНЯЕТСЯ БЮДЖЕТНЫМИ учреждениями</a:t>
            </a:r>
            <a:r>
              <a:rPr lang="ru-RU" dirty="0"/>
              <a:t>, </a:t>
            </a:r>
            <a:r>
              <a:rPr lang="ru-RU" b="1" dirty="0"/>
              <a:t>за исключением с</a:t>
            </a:r>
            <a:r>
              <a:rPr lang="ru-RU" dirty="0"/>
              <a:t>лучаев, установленных федеральным законом, предусматривающих право бюджетных учреждений открывать счета в кредитных организациях. </a:t>
            </a:r>
          </a:p>
        </p:txBody>
      </p:sp>
    </p:spTree>
    <p:extLst>
      <p:ext uri="{BB962C8B-B14F-4D97-AF65-F5344CB8AC3E}">
        <p14:creationId xmlns:p14="http://schemas.microsoft.com/office/powerpoint/2010/main" val="1638168037"/>
      </p:ext>
    </p:extLst>
  </p:cSld>
  <p:clrMapOvr>
    <a:masterClrMapping/>
  </p:clrMapOvr>
  <p:transition advClick="0"/>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t>Минфин:</a:t>
            </a:r>
            <a:r>
              <a:rPr lang="ru-RU" dirty="0"/>
              <a:t> </a:t>
            </a:r>
            <a:r>
              <a:rPr lang="ru-RU" b="1" dirty="0" err="1" smtClean="0">
                <a:solidFill>
                  <a:srgbClr val="C00000"/>
                </a:solidFill>
              </a:rPr>
              <a:t>дебиторскАЯ</a:t>
            </a:r>
            <a:r>
              <a:rPr lang="ru-RU" b="1" dirty="0" smtClean="0">
                <a:solidFill>
                  <a:srgbClr val="C00000"/>
                </a:solidFill>
              </a:rPr>
              <a:t> </a:t>
            </a:r>
            <a:r>
              <a:rPr lang="ru-RU" b="1" dirty="0">
                <a:solidFill>
                  <a:srgbClr val="C00000"/>
                </a:solidFill>
              </a:rPr>
              <a:t>задолженность с датой исполнения 31.12.2999 </a:t>
            </a:r>
            <a:r>
              <a:rPr lang="ru-RU" b="1" dirty="0" smtClean="0">
                <a:solidFill>
                  <a:srgbClr val="C00000"/>
                </a:solidFill>
              </a:rPr>
              <a:t> </a:t>
            </a:r>
            <a:r>
              <a:rPr lang="ru-RU" b="1" dirty="0" smtClean="0"/>
              <a:t>-  </a:t>
            </a:r>
            <a:r>
              <a:rPr lang="ru-RU" b="1" dirty="0" err="1" smtClean="0">
                <a:solidFill>
                  <a:srgbClr val="C00000"/>
                </a:solidFill>
              </a:rPr>
              <a:t>краткосрочныЙ</a:t>
            </a:r>
            <a:r>
              <a:rPr lang="ru-RU" b="1" dirty="0" smtClean="0"/>
              <a:t> </a:t>
            </a:r>
            <a:r>
              <a:rPr lang="ru-RU" b="1" dirty="0" smtClean="0">
                <a:solidFill>
                  <a:srgbClr val="C00000"/>
                </a:solidFill>
              </a:rPr>
              <a:t>актив </a:t>
            </a:r>
            <a:endParaRPr lang="ru-RU" b="1" dirty="0">
              <a:solidFill>
                <a:srgbClr val="C00000"/>
              </a:solidFill>
            </a:endParaRPr>
          </a:p>
        </p:txBody>
      </p:sp>
      <p:sp>
        <p:nvSpPr>
          <p:cNvPr id="3" name="Текст 2"/>
          <p:cNvSpPr>
            <a:spLocks noGrp="1"/>
          </p:cNvSpPr>
          <p:nvPr>
            <p:ph type="body" idx="1"/>
          </p:nvPr>
        </p:nvSpPr>
        <p:spPr>
          <a:xfrm>
            <a:off x="1509002" y="1750402"/>
            <a:ext cx="9173999" cy="4193198"/>
          </a:xfrm>
        </p:spPr>
        <p:txBody>
          <a:bodyPr/>
          <a:lstStyle/>
          <a:p>
            <a:pPr marL="0" indent="0">
              <a:lnSpc>
                <a:spcPct val="150000"/>
              </a:lnSpc>
              <a:buNone/>
            </a:pPr>
            <a:r>
              <a:rPr lang="ru-RU" sz="1800" dirty="0" smtClean="0">
                <a:solidFill>
                  <a:srgbClr val="FF0000"/>
                </a:solidFill>
              </a:rPr>
              <a:t>Дату </a:t>
            </a:r>
            <a:r>
              <a:rPr lang="ru-RU" sz="1800" dirty="0">
                <a:solidFill>
                  <a:srgbClr val="FF0000"/>
                </a:solidFill>
              </a:rPr>
              <a:t>исполнения 31.12.2999 </a:t>
            </a:r>
            <a:r>
              <a:rPr lang="ru-RU" sz="1800" dirty="0" smtClean="0">
                <a:solidFill>
                  <a:srgbClr val="FF0000"/>
                </a:solidFill>
              </a:rPr>
              <a:t> </a:t>
            </a:r>
            <a:r>
              <a:rPr lang="ru-RU" sz="1800" dirty="0"/>
              <a:t>указывать, когда </a:t>
            </a:r>
            <a:r>
              <a:rPr lang="ru-RU" sz="1800" b="1" dirty="0"/>
              <a:t>нельзя установить конкретную дату исполнения </a:t>
            </a:r>
            <a:r>
              <a:rPr lang="ru-RU" sz="1800" dirty="0"/>
              <a:t>дебиторской задолженности</a:t>
            </a:r>
            <a:r>
              <a:rPr lang="ru-RU" sz="1800" dirty="0" smtClean="0"/>
              <a:t>.</a:t>
            </a:r>
          </a:p>
          <a:p>
            <a:pPr marL="0" indent="0">
              <a:lnSpc>
                <a:spcPct val="150000"/>
              </a:lnSpc>
              <a:buNone/>
            </a:pPr>
            <a:r>
              <a:rPr lang="ru-RU" sz="1800" dirty="0" smtClean="0"/>
              <a:t> Долг </a:t>
            </a:r>
            <a:r>
              <a:rPr lang="ru-RU" sz="1800" dirty="0"/>
              <a:t>нужно считать </a:t>
            </a:r>
            <a:r>
              <a:rPr lang="ru-RU" sz="1800" b="1" dirty="0"/>
              <a:t>краткосрочным</a:t>
            </a:r>
            <a:r>
              <a:rPr lang="ru-RU" sz="1800" dirty="0"/>
              <a:t> активом</a:t>
            </a:r>
            <a:r>
              <a:rPr lang="ru-RU" sz="1800" dirty="0" smtClean="0"/>
              <a:t>.</a:t>
            </a:r>
          </a:p>
          <a:p>
            <a:pPr marL="0" indent="0">
              <a:lnSpc>
                <a:spcPct val="150000"/>
              </a:lnSpc>
              <a:buNone/>
            </a:pPr>
            <a:r>
              <a:rPr lang="ru-RU" sz="1800" dirty="0" smtClean="0"/>
              <a:t>Например, подобная </a:t>
            </a:r>
            <a:r>
              <a:rPr lang="ru-RU" sz="1800" dirty="0"/>
              <a:t>ситуация </a:t>
            </a:r>
            <a:r>
              <a:rPr lang="ru-RU" sz="1800" dirty="0" smtClean="0"/>
              <a:t>возникает </a:t>
            </a:r>
            <a:r>
              <a:rPr lang="ru-RU" sz="1800" b="1" dirty="0" smtClean="0">
                <a:solidFill>
                  <a:srgbClr val="FF0000"/>
                </a:solidFill>
              </a:rPr>
              <a:t>при </a:t>
            </a:r>
            <a:r>
              <a:rPr lang="ru-RU" sz="1800" b="1" dirty="0">
                <a:solidFill>
                  <a:srgbClr val="FF0000"/>
                </a:solidFill>
              </a:rPr>
              <a:t>оспаривании требований</a:t>
            </a:r>
            <a:r>
              <a:rPr lang="ru-RU" sz="1800" dirty="0"/>
              <a:t>. </a:t>
            </a:r>
            <a:endParaRPr lang="ru-RU" sz="1800" dirty="0" smtClean="0"/>
          </a:p>
          <a:p>
            <a:pPr>
              <a:lnSpc>
                <a:spcPct val="150000"/>
              </a:lnSpc>
            </a:pPr>
            <a:r>
              <a:rPr lang="ru-RU" sz="1800" b="1" dirty="0"/>
              <a:t>Н</a:t>
            </a:r>
            <a:r>
              <a:rPr lang="ru-RU" sz="1800" b="1" dirty="0" smtClean="0"/>
              <a:t>ельзя </a:t>
            </a:r>
            <a:r>
              <a:rPr lang="ru-RU" sz="1800" b="1" dirty="0"/>
              <a:t>определить</a:t>
            </a:r>
            <a:r>
              <a:rPr lang="ru-RU" sz="1800" dirty="0"/>
              <a:t>, когда наступят события, в результате которых ожидают получить экономическую выгоду или полезный потенциал</a:t>
            </a:r>
            <a:r>
              <a:rPr lang="ru-RU" sz="1800" dirty="0" smtClean="0"/>
              <a:t>.</a:t>
            </a:r>
          </a:p>
          <a:p>
            <a:pPr>
              <a:lnSpc>
                <a:spcPct val="150000"/>
              </a:lnSpc>
            </a:pPr>
            <a:r>
              <a:rPr lang="ru-RU" sz="1800" dirty="0" smtClean="0"/>
              <a:t>Условия </a:t>
            </a:r>
            <a:r>
              <a:rPr lang="ru-RU" sz="1800" dirty="0"/>
              <a:t>могут сложиться </a:t>
            </a:r>
            <a:r>
              <a:rPr lang="ru-RU" sz="1800" b="1" dirty="0"/>
              <a:t>в любой момент</a:t>
            </a:r>
            <a:r>
              <a:rPr lang="ru-RU" sz="1800" dirty="0"/>
              <a:t>, что говорит о </a:t>
            </a:r>
            <a:r>
              <a:rPr lang="ru-RU" sz="1800" b="1" dirty="0" smtClean="0"/>
              <a:t>НЕДОЛГОСРОЧНОМ</a:t>
            </a:r>
            <a:r>
              <a:rPr lang="ru-RU" sz="1800" dirty="0" smtClean="0"/>
              <a:t> </a:t>
            </a:r>
            <a:r>
              <a:rPr lang="ru-RU" sz="1800" dirty="0"/>
              <a:t>характере долга</a:t>
            </a:r>
            <a:r>
              <a:rPr lang="ru-RU" sz="1800" dirty="0" smtClean="0"/>
              <a:t>.</a:t>
            </a:r>
            <a:endParaRPr lang="ru-RU" sz="1800" dirty="0"/>
          </a:p>
          <a:p>
            <a:endParaRPr lang="ru-RU" sz="1800" dirty="0" smtClean="0"/>
          </a:p>
          <a:p>
            <a:pPr marL="0" indent="0" algn="r">
              <a:buNone/>
            </a:pPr>
            <a:r>
              <a:rPr lang="ru-RU" sz="1800" b="1" dirty="0" smtClean="0"/>
              <a:t>Письмо </a:t>
            </a:r>
            <a:r>
              <a:rPr lang="ru-RU" sz="1800" b="1" dirty="0"/>
              <a:t>Минфина России от 26.02.2024 </a:t>
            </a:r>
            <a:r>
              <a:rPr lang="ru-RU" sz="1800" b="1" dirty="0" smtClean="0"/>
              <a:t>№ </a:t>
            </a:r>
            <a:r>
              <a:rPr lang="ru-RU" sz="1800" b="1" dirty="0"/>
              <a:t>02-06-08/16384</a:t>
            </a:r>
          </a:p>
        </p:txBody>
      </p:sp>
      <p:sp>
        <p:nvSpPr>
          <p:cNvPr id="5" name="Прямоугольник 39"/>
          <p:cNvSpPr>
            <a:spLocks noChangeArrowheads="1"/>
          </p:cNvSpPr>
          <p:nvPr/>
        </p:nvSpPr>
        <p:spPr bwMode="auto">
          <a:xfrm>
            <a:off x="673574" y="3255817"/>
            <a:ext cx="614899" cy="173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ru-RU" sz="10666" b="1" dirty="0">
                <a:solidFill>
                  <a:srgbClr val="C00000"/>
                </a:solidFill>
                <a:ea typeface="BatangChe" pitchFamily="49" charset="-127"/>
                <a:cs typeface="Times New Roman" pitchFamily="18" charset="0"/>
              </a:rPr>
              <a:t>!</a:t>
            </a:r>
          </a:p>
        </p:txBody>
      </p:sp>
      <p:sp>
        <p:nvSpPr>
          <p:cNvPr id="6" name="TextBox 5">
            <a:extLst>
              <a:ext uri="{FF2B5EF4-FFF2-40B4-BE49-F238E27FC236}">
                <a16:creationId xmlns:a16="http://schemas.microsoft.com/office/drawing/2014/main" id="{361B382E-152E-39B2-10CD-4E1C5FDED15A}"/>
              </a:ext>
            </a:extLst>
          </p:cNvPr>
          <p:cNvSpPr txBox="1"/>
          <p:nvPr/>
        </p:nvSpPr>
        <p:spPr>
          <a:xfrm>
            <a:off x="7716982" y="251518"/>
            <a:ext cx="3426762" cy="338554"/>
          </a:xfrm>
          <a:prstGeom prst="rect">
            <a:avLst/>
          </a:prstGeom>
          <a:solidFill>
            <a:schemeClr val="accent3">
              <a:lumMod val="20000"/>
              <a:lumOff val="80000"/>
            </a:schemeClr>
          </a:solidFill>
        </p:spPr>
        <p:txBody>
          <a:bodyPr wrap="square">
            <a:spAutoFit/>
          </a:bodyPr>
          <a:lstStyle/>
          <a:p>
            <a:pPr algn="r"/>
            <a:r>
              <a:rPr lang="ru-RU" sz="1600" b="1" dirty="0"/>
              <a:t>Комментарий ля тестирования</a:t>
            </a:r>
            <a:endParaRPr lang="ru-RU" sz="1600" dirty="0"/>
          </a:p>
        </p:txBody>
      </p:sp>
    </p:spTree>
    <p:extLst>
      <p:ext uri="{BB962C8B-B14F-4D97-AF65-F5344CB8AC3E}">
        <p14:creationId xmlns:p14="http://schemas.microsoft.com/office/powerpoint/2010/main" val="20252410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35B8BF7-05BF-6F5F-6727-7EDD42048435}"/>
              </a:ext>
            </a:extLst>
          </p:cNvPr>
          <p:cNvSpPr>
            <a:spLocks noGrp="1"/>
          </p:cNvSpPr>
          <p:nvPr>
            <p:ph type="title"/>
          </p:nvPr>
        </p:nvSpPr>
        <p:spPr/>
        <p:txBody>
          <a:bodyPr/>
          <a:lstStyle/>
          <a:p>
            <a:r>
              <a:rPr lang="ru-RU" dirty="0" smtClean="0"/>
              <a:t>работа </a:t>
            </a:r>
            <a:r>
              <a:rPr lang="ru-RU" dirty="0"/>
              <a:t>с </a:t>
            </a:r>
            <a:r>
              <a:rPr lang="ru-RU" dirty="0" smtClean="0"/>
              <a:t> задолженностью </a:t>
            </a:r>
            <a:endParaRPr lang="ru-RU" dirty="0"/>
          </a:p>
        </p:txBody>
      </p:sp>
      <p:sp>
        <p:nvSpPr>
          <p:cNvPr id="4" name="TextBox 3">
            <a:extLst>
              <a:ext uri="{FF2B5EF4-FFF2-40B4-BE49-F238E27FC236}">
                <a16:creationId xmlns:a16="http://schemas.microsoft.com/office/drawing/2014/main" id="{D28E91F7-88E5-64DA-F61E-9BA54192E40D}"/>
              </a:ext>
            </a:extLst>
          </p:cNvPr>
          <p:cNvSpPr txBox="1"/>
          <p:nvPr/>
        </p:nvSpPr>
        <p:spPr>
          <a:xfrm>
            <a:off x="828929" y="1835761"/>
            <a:ext cx="9847384" cy="1775614"/>
          </a:xfrm>
          <a:prstGeom prst="rect">
            <a:avLst/>
          </a:prstGeom>
          <a:noFill/>
        </p:spPr>
        <p:txBody>
          <a:bodyPr wrap="square">
            <a:spAutoFit/>
          </a:bodyPr>
          <a:lstStyle/>
          <a:p>
            <a:pPr marL="342900" indent="-342900" algn="just">
              <a:lnSpc>
                <a:spcPct val="107000"/>
              </a:lnSpc>
              <a:spcAft>
                <a:spcPts val="800"/>
              </a:spcAft>
              <a:buFontTx/>
              <a:buChar char="-"/>
            </a:pP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Регламенты работы с дебиторской задолженностью по расходам и доходам на уровне субъектов РФ, ГРБС и </a:t>
            </a:r>
            <a:r>
              <a:rPr lang="ru-RU" sz="2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учреждений; </a:t>
            </a:r>
            <a:endPar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Tx/>
              <a:buChar char="-"/>
            </a:pPr>
            <a:r>
              <a:rPr lang="ru-RU" sz="24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акая задолженность признается </a:t>
            </a: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безнадежной</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 подлежит </a:t>
            </a: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списанию</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 </a:t>
            </a: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2024</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письмо МФ от </a:t>
            </a:r>
            <a:r>
              <a:rPr lang="ru-RU" sz="2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25.07.24 № 23-01-12/69684</a:t>
            </a:r>
            <a:r>
              <a:rPr lang="ru-RU" sz="24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267518055"/>
      </p:ext>
    </p:extLst>
  </p:cSld>
  <p:clrMapOvr>
    <a:masterClrMapping/>
  </p:clrMapOvr>
  <p:transition advClick="0"/>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ДЗ: счета по доходам и по расходам </a:t>
            </a:r>
            <a:endParaRPr lang="ru-RU" dirty="0"/>
          </a:p>
        </p:txBody>
      </p:sp>
      <p:graphicFrame>
        <p:nvGraphicFramePr>
          <p:cNvPr id="3" name="Таблица 2"/>
          <p:cNvGraphicFramePr>
            <a:graphicFrameLocks noGrp="1"/>
          </p:cNvGraphicFramePr>
          <p:nvPr>
            <p:extLst>
              <p:ext uri="{D42A27DB-BD31-4B8C-83A1-F6EECF244321}">
                <p14:modId xmlns:p14="http://schemas.microsoft.com/office/powerpoint/2010/main" val="1701751746"/>
              </p:ext>
            </p:extLst>
          </p:nvPr>
        </p:nvGraphicFramePr>
        <p:xfrm>
          <a:off x="1371598" y="906351"/>
          <a:ext cx="9324110" cy="4201542"/>
        </p:xfrm>
        <a:graphic>
          <a:graphicData uri="http://schemas.openxmlformats.org/drawingml/2006/table">
            <a:tbl>
              <a:tblPr firstRow="1" firstCol="1" bandRow="1">
                <a:tableStyleId>{5C22544A-7EE6-4342-B048-85BDC9FD1C3A}</a:tableStyleId>
              </a:tblPr>
              <a:tblGrid>
                <a:gridCol w="4662055">
                  <a:extLst>
                    <a:ext uri="{9D8B030D-6E8A-4147-A177-3AD203B41FA5}">
                      <a16:colId xmlns:a16="http://schemas.microsoft.com/office/drawing/2014/main" val="2867272857"/>
                    </a:ext>
                  </a:extLst>
                </a:gridCol>
                <a:gridCol w="4662055">
                  <a:extLst>
                    <a:ext uri="{9D8B030D-6E8A-4147-A177-3AD203B41FA5}">
                      <a16:colId xmlns:a16="http://schemas.microsoft.com/office/drawing/2014/main" val="3439889721"/>
                    </a:ext>
                  </a:extLst>
                </a:gridCol>
              </a:tblGrid>
              <a:tr h="0">
                <a:tc>
                  <a:txBody>
                    <a:bodyPr/>
                    <a:lstStyle/>
                    <a:p>
                      <a:pPr algn="ctr">
                        <a:lnSpc>
                          <a:spcPct val="200000"/>
                        </a:lnSpc>
                        <a:spcAft>
                          <a:spcPts val="0"/>
                        </a:spcAft>
                      </a:pPr>
                      <a:r>
                        <a:rPr lang="ru-RU" sz="1800" dirty="0" smtClean="0">
                          <a:effectLst/>
                        </a:rPr>
                        <a:t>ДЗ ПО ДОХОДАМ</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ru-RU" sz="1800" dirty="0" smtClean="0">
                          <a:effectLst/>
                        </a:rPr>
                        <a:t>ДЗ ПО РАСХОДАМ</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41682124"/>
                  </a:ext>
                </a:extLst>
              </a:tr>
              <a:tr h="0">
                <a:tc>
                  <a:txBody>
                    <a:bodyPr/>
                    <a:lstStyle/>
                    <a:p>
                      <a:pPr algn="just">
                        <a:lnSpc>
                          <a:spcPct val="107000"/>
                        </a:lnSpc>
                        <a:spcAft>
                          <a:spcPts val="0"/>
                        </a:spcAft>
                      </a:pPr>
                      <a:r>
                        <a:rPr lang="ru-RU" sz="1600" dirty="0">
                          <a:solidFill>
                            <a:schemeClr val="tx1">
                              <a:lumMod val="50000"/>
                              <a:lumOff val="50000"/>
                            </a:schemeClr>
                          </a:solidFill>
                          <a:effectLst/>
                        </a:rPr>
                        <a:t>– счет </a:t>
                      </a:r>
                      <a:r>
                        <a:rPr lang="ru-RU" sz="1600" dirty="0">
                          <a:solidFill>
                            <a:schemeClr val="tx1"/>
                          </a:solidFill>
                          <a:effectLst/>
                        </a:rPr>
                        <a:t>0 20500 000 </a:t>
                      </a:r>
                      <a:r>
                        <a:rPr lang="ru-RU" sz="1600" dirty="0">
                          <a:solidFill>
                            <a:schemeClr val="tx1">
                              <a:lumMod val="50000"/>
                              <a:lumOff val="50000"/>
                            </a:schemeClr>
                          </a:solidFill>
                          <a:effectLst/>
                        </a:rPr>
                        <a:t>«Расчеты по доходам», предназначен для учета расчетов по суммам доходов (поступлений), начисленных учреждением в момент возникновения требований к их плательщикам;</a:t>
                      </a:r>
                      <a:endParaRPr lang="ru-RU" sz="1600"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07000"/>
                        </a:lnSpc>
                        <a:spcAft>
                          <a:spcPts val="0"/>
                        </a:spcAft>
                      </a:pPr>
                      <a:r>
                        <a:rPr lang="ru-RU" sz="1600" dirty="0">
                          <a:effectLst/>
                        </a:rPr>
                        <a:t>– счет 0 20600 000 «Расчеты по выданным авансам», предназначен для учета расчетов по предоставленным учреждением в соответствии с условиями заключенных договоров (контрактов), соглашений авансовым выплатам;</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88338799"/>
                  </a:ext>
                </a:extLst>
              </a:tr>
              <a:tr h="0">
                <a:tc rowSpan="2">
                  <a:txBody>
                    <a:bodyPr/>
                    <a:lstStyle/>
                    <a:p>
                      <a:pPr algn="just">
                        <a:lnSpc>
                          <a:spcPct val="107000"/>
                        </a:lnSpc>
                        <a:spcAft>
                          <a:spcPts val="0"/>
                        </a:spcAft>
                      </a:pPr>
                      <a:r>
                        <a:rPr lang="ru-RU" sz="1600" dirty="0">
                          <a:solidFill>
                            <a:schemeClr val="tx1">
                              <a:lumMod val="50000"/>
                              <a:lumOff val="50000"/>
                            </a:schemeClr>
                          </a:solidFill>
                          <a:effectLst/>
                        </a:rPr>
                        <a:t>- счет </a:t>
                      </a:r>
                      <a:r>
                        <a:rPr lang="ru-RU" sz="1600" dirty="0">
                          <a:solidFill>
                            <a:schemeClr val="tx1"/>
                          </a:solidFill>
                          <a:effectLst/>
                        </a:rPr>
                        <a:t>0 20900 000 </a:t>
                      </a:r>
                      <a:r>
                        <a:rPr lang="ru-RU" sz="1600" dirty="0">
                          <a:solidFill>
                            <a:schemeClr val="tx1">
                              <a:lumMod val="50000"/>
                              <a:lumOff val="50000"/>
                            </a:schemeClr>
                          </a:solidFill>
                          <a:effectLst/>
                        </a:rPr>
                        <a:t>«Расчеты по ущербу и иным доходам», предназначен для учета расчетов по суммам выявленных недостач, хищений, по суммам потерь от порчи материальных ценностей, других сумм причинного ущерба, подлежащих возмещению виновными лицами. по суммам предварительных оплат не возвращенным контрагентом в случае расторжения договоров.  </a:t>
                      </a:r>
                      <a:endParaRPr lang="ru-RU" sz="1600" dirty="0">
                        <a:solidFill>
                          <a:schemeClr val="tx1">
                            <a:lumMod val="50000"/>
                            <a:lumOff val="50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just">
                        <a:lnSpc>
                          <a:spcPct val="107000"/>
                        </a:lnSpc>
                        <a:spcAft>
                          <a:spcPts val="0"/>
                        </a:spcAft>
                      </a:pPr>
                      <a:r>
                        <a:rPr lang="ru-RU" sz="1600" dirty="0">
                          <a:effectLst/>
                        </a:rPr>
                        <a:t>счет 0 20800 000 «Расчеты с подотчетными лицами», предназначен для учета расчетов с подотчетными лицами по суммам денежных средства и (или) денежных документов, выдаваемых им учреждением под отчет; </a:t>
                      </a:r>
                    </a:p>
                    <a:p>
                      <a:pPr algn="just">
                        <a:lnSpc>
                          <a:spcPct val="107000"/>
                        </a:lnSpc>
                        <a:spcAft>
                          <a:spcPts val="0"/>
                        </a:spcAft>
                      </a:pPr>
                      <a:r>
                        <a:rPr lang="ru-RU" sz="1600" dirty="0">
                          <a:effectLst/>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80544212"/>
                  </a:ext>
                </a:extLst>
              </a:tr>
              <a:tr h="0">
                <a:tc vMerge="1">
                  <a:txBody>
                    <a:bodyPr/>
                    <a:lstStyle/>
                    <a:p>
                      <a:endParaRPr lang="ru-RU"/>
                    </a:p>
                  </a:txBody>
                  <a:tcPr/>
                </a:tc>
                <a:tc>
                  <a:txBody>
                    <a:bodyPr/>
                    <a:lstStyle/>
                    <a:p>
                      <a:pPr algn="just">
                        <a:lnSpc>
                          <a:spcPct val="107000"/>
                        </a:lnSpc>
                        <a:spcAft>
                          <a:spcPts val="0"/>
                        </a:spcAft>
                      </a:pPr>
                      <a:r>
                        <a:rPr lang="ru-RU" sz="1600" dirty="0">
                          <a:effectLst/>
                        </a:rPr>
                        <a:t>счет 0 30314 000 «Расчеты по единому налоговому платежу» (ЕНП)</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706220514"/>
                  </a:ext>
                </a:extLst>
              </a:tr>
            </a:tbl>
          </a:graphicData>
        </a:graphic>
      </p:graphicFrame>
    </p:spTree>
    <p:extLst>
      <p:ext uri="{BB962C8B-B14F-4D97-AF65-F5344CB8AC3E}">
        <p14:creationId xmlns:p14="http://schemas.microsoft.com/office/powerpoint/2010/main" val="1643240492"/>
      </p:ext>
    </p:extLst>
  </p:cSld>
  <p:clrMapOvr>
    <a:masterClrMapping/>
  </p:clrMapOvr>
  <p:transition advClick="0"/>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Заголовок 6">
            <a:extLst>
              <a:ext uri="{FF2B5EF4-FFF2-40B4-BE49-F238E27FC236}">
                <a16:creationId xmlns:a16="http://schemas.microsoft.com/office/drawing/2014/main" id="{E6350D82-C32E-F09E-08A0-60A23B912C16}"/>
              </a:ext>
            </a:extLst>
          </p:cNvPr>
          <p:cNvSpPr>
            <a:spLocks noGrp="1" noChangeArrowheads="1"/>
          </p:cNvSpPr>
          <p:nvPr>
            <p:ph type="title"/>
          </p:nvPr>
        </p:nvSpPr>
        <p:spPr>
          <a:xfrm>
            <a:off x="1167618" y="168275"/>
            <a:ext cx="8926634" cy="647700"/>
          </a:xfrm>
        </p:spPr>
        <p:txBody>
          <a:bodyPr>
            <a:normAutofit fontScale="90000"/>
          </a:bodyPr>
          <a:lstStyle/>
          <a:p>
            <a:pPr indent="560388" algn="ctr">
              <a:tabLst>
                <a:tab pos="504825" algn="l"/>
              </a:tabLst>
            </a:pPr>
            <a:r>
              <a:rPr lang="ru-RU" altLang="ru-RU" sz="2400" b="1" i="1" dirty="0">
                <a:solidFill>
                  <a:srgbClr val="31859C"/>
                </a:solidFill>
                <a:latin typeface="Times New Roman" panose="02020603050405020304" pitchFamily="18" charset="0"/>
                <a:cs typeface="Times New Roman" panose="02020603050405020304" pitchFamily="18" charset="0"/>
              </a:rPr>
              <a:t> </a:t>
            </a:r>
            <a:r>
              <a:rPr lang="ru-RU" altLang="ru-RU" b="1" cap="none" dirty="0">
                <a:solidFill>
                  <a:schemeClr val="accent3">
                    <a:lumMod val="75000"/>
                  </a:schemeClr>
                </a:solidFill>
                <a:latin typeface="Times New Roman" panose="02020603050405020304" pitchFamily="18" charset="0"/>
                <a:cs typeface="Times New Roman" panose="02020603050405020304" pitchFamily="18" charset="0"/>
              </a:rPr>
              <a:t>Р</a:t>
            </a:r>
            <a:r>
              <a:rPr lang="ru-RU" altLang="ru-RU" sz="2400" b="1" cap="none" dirty="0" smtClean="0">
                <a:solidFill>
                  <a:schemeClr val="accent3">
                    <a:lumMod val="75000"/>
                  </a:schemeClr>
                </a:solidFill>
                <a:latin typeface="Times New Roman" panose="02020603050405020304" pitchFamily="18" charset="0"/>
                <a:cs typeface="Times New Roman" panose="02020603050405020304" pitchFamily="18" charset="0"/>
              </a:rPr>
              <a:t>егламенты работы с дебиторской задолженностью в 2024 году</a:t>
            </a:r>
            <a:endParaRPr lang="ru-RU" altLang="ru-RU" sz="2400" b="1" cap="none" dirty="0">
              <a:solidFill>
                <a:schemeClr val="accent3">
                  <a:lumMod val="75000"/>
                </a:schemeClr>
              </a:solidFill>
              <a:latin typeface="Times New Roman" panose="02020603050405020304" pitchFamily="18" charset="0"/>
              <a:cs typeface="Times New Roman" panose="02020603050405020304" pitchFamily="18" charset="0"/>
            </a:endParaRPr>
          </a:p>
        </p:txBody>
      </p:sp>
      <p:sp>
        <p:nvSpPr>
          <p:cNvPr id="9219" name="Прямоугольник 3">
            <a:extLst>
              <a:ext uri="{FF2B5EF4-FFF2-40B4-BE49-F238E27FC236}">
                <a16:creationId xmlns:a16="http://schemas.microsoft.com/office/drawing/2014/main" id="{36E012F0-2FDE-9DBE-863D-30699DA95BB3}"/>
              </a:ext>
            </a:extLst>
          </p:cNvPr>
          <p:cNvSpPr>
            <a:spLocks noChangeArrowheads="1"/>
          </p:cNvSpPr>
          <p:nvPr/>
        </p:nvSpPr>
        <p:spPr bwMode="auto">
          <a:xfrm>
            <a:off x="886692" y="815975"/>
            <a:ext cx="10321636" cy="2554545"/>
          </a:xfrm>
          <a:prstGeom prst="rect">
            <a:avLst/>
          </a:prstGeom>
          <a:solidFill>
            <a:schemeClr val="accent3">
              <a:lumMod val="20000"/>
              <a:lumOff val="80000"/>
            </a:schemeClr>
          </a:solidFill>
          <a:ln w="9525">
            <a:solidFill>
              <a:schemeClr val="bg1"/>
            </a:solidFill>
            <a:miter lim="800000"/>
            <a:headEnd/>
            <a:tailEnd/>
          </a:ln>
        </p:spPr>
        <p:txBody>
          <a:bodyPr wrap="square">
            <a:spAutoFit/>
          </a:bodyPr>
          <a:lstStyle>
            <a:lvl1pPr defTabSz="457200">
              <a:defRPr>
                <a:solidFill>
                  <a:schemeClr val="tx1"/>
                </a:solidFill>
                <a:latin typeface="Calibri" panose="020F0502020204030204" pitchFamily="34" charset="0"/>
              </a:defRPr>
            </a:lvl1pPr>
            <a:lvl2pPr marL="742950" indent="-285750" defTabSz="457200">
              <a:defRPr>
                <a:solidFill>
                  <a:schemeClr val="tx1"/>
                </a:solidFill>
                <a:latin typeface="Calibri" panose="020F0502020204030204" pitchFamily="34" charset="0"/>
              </a:defRPr>
            </a:lvl2pPr>
            <a:lvl3pPr marL="1143000" indent="-228600" defTabSz="457200">
              <a:defRPr>
                <a:solidFill>
                  <a:schemeClr val="tx1"/>
                </a:solidFill>
                <a:latin typeface="Calibri" panose="020F0502020204030204" pitchFamily="34" charset="0"/>
              </a:defRPr>
            </a:lvl3pPr>
            <a:lvl4pPr marL="1600200" indent="-228600" defTabSz="457200">
              <a:defRPr>
                <a:solidFill>
                  <a:schemeClr val="tx1"/>
                </a:solidFill>
                <a:latin typeface="Calibri" panose="020F0502020204030204" pitchFamily="34" charset="0"/>
              </a:defRPr>
            </a:lvl4pPr>
            <a:lvl5pPr marL="2057400" indent="-228600" defTabSz="457200">
              <a:defRPr>
                <a:solidFill>
                  <a:schemeClr val="tx1"/>
                </a:solidFill>
                <a:latin typeface="Calibri" panose="020F0502020204030204" pitchFamily="34" charset="0"/>
              </a:defRPr>
            </a:lvl5pPr>
            <a:lvl6pPr marL="2514600" indent="-228600" defTabSz="457200" fontAlgn="base">
              <a:spcBef>
                <a:spcPct val="0"/>
              </a:spcBef>
              <a:spcAft>
                <a:spcPct val="0"/>
              </a:spcAft>
              <a:defRPr>
                <a:solidFill>
                  <a:schemeClr val="tx1"/>
                </a:solidFill>
                <a:latin typeface="Calibri" panose="020F0502020204030204" pitchFamily="34" charset="0"/>
              </a:defRPr>
            </a:lvl6pPr>
            <a:lvl7pPr marL="2971800" indent="-228600" defTabSz="457200" fontAlgn="base">
              <a:spcBef>
                <a:spcPct val="0"/>
              </a:spcBef>
              <a:spcAft>
                <a:spcPct val="0"/>
              </a:spcAft>
              <a:defRPr>
                <a:solidFill>
                  <a:schemeClr val="tx1"/>
                </a:solidFill>
                <a:latin typeface="Calibri" panose="020F0502020204030204" pitchFamily="34" charset="0"/>
              </a:defRPr>
            </a:lvl7pPr>
            <a:lvl8pPr marL="3429000" indent="-228600" defTabSz="457200" fontAlgn="base">
              <a:spcBef>
                <a:spcPct val="0"/>
              </a:spcBef>
              <a:spcAft>
                <a:spcPct val="0"/>
              </a:spcAft>
              <a:defRPr>
                <a:solidFill>
                  <a:schemeClr val="tx1"/>
                </a:solidFill>
                <a:latin typeface="Calibri" panose="020F0502020204030204" pitchFamily="34" charset="0"/>
              </a:defRPr>
            </a:lvl8pPr>
            <a:lvl9pPr marL="3886200" indent="-228600" defTabSz="457200" fontAlgn="base">
              <a:spcBef>
                <a:spcPct val="0"/>
              </a:spcBef>
              <a:spcAft>
                <a:spcPct val="0"/>
              </a:spcAft>
              <a:defRPr>
                <a:solidFill>
                  <a:schemeClr val="tx1"/>
                </a:solidFill>
                <a:latin typeface="Calibri" panose="020F0502020204030204" pitchFamily="34" charset="0"/>
              </a:defRPr>
            </a:lvl9pPr>
          </a:lstStyle>
          <a:p>
            <a:pPr algn="just" eaLnBrk="1" hangingPunct="1">
              <a:buFont typeface="Wingdings" panose="05000000000000000000" pitchFamily="2" charset="2"/>
              <a:buNone/>
            </a:pPr>
            <a:r>
              <a:rPr lang="ru-RU" altLang="ru-RU" sz="2000" b="1" i="1" dirty="0" smtClean="0">
                <a:solidFill>
                  <a:srgbClr val="FF0000"/>
                </a:solidFill>
                <a:latin typeface="Times New Roman" panose="02020603050405020304" pitchFamily="18" charset="0"/>
                <a:cs typeface="Times New Roman" panose="02020603050405020304" pitchFamily="18" charset="0"/>
              </a:rPr>
              <a:t>Администраторы </a:t>
            </a:r>
            <a:r>
              <a:rPr lang="ru-RU" altLang="ru-RU" sz="2000" b="1" i="1" dirty="0">
                <a:solidFill>
                  <a:srgbClr val="FF0000"/>
                </a:solidFill>
                <a:latin typeface="Times New Roman" panose="02020603050405020304" pitchFamily="18" charset="0"/>
                <a:cs typeface="Times New Roman" panose="02020603050405020304" pitchFamily="18" charset="0"/>
              </a:rPr>
              <a:t>доходов </a:t>
            </a:r>
            <a:r>
              <a:rPr lang="ru-RU" altLang="ru-RU" sz="2000" b="1" i="1" dirty="0">
                <a:latin typeface="Times New Roman" panose="02020603050405020304" pitchFamily="18" charset="0"/>
                <a:cs typeface="Times New Roman" panose="02020603050405020304" pitchFamily="18" charset="0"/>
              </a:rPr>
              <a:t>принимают</a:t>
            </a:r>
            <a:r>
              <a:rPr lang="ru-RU" altLang="ru-RU" sz="2000" b="1" i="1" dirty="0">
                <a:solidFill>
                  <a:srgbClr val="002060"/>
                </a:solidFill>
                <a:latin typeface="Times New Roman" panose="02020603050405020304" pitchFamily="18" charset="0"/>
                <a:cs typeface="Times New Roman" panose="02020603050405020304" pitchFamily="18" charset="0"/>
              </a:rPr>
              <a:t> </a:t>
            </a:r>
            <a:r>
              <a:rPr lang="ru-RU" altLang="ru-RU" sz="2000" b="1" i="1" dirty="0">
                <a:solidFill>
                  <a:srgbClr val="FF0000"/>
                </a:solidFill>
                <a:latin typeface="Times New Roman" panose="02020603050405020304" pitchFamily="18" charset="0"/>
                <a:cs typeface="Times New Roman" panose="02020603050405020304" pitchFamily="18" charset="0"/>
              </a:rPr>
              <a:t>регламент</a:t>
            </a:r>
            <a:r>
              <a:rPr lang="ru-RU" altLang="ru-RU" sz="2000" b="1" dirty="0">
                <a:solidFill>
                  <a:srgbClr val="002060"/>
                </a:solidFill>
                <a:latin typeface="Times New Roman" panose="02020603050405020304" pitchFamily="18" charset="0"/>
                <a:cs typeface="Times New Roman" panose="02020603050405020304" pitchFamily="18" charset="0"/>
              </a:rPr>
              <a:t> </a:t>
            </a:r>
            <a:r>
              <a:rPr lang="ru-RU" altLang="ru-RU" sz="2000" b="1" i="1" dirty="0">
                <a:latin typeface="Times New Roman" panose="02020603050405020304" pitchFamily="18" charset="0"/>
                <a:cs typeface="Times New Roman" panose="02020603050405020304" pitchFamily="18" charset="0"/>
              </a:rPr>
              <a:t>реализации полномочий по администрированию доходов. </a:t>
            </a:r>
            <a:endParaRPr lang="ru-RU" altLang="ru-RU" sz="2000" b="1" i="1" dirty="0" smtClean="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None/>
            </a:pPr>
            <a:r>
              <a:rPr lang="ru-RU" altLang="ru-RU" sz="2000" b="1" i="1" dirty="0" smtClean="0">
                <a:latin typeface="Times New Roman" panose="02020603050405020304" pitchFamily="18" charset="0"/>
                <a:cs typeface="Times New Roman" panose="02020603050405020304" pitchFamily="18" charset="0"/>
              </a:rPr>
              <a:t>Регламентом </a:t>
            </a:r>
            <a:r>
              <a:rPr lang="ru-RU" altLang="ru-RU" sz="2000" b="1" i="1" dirty="0">
                <a:latin typeface="Times New Roman" panose="02020603050405020304" pitchFamily="18" charset="0"/>
                <a:cs typeface="Times New Roman" panose="02020603050405020304" pitchFamily="18" charset="0"/>
              </a:rPr>
              <a:t>устанавливается </a:t>
            </a:r>
            <a:r>
              <a:rPr lang="ru-RU" altLang="ru-RU" sz="2000" b="1" i="1" dirty="0">
                <a:solidFill>
                  <a:schemeClr val="accent3">
                    <a:lumMod val="75000"/>
                  </a:schemeClr>
                </a:solidFill>
                <a:latin typeface="Times New Roman" panose="02020603050405020304" pitchFamily="18" charset="0"/>
                <a:cs typeface="Times New Roman" panose="02020603050405020304" pitchFamily="18" charset="0"/>
              </a:rPr>
              <a:t>перечень мероприятий</a:t>
            </a:r>
            <a:r>
              <a:rPr lang="ru-RU" altLang="ru-RU" sz="2000" b="1" i="1" dirty="0">
                <a:latin typeface="Times New Roman" panose="02020603050405020304" pitchFamily="18" charset="0"/>
                <a:cs typeface="Times New Roman" panose="02020603050405020304" pitchFamily="18" charset="0"/>
              </a:rPr>
              <a:t>, </a:t>
            </a:r>
            <a:r>
              <a:rPr lang="ru-RU" altLang="ru-RU" sz="2000" b="1" i="1" dirty="0" smtClean="0">
                <a:latin typeface="Times New Roman" panose="02020603050405020304" pitchFamily="18" charset="0"/>
                <a:cs typeface="Times New Roman" panose="02020603050405020304" pitchFamily="18" charset="0"/>
              </a:rPr>
              <a:t>в </a:t>
            </a:r>
            <a:r>
              <a:rPr lang="ru-RU" altLang="ru-RU" sz="2000" b="1" i="1" dirty="0" err="1" smtClean="0">
                <a:latin typeface="Times New Roman" panose="02020603050405020304" pitchFamily="18" charset="0"/>
                <a:cs typeface="Times New Roman" panose="02020603050405020304" pitchFamily="18" charset="0"/>
              </a:rPr>
              <a:t>т.ч</a:t>
            </a:r>
            <a:r>
              <a:rPr lang="ru-RU" altLang="ru-RU" sz="2000" b="1" i="1" dirty="0" smtClean="0">
                <a:latin typeface="Times New Roman" panose="02020603050405020304" pitchFamily="18" charset="0"/>
                <a:cs typeface="Times New Roman" panose="02020603050405020304" pitchFamily="18" charset="0"/>
              </a:rPr>
              <a:t>. по </a:t>
            </a:r>
            <a:r>
              <a:rPr lang="ru-RU" altLang="ru-RU" sz="2000" b="1" i="1" u="sng" dirty="0">
                <a:latin typeface="Times New Roman" panose="02020603050405020304" pitchFamily="18" charset="0"/>
                <a:cs typeface="Times New Roman" panose="02020603050405020304" pitchFamily="18" charset="0"/>
              </a:rPr>
              <a:t>недопущению</a:t>
            </a:r>
            <a:r>
              <a:rPr lang="ru-RU" altLang="ru-RU" sz="2000" b="1" i="1" dirty="0">
                <a:latin typeface="Times New Roman" panose="02020603050405020304" pitchFamily="18" charset="0"/>
                <a:cs typeface="Times New Roman" panose="02020603050405020304" pitchFamily="18" charset="0"/>
              </a:rPr>
              <a:t> </a:t>
            </a:r>
            <a:r>
              <a:rPr lang="ru-RU" altLang="ru-RU" sz="2000" b="1" i="1" u="sng" dirty="0">
                <a:latin typeface="Times New Roman" panose="02020603050405020304" pitchFamily="18" charset="0"/>
                <a:cs typeface="Times New Roman" panose="02020603050405020304" pitchFamily="18" charset="0"/>
              </a:rPr>
              <a:t>просроченной</a:t>
            </a:r>
            <a:r>
              <a:rPr lang="ru-RU" altLang="ru-RU" sz="2000" b="1" i="1" dirty="0">
                <a:latin typeface="Times New Roman" panose="02020603050405020304" pitchFamily="18" charset="0"/>
                <a:cs typeface="Times New Roman" panose="02020603050405020304" pitchFamily="18" charset="0"/>
              </a:rPr>
              <a:t> </a:t>
            </a:r>
            <a:r>
              <a:rPr lang="ru-RU" altLang="ru-RU" sz="2000" b="1" i="1" dirty="0" smtClean="0">
                <a:latin typeface="Times New Roman" panose="02020603050405020304" pitchFamily="18" charset="0"/>
                <a:cs typeface="Times New Roman" panose="02020603050405020304" pitchFamily="18" charset="0"/>
              </a:rPr>
              <a:t>ДЗ, </a:t>
            </a:r>
            <a:r>
              <a:rPr lang="ru-RU" altLang="ru-RU" sz="2000" b="1" i="1" dirty="0">
                <a:solidFill>
                  <a:schemeClr val="accent3">
                    <a:lumMod val="75000"/>
                  </a:schemeClr>
                </a:solidFill>
                <a:latin typeface="Times New Roman" panose="02020603050405020304" pitchFamily="18" charset="0"/>
                <a:cs typeface="Times New Roman" panose="02020603050405020304" pitchFamily="18" charset="0"/>
              </a:rPr>
              <a:t>сроки их реализации, ответственные подразделения</a:t>
            </a:r>
            <a:r>
              <a:rPr lang="ru-RU" altLang="ru-RU" sz="2000" b="1" i="1" dirty="0">
                <a:latin typeface="Times New Roman" panose="02020603050405020304" pitchFamily="18" charset="0"/>
                <a:cs typeface="Times New Roman" panose="02020603050405020304" pitchFamily="18" charset="0"/>
              </a:rPr>
              <a:t>. </a:t>
            </a:r>
            <a:endParaRPr lang="ru-RU" altLang="ru-RU" sz="2000" b="1" i="1" dirty="0" smtClean="0">
              <a:latin typeface="Times New Roman" panose="02020603050405020304" pitchFamily="18" charset="0"/>
              <a:cs typeface="Times New Roman" panose="02020603050405020304" pitchFamily="18" charset="0"/>
            </a:endParaRPr>
          </a:p>
          <a:p>
            <a:pPr algn="just"/>
            <a:r>
              <a:rPr lang="ru-RU" altLang="ru-RU" sz="2000" i="1" dirty="0" smtClean="0">
                <a:latin typeface="Times New Roman" panose="02020603050405020304" pitchFamily="18" charset="0"/>
                <a:cs typeface="Times New Roman" panose="02020603050405020304" pitchFamily="18" charset="0"/>
              </a:rPr>
              <a:t>В </a:t>
            </a:r>
            <a:r>
              <a:rPr lang="ru-RU" altLang="ru-RU" sz="2000" i="1" dirty="0">
                <a:latin typeface="Times New Roman" panose="02020603050405020304" pitchFamily="18" charset="0"/>
                <a:cs typeface="Times New Roman" panose="02020603050405020304" pitchFamily="18" charset="0"/>
              </a:rPr>
              <a:t>перечне мероприятий – проведение инвентаризации + мониторинг финансового состояния должника, в том числе в рамках проведения инвентаризации (письмо Минфина России </a:t>
            </a:r>
            <a:r>
              <a:rPr lang="ru-RU" altLang="ru-RU" sz="2000" i="1" dirty="0" smtClean="0">
                <a:latin typeface="Times New Roman" panose="02020603050405020304" pitchFamily="18" charset="0"/>
                <a:cs typeface="Times New Roman" panose="02020603050405020304" pitchFamily="18" charset="0"/>
              </a:rPr>
              <a:t>от </a:t>
            </a:r>
            <a:r>
              <a:rPr lang="ru-RU" altLang="ru-RU" sz="2000" i="1" dirty="0">
                <a:latin typeface="Times New Roman" panose="02020603050405020304" pitchFamily="18" charset="0"/>
                <a:cs typeface="Times New Roman" panose="02020603050405020304" pitchFamily="18" charset="0"/>
              </a:rPr>
              <a:t>07.06.2023 № 02-06-07/52435</a:t>
            </a:r>
            <a:r>
              <a:rPr lang="ru-RU" altLang="ru-RU" sz="2000" b="1" i="1" dirty="0">
                <a:latin typeface="Times New Roman" panose="02020603050405020304" pitchFamily="18" charset="0"/>
                <a:cs typeface="Times New Roman" panose="02020603050405020304" pitchFamily="18" charset="0"/>
              </a:rPr>
              <a:t>). </a:t>
            </a:r>
            <a:endParaRPr lang="ru-RU" altLang="ru-RU" sz="2000" b="1" i="1" dirty="0" smtClean="0">
              <a:latin typeface="Times New Roman" panose="02020603050405020304" pitchFamily="18" charset="0"/>
              <a:cs typeface="Times New Roman" panose="02020603050405020304" pitchFamily="18" charset="0"/>
            </a:endParaRPr>
          </a:p>
          <a:p>
            <a:pPr algn="just" eaLnBrk="1" hangingPunct="1">
              <a:buFont typeface="Wingdings" panose="05000000000000000000" pitchFamily="2" charset="2"/>
              <a:buNone/>
            </a:pPr>
            <a:r>
              <a:rPr lang="ru-RU" altLang="ru-RU" sz="2000" b="1" i="1" dirty="0" smtClean="0">
                <a:solidFill>
                  <a:srgbClr val="002060"/>
                </a:solidFill>
                <a:latin typeface="Times New Roman" panose="02020603050405020304" pitchFamily="18" charset="0"/>
                <a:cs typeface="Times New Roman" panose="02020603050405020304" pitchFamily="18" charset="0"/>
              </a:rPr>
              <a:t>По </a:t>
            </a:r>
            <a:r>
              <a:rPr lang="ru-RU" altLang="ru-RU" sz="2000" b="1" i="1" dirty="0">
                <a:solidFill>
                  <a:srgbClr val="C00000"/>
                </a:solidFill>
                <a:latin typeface="Times New Roman" panose="02020603050405020304" pitchFamily="18" charset="0"/>
                <a:cs typeface="Times New Roman" panose="02020603050405020304" pitchFamily="18" charset="0"/>
              </a:rPr>
              <a:t>просроченной </a:t>
            </a:r>
            <a:r>
              <a:rPr lang="ru-RU" altLang="ru-RU" sz="2000" b="1" i="1" dirty="0" smtClean="0">
                <a:solidFill>
                  <a:srgbClr val="C00000"/>
                </a:solidFill>
                <a:latin typeface="Times New Roman" panose="02020603050405020304" pitchFamily="18" charset="0"/>
                <a:cs typeface="Times New Roman" panose="02020603050405020304" pitchFamily="18" charset="0"/>
              </a:rPr>
              <a:t>ДЗ </a:t>
            </a:r>
            <a:r>
              <a:rPr lang="ru-RU" altLang="ru-RU" sz="2000" b="1" i="1" dirty="0" smtClean="0">
                <a:solidFill>
                  <a:srgbClr val="002060"/>
                </a:solidFill>
                <a:latin typeface="Times New Roman" panose="02020603050405020304" pitchFamily="18" charset="0"/>
                <a:cs typeface="Times New Roman" panose="02020603050405020304" pitchFamily="18" charset="0"/>
              </a:rPr>
              <a:t>в </a:t>
            </a:r>
            <a:r>
              <a:rPr lang="ru-RU" altLang="ru-RU" sz="2000" b="1" i="1" dirty="0">
                <a:solidFill>
                  <a:srgbClr val="002060"/>
                </a:solidFill>
                <a:latin typeface="Times New Roman" panose="02020603050405020304" pitchFamily="18" charset="0"/>
                <a:cs typeface="Times New Roman" panose="02020603050405020304" pitchFamily="18" charset="0"/>
              </a:rPr>
              <a:t>соответствии с регламентом, проводятся:</a:t>
            </a:r>
          </a:p>
        </p:txBody>
      </p:sp>
      <p:sp>
        <p:nvSpPr>
          <p:cNvPr id="7" name="Скругленный прямоугольник 6">
            <a:extLst>
              <a:ext uri="{FF2B5EF4-FFF2-40B4-BE49-F238E27FC236}">
                <a16:creationId xmlns:a16="http://schemas.microsoft.com/office/drawing/2014/main" id="{7540FEAD-FEB3-7D41-D6B7-4201A38E0A0A}"/>
              </a:ext>
            </a:extLst>
          </p:cNvPr>
          <p:cNvSpPr/>
          <p:nvPr/>
        </p:nvSpPr>
        <p:spPr>
          <a:xfrm>
            <a:off x="1167618" y="3849272"/>
            <a:ext cx="6192837" cy="719138"/>
          </a:xfrm>
          <a:prstGeom prst="roundRect">
            <a:avLst>
              <a:gd name="adj" fmla="val 14564"/>
            </a:avLst>
          </a:prstGeom>
          <a:solidFill>
            <a:schemeClr val="accent3">
              <a:lumMod val="20000"/>
              <a:lumOff val="80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ru-RU" altLang="ru-RU" sz="2000" b="1" i="1" dirty="0">
                <a:solidFill>
                  <a:srgbClr val="FF0000"/>
                </a:solidFill>
                <a:latin typeface="Times New Roman" panose="02020603050405020304" pitchFamily="18" charset="0"/>
                <a:cs typeface="Times New Roman" panose="02020603050405020304" pitchFamily="18" charset="0"/>
              </a:rPr>
              <a:t>Претензионная работа </a:t>
            </a:r>
            <a:r>
              <a:rPr lang="ru-RU" altLang="ru-RU" sz="2000" i="1" dirty="0">
                <a:solidFill>
                  <a:schemeClr val="tx1"/>
                </a:solidFill>
                <a:latin typeface="Times New Roman" panose="02020603050405020304" pitchFamily="18" charset="0"/>
                <a:cs typeface="Times New Roman" panose="02020603050405020304" pitchFamily="18" charset="0"/>
              </a:rPr>
              <a:t>(претензии,  переговоры о погашении задолженности)</a:t>
            </a:r>
            <a:endParaRPr lang="ru-RU" sz="2000" i="1" dirty="0">
              <a:solidFill>
                <a:schemeClr val="tx1"/>
              </a:solidFill>
              <a:latin typeface="Times New Roman" panose="02020603050405020304" pitchFamily="18" charset="0"/>
              <a:cs typeface="Times New Roman" panose="02020603050405020304" pitchFamily="18" charset="0"/>
            </a:endParaRPr>
          </a:p>
        </p:txBody>
      </p:sp>
      <p:sp>
        <p:nvSpPr>
          <p:cNvPr id="8" name="Скругленный прямоугольник 7">
            <a:extLst>
              <a:ext uri="{FF2B5EF4-FFF2-40B4-BE49-F238E27FC236}">
                <a16:creationId xmlns:a16="http://schemas.microsoft.com/office/drawing/2014/main" id="{2A34571E-C041-9597-B88E-E8D031FDEAD6}"/>
              </a:ext>
            </a:extLst>
          </p:cNvPr>
          <p:cNvSpPr/>
          <p:nvPr/>
        </p:nvSpPr>
        <p:spPr>
          <a:xfrm>
            <a:off x="2626214" y="4677830"/>
            <a:ext cx="6132513" cy="719138"/>
          </a:xfrm>
          <a:prstGeom prst="roundRect">
            <a:avLst>
              <a:gd name="adj" fmla="val 14564"/>
            </a:avLst>
          </a:prstGeom>
          <a:solidFill>
            <a:schemeClr val="accent3">
              <a:lumMod val="20000"/>
              <a:lumOff val="80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ru-RU" altLang="ru-RU" sz="2000" b="1" i="1" dirty="0">
                <a:solidFill>
                  <a:srgbClr val="FF0000"/>
                </a:solidFill>
                <a:latin typeface="Times New Roman" panose="02020603050405020304" pitchFamily="18" charset="0"/>
                <a:cs typeface="Times New Roman" panose="02020603050405020304" pitchFamily="18" charset="0"/>
              </a:rPr>
              <a:t>Досудебное </a:t>
            </a:r>
            <a:r>
              <a:rPr lang="ru-RU" sz="2000" b="1" i="1" dirty="0">
                <a:solidFill>
                  <a:srgbClr val="FF0000"/>
                </a:solidFill>
                <a:latin typeface="Times New Roman" panose="02020603050405020304" pitchFamily="18" charset="0"/>
                <a:cs typeface="Times New Roman" panose="02020603050405020304" pitchFamily="18" charset="0"/>
              </a:rPr>
              <a:t>урегулирование </a:t>
            </a:r>
            <a:r>
              <a:rPr lang="ru-RU" sz="2000" i="1" dirty="0">
                <a:solidFill>
                  <a:schemeClr val="tx1"/>
                </a:solidFill>
                <a:latin typeface="Times New Roman" panose="02020603050405020304" pitchFamily="18" charset="0"/>
                <a:cs typeface="Times New Roman" panose="02020603050405020304" pitchFamily="18" charset="0"/>
              </a:rPr>
              <a:t>(соглашение о реструктуризации долга)</a:t>
            </a:r>
          </a:p>
        </p:txBody>
      </p:sp>
      <p:sp>
        <p:nvSpPr>
          <p:cNvPr id="9" name="Скругленный прямоугольник 8">
            <a:extLst>
              <a:ext uri="{FF2B5EF4-FFF2-40B4-BE49-F238E27FC236}">
                <a16:creationId xmlns:a16="http://schemas.microsoft.com/office/drawing/2014/main" id="{2DA54959-B631-C4A6-52C2-2C5A6BB847D3}"/>
              </a:ext>
            </a:extLst>
          </p:cNvPr>
          <p:cNvSpPr/>
          <p:nvPr/>
        </p:nvSpPr>
        <p:spPr>
          <a:xfrm>
            <a:off x="4118806" y="5474291"/>
            <a:ext cx="6132513" cy="719138"/>
          </a:xfrm>
          <a:prstGeom prst="roundRect">
            <a:avLst>
              <a:gd name="adj" fmla="val 14564"/>
            </a:avLst>
          </a:prstGeom>
          <a:solidFill>
            <a:schemeClr val="accent3">
              <a:lumMod val="20000"/>
              <a:lumOff val="80000"/>
            </a:schemeClr>
          </a:solidFill>
          <a:ln>
            <a:solidFill>
              <a:schemeClr val="accent1"/>
            </a:solidFill>
          </a:ln>
        </p:spPr>
        <p:style>
          <a:lnRef idx="2">
            <a:schemeClr val="accent6"/>
          </a:lnRef>
          <a:fillRef idx="1">
            <a:schemeClr val="lt1"/>
          </a:fillRef>
          <a:effectRef idx="0">
            <a:schemeClr val="accent6"/>
          </a:effectRef>
          <a:fontRef idx="minor">
            <a:schemeClr val="dk1"/>
          </a:fontRef>
        </p:style>
        <p:txBody>
          <a:bodyPr anchor="ctr"/>
          <a:lstStyle/>
          <a:p>
            <a:pPr algn="ctr">
              <a:defRPr/>
            </a:pPr>
            <a:r>
              <a:rPr lang="ru-RU" altLang="ru-RU" sz="2000" b="1" i="1" dirty="0">
                <a:solidFill>
                  <a:srgbClr val="FF0000"/>
                </a:solidFill>
                <a:latin typeface="Times New Roman" panose="02020603050405020304" pitchFamily="18" charset="0"/>
                <a:cs typeface="Times New Roman" panose="02020603050405020304" pitchFamily="18" charset="0"/>
              </a:rPr>
              <a:t>Судебный процесс и исполнительное производство</a:t>
            </a:r>
            <a:endParaRPr lang="ru-RU" sz="2000" b="1" i="1" dirty="0">
              <a:solidFill>
                <a:srgbClr val="FF0000"/>
              </a:solidFill>
              <a:latin typeface="Times New Roman" panose="02020603050405020304" pitchFamily="18" charset="0"/>
              <a:cs typeface="Times New Roman" panose="02020603050405020304" pitchFamily="18" charset="0"/>
            </a:endParaRPr>
          </a:p>
        </p:txBody>
      </p:sp>
      <p:sp>
        <p:nvSpPr>
          <p:cNvPr id="2" name="Прямоугольник 1"/>
          <p:cNvSpPr/>
          <p:nvPr/>
        </p:nvSpPr>
        <p:spPr>
          <a:xfrm>
            <a:off x="166256" y="6334946"/>
            <a:ext cx="11568544" cy="369332"/>
          </a:xfrm>
          <a:prstGeom prst="rect">
            <a:avLst/>
          </a:prstGeom>
          <a:solidFill>
            <a:schemeClr val="accent3">
              <a:lumMod val="20000"/>
              <a:lumOff val="80000"/>
            </a:schemeClr>
          </a:solidFill>
        </p:spPr>
        <p:txBody>
          <a:bodyPr wrap="square">
            <a:spAutoFit/>
          </a:bodyPr>
          <a:lstStyle/>
          <a:p>
            <a:r>
              <a:rPr lang="ru-RU" altLang="ru-RU" b="1" i="1" dirty="0" smtClean="0">
                <a:latin typeface="Times New Roman" panose="02020603050405020304" pitchFamily="18" charset="0"/>
                <a:cs typeface="Times New Roman" panose="02020603050405020304" pitchFamily="18" charset="0"/>
              </a:rPr>
              <a:t>Письма МФ от </a:t>
            </a:r>
            <a:r>
              <a:rPr lang="ru-RU" altLang="ru-RU" b="1" i="1" dirty="0">
                <a:latin typeface="Times New Roman" panose="02020603050405020304" pitchFamily="18" charset="0"/>
                <a:cs typeface="Times New Roman" panose="02020603050405020304" pitchFamily="18" charset="0"/>
              </a:rPr>
              <a:t>27.08.2024 № 23-00-07/81046, от 27.08.2024 № 23-01-06/81045, от 25.07.2024 № </a:t>
            </a:r>
            <a:r>
              <a:rPr lang="ru-RU" altLang="ru-RU" b="1" i="1" dirty="0" smtClean="0">
                <a:latin typeface="Times New Roman" panose="02020603050405020304" pitchFamily="18" charset="0"/>
                <a:cs typeface="Times New Roman" panose="02020603050405020304" pitchFamily="18" charset="0"/>
              </a:rPr>
              <a:t>23-01-12/6968</a:t>
            </a:r>
            <a:endParaRPr lang="ru-RU" dirty="0"/>
          </a:p>
        </p:txBody>
      </p:sp>
    </p:spTree>
    <p:extLst>
      <p:ext uri="{BB962C8B-B14F-4D97-AF65-F5344CB8AC3E}">
        <p14:creationId xmlns:p14="http://schemas.microsoft.com/office/powerpoint/2010/main" val="36872503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Регламенты АДБ </a:t>
            </a:r>
            <a:r>
              <a:rPr lang="ru-RU" dirty="0"/>
              <a:t>– для всех уровней бюджетов!</a:t>
            </a:r>
          </a:p>
        </p:txBody>
      </p:sp>
      <p:graphicFrame>
        <p:nvGraphicFramePr>
          <p:cNvPr id="5" name="Таблица 4"/>
          <p:cNvGraphicFramePr>
            <a:graphicFrameLocks noGrp="1"/>
          </p:cNvGraphicFramePr>
          <p:nvPr/>
        </p:nvGraphicFramePr>
        <p:xfrm>
          <a:off x="1607127" y="2256464"/>
          <a:ext cx="9047018" cy="2759456"/>
        </p:xfrm>
        <a:graphic>
          <a:graphicData uri="http://schemas.openxmlformats.org/drawingml/2006/table">
            <a:tbl>
              <a:tblPr firstRow="1" firstCol="1" bandRow="1">
                <a:tableStyleId>{5C22544A-7EE6-4342-B048-85BDC9FD1C3A}</a:tableStyleId>
              </a:tblPr>
              <a:tblGrid>
                <a:gridCol w="4523025">
                  <a:extLst>
                    <a:ext uri="{9D8B030D-6E8A-4147-A177-3AD203B41FA5}">
                      <a16:colId xmlns:a16="http://schemas.microsoft.com/office/drawing/2014/main" val="2712232305"/>
                    </a:ext>
                  </a:extLst>
                </a:gridCol>
                <a:gridCol w="4523993">
                  <a:extLst>
                    <a:ext uri="{9D8B030D-6E8A-4147-A177-3AD203B41FA5}">
                      <a16:colId xmlns:a16="http://schemas.microsoft.com/office/drawing/2014/main" val="10351973"/>
                    </a:ext>
                  </a:extLst>
                </a:gridCol>
              </a:tblGrid>
              <a:tr h="0">
                <a:tc>
                  <a:txBody>
                    <a:bodyPr/>
                    <a:lstStyle/>
                    <a:p>
                      <a:pPr algn="ctr">
                        <a:lnSpc>
                          <a:spcPct val="150000"/>
                        </a:lnSpc>
                        <a:spcAft>
                          <a:spcPts val="0"/>
                        </a:spcAft>
                      </a:pPr>
                      <a:r>
                        <a:rPr lang="ru-RU" sz="1800" dirty="0">
                          <a:effectLst/>
                        </a:rPr>
                        <a:t>КАК БЫЛО</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0"/>
                        </a:spcAft>
                      </a:pPr>
                      <a:r>
                        <a:rPr lang="ru-RU" sz="1800" dirty="0">
                          <a:effectLst/>
                        </a:rPr>
                        <a:t>КАК СТАЛО СЕЙЧАС</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53567344"/>
                  </a:ext>
                </a:extLst>
              </a:tr>
              <a:tr h="0">
                <a:tc>
                  <a:txBody>
                    <a:bodyPr/>
                    <a:lstStyle/>
                    <a:p>
                      <a:pPr algn="just">
                        <a:lnSpc>
                          <a:spcPct val="107000"/>
                        </a:lnSpc>
                        <a:spcAft>
                          <a:spcPts val="0"/>
                        </a:spcAft>
                      </a:pPr>
                      <a:r>
                        <a:rPr lang="ru-RU" sz="1800" dirty="0">
                          <a:solidFill>
                            <a:schemeClr val="tx1"/>
                          </a:solidFill>
                          <a:effectLst/>
                        </a:rPr>
                        <a:t>Постановление </a:t>
                      </a:r>
                      <a:r>
                        <a:rPr lang="ru-RU" sz="1800" dirty="0" smtClean="0">
                          <a:solidFill>
                            <a:schemeClr val="tx1"/>
                          </a:solidFill>
                          <a:effectLst/>
                        </a:rPr>
                        <a:t>Правительства </a:t>
                      </a:r>
                      <a:r>
                        <a:rPr lang="ru-RU" sz="1800" dirty="0">
                          <a:solidFill>
                            <a:schemeClr val="tx1"/>
                          </a:solidFill>
                          <a:effectLst/>
                        </a:rPr>
                        <a:t>РФ № 995 </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0"/>
                        </a:spcAft>
                      </a:pPr>
                      <a:r>
                        <a:rPr lang="ru-RU" sz="1800" b="0" dirty="0" smtClean="0">
                          <a:effectLst/>
                        </a:rPr>
                        <a:t>п</a:t>
                      </a:r>
                      <a:r>
                        <a:rPr lang="ru-RU" sz="1800" b="1" dirty="0" smtClean="0">
                          <a:effectLst/>
                        </a:rPr>
                        <a:t>. 2 </a:t>
                      </a:r>
                      <a:r>
                        <a:rPr lang="ru-RU" sz="1800" b="1" dirty="0">
                          <a:effectLst/>
                        </a:rPr>
                        <a:t>ст.160.1 БК РФ </a:t>
                      </a:r>
                      <a:r>
                        <a:rPr lang="ru-RU" sz="1800" dirty="0">
                          <a:effectLst/>
                        </a:rPr>
                        <a:t>(ред. Закона от 13.07.2024 № 177-ФЗ</a:t>
                      </a:r>
                      <a:r>
                        <a:rPr lang="ru-RU" sz="1800" dirty="0" smtClean="0">
                          <a:effectLst/>
                        </a:rPr>
                        <a:t>)</a:t>
                      </a:r>
                    </a:p>
                    <a:p>
                      <a:pPr algn="ctr">
                        <a:lnSpc>
                          <a:spcPct val="107000"/>
                        </a:lnSpc>
                        <a:spcAft>
                          <a:spcPts val="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525760406"/>
                  </a:ext>
                </a:extLst>
              </a:tr>
              <a:tr h="0">
                <a:tc>
                  <a:txBody>
                    <a:bodyPr/>
                    <a:lstStyle/>
                    <a:p>
                      <a:pPr algn="ctr">
                        <a:lnSpc>
                          <a:spcPct val="107000"/>
                        </a:lnSpc>
                        <a:spcAft>
                          <a:spcPts val="0"/>
                        </a:spcAft>
                      </a:pPr>
                      <a:r>
                        <a:rPr lang="ru-RU" sz="1800" dirty="0">
                          <a:solidFill>
                            <a:schemeClr val="tx1"/>
                          </a:solidFill>
                          <a:effectLst/>
                        </a:rPr>
                        <a:t>АДБ федерального уровня</a:t>
                      </a:r>
                    </a:p>
                    <a:p>
                      <a:pPr algn="ctr">
                        <a:lnSpc>
                          <a:spcPct val="107000"/>
                        </a:lnSpc>
                        <a:spcAft>
                          <a:spcPts val="0"/>
                        </a:spcAft>
                      </a:pPr>
                      <a:r>
                        <a:rPr lang="ru-RU" sz="1800" b="0" dirty="0">
                          <a:solidFill>
                            <a:schemeClr val="tx1"/>
                          </a:solidFill>
                          <a:effectLst/>
                        </a:rPr>
                        <a:t>устанавливали Регламенты</a:t>
                      </a:r>
                      <a:r>
                        <a:rPr lang="ru-RU" sz="1800" dirty="0">
                          <a:solidFill>
                            <a:schemeClr val="tx1"/>
                          </a:solidFill>
                          <a:effectLst/>
                        </a:rPr>
                        <a:t>*</a:t>
                      </a:r>
                    </a:p>
                    <a:p>
                      <a:pPr algn="ctr">
                        <a:lnSpc>
                          <a:spcPct val="107000"/>
                        </a:lnSpc>
                        <a:spcAft>
                          <a:spcPts val="0"/>
                        </a:spcAft>
                      </a:pPr>
                      <a:r>
                        <a:rPr lang="ru-RU" sz="1800" dirty="0">
                          <a:solidFill>
                            <a:schemeClr val="tx1"/>
                          </a:solidFill>
                          <a:effectLst/>
                        </a:rPr>
                        <a:t> </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0"/>
                        </a:spcAft>
                      </a:pPr>
                      <a:r>
                        <a:rPr lang="ru-RU" sz="1800" b="1" dirty="0">
                          <a:effectLst/>
                        </a:rPr>
                        <a:t>АДБ всех уровней </a:t>
                      </a:r>
                      <a:r>
                        <a:rPr lang="ru-RU" sz="1800" dirty="0">
                          <a:effectLst/>
                        </a:rPr>
                        <a:t>бюджетов бюджетной системы РФ </a:t>
                      </a:r>
                      <a:r>
                        <a:rPr lang="ru-RU" sz="1800" b="1" dirty="0">
                          <a:effectLst/>
                        </a:rPr>
                        <a:t>устанавливают Регламенты</a:t>
                      </a:r>
                      <a:r>
                        <a:rPr lang="ru-RU" sz="1800" dirty="0">
                          <a:effectLst/>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69541882"/>
                  </a:ext>
                </a:extLst>
              </a:tr>
              <a:tr h="0">
                <a:tc gridSpan="2">
                  <a:txBody>
                    <a:bodyPr/>
                    <a:lstStyle/>
                    <a:p>
                      <a:pPr algn="ctr">
                        <a:lnSpc>
                          <a:spcPct val="107000"/>
                        </a:lnSpc>
                        <a:spcAft>
                          <a:spcPts val="0"/>
                        </a:spcAft>
                      </a:pPr>
                      <a:r>
                        <a:rPr lang="ru-RU" sz="1800" dirty="0">
                          <a:effectLst/>
                        </a:rPr>
                        <a:t>* разрабатывают в соответствии с Основными требованиями, утв. приказом Минфина России от 18.11.2022 № 172н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extLst>
                  <a:ext uri="{0D108BD9-81ED-4DB2-BD59-A6C34878D82A}">
                    <a16:rowId xmlns:a16="http://schemas.microsoft.com/office/drawing/2014/main" val="2429993985"/>
                  </a:ext>
                </a:extLst>
              </a:tr>
            </a:tbl>
          </a:graphicData>
        </a:graphic>
      </p:graphicFrame>
      <p:sp>
        <p:nvSpPr>
          <p:cNvPr id="6" name="Прямоугольник 5"/>
          <p:cNvSpPr/>
          <p:nvPr/>
        </p:nvSpPr>
        <p:spPr>
          <a:xfrm>
            <a:off x="1607127" y="740408"/>
            <a:ext cx="9047018" cy="1392625"/>
          </a:xfrm>
          <a:prstGeom prst="rect">
            <a:avLst/>
          </a:prstGeom>
        </p:spPr>
        <p:txBody>
          <a:bodyPr wrap="square">
            <a:spAutoFit/>
          </a:bodyPr>
          <a:lstStyle/>
          <a:p>
            <a:pPr indent="342900" algn="just">
              <a:lnSpc>
                <a:spcPct val="107000"/>
              </a:lnSpc>
              <a:spcAft>
                <a:spcPts val="0"/>
              </a:spcAft>
            </a:pPr>
            <a:r>
              <a:rPr lang="ru-RU" sz="1600" dirty="0">
                <a:latin typeface="Times New Roman" panose="02020603050405020304" pitchFamily="18" charset="0"/>
                <a:ea typeface="Calibri" panose="020F0502020204030204" pitchFamily="34" charset="0"/>
                <a:cs typeface="Times New Roman" panose="02020603050405020304" pitchFamily="18" charset="0"/>
              </a:rPr>
              <a:t>Формирование </a:t>
            </a:r>
            <a:r>
              <a:rPr lang="ru-RU" sz="1600" b="1" dirty="0">
                <a:latin typeface="Times New Roman" panose="02020603050405020304" pitchFamily="18" charset="0"/>
                <a:ea typeface="Calibri" panose="020F0502020204030204" pitchFamily="34" charset="0"/>
                <a:cs typeface="Times New Roman" panose="02020603050405020304" pitchFamily="18" charset="0"/>
              </a:rPr>
              <a:t>единообразного подхода</a:t>
            </a:r>
            <a:r>
              <a:rPr lang="ru-RU" sz="1600" dirty="0">
                <a:latin typeface="Times New Roman" panose="02020603050405020304" pitchFamily="18" charset="0"/>
                <a:ea typeface="Calibri" panose="020F0502020204030204" pitchFamily="34" charset="0"/>
                <a:cs typeface="Times New Roman" panose="02020603050405020304" pitchFamily="18" charset="0"/>
              </a:rPr>
              <a:t> к работе с ДЗ по доходам бюджетов на всех уровнях бюджетов бюджетной системы </a:t>
            </a:r>
            <a:r>
              <a:rPr lang="ru-RU" sz="1600" dirty="0" smtClean="0">
                <a:latin typeface="Times New Roman" panose="02020603050405020304" pitchFamily="18" charset="0"/>
                <a:ea typeface="Calibri" panose="020F0502020204030204" pitchFamily="34" charset="0"/>
                <a:cs typeface="Times New Roman" panose="02020603050405020304" pitchFamily="18" charset="0"/>
              </a:rPr>
              <a:t>РФ.</a:t>
            </a:r>
            <a:endParaRPr lang="ru-RU" sz="1600" dirty="0" smtClean="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07000"/>
              </a:lnSpc>
              <a:spcAft>
                <a:spcPts val="0"/>
              </a:spcAft>
            </a:pPr>
            <a:r>
              <a:rPr lang="ru-RU" sz="1600" dirty="0" smtClean="0">
                <a:latin typeface="Times New Roman" panose="02020603050405020304" pitchFamily="18" charset="0"/>
                <a:ea typeface="Calibri" panose="020F0502020204030204" pitchFamily="34" charset="0"/>
              </a:rPr>
              <a:t>БК </a:t>
            </a:r>
            <a:r>
              <a:rPr lang="ru-RU" sz="1600" dirty="0">
                <a:latin typeface="Times New Roman" panose="02020603050405020304" pitchFamily="18" charset="0"/>
                <a:ea typeface="Calibri" panose="020F0502020204030204" pitchFamily="34" charset="0"/>
              </a:rPr>
              <a:t>РФ с 13 июля 2024 года </a:t>
            </a:r>
            <a:r>
              <a:rPr lang="ru-RU" sz="1600" b="1" dirty="0">
                <a:latin typeface="Times New Roman" panose="02020603050405020304" pitchFamily="18" charset="0"/>
                <a:ea typeface="Calibri" panose="020F0502020204030204" pitchFamily="34" charset="0"/>
              </a:rPr>
              <a:t>установлено полномочие АДБ по установлению Регламента </a:t>
            </a:r>
            <a:r>
              <a:rPr lang="ru-RU" sz="1600" dirty="0">
                <a:latin typeface="Times New Roman" panose="02020603050405020304" pitchFamily="18" charset="0"/>
                <a:ea typeface="Calibri" panose="020F0502020204030204" pitchFamily="34" charset="0"/>
              </a:rPr>
              <a:t>реализации полномочий </a:t>
            </a:r>
            <a:r>
              <a:rPr lang="ru-RU" sz="1600" b="1" dirty="0">
                <a:latin typeface="Times New Roman" panose="02020603050405020304" pitchFamily="18" charset="0"/>
                <a:ea typeface="Calibri" panose="020F0502020204030204" pitchFamily="34" charset="0"/>
              </a:rPr>
              <a:t>по взысканию ДЗ по платежам в бюджет </a:t>
            </a:r>
            <a:r>
              <a:rPr lang="ru-RU" sz="1600" b="1" dirty="0" smtClean="0">
                <a:latin typeface="Times New Roman" panose="02020603050405020304" pitchFamily="18" charset="0"/>
                <a:ea typeface="Calibri" panose="020F0502020204030204" pitchFamily="34" charset="0"/>
              </a:rPr>
              <a:t> </a:t>
            </a:r>
            <a:r>
              <a:rPr lang="ru-RU" sz="1600" dirty="0" smtClean="0">
                <a:latin typeface="Times New Roman" panose="02020603050405020304" pitchFamily="18" charset="0"/>
                <a:ea typeface="Calibri" panose="020F0502020204030204" pitchFamily="34" charset="0"/>
              </a:rPr>
              <a:t>пеням </a:t>
            </a:r>
            <a:r>
              <a:rPr lang="ru-RU" sz="1600" dirty="0">
                <a:latin typeface="Times New Roman" panose="02020603050405020304" pitchFamily="18" charset="0"/>
                <a:ea typeface="Calibri" panose="020F0502020204030204" pitchFamily="34" charset="0"/>
              </a:rPr>
              <a:t>и штрафам по ним, разработанного в соответствии с Общими требованиями</a:t>
            </a:r>
            <a:endParaRPr lang="ru-RU" sz="1600" dirty="0"/>
          </a:p>
        </p:txBody>
      </p:sp>
      <p:sp>
        <p:nvSpPr>
          <p:cNvPr id="7" name="Прямоугольник 6"/>
          <p:cNvSpPr/>
          <p:nvPr/>
        </p:nvSpPr>
        <p:spPr>
          <a:xfrm>
            <a:off x="1607127" y="5078838"/>
            <a:ext cx="9104132" cy="1014380"/>
          </a:xfrm>
          <a:prstGeom prst="rect">
            <a:avLst/>
          </a:prstGeom>
        </p:spPr>
        <p:txBody>
          <a:bodyPr wrap="square">
            <a:spAutoFit/>
          </a:bodyPr>
          <a:lstStyle/>
          <a:p>
            <a:pPr indent="342900" algn="just">
              <a:lnSpc>
                <a:spcPct val="107000"/>
              </a:lnSpc>
              <a:spcAft>
                <a:spcPts val="0"/>
              </a:spcAft>
            </a:pPr>
            <a:r>
              <a:rPr lang="ru-RU" sz="1400" i="1" dirty="0">
                <a:latin typeface="Times New Roman" panose="02020603050405020304" pitchFamily="18" charset="0"/>
                <a:ea typeface="Calibri" panose="020F0502020204030204" pitchFamily="34" charset="0"/>
                <a:cs typeface="Times New Roman" panose="02020603050405020304" pitchFamily="18" charset="0"/>
              </a:rPr>
              <a:t>Постановление Правительства РФ от 29.12.2007 № </a:t>
            </a:r>
            <a:r>
              <a:rPr lang="ru-RU" sz="1400" b="1" i="1" dirty="0">
                <a:latin typeface="Times New Roman" panose="02020603050405020304" pitchFamily="18" charset="0"/>
                <a:ea typeface="Calibri" panose="020F0502020204030204" pitchFamily="34" charset="0"/>
                <a:cs typeface="Times New Roman" panose="02020603050405020304" pitchFamily="18" charset="0"/>
              </a:rPr>
              <a:t>995 </a:t>
            </a:r>
            <a:r>
              <a:rPr lang="ru-RU" sz="1400" i="1" dirty="0">
                <a:latin typeface="Times New Roman" panose="02020603050405020304" pitchFamily="18" charset="0"/>
                <a:ea typeface="Calibri" panose="020F0502020204030204" pitchFamily="34" charset="0"/>
                <a:cs typeface="Times New Roman" panose="02020603050405020304" pitchFamily="18" charset="0"/>
              </a:rPr>
              <a:t>(ред. от </a:t>
            </a:r>
            <a:r>
              <a:rPr lang="ru-RU" sz="1400" b="1" i="1" dirty="0">
                <a:latin typeface="Times New Roman" panose="02020603050405020304" pitchFamily="18" charset="0"/>
                <a:ea typeface="Calibri" panose="020F0502020204030204" pitchFamily="34" charset="0"/>
                <a:cs typeface="Times New Roman" panose="02020603050405020304" pitchFamily="18" charset="0"/>
              </a:rPr>
              <a:t>25.04.2024)</a:t>
            </a:r>
            <a:r>
              <a:rPr lang="ru-RU" sz="1400" i="1" dirty="0">
                <a:latin typeface="Times New Roman" panose="02020603050405020304" pitchFamily="18" charset="0"/>
                <a:ea typeface="Calibri" panose="020F0502020204030204" pitchFamily="34" charset="0"/>
                <a:cs typeface="Times New Roman" panose="02020603050405020304" pitchFamily="18" charset="0"/>
              </a:rPr>
              <a:t> "О порядке осуществления </a:t>
            </a:r>
            <a:r>
              <a:rPr lang="ru-RU" sz="1400" b="1" i="1" dirty="0">
                <a:latin typeface="Times New Roman" panose="02020603050405020304" pitchFamily="18" charset="0"/>
                <a:ea typeface="Calibri" panose="020F0502020204030204" pitchFamily="34" charset="0"/>
                <a:cs typeface="Times New Roman" panose="02020603050405020304" pitchFamily="18" charset="0"/>
              </a:rPr>
              <a:t>федеральными</a:t>
            </a:r>
            <a:r>
              <a:rPr lang="ru-RU" sz="1400" i="1" dirty="0">
                <a:latin typeface="Times New Roman" panose="02020603050405020304" pitchFamily="18" charset="0"/>
                <a:ea typeface="Calibri" panose="020F0502020204030204" pitchFamily="34" charset="0"/>
                <a:cs typeface="Times New Roman" panose="02020603050405020304" pitchFamily="18" charset="0"/>
              </a:rPr>
              <a:t> органами </a:t>
            </a:r>
            <a:r>
              <a:rPr lang="ru-RU" sz="1400" i="1" dirty="0" err="1">
                <a:latin typeface="Times New Roman" panose="02020603050405020304" pitchFamily="18" charset="0"/>
                <a:ea typeface="Calibri" panose="020F0502020204030204" pitchFamily="34" charset="0"/>
                <a:cs typeface="Times New Roman" panose="02020603050405020304" pitchFamily="18" charset="0"/>
              </a:rPr>
              <a:t>госвласти</a:t>
            </a:r>
            <a:r>
              <a:rPr lang="ru-RU" sz="1400" i="1" dirty="0">
                <a:latin typeface="Times New Roman" panose="02020603050405020304" pitchFamily="18" charset="0"/>
                <a:ea typeface="Calibri" panose="020F0502020204030204" pitchFamily="34" charset="0"/>
                <a:cs typeface="Times New Roman" panose="02020603050405020304" pitchFamily="18" charset="0"/>
              </a:rPr>
              <a:t> (госорганами), органами управления ГВФ РФ и (или) находящимися в их ведении казенными учреждениями, а также </a:t>
            </a:r>
            <a:r>
              <a:rPr lang="ru-RU" sz="1400" i="1" dirty="0" err="1" smtClean="0">
                <a:latin typeface="Times New Roman" panose="02020603050405020304" pitchFamily="18" charset="0"/>
                <a:ea typeface="Calibri" panose="020F0502020204030204" pitchFamily="34" charset="0"/>
                <a:cs typeface="Times New Roman" panose="02020603050405020304" pitchFamily="18" charset="0"/>
              </a:rPr>
              <a:t>госкорпорациями</a:t>
            </a:r>
            <a:r>
              <a:rPr lang="ru-RU" sz="1400" i="1" dirty="0">
                <a:latin typeface="Times New Roman" panose="02020603050405020304" pitchFamily="18" charset="0"/>
                <a:ea typeface="Calibri" panose="020F0502020204030204" pitchFamily="34" charset="0"/>
                <a:cs typeface="Times New Roman" panose="02020603050405020304" pitchFamily="18" charset="0"/>
              </a:rPr>
              <a:t>, публично-правовыми компаниями и Центральным банком РФ бюджетных </a:t>
            </a:r>
            <a:r>
              <a:rPr lang="ru-RU" sz="1400" b="1" i="1" dirty="0">
                <a:latin typeface="Times New Roman" panose="02020603050405020304" pitchFamily="18" charset="0"/>
                <a:ea typeface="Calibri" panose="020F0502020204030204" pitchFamily="34" charset="0"/>
                <a:cs typeface="Times New Roman" panose="02020603050405020304" pitchFamily="18" charset="0"/>
              </a:rPr>
              <a:t>полномочий </a:t>
            </a:r>
            <a:r>
              <a:rPr lang="ru-RU" sz="1400" b="1" i="1" dirty="0" err="1" smtClean="0">
                <a:latin typeface="Times New Roman" panose="02020603050405020304" pitchFamily="18" charset="0"/>
                <a:ea typeface="Calibri" panose="020F0502020204030204" pitchFamily="34" charset="0"/>
                <a:cs typeface="Times New Roman" panose="02020603050405020304" pitchFamily="18" charset="0"/>
              </a:rPr>
              <a:t>ГлАДБ</a:t>
            </a:r>
            <a:r>
              <a:rPr lang="ru-RU" sz="1400" b="1" i="1"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1400" i="1" dirty="0" smtClean="0">
                <a:latin typeface="Times New Roman" panose="02020603050405020304" pitchFamily="18" charset="0"/>
                <a:ea typeface="Calibri" panose="020F0502020204030204" pitchFamily="34" charset="0"/>
                <a:cs typeface="Times New Roman" panose="02020603050405020304" pitchFamily="18" charset="0"/>
              </a:rPr>
              <a:t>бюджетной </a:t>
            </a:r>
            <a:r>
              <a:rPr lang="ru-RU" sz="1400" i="1" dirty="0">
                <a:latin typeface="Times New Roman" panose="02020603050405020304" pitchFamily="18" charset="0"/>
                <a:ea typeface="Calibri" panose="020F0502020204030204" pitchFamily="34" charset="0"/>
                <a:cs typeface="Times New Roman" panose="02020603050405020304" pitchFamily="18" charset="0"/>
              </a:rPr>
              <a:t>системы РФ".</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26447272"/>
      </p:ext>
    </p:extLst>
  </p:cSld>
  <p:clrMapOvr>
    <a:masterClrMapping/>
  </p:clrMapOvr>
  <p:transition advClick="0"/>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Прямоугольник 16"/>
          <p:cNvSpPr/>
          <p:nvPr/>
        </p:nvSpPr>
        <p:spPr>
          <a:xfrm>
            <a:off x="1884771" y="5265785"/>
            <a:ext cx="9126803" cy="1452823"/>
          </a:xfrm>
          <a:prstGeom prst="rect">
            <a:avLst/>
          </a:prstGeom>
          <a:gradFill flip="none" rotWithShape="1">
            <a:gsLst>
              <a:gs pos="0">
                <a:srgbClr val="C3D69B">
                  <a:tint val="66000"/>
                  <a:satMod val="160000"/>
                </a:srgbClr>
              </a:gs>
              <a:gs pos="28000">
                <a:srgbClr val="C3D69B">
                  <a:tint val="44500"/>
                  <a:satMod val="160000"/>
                </a:srgbClr>
              </a:gs>
              <a:gs pos="100000">
                <a:srgbClr val="C3D69B">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937" dirty="0">
              <a:solidFill>
                <a:schemeClr val="tx1"/>
              </a:solidFill>
              <a:latin typeface="Trebuchet MS" panose="020B0603020202020204" pitchFamily="34" charset="0"/>
            </a:endParaRPr>
          </a:p>
        </p:txBody>
      </p:sp>
      <p:sp>
        <p:nvSpPr>
          <p:cNvPr id="7" name="TextBox 6"/>
          <p:cNvSpPr txBox="1"/>
          <p:nvPr/>
        </p:nvSpPr>
        <p:spPr>
          <a:xfrm>
            <a:off x="1707145" y="308075"/>
            <a:ext cx="8752770" cy="369332"/>
          </a:xfrm>
          <a:prstGeom prst="rect">
            <a:avLst/>
          </a:prstGeom>
          <a:noFill/>
        </p:spPr>
        <p:txBody>
          <a:bodyPr wrap="square" rtlCol="0">
            <a:spAutoFit/>
          </a:bodyPr>
          <a:lstStyle/>
          <a:p>
            <a:pPr algn="ctr">
              <a:defRPr/>
            </a:pPr>
            <a:r>
              <a:rPr lang="ru-RU"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Проблемы управления </a:t>
            </a:r>
            <a:r>
              <a:rPr lang="ru-RU" b="1" dirty="0">
                <a:solidFill>
                  <a:srgbClr val="C00000"/>
                </a:solidFill>
                <a:latin typeface="Trebuchet MS" panose="020B0603020202020204" pitchFamily="34" charset="0"/>
                <a:ea typeface="Source Sans Pro Semibold" panose="020B0603030403020204" pitchFamily="34" charset="0"/>
                <a:cs typeface="Aparajita" panose="020B0604020202020204" pitchFamily="34" charset="0"/>
              </a:rPr>
              <a:t>дебиторской задолженностью по доходам </a:t>
            </a:r>
            <a:r>
              <a:rPr lang="ru-RU"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бюджетов</a:t>
            </a:r>
            <a:endParaRPr lang="ru-RU" sz="14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endParaRPr>
          </a:p>
        </p:txBody>
      </p:sp>
      <p:sp>
        <p:nvSpPr>
          <p:cNvPr id="18" name="Номер слайда 6"/>
          <p:cNvSpPr txBox="1">
            <a:spLocks/>
          </p:cNvSpPr>
          <p:nvPr/>
        </p:nvSpPr>
        <p:spPr>
          <a:xfrm>
            <a:off x="9697915" y="1588"/>
            <a:ext cx="762000" cy="366712"/>
          </a:xfrm>
          <a:prstGeom prst="rect">
            <a:avLst/>
          </a:prstGeom>
        </p:spPr>
        <p:txBody>
          <a:bodyPr vert="horz" anchor="b"/>
          <a:lstStyle>
            <a:defPPr>
              <a:defRPr lang="ru-RU"/>
            </a:defPPr>
            <a:lvl1pPr algn="r" rtl="0" fontAlgn="base">
              <a:spcBef>
                <a:spcPct val="0"/>
              </a:spcBef>
              <a:spcAft>
                <a:spcPct val="0"/>
              </a:spcAft>
              <a:defRPr kern="1200">
                <a:solidFill>
                  <a:srgbClr val="FFFFFF"/>
                </a:solidFill>
                <a:latin typeface="+mn-lt"/>
                <a:ea typeface="+mn-ea"/>
                <a:cs typeface="+mn-cs"/>
              </a:defRPr>
            </a:lvl1pPr>
            <a:lvl2pPr marL="457200" algn="l" rtl="0" fontAlgn="base">
              <a:spcBef>
                <a:spcPct val="0"/>
              </a:spcBef>
              <a:spcAft>
                <a:spcPct val="0"/>
              </a:spcAft>
              <a:defRPr kern="1200">
                <a:solidFill>
                  <a:schemeClr val="tx1"/>
                </a:solidFill>
                <a:latin typeface="Georgia" pitchFamily="18" charset="0"/>
                <a:ea typeface="+mn-ea"/>
                <a:cs typeface="+mn-cs"/>
              </a:defRPr>
            </a:lvl2pPr>
            <a:lvl3pPr marL="914400" algn="l" rtl="0" fontAlgn="base">
              <a:spcBef>
                <a:spcPct val="0"/>
              </a:spcBef>
              <a:spcAft>
                <a:spcPct val="0"/>
              </a:spcAft>
              <a:defRPr kern="1200">
                <a:solidFill>
                  <a:schemeClr val="tx1"/>
                </a:solidFill>
                <a:latin typeface="Georgia" pitchFamily="18" charset="0"/>
                <a:ea typeface="+mn-ea"/>
                <a:cs typeface="+mn-cs"/>
              </a:defRPr>
            </a:lvl3pPr>
            <a:lvl4pPr marL="1371600" algn="l" rtl="0" fontAlgn="base">
              <a:spcBef>
                <a:spcPct val="0"/>
              </a:spcBef>
              <a:spcAft>
                <a:spcPct val="0"/>
              </a:spcAft>
              <a:defRPr kern="1200">
                <a:solidFill>
                  <a:schemeClr val="tx1"/>
                </a:solidFill>
                <a:latin typeface="Georgia" pitchFamily="18" charset="0"/>
                <a:ea typeface="+mn-ea"/>
                <a:cs typeface="+mn-cs"/>
              </a:defRPr>
            </a:lvl4pPr>
            <a:lvl5pPr marL="1828800" algn="l" rtl="0" fontAlgn="base">
              <a:spcBef>
                <a:spcPct val="0"/>
              </a:spcBef>
              <a:spcAft>
                <a:spcPct val="0"/>
              </a:spcAft>
              <a:defRPr kern="1200">
                <a:solidFill>
                  <a:schemeClr val="tx1"/>
                </a:solidFill>
                <a:latin typeface="Georgia" pitchFamily="18" charset="0"/>
                <a:ea typeface="+mn-ea"/>
                <a:cs typeface="+mn-cs"/>
              </a:defRPr>
            </a:lvl5pPr>
            <a:lvl6pPr marL="2286000" algn="l" defTabSz="914400" rtl="0" eaLnBrk="1" latinLnBrk="0" hangingPunct="1">
              <a:defRPr kern="1200">
                <a:solidFill>
                  <a:schemeClr val="tx1"/>
                </a:solidFill>
                <a:latin typeface="Georgia" pitchFamily="18" charset="0"/>
                <a:ea typeface="+mn-ea"/>
                <a:cs typeface="+mn-cs"/>
              </a:defRPr>
            </a:lvl6pPr>
            <a:lvl7pPr marL="2743200" algn="l" defTabSz="914400" rtl="0" eaLnBrk="1" latinLnBrk="0" hangingPunct="1">
              <a:defRPr kern="1200">
                <a:solidFill>
                  <a:schemeClr val="tx1"/>
                </a:solidFill>
                <a:latin typeface="Georgia" pitchFamily="18" charset="0"/>
                <a:ea typeface="+mn-ea"/>
                <a:cs typeface="+mn-cs"/>
              </a:defRPr>
            </a:lvl7pPr>
            <a:lvl8pPr marL="3200400" algn="l" defTabSz="914400" rtl="0" eaLnBrk="1" latinLnBrk="0" hangingPunct="1">
              <a:defRPr kern="1200">
                <a:solidFill>
                  <a:schemeClr val="tx1"/>
                </a:solidFill>
                <a:latin typeface="Georgia" pitchFamily="18" charset="0"/>
                <a:ea typeface="+mn-ea"/>
                <a:cs typeface="+mn-cs"/>
              </a:defRPr>
            </a:lvl8pPr>
            <a:lvl9pPr marL="3657600" algn="l" defTabSz="914400" rtl="0" eaLnBrk="1" latinLnBrk="0" hangingPunct="1">
              <a:defRPr kern="1200">
                <a:solidFill>
                  <a:schemeClr val="tx1"/>
                </a:solidFill>
                <a:latin typeface="Georgia" pitchFamily="18" charset="0"/>
                <a:ea typeface="+mn-ea"/>
                <a:cs typeface="+mn-cs"/>
              </a:defRPr>
            </a:lvl9pPr>
          </a:lstStyle>
          <a:p>
            <a:pPr>
              <a:defRPr/>
            </a:pPr>
            <a:fld id="{7C948A7D-6C52-4157-BEA1-1B3B6891AEA4}" type="slidenum">
              <a:rPr lang="ru-RU">
                <a:solidFill>
                  <a:prstClr val="black">
                    <a:tint val="75000"/>
                  </a:prstClr>
                </a:solidFill>
                <a:latin typeface="Arial"/>
              </a:rPr>
              <a:pPr>
                <a:defRPr/>
              </a:pPr>
              <a:t>17</a:t>
            </a:fld>
            <a:endParaRPr lang="ru-RU" dirty="0">
              <a:solidFill>
                <a:prstClr val="black">
                  <a:tint val="75000"/>
                </a:prstClr>
              </a:solidFill>
              <a:latin typeface="Arial"/>
            </a:endParaRPr>
          </a:p>
        </p:txBody>
      </p:sp>
      <p:sp>
        <p:nvSpPr>
          <p:cNvPr id="22" name="Прямоугольник 21"/>
          <p:cNvSpPr/>
          <p:nvPr/>
        </p:nvSpPr>
        <p:spPr>
          <a:xfrm>
            <a:off x="1770474" y="3489344"/>
            <a:ext cx="9257743" cy="1485931"/>
          </a:xfrm>
          <a:prstGeom prst="rect">
            <a:avLst/>
          </a:prstGeom>
          <a:gradFill flip="none" rotWithShape="1">
            <a:gsLst>
              <a:gs pos="0">
                <a:srgbClr val="C3D69B">
                  <a:tint val="66000"/>
                  <a:satMod val="160000"/>
                </a:srgbClr>
              </a:gs>
              <a:gs pos="28000">
                <a:srgbClr val="C3D69B">
                  <a:tint val="44500"/>
                  <a:satMod val="160000"/>
                </a:srgbClr>
              </a:gs>
              <a:gs pos="100000">
                <a:srgbClr val="C3D69B">
                  <a:tint val="23500"/>
                  <a:satMod val="160000"/>
                </a:srgb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ru-RU" sz="937" dirty="0">
              <a:solidFill>
                <a:schemeClr val="tx1"/>
              </a:solidFill>
              <a:latin typeface="Trebuchet MS" panose="020B0603020202020204" pitchFamily="34" charset="0"/>
            </a:endParaRPr>
          </a:p>
        </p:txBody>
      </p:sp>
      <p:sp>
        <p:nvSpPr>
          <p:cNvPr id="23" name="TextBox 22"/>
          <p:cNvSpPr txBox="1"/>
          <p:nvPr/>
        </p:nvSpPr>
        <p:spPr>
          <a:xfrm>
            <a:off x="1919626" y="3461474"/>
            <a:ext cx="8959438" cy="1538883"/>
          </a:xfrm>
          <a:prstGeom prst="rect">
            <a:avLst/>
          </a:prstGeom>
          <a:noFill/>
        </p:spPr>
        <p:txBody>
          <a:bodyPr wrap="square" rtlCol="0">
            <a:spAutoFit/>
          </a:bodyPr>
          <a:lstStyle/>
          <a:p>
            <a:pPr algn="ctr">
              <a:defRPr/>
            </a:pPr>
            <a:r>
              <a:rPr lang="ru-RU" sz="1400" b="1" i="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Письмо Минфина России от 21.04.2023 № 23-01-12/36522</a:t>
            </a:r>
          </a:p>
          <a:p>
            <a:pPr algn="ctr">
              <a:defRPr/>
            </a:pPr>
            <a:endParaRPr lang="ru-RU" sz="6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endParaRPr>
          </a:p>
          <a:p>
            <a:pPr indent="361950" algn="just">
              <a:defRPr/>
            </a:pP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В целях формирования </a:t>
            </a:r>
            <a:r>
              <a:rPr lang="ru-RU" sz="1400" b="1" dirty="0" smtClean="0">
                <a:solidFill>
                  <a:srgbClr val="FF0000"/>
                </a:solidFill>
                <a:latin typeface="Trebuchet MS" panose="020B0603020202020204" pitchFamily="34" charset="0"/>
                <a:ea typeface="Source Sans Pro Semibold" panose="020B0603030403020204" pitchFamily="34" charset="0"/>
                <a:cs typeface="Aparajita" panose="020B0604020202020204" pitchFamily="34" charset="0"/>
              </a:rPr>
              <a:t>ЕДИНООБРАЗНОГО </a:t>
            </a:r>
            <a:r>
              <a:rPr lang="ru-RU" sz="1400" b="1" dirty="0">
                <a:solidFill>
                  <a:srgbClr val="FF0000"/>
                </a:solidFill>
                <a:latin typeface="Trebuchet MS" panose="020B0603020202020204" pitchFamily="34" charset="0"/>
                <a:ea typeface="Source Sans Pro Semibold" panose="020B0603030403020204" pitchFamily="34" charset="0"/>
                <a:cs typeface="Aparajita" panose="020B0604020202020204" pitchFamily="34" charset="0"/>
              </a:rPr>
              <a:t>подхода </a:t>
            </a:r>
            <a:r>
              <a:rPr lang="ru-RU" sz="1200" b="1" dirty="0">
                <a:solidFill>
                  <a:srgbClr val="C00000"/>
                </a:solidFill>
                <a:latin typeface="Trebuchet MS" panose="020B0603020202020204" pitchFamily="34" charset="0"/>
                <a:ea typeface="Source Sans Pro Semibold" panose="020B0603030403020204" pitchFamily="34" charset="0"/>
                <a:cs typeface="Aparajita" panose="020B0604020202020204" pitchFamily="34" charset="0"/>
              </a:rPr>
              <a:t>к работе с </a:t>
            </a:r>
            <a:r>
              <a:rPr lang="ru-RU" sz="1200" b="1" dirty="0" smtClean="0">
                <a:solidFill>
                  <a:srgbClr val="C00000"/>
                </a:solidFill>
                <a:latin typeface="Trebuchet MS" panose="020B0603020202020204" pitchFamily="34" charset="0"/>
                <a:ea typeface="Source Sans Pro Semibold" panose="020B0603030403020204" pitchFamily="34" charset="0"/>
                <a:cs typeface="Aparajita" panose="020B0604020202020204" pitchFamily="34" charset="0"/>
              </a:rPr>
              <a:t>ДЗ по </a:t>
            </a:r>
            <a:r>
              <a:rPr lang="ru-RU" sz="1200" b="1" dirty="0">
                <a:solidFill>
                  <a:srgbClr val="C00000"/>
                </a:solidFill>
                <a:latin typeface="Trebuchet MS" panose="020B0603020202020204" pitchFamily="34" charset="0"/>
                <a:ea typeface="Source Sans Pro Semibold" panose="020B0603030403020204" pitchFamily="34" charset="0"/>
                <a:cs typeface="Aparajita" panose="020B0604020202020204" pitchFamily="34" charset="0"/>
              </a:rPr>
              <a:t>доходам</a:t>
            </a: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 бюджетов в </a:t>
            </a:r>
            <a:r>
              <a:rPr lang="ru-RU" sz="1200" b="1" dirty="0" smtClean="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ФО субъектов </a:t>
            </a: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РФ направлено системное письмо Минфина России </a:t>
            </a:r>
            <a:r>
              <a:rPr lang="ru-RU" sz="1200" b="1" dirty="0">
                <a:solidFill>
                  <a:srgbClr val="2C7C26"/>
                </a:solidFill>
                <a:latin typeface="Trebuchet MS" panose="020B0603020202020204" pitchFamily="34" charset="0"/>
                <a:ea typeface="Source Sans Pro Semibold" panose="020B0603030403020204" pitchFamily="34" charset="0"/>
                <a:cs typeface="Aparajita" panose="020B0604020202020204" pitchFamily="34" charset="0"/>
              </a:rPr>
              <a:t>о целесообразности установления в порядках осуществления бюджетных полномочий ГАДБ</a:t>
            </a: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 являющихся органами гос. власти субъектов РФ, органами управления тер. ГВФ, органами местного самоуправления и (или) находящимися в их ведении КУ, </a:t>
            </a:r>
            <a:r>
              <a:rPr lang="ru-RU" sz="1200" b="1" dirty="0">
                <a:solidFill>
                  <a:srgbClr val="FF0000"/>
                </a:solidFill>
                <a:latin typeface="Trebuchet MS" panose="020B0603020202020204" pitchFamily="34" charset="0"/>
                <a:ea typeface="Source Sans Pro Semibold" panose="020B0603030403020204" pitchFamily="34" charset="0"/>
                <a:cs typeface="Aparajita" panose="020B0604020202020204" pitchFamily="34" charset="0"/>
              </a:rPr>
              <a:t>нормы о необходимости установления соответствующими </a:t>
            </a:r>
            <a:r>
              <a:rPr lang="ru-RU" sz="1200" b="1" dirty="0" smtClean="0">
                <a:solidFill>
                  <a:srgbClr val="FF0000"/>
                </a:solidFill>
                <a:latin typeface="Trebuchet MS" panose="020B0603020202020204" pitchFamily="34" charset="0"/>
                <a:ea typeface="Source Sans Pro Semibold" panose="020B0603030403020204" pitchFamily="34" charset="0"/>
                <a:cs typeface="Aparajita" panose="020B0604020202020204" pitchFamily="34" charset="0"/>
              </a:rPr>
              <a:t>АДБ Регламентов </a:t>
            </a: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реализации полномочий администратора доходов бюджета по взысканию </a:t>
            </a:r>
            <a:r>
              <a:rPr lang="ru-RU" sz="1200" b="1" dirty="0" smtClean="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ДЗ по </a:t>
            </a:r>
            <a:r>
              <a:rPr lang="ru-RU" sz="1200" b="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платежам в бюджет, пеням и штрафам по ним.</a:t>
            </a:r>
          </a:p>
        </p:txBody>
      </p:sp>
      <p:sp>
        <p:nvSpPr>
          <p:cNvPr id="24" name="Прямоугольник 23"/>
          <p:cNvSpPr/>
          <p:nvPr/>
        </p:nvSpPr>
        <p:spPr>
          <a:xfrm>
            <a:off x="1919626" y="3761143"/>
            <a:ext cx="8959438" cy="1251726"/>
          </a:xfrm>
          <a:prstGeom prst="rect">
            <a:avLst/>
          </a:prstGeom>
          <a:noFill/>
          <a:ln w="12700">
            <a:solidFill>
              <a:srgbClr val="003A1A"/>
            </a:solidFill>
            <a:prstDash val="dash"/>
          </a:ln>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marL="243492" indent="-243492" algn="just">
              <a:buFont typeface="Wingdings" panose="05000000000000000000" pitchFamily="2" charset="2"/>
              <a:buChar char="Ø"/>
            </a:pPr>
            <a:endParaRPr lang="ru-RU" sz="1108" dirty="0">
              <a:solidFill>
                <a:prstClr val="black"/>
              </a:solidFill>
              <a:latin typeface="Trebuchet MS" panose="020B0603020202020204" pitchFamily="34" charset="0"/>
            </a:endParaRPr>
          </a:p>
        </p:txBody>
      </p:sp>
      <p:sp>
        <p:nvSpPr>
          <p:cNvPr id="9" name="Полилиния 8"/>
          <p:cNvSpPr/>
          <p:nvPr/>
        </p:nvSpPr>
        <p:spPr>
          <a:xfrm>
            <a:off x="1385455" y="770038"/>
            <a:ext cx="1998043" cy="953988"/>
          </a:xfrm>
          <a:custGeom>
            <a:avLst/>
            <a:gdLst>
              <a:gd name="connsiteX0" fmla="*/ 0 w 1437607"/>
              <a:gd name="connsiteY0" fmla="*/ 239606 h 1437607"/>
              <a:gd name="connsiteX1" fmla="*/ 239606 w 1437607"/>
              <a:gd name="connsiteY1" fmla="*/ 0 h 1437607"/>
              <a:gd name="connsiteX2" fmla="*/ 1198001 w 1437607"/>
              <a:gd name="connsiteY2" fmla="*/ 0 h 1437607"/>
              <a:gd name="connsiteX3" fmla="*/ 1437607 w 1437607"/>
              <a:gd name="connsiteY3" fmla="*/ 239606 h 1437607"/>
              <a:gd name="connsiteX4" fmla="*/ 1437607 w 1437607"/>
              <a:gd name="connsiteY4" fmla="*/ 1198001 h 1437607"/>
              <a:gd name="connsiteX5" fmla="*/ 1198001 w 1437607"/>
              <a:gd name="connsiteY5" fmla="*/ 1437607 h 1437607"/>
              <a:gd name="connsiteX6" fmla="*/ 239606 w 1437607"/>
              <a:gd name="connsiteY6" fmla="*/ 1437607 h 1437607"/>
              <a:gd name="connsiteX7" fmla="*/ 0 w 1437607"/>
              <a:gd name="connsiteY7" fmla="*/ 1198001 h 1437607"/>
              <a:gd name="connsiteX8" fmla="*/ 0 w 1437607"/>
              <a:gd name="connsiteY8" fmla="*/ 239606 h 1437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7607" h="1437607">
                <a:moveTo>
                  <a:pt x="0" y="239606"/>
                </a:moveTo>
                <a:cubicBezTo>
                  <a:pt x="0" y="107275"/>
                  <a:pt x="107275" y="0"/>
                  <a:pt x="239606" y="0"/>
                </a:cubicBezTo>
                <a:lnTo>
                  <a:pt x="1198001" y="0"/>
                </a:lnTo>
                <a:cubicBezTo>
                  <a:pt x="1330332" y="0"/>
                  <a:pt x="1437607" y="107275"/>
                  <a:pt x="1437607" y="239606"/>
                </a:cubicBezTo>
                <a:lnTo>
                  <a:pt x="1437607" y="1198001"/>
                </a:lnTo>
                <a:cubicBezTo>
                  <a:pt x="1437607" y="1330332"/>
                  <a:pt x="1330332" y="1437607"/>
                  <a:pt x="1198001" y="1437607"/>
                </a:cubicBezTo>
                <a:lnTo>
                  <a:pt x="239606" y="1437607"/>
                </a:lnTo>
                <a:cubicBezTo>
                  <a:pt x="107275" y="1437607"/>
                  <a:pt x="0" y="1330332"/>
                  <a:pt x="0" y="1198001"/>
                </a:cubicBezTo>
                <a:lnTo>
                  <a:pt x="0" y="239606"/>
                </a:lnTo>
                <a:close/>
              </a:path>
            </a:pathLst>
          </a:custGeom>
        </p:spPr>
        <p:style>
          <a:lnRef idx="1">
            <a:schemeClr val="accent3"/>
          </a:lnRef>
          <a:fillRef idx="1001">
            <a:schemeClr val="lt2"/>
          </a:fillRef>
          <a:effectRef idx="1">
            <a:schemeClr val="accent3"/>
          </a:effectRef>
          <a:fontRef idx="minor">
            <a:schemeClr val="dk1"/>
          </a:fontRef>
        </p:style>
        <p:txBody>
          <a:bodyPr spcFirstLastPara="0" vert="horz" wrap="square" lIns="131138" tIns="131138" rIns="131138" bIns="131138" numCol="1" spcCol="1270" anchor="ctr" anchorCtr="0">
            <a:noAutofit/>
          </a:bodyPr>
          <a:lstStyle/>
          <a:p>
            <a:pPr algn="ctr" defTabSz="711200">
              <a:lnSpc>
                <a:spcPct val="90000"/>
              </a:lnSpc>
              <a:spcBef>
                <a:spcPct val="0"/>
              </a:spcBef>
              <a:spcAft>
                <a:spcPct val="35000"/>
              </a:spcAft>
            </a:pPr>
            <a:r>
              <a:rPr lang="ru-RU" sz="1400" b="1" dirty="0">
                <a:solidFill>
                  <a:srgbClr val="C00000"/>
                </a:solidFill>
                <a:latin typeface="Trebuchet MS" panose="020B0603020202020204" pitchFamily="34" charset="0"/>
              </a:rPr>
              <a:t>Федеральны</a:t>
            </a:r>
            <a:r>
              <a:rPr lang="ru-RU" sz="1400" b="1" dirty="0">
                <a:latin typeface="Trebuchet MS" panose="020B0603020202020204" pitchFamily="34" charset="0"/>
              </a:rPr>
              <a:t>й</a:t>
            </a:r>
            <a:r>
              <a:rPr lang="ru-RU" sz="1400" dirty="0">
                <a:latin typeface="Trebuchet MS" panose="020B0603020202020204" pitchFamily="34" charset="0"/>
              </a:rPr>
              <a:t> уровень</a:t>
            </a:r>
          </a:p>
        </p:txBody>
      </p:sp>
      <p:sp>
        <p:nvSpPr>
          <p:cNvPr id="10" name="Полилиния 9"/>
          <p:cNvSpPr/>
          <p:nvPr/>
        </p:nvSpPr>
        <p:spPr>
          <a:xfrm>
            <a:off x="3707347" y="770038"/>
            <a:ext cx="7431708" cy="953988"/>
          </a:xfrm>
          <a:custGeom>
            <a:avLst/>
            <a:gdLst>
              <a:gd name="connsiteX0" fmla="*/ 0 w 1437607"/>
              <a:gd name="connsiteY0" fmla="*/ 239606 h 1437607"/>
              <a:gd name="connsiteX1" fmla="*/ 239606 w 1437607"/>
              <a:gd name="connsiteY1" fmla="*/ 0 h 1437607"/>
              <a:gd name="connsiteX2" fmla="*/ 1198001 w 1437607"/>
              <a:gd name="connsiteY2" fmla="*/ 0 h 1437607"/>
              <a:gd name="connsiteX3" fmla="*/ 1437607 w 1437607"/>
              <a:gd name="connsiteY3" fmla="*/ 239606 h 1437607"/>
              <a:gd name="connsiteX4" fmla="*/ 1437607 w 1437607"/>
              <a:gd name="connsiteY4" fmla="*/ 1198001 h 1437607"/>
              <a:gd name="connsiteX5" fmla="*/ 1198001 w 1437607"/>
              <a:gd name="connsiteY5" fmla="*/ 1437607 h 1437607"/>
              <a:gd name="connsiteX6" fmla="*/ 239606 w 1437607"/>
              <a:gd name="connsiteY6" fmla="*/ 1437607 h 1437607"/>
              <a:gd name="connsiteX7" fmla="*/ 0 w 1437607"/>
              <a:gd name="connsiteY7" fmla="*/ 1198001 h 1437607"/>
              <a:gd name="connsiteX8" fmla="*/ 0 w 1437607"/>
              <a:gd name="connsiteY8" fmla="*/ 239606 h 1437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7607" h="1437607">
                <a:moveTo>
                  <a:pt x="0" y="239606"/>
                </a:moveTo>
                <a:cubicBezTo>
                  <a:pt x="0" y="107275"/>
                  <a:pt x="107275" y="0"/>
                  <a:pt x="239606" y="0"/>
                </a:cubicBezTo>
                <a:lnTo>
                  <a:pt x="1198001" y="0"/>
                </a:lnTo>
                <a:cubicBezTo>
                  <a:pt x="1330332" y="0"/>
                  <a:pt x="1437607" y="107275"/>
                  <a:pt x="1437607" y="239606"/>
                </a:cubicBezTo>
                <a:lnTo>
                  <a:pt x="1437607" y="1198001"/>
                </a:lnTo>
                <a:cubicBezTo>
                  <a:pt x="1437607" y="1330332"/>
                  <a:pt x="1330332" y="1437607"/>
                  <a:pt x="1198001" y="1437607"/>
                </a:cubicBezTo>
                <a:lnTo>
                  <a:pt x="239606" y="1437607"/>
                </a:lnTo>
                <a:cubicBezTo>
                  <a:pt x="107275" y="1437607"/>
                  <a:pt x="0" y="1330332"/>
                  <a:pt x="0" y="1198001"/>
                </a:cubicBezTo>
                <a:lnTo>
                  <a:pt x="0" y="239606"/>
                </a:lnTo>
                <a:close/>
              </a:path>
            </a:pathLst>
          </a:custGeom>
          <a:solidFill>
            <a:schemeClr val="accent2">
              <a:lumMod val="20000"/>
              <a:lumOff val="80000"/>
            </a:schemeClr>
          </a:solidFill>
          <a:ln w="9525" cap="flat" cmpd="sng" algn="ctr">
            <a:solidFill>
              <a:schemeClr val="accent3"/>
            </a:solidFill>
            <a:prstDash val="solid"/>
            <a:round/>
            <a:headEnd type="none" w="med" len="med"/>
            <a:tailEnd type="none" w="med" len="med"/>
          </a:ln>
        </p:spPr>
        <p:style>
          <a:lnRef idx="0">
            <a:scrgbClr r="0" g="0" b="0"/>
          </a:lnRef>
          <a:fillRef idx="1001">
            <a:schemeClr val="lt2"/>
          </a:fillRef>
          <a:effectRef idx="0">
            <a:scrgbClr r="0" g="0" b="0"/>
          </a:effectRef>
          <a:fontRef idx="minor">
            <a:schemeClr val="accent3"/>
          </a:fontRef>
        </p:style>
        <p:txBody>
          <a:bodyPr spcFirstLastPara="0" vert="horz" wrap="square" lIns="131138" tIns="131138" rIns="131138" bIns="131138" numCol="1" spcCol="1270" anchor="ctr" anchorCtr="0">
            <a:noAutofit/>
          </a:bodyPr>
          <a:lstStyle/>
          <a:p>
            <a:pPr algn="ctr" defTabSz="711200">
              <a:lnSpc>
                <a:spcPct val="90000"/>
              </a:lnSpc>
              <a:spcAft>
                <a:spcPct val="35000"/>
              </a:spcAft>
            </a:pPr>
            <a:r>
              <a:rPr lang="ru-RU" sz="1400" dirty="0">
                <a:solidFill>
                  <a:schemeClr val="dk1"/>
                </a:solidFill>
                <a:latin typeface="Trebuchet MS" panose="020B0603020202020204" pitchFamily="34" charset="0"/>
              </a:rPr>
              <a:t>В соответствии с </a:t>
            </a:r>
            <a:r>
              <a:rPr lang="ru-RU" sz="1400" b="1" dirty="0">
                <a:solidFill>
                  <a:schemeClr val="dk1"/>
                </a:solidFill>
                <a:latin typeface="Trebuchet MS" panose="020B0603020202020204" pitchFamily="34" charset="0"/>
              </a:rPr>
              <a:t>Постановлением ПРФ № 995</a:t>
            </a:r>
            <a:r>
              <a:rPr lang="ru-RU" sz="1400" dirty="0">
                <a:solidFill>
                  <a:schemeClr val="dk1"/>
                </a:solidFill>
                <a:latin typeface="Trebuchet MS" panose="020B0603020202020204" pitchFamily="34" charset="0"/>
              </a:rPr>
              <a:t>, приказом Минфина России </a:t>
            </a:r>
            <a:br>
              <a:rPr lang="ru-RU" sz="1400" dirty="0">
                <a:solidFill>
                  <a:schemeClr val="dk1"/>
                </a:solidFill>
                <a:latin typeface="Trebuchet MS" panose="020B0603020202020204" pitchFamily="34" charset="0"/>
              </a:rPr>
            </a:br>
            <a:r>
              <a:rPr lang="ru-RU" sz="1400" b="1" dirty="0">
                <a:solidFill>
                  <a:srgbClr val="FF0000"/>
                </a:solidFill>
                <a:latin typeface="Trebuchet MS" panose="020B0603020202020204" pitchFamily="34" charset="0"/>
              </a:rPr>
              <a:t>№ 172н </a:t>
            </a:r>
            <a:r>
              <a:rPr lang="ru-RU" sz="1400" dirty="0">
                <a:solidFill>
                  <a:schemeClr val="dk1"/>
                </a:solidFill>
                <a:latin typeface="Trebuchet MS" panose="020B0603020202020204" pitchFamily="34" charset="0"/>
              </a:rPr>
              <a:t>АДБ федерального уровня </a:t>
            </a:r>
            <a:r>
              <a:rPr lang="ru-RU" sz="1400" dirty="0" smtClean="0">
                <a:solidFill>
                  <a:schemeClr val="dk1"/>
                </a:solidFill>
                <a:latin typeface="Trebuchet MS" panose="020B0603020202020204" pitchFamily="34" charset="0"/>
              </a:rPr>
              <a:t>устанавливали </a:t>
            </a:r>
            <a:r>
              <a:rPr lang="ru-RU" sz="1400" dirty="0">
                <a:solidFill>
                  <a:schemeClr val="dk1"/>
                </a:solidFill>
                <a:latin typeface="Trebuchet MS" panose="020B0603020202020204" pitchFamily="34" charset="0"/>
              </a:rPr>
              <a:t>Регламенты реализации полномочий </a:t>
            </a:r>
            <a:r>
              <a:rPr lang="ru-RU" sz="1400" dirty="0" smtClean="0">
                <a:solidFill>
                  <a:schemeClr val="dk1"/>
                </a:solidFill>
                <a:latin typeface="Trebuchet MS" panose="020B0603020202020204" pitchFamily="34" charset="0"/>
              </a:rPr>
              <a:t>АДБ по </a:t>
            </a:r>
            <a:r>
              <a:rPr lang="ru-RU" sz="1400" dirty="0">
                <a:solidFill>
                  <a:schemeClr val="dk1"/>
                </a:solidFill>
                <a:latin typeface="Trebuchet MS" panose="020B0603020202020204" pitchFamily="34" charset="0"/>
              </a:rPr>
              <a:t>взысканию </a:t>
            </a:r>
            <a:r>
              <a:rPr lang="ru-RU" sz="1400" dirty="0" smtClean="0">
                <a:solidFill>
                  <a:schemeClr val="dk1"/>
                </a:solidFill>
                <a:latin typeface="Trebuchet MS" panose="020B0603020202020204" pitchFamily="34" charset="0"/>
              </a:rPr>
              <a:t>ДЗ по </a:t>
            </a:r>
            <a:r>
              <a:rPr lang="ru-RU" sz="1400" dirty="0">
                <a:solidFill>
                  <a:schemeClr val="dk1"/>
                </a:solidFill>
                <a:latin typeface="Trebuchet MS" panose="020B0603020202020204" pitchFamily="34" charset="0"/>
              </a:rPr>
              <a:t>платежам в бюджет, пеням и штрафам по ним</a:t>
            </a:r>
          </a:p>
        </p:txBody>
      </p:sp>
      <p:sp>
        <p:nvSpPr>
          <p:cNvPr id="11" name="Полилиния 10"/>
          <p:cNvSpPr/>
          <p:nvPr/>
        </p:nvSpPr>
        <p:spPr>
          <a:xfrm>
            <a:off x="1510145" y="1824975"/>
            <a:ext cx="1873353" cy="891572"/>
          </a:xfrm>
          <a:custGeom>
            <a:avLst/>
            <a:gdLst>
              <a:gd name="connsiteX0" fmla="*/ 0 w 1437607"/>
              <a:gd name="connsiteY0" fmla="*/ 239606 h 1437607"/>
              <a:gd name="connsiteX1" fmla="*/ 239606 w 1437607"/>
              <a:gd name="connsiteY1" fmla="*/ 0 h 1437607"/>
              <a:gd name="connsiteX2" fmla="*/ 1198001 w 1437607"/>
              <a:gd name="connsiteY2" fmla="*/ 0 h 1437607"/>
              <a:gd name="connsiteX3" fmla="*/ 1437607 w 1437607"/>
              <a:gd name="connsiteY3" fmla="*/ 239606 h 1437607"/>
              <a:gd name="connsiteX4" fmla="*/ 1437607 w 1437607"/>
              <a:gd name="connsiteY4" fmla="*/ 1198001 h 1437607"/>
              <a:gd name="connsiteX5" fmla="*/ 1198001 w 1437607"/>
              <a:gd name="connsiteY5" fmla="*/ 1437607 h 1437607"/>
              <a:gd name="connsiteX6" fmla="*/ 239606 w 1437607"/>
              <a:gd name="connsiteY6" fmla="*/ 1437607 h 1437607"/>
              <a:gd name="connsiteX7" fmla="*/ 0 w 1437607"/>
              <a:gd name="connsiteY7" fmla="*/ 1198001 h 1437607"/>
              <a:gd name="connsiteX8" fmla="*/ 0 w 1437607"/>
              <a:gd name="connsiteY8" fmla="*/ 239606 h 1437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7607" h="1437607">
                <a:moveTo>
                  <a:pt x="0" y="239606"/>
                </a:moveTo>
                <a:cubicBezTo>
                  <a:pt x="0" y="107275"/>
                  <a:pt x="107275" y="0"/>
                  <a:pt x="239606" y="0"/>
                </a:cubicBezTo>
                <a:lnTo>
                  <a:pt x="1198001" y="0"/>
                </a:lnTo>
                <a:cubicBezTo>
                  <a:pt x="1330332" y="0"/>
                  <a:pt x="1437607" y="107275"/>
                  <a:pt x="1437607" y="239606"/>
                </a:cubicBezTo>
                <a:lnTo>
                  <a:pt x="1437607" y="1198001"/>
                </a:lnTo>
                <a:cubicBezTo>
                  <a:pt x="1437607" y="1330332"/>
                  <a:pt x="1330332" y="1437607"/>
                  <a:pt x="1198001" y="1437607"/>
                </a:cubicBezTo>
                <a:lnTo>
                  <a:pt x="239606" y="1437607"/>
                </a:lnTo>
                <a:cubicBezTo>
                  <a:pt x="107275" y="1437607"/>
                  <a:pt x="0" y="1330332"/>
                  <a:pt x="0" y="1198001"/>
                </a:cubicBezTo>
                <a:lnTo>
                  <a:pt x="0" y="239606"/>
                </a:lnTo>
                <a:close/>
              </a:path>
            </a:pathLst>
          </a:custGeom>
        </p:spPr>
        <p:style>
          <a:lnRef idx="1">
            <a:schemeClr val="accent3"/>
          </a:lnRef>
          <a:fillRef idx="1001">
            <a:schemeClr val="lt2"/>
          </a:fillRef>
          <a:effectRef idx="1">
            <a:schemeClr val="accent3"/>
          </a:effectRef>
          <a:fontRef idx="minor">
            <a:schemeClr val="dk1"/>
          </a:fontRef>
        </p:style>
        <p:txBody>
          <a:bodyPr spcFirstLastPara="0" vert="horz" wrap="square" lIns="131138" tIns="131138" rIns="131138" bIns="131138" numCol="1" spcCol="1270" anchor="ctr" anchorCtr="0">
            <a:noAutofit/>
          </a:bodyPr>
          <a:lstStyle/>
          <a:p>
            <a:pPr algn="ctr" defTabSz="711200">
              <a:lnSpc>
                <a:spcPct val="90000"/>
              </a:lnSpc>
              <a:spcBef>
                <a:spcPct val="0"/>
              </a:spcBef>
              <a:spcAft>
                <a:spcPct val="35000"/>
              </a:spcAft>
            </a:pPr>
            <a:r>
              <a:rPr lang="ru-RU" sz="1400" b="1" dirty="0">
                <a:solidFill>
                  <a:srgbClr val="C00000"/>
                </a:solidFill>
                <a:latin typeface="Trebuchet MS" panose="020B0603020202020204" pitchFamily="34" charset="0"/>
              </a:rPr>
              <a:t>Региональный</a:t>
            </a:r>
            <a:r>
              <a:rPr lang="ru-RU" sz="1400" dirty="0">
                <a:solidFill>
                  <a:srgbClr val="C00000"/>
                </a:solidFill>
                <a:latin typeface="Trebuchet MS" panose="020B0603020202020204" pitchFamily="34" charset="0"/>
              </a:rPr>
              <a:t> </a:t>
            </a:r>
            <a:r>
              <a:rPr lang="ru-RU" sz="1400" dirty="0">
                <a:latin typeface="Trebuchet MS" panose="020B0603020202020204" pitchFamily="34" charset="0"/>
              </a:rPr>
              <a:t>уровень</a:t>
            </a:r>
          </a:p>
        </p:txBody>
      </p:sp>
      <p:sp>
        <p:nvSpPr>
          <p:cNvPr id="12" name="Полилиния 11"/>
          <p:cNvSpPr/>
          <p:nvPr/>
        </p:nvSpPr>
        <p:spPr>
          <a:xfrm>
            <a:off x="3545031" y="1748357"/>
            <a:ext cx="7594024" cy="933517"/>
          </a:xfrm>
          <a:custGeom>
            <a:avLst/>
            <a:gdLst>
              <a:gd name="connsiteX0" fmla="*/ 0 w 1437607"/>
              <a:gd name="connsiteY0" fmla="*/ 239606 h 1437607"/>
              <a:gd name="connsiteX1" fmla="*/ 239606 w 1437607"/>
              <a:gd name="connsiteY1" fmla="*/ 0 h 1437607"/>
              <a:gd name="connsiteX2" fmla="*/ 1198001 w 1437607"/>
              <a:gd name="connsiteY2" fmla="*/ 0 h 1437607"/>
              <a:gd name="connsiteX3" fmla="*/ 1437607 w 1437607"/>
              <a:gd name="connsiteY3" fmla="*/ 239606 h 1437607"/>
              <a:gd name="connsiteX4" fmla="*/ 1437607 w 1437607"/>
              <a:gd name="connsiteY4" fmla="*/ 1198001 h 1437607"/>
              <a:gd name="connsiteX5" fmla="*/ 1198001 w 1437607"/>
              <a:gd name="connsiteY5" fmla="*/ 1437607 h 1437607"/>
              <a:gd name="connsiteX6" fmla="*/ 239606 w 1437607"/>
              <a:gd name="connsiteY6" fmla="*/ 1437607 h 1437607"/>
              <a:gd name="connsiteX7" fmla="*/ 0 w 1437607"/>
              <a:gd name="connsiteY7" fmla="*/ 1198001 h 1437607"/>
              <a:gd name="connsiteX8" fmla="*/ 0 w 1437607"/>
              <a:gd name="connsiteY8" fmla="*/ 239606 h 1437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7607" h="1437607">
                <a:moveTo>
                  <a:pt x="0" y="239606"/>
                </a:moveTo>
                <a:cubicBezTo>
                  <a:pt x="0" y="107275"/>
                  <a:pt x="107275" y="0"/>
                  <a:pt x="239606" y="0"/>
                </a:cubicBezTo>
                <a:lnTo>
                  <a:pt x="1198001" y="0"/>
                </a:lnTo>
                <a:cubicBezTo>
                  <a:pt x="1330332" y="0"/>
                  <a:pt x="1437607" y="107275"/>
                  <a:pt x="1437607" y="239606"/>
                </a:cubicBezTo>
                <a:lnTo>
                  <a:pt x="1437607" y="1198001"/>
                </a:lnTo>
                <a:cubicBezTo>
                  <a:pt x="1437607" y="1330332"/>
                  <a:pt x="1330332" y="1437607"/>
                  <a:pt x="1198001" y="1437607"/>
                </a:cubicBezTo>
                <a:lnTo>
                  <a:pt x="239606" y="1437607"/>
                </a:lnTo>
                <a:cubicBezTo>
                  <a:pt x="107275" y="1437607"/>
                  <a:pt x="0" y="1330332"/>
                  <a:pt x="0" y="1198001"/>
                </a:cubicBezTo>
                <a:lnTo>
                  <a:pt x="0" y="239606"/>
                </a:lnTo>
                <a:close/>
              </a:path>
            </a:pathLst>
          </a:custGeom>
          <a:solidFill>
            <a:schemeClr val="accent2">
              <a:lumMod val="20000"/>
              <a:lumOff val="80000"/>
            </a:schemeClr>
          </a:solidFill>
        </p:spPr>
        <p:style>
          <a:lnRef idx="1">
            <a:schemeClr val="accent3"/>
          </a:lnRef>
          <a:fillRef idx="1001">
            <a:schemeClr val="lt2"/>
          </a:fillRef>
          <a:effectRef idx="1">
            <a:schemeClr val="accent3"/>
          </a:effectRef>
          <a:fontRef idx="minor">
            <a:schemeClr val="dk1"/>
          </a:fontRef>
        </p:style>
        <p:txBody>
          <a:bodyPr spcFirstLastPara="0" vert="horz" wrap="square" lIns="131138" tIns="131138" rIns="131138" bIns="131138" numCol="1" spcCol="1270" anchor="ctr" anchorCtr="0">
            <a:noAutofit/>
          </a:bodyPr>
          <a:lstStyle/>
          <a:p>
            <a:pPr algn="ctr" defTabSz="711200">
              <a:lnSpc>
                <a:spcPct val="90000"/>
              </a:lnSpc>
              <a:spcAft>
                <a:spcPct val="35000"/>
              </a:spcAft>
            </a:pPr>
            <a:r>
              <a:rPr lang="ru-RU" sz="1400" b="1" dirty="0">
                <a:latin typeface="Trebuchet MS" panose="020B0603020202020204" pitchFamily="34" charset="0"/>
              </a:rPr>
              <a:t>Обязанность</a:t>
            </a:r>
            <a:r>
              <a:rPr lang="ru-RU" sz="1400" dirty="0">
                <a:latin typeface="Trebuchet MS" panose="020B0603020202020204" pitchFamily="34" charset="0"/>
              </a:rPr>
              <a:t> по установлению АДБ регионального уровня Регламентов реализации полномочий администратора доходов бюджета по взысканию дебиторской задолженности по платежам в бюджет, пеням и штрафам по ним </a:t>
            </a:r>
            <a:r>
              <a:rPr lang="ru-RU" sz="1400" b="1" dirty="0" smtClean="0">
                <a:solidFill>
                  <a:srgbClr val="C00000"/>
                </a:solidFill>
                <a:latin typeface="Trebuchet MS" panose="020B0603020202020204" pitchFamily="34" charset="0"/>
              </a:rPr>
              <a:t>до 2024 г. </a:t>
            </a:r>
            <a:r>
              <a:rPr lang="ru-RU" sz="1400" b="1" dirty="0" smtClean="0">
                <a:solidFill>
                  <a:srgbClr val="FF0000"/>
                </a:solidFill>
                <a:latin typeface="Trebuchet MS" panose="020B0603020202020204" pitchFamily="34" charset="0"/>
              </a:rPr>
              <a:t>отсутствовала </a:t>
            </a:r>
            <a:endParaRPr lang="ru-RU" sz="1400" dirty="0">
              <a:latin typeface="Trebuchet MS" panose="020B0603020202020204" pitchFamily="34" charset="0"/>
            </a:endParaRPr>
          </a:p>
        </p:txBody>
      </p:sp>
      <p:sp>
        <p:nvSpPr>
          <p:cNvPr id="2" name="Прямоугольник 1"/>
          <p:cNvSpPr/>
          <p:nvPr/>
        </p:nvSpPr>
        <p:spPr>
          <a:xfrm rot="5400000">
            <a:off x="2582263" y="1697217"/>
            <a:ext cx="1925537" cy="71180"/>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15" name="Стрелка вниз 14"/>
          <p:cNvSpPr/>
          <p:nvPr/>
        </p:nvSpPr>
        <p:spPr>
          <a:xfrm>
            <a:off x="5713545" y="4872105"/>
            <a:ext cx="685800" cy="40005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16" name="Прямоугольник 15"/>
          <p:cNvSpPr/>
          <p:nvPr/>
        </p:nvSpPr>
        <p:spPr>
          <a:xfrm>
            <a:off x="2214426" y="5545083"/>
            <a:ext cx="2338144" cy="1074126"/>
          </a:xfrm>
          <a:prstGeom prst="rect">
            <a:avLst/>
          </a:prstGeom>
          <a:noFill/>
          <a:ln w="12700">
            <a:solidFill>
              <a:srgbClr val="003A1A"/>
            </a:solidFill>
            <a:prstDash val="dash"/>
          </a:ln>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r>
              <a:rPr lang="ru-RU" sz="1200" b="1" dirty="0">
                <a:solidFill>
                  <a:srgbClr val="C00000"/>
                </a:solidFill>
                <a:latin typeface="Trebuchet MS" panose="020B0603020202020204" pitchFamily="34" charset="0"/>
              </a:rPr>
              <a:t>устанавливают Регламенты </a:t>
            </a:r>
            <a:r>
              <a:rPr lang="ru-RU" sz="1200" dirty="0">
                <a:solidFill>
                  <a:prstClr val="black"/>
                </a:solidFill>
                <a:latin typeface="Trebuchet MS" panose="020B0603020202020204" pitchFamily="34" charset="0"/>
              </a:rPr>
              <a:t>в соответствии с Общими требованиями, утвержденными приказом </a:t>
            </a:r>
            <a:r>
              <a:rPr lang="ru-RU" sz="1200" b="1" dirty="0">
                <a:solidFill>
                  <a:prstClr val="black"/>
                </a:solidFill>
                <a:latin typeface="Trebuchet MS" panose="020B0603020202020204" pitchFamily="34" charset="0"/>
              </a:rPr>
              <a:t>Минфина России № 172н</a:t>
            </a:r>
          </a:p>
        </p:txBody>
      </p:sp>
      <p:sp>
        <p:nvSpPr>
          <p:cNvPr id="19" name="Прямоугольник 18"/>
          <p:cNvSpPr/>
          <p:nvPr/>
        </p:nvSpPr>
        <p:spPr>
          <a:xfrm>
            <a:off x="4906034" y="5564603"/>
            <a:ext cx="2657872" cy="1076634"/>
          </a:xfrm>
          <a:prstGeom prst="rect">
            <a:avLst/>
          </a:prstGeom>
          <a:noFill/>
          <a:ln w="12700">
            <a:solidFill>
              <a:srgbClr val="003A1A"/>
            </a:solidFill>
            <a:prstDash val="dash"/>
          </a:ln>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r>
              <a:rPr lang="ru-RU" sz="1200" b="1" dirty="0">
                <a:solidFill>
                  <a:prstClr val="black"/>
                </a:solidFill>
                <a:latin typeface="Trebuchet MS" panose="020B0603020202020204" pitchFamily="34" charset="0"/>
              </a:rPr>
              <a:t>устанавливают Регламенты </a:t>
            </a:r>
            <a:r>
              <a:rPr lang="ru-RU" sz="1200" dirty="0">
                <a:solidFill>
                  <a:prstClr val="black"/>
                </a:solidFill>
                <a:latin typeface="Trebuchet MS" panose="020B0603020202020204" pitchFamily="34" charset="0"/>
              </a:rPr>
              <a:t>в соответствии с </a:t>
            </a:r>
            <a:r>
              <a:rPr lang="ru-RU" sz="1200" b="1" dirty="0">
                <a:solidFill>
                  <a:prstClr val="black"/>
                </a:solidFill>
                <a:latin typeface="Trebuchet MS" panose="020B0603020202020204" pitchFamily="34" charset="0"/>
              </a:rPr>
              <a:t>Общими требованиями,</a:t>
            </a:r>
            <a:r>
              <a:rPr lang="ru-RU" sz="1200" dirty="0">
                <a:solidFill>
                  <a:prstClr val="black"/>
                </a:solidFill>
                <a:latin typeface="Trebuchet MS" panose="020B0603020202020204" pitchFamily="34" charset="0"/>
              </a:rPr>
              <a:t> утвержденными </a:t>
            </a:r>
            <a:r>
              <a:rPr lang="ru-RU" sz="1200" b="1" dirty="0">
                <a:solidFill>
                  <a:prstClr val="black"/>
                </a:solidFill>
                <a:latin typeface="Trebuchet MS" panose="020B0603020202020204" pitchFamily="34" charset="0"/>
              </a:rPr>
              <a:t>финансовыми органами </a:t>
            </a:r>
            <a:r>
              <a:rPr lang="ru-RU" sz="1200" dirty="0">
                <a:solidFill>
                  <a:prstClr val="black"/>
                </a:solidFill>
                <a:latin typeface="Trebuchet MS" panose="020B0603020202020204" pitchFamily="34" charset="0"/>
              </a:rPr>
              <a:t>соответствующих субъектов РФ</a:t>
            </a:r>
          </a:p>
        </p:txBody>
      </p:sp>
      <p:sp>
        <p:nvSpPr>
          <p:cNvPr id="4" name="Прямоугольник 3"/>
          <p:cNvSpPr/>
          <p:nvPr/>
        </p:nvSpPr>
        <p:spPr>
          <a:xfrm>
            <a:off x="1884771" y="5219233"/>
            <a:ext cx="8291515" cy="307777"/>
          </a:xfrm>
          <a:prstGeom prst="rect">
            <a:avLst/>
          </a:prstGeom>
        </p:spPr>
        <p:txBody>
          <a:bodyPr wrap="square">
            <a:spAutoFit/>
          </a:bodyPr>
          <a:lstStyle/>
          <a:p>
            <a:pPr algn="ctr">
              <a:defRPr/>
            </a:pPr>
            <a:r>
              <a:rPr lang="ru-RU" sz="1400" b="1" i="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АДБ </a:t>
            </a:r>
            <a:r>
              <a:rPr lang="ru-RU" sz="1400" b="1" i="1" dirty="0">
                <a:solidFill>
                  <a:srgbClr val="C00000"/>
                </a:solidFill>
                <a:latin typeface="Trebuchet MS" panose="020B0603020202020204" pitchFamily="34" charset="0"/>
                <a:ea typeface="Source Sans Pro Semibold" panose="020B0603030403020204" pitchFamily="34" charset="0"/>
                <a:cs typeface="Aparajita" panose="020B0604020202020204" pitchFamily="34" charset="0"/>
              </a:rPr>
              <a:t>регионального</a:t>
            </a:r>
            <a:r>
              <a:rPr lang="ru-RU" sz="1400" b="1" i="1" dirty="0">
                <a:solidFill>
                  <a:srgbClr val="003A1A"/>
                </a:solidFill>
                <a:latin typeface="Trebuchet MS" panose="020B0603020202020204" pitchFamily="34" charset="0"/>
                <a:ea typeface="Source Sans Pro Semibold" panose="020B0603030403020204" pitchFamily="34" charset="0"/>
                <a:cs typeface="Aparajita" panose="020B0604020202020204" pitchFamily="34" charset="0"/>
              </a:rPr>
              <a:t> уровня</a:t>
            </a:r>
          </a:p>
        </p:txBody>
      </p:sp>
      <p:sp>
        <p:nvSpPr>
          <p:cNvPr id="20" name="Прямоугольник 19"/>
          <p:cNvSpPr/>
          <p:nvPr/>
        </p:nvSpPr>
        <p:spPr>
          <a:xfrm>
            <a:off x="7680478" y="5573562"/>
            <a:ext cx="3214523" cy="1076634"/>
          </a:xfrm>
          <a:prstGeom prst="rect">
            <a:avLst/>
          </a:prstGeom>
          <a:noFill/>
          <a:ln w="12700">
            <a:solidFill>
              <a:srgbClr val="003A1A"/>
            </a:solidFill>
            <a:prstDash val="dash"/>
          </a:ln>
        </p:spPr>
        <p:style>
          <a:lnRef idx="2">
            <a:schemeClr val="accent3">
              <a:shade val="50000"/>
            </a:schemeClr>
          </a:lnRef>
          <a:fillRef idx="1">
            <a:schemeClr val="accent3"/>
          </a:fillRef>
          <a:effectRef idx="0">
            <a:schemeClr val="accent3"/>
          </a:effectRef>
          <a:fontRef idx="minor">
            <a:schemeClr val="lt1"/>
          </a:fontRef>
        </p:style>
        <p:txBody>
          <a:bodyPr rtlCol="0" anchor="t" anchorCtr="0"/>
          <a:lstStyle/>
          <a:p>
            <a:pPr algn="ctr"/>
            <a:r>
              <a:rPr lang="ru-RU" sz="1200" b="1" dirty="0">
                <a:solidFill>
                  <a:prstClr val="black"/>
                </a:solidFill>
                <a:latin typeface="Trebuchet MS" panose="020B0603020202020204" pitchFamily="34" charset="0"/>
              </a:rPr>
              <a:t>устанавливают Регламенты </a:t>
            </a:r>
            <a:r>
              <a:rPr lang="ru-RU" sz="1200" dirty="0">
                <a:solidFill>
                  <a:prstClr val="black"/>
                </a:solidFill>
                <a:latin typeface="Trebuchet MS" panose="020B0603020202020204" pitchFamily="34" charset="0"/>
              </a:rPr>
              <a:t>в соответствии с Общими требованиями, отраженными </a:t>
            </a:r>
            <a:r>
              <a:rPr lang="ru-RU" sz="1200" b="1" dirty="0">
                <a:solidFill>
                  <a:prstClr val="black"/>
                </a:solidFill>
                <a:latin typeface="Trebuchet MS" panose="020B0603020202020204" pitchFamily="34" charset="0"/>
              </a:rPr>
              <a:t>в порядках осуществления полномочий ГАДБ</a:t>
            </a:r>
            <a:r>
              <a:rPr lang="ru-RU" sz="1200" dirty="0">
                <a:solidFill>
                  <a:prstClr val="black"/>
                </a:solidFill>
                <a:latin typeface="Trebuchet MS" panose="020B0603020202020204" pitchFamily="34" charset="0"/>
              </a:rPr>
              <a:t>, являющихся органами </a:t>
            </a:r>
            <a:r>
              <a:rPr lang="ru-RU" sz="1200" b="1" dirty="0">
                <a:solidFill>
                  <a:prstClr val="black"/>
                </a:solidFill>
                <a:latin typeface="Trebuchet MS" panose="020B0603020202020204" pitchFamily="34" charset="0"/>
              </a:rPr>
              <a:t>гос. власти </a:t>
            </a:r>
            <a:r>
              <a:rPr lang="ru-RU" sz="1200" dirty="0">
                <a:solidFill>
                  <a:prstClr val="black"/>
                </a:solidFill>
                <a:latin typeface="Trebuchet MS" panose="020B0603020202020204" pitchFamily="34" charset="0"/>
              </a:rPr>
              <a:t>субъектов РФ</a:t>
            </a:r>
          </a:p>
        </p:txBody>
      </p:sp>
      <p:sp>
        <p:nvSpPr>
          <p:cNvPr id="3" name="Стрелка вниз 2"/>
          <p:cNvSpPr/>
          <p:nvPr/>
        </p:nvSpPr>
        <p:spPr>
          <a:xfrm>
            <a:off x="6999143" y="2789626"/>
            <a:ext cx="685800" cy="400050"/>
          </a:xfrm>
          <a:prstGeom prst="downArrow">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a:p>
        </p:txBody>
      </p:sp>
      <p:sp>
        <p:nvSpPr>
          <p:cNvPr id="5" name="Прямоугольник 4"/>
          <p:cNvSpPr/>
          <p:nvPr/>
        </p:nvSpPr>
        <p:spPr>
          <a:xfrm>
            <a:off x="215914" y="2816915"/>
            <a:ext cx="6323431" cy="523220"/>
          </a:xfrm>
          <a:prstGeom prst="rect">
            <a:avLst/>
          </a:prstGeom>
          <a:solidFill>
            <a:schemeClr val="accent2">
              <a:lumMod val="20000"/>
              <a:lumOff val="80000"/>
            </a:schemeClr>
          </a:solidFill>
        </p:spPr>
        <p:txBody>
          <a:bodyPr wrap="square">
            <a:spAutoFit/>
          </a:bodyPr>
          <a:lstStyle/>
          <a:p>
            <a:r>
              <a:rPr lang="ru-RU" sz="1400" i="1" dirty="0">
                <a:latin typeface="Times New Roman" panose="02020603050405020304" pitchFamily="18" charset="0"/>
                <a:ea typeface="Calibri" panose="020F0502020204030204" pitchFamily="34" charset="0"/>
              </a:rPr>
              <a:t>В прошлом </a:t>
            </a:r>
            <a:r>
              <a:rPr lang="ru-RU" sz="1400" i="1" dirty="0" smtClean="0">
                <a:latin typeface="Times New Roman" panose="02020603050405020304" pitchFamily="18" charset="0"/>
                <a:ea typeface="Calibri" panose="020F0502020204030204" pitchFamily="34" charset="0"/>
              </a:rPr>
              <a:t>2023 году регионы </a:t>
            </a:r>
            <a:r>
              <a:rPr lang="ru-RU" sz="1400" i="1" dirty="0">
                <a:latin typeface="Times New Roman" panose="02020603050405020304" pitchFamily="18" charset="0"/>
                <a:ea typeface="Calibri" panose="020F0502020204030204" pitchFamily="34" charset="0"/>
              </a:rPr>
              <a:t>разрабатывали свои регламенты в добровольном Порядке, в 2024 году – распространили на все уровни бюджетов.</a:t>
            </a:r>
            <a:endParaRPr lang="ru-RU" sz="1400" dirty="0"/>
          </a:p>
        </p:txBody>
      </p:sp>
      <p:pic>
        <p:nvPicPr>
          <p:cNvPr id="21"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1321" y="1520348"/>
            <a:ext cx="933450" cy="938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72561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18364" y="282510"/>
            <a:ext cx="7139367" cy="348813"/>
          </a:xfrm>
        </p:spPr>
        <p:txBody>
          <a:bodyPr>
            <a:normAutofit/>
          </a:bodyPr>
          <a:lstStyle/>
          <a:p>
            <a:r>
              <a:rPr lang="ru-RU" dirty="0"/>
              <a:t>Влияние Регламентов АДБ на осуществление ГМФК</a:t>
            </a:r>
          </a:p>
        </p:txBody>
      </p:sp>
      <p:graphicFrame>
        <p:nvGraphicFramePr>
          <p:cNvPr id="3" name="Таблица 2"/>
          <p:cNvGraphicFramePr>
            <a:graphicFrameLocks noGrp="1"/>
          </p:cNvGraphicFramePr>
          <p:nvPr/>
        </p:nvGraphicFramePr>
        <p:xfrm>
          <a:off x="1873755" y="1691164"/>
          <a:ext cx="8323190" cy="3078480"/>
        </p:xfrm>
        <a:graphic>
          <a:graphicData uri="http://schemas.openxmlformats.org/drawingml/2006/table">
            <a:tbl>
              <a:tblPr firstRow="1" firstCol="1" bandRow="1">
                <a:tableStyleId>{5C22544A-7EE6-4342-B048-85BDC9FD1C3A}</a:tableStyleId>
              </a:tblPr>
              <a:tblGrid>
                <a:gridCol w="4161150">
                  <a:extLst>
                    <a:ext uri="{9D8B030D-6E8A-4147-A177-3AD203B41FA5}">
                      <a16:colId xmlns:a16="http://schemas.microsoft.com/office/drawing/2014/main" val="3153099106"/>
                    </a:ext>
                  </a:extLst>
                </a:gridCol>
                <a:gridCol w="4162040">
                  <a:extLst>
                    <a:ext uri="{9D8B030D-6E8A-4147-A177-3AD203B41FA5}">
                      <a16:colId xmlns:a16="http://schemas.microsoft.com/office/drawing/2014/main" val="2176810154"/>
                    </a:ext>
                  </a:extLst>
                </a:gridCol>
              </a:tblGrid>
              <a:tr h="0">
                <a:tc>
                  <a:txBody>
                    <a:bodyPr/>
                    <a:lstStyle/>
                    <a:p>
                      <a:pPr algn="ctr">
                        <a:lnSpc>
                          <a:spcPct val="200000"/>
                        </a:lnSpc>
                        <a:spcAft>
                          <a:spcPts val="0"/>
                        </a:spcAft>
                      </a:pPr>
                      <a:r>
                        <a:rPr lang="ru-RU" sz="2000" dirty="0">
                          <a:effectLst/>
                        </a:rPr>
                        <a:t>Органы ГМФК</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200000"/>
                        </a:lnSpc>
                        <a:spcAft>
                          <a:spcPts val="0"/>
                        </a:spcAft>
                      </a:pPr>
                      <a:r>
                        <a:rPr lang="ru-RU" sz="2000" dirty="0" err="1">
                          <a:effectLst/>
                        </a:rPr>
                        <a:t>ГлАДБ</a:t>
                      </a:r>
                      <a:r>
                        <a:rPr lang="ru-RU" sz="2000" dirty="0">
                          <a:effectLst/>
                        </a:rPr>
                        <a:t> (АДБ)</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993306046"/>
                  </a:ext>
                </a:extLst>
              </a:tr>
              <a:tr h="0">
                <a:tc>
                  <a:txBody>
                    <a:bodyPr/>
                    <a:lstStyle/>
                    <a:p>
                      <a:pPr algn="ctr">
                        <a:lnSpc>
                          <a:spcPct val="200000"/>
                        </a:lnSpc>
                        <a:spcAft>
                          <a:spcPts val="0"/>
                        </a:spcAft>
                      </a:pPr>
                      <a:r>
                        <a:rPr lang="ru-RU" sz="1800" dirty="0">
                          <a:solidFill>
                            <a:schemeClr val="tx1"/>
                          </a:solidFill>
                          <a:effectLst/>
                        </a:rPr>
                        <a:t>Эффективное осуществление проверок</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ctr">
                        <a:lnSpc>
                          <a:spcPct val="150000"/>
                        </a:lnSpc>
                        <a:spcAft>
                          <a:spcPts val="0"/>
                        </a:spcAft>
                      </a:pPr>
                      <a:r>
                        <a:rPr lang="ru-RU" sz="1800" dirty="0">
                          <a:effectLst/>
                        </a:rPr>
                        <a:t>Эффективное осуществление </a:t>
                      </a:r>
                      <a:r>
                        <a:rPr lang="ru-RU" sz="1800" b="1" dirty="0">
                          <a:effectLst/>
                        </a:rPr>
                        <a:t>бюджетных полномочий</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4011133528"/>
                  </a:ext>
                </a:extLst>
              </a:tr>
              <a:tr h="0">
                <a:tc>
                  <a:txBody>
                    <a:bodyPr/>
                    <a:lstStyle/>
                    <a:p>
                      <a:pPr algn="just">
                        <a:lnSpc>
                          <a:spcPct val="200000"/>
                        </a:lnSpc>
                        <a:spcAft>
                          <a:spcPts val="0"/>
                        </a:spcAft>
                      </a:pPr>
                      <a:r>
                        <a:rPr lang="ru-RU" sz="1800" i="1" dirty="0">
                          <a:solidFill>
                            <a:schemeClr val="tx1"/>
                          </a:solidFill>
                          <a:effectLst/>
                        </a:rPr>
                        <a:t>Методические рекомендации</a:t>
                      </a:r>
                      <a:endParaRPr lang="ru-RU" sz="1800" i="1"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r">
                        <a:lnSpc>
                          <a:spcPct val="200000"/>
                        </a:lnSpc>
                        <a:spcAft>
                          <a:spcPts val="0"/>
                        </a:spcAft>
                      </a:pPr>
                      <a:r>
                        <a:rPr lang="ru-RU" sz="1800" i="1" dirty="0">
                          <a:effectLst/>
                        </a:rPr>
                        <a:t>Финансовая дисциплина</a:t>
                      </a:r>
                      <a:endParaRPr lang="ru-RU" sz="1800" i="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617702579"/>
                  </a:ext>
                </a:extLst>
              </a:tr>
              <a:tr h="0">
                <a:tc gridSpan="2">
                  <a:txBody>
                    <a:bodyPr/>
                    <a:lstStyle/>
                    <a:p>
                      <a:pPr algn="ctr">
                        <a:lnSpc>
                          <a:spcPct val="200000"/>
                        </a:lnSpc>
                        <a:spcAft>
                          <a:spcPts val="0"/>
                        </a:spcAft>
                      </a:pPr>
                      <a:r>
                        <a:rPr lang="ru-RU" sz="1800" dirty="0">
                          <a:effectLst/>
                        </a:rPr>
                        <a:t>Регламент администрирования доходов </a:t>
                      </a:r>
                      <a:r>
                        <a:rPr lang="ru-RU" sz="1800" dirty="0" smtClean="0">
                          <a:effectLst/>
                        </a:rPr>
                        <a:t>бюджета</a:t>
                      </a:r>
                    </a:p>
                    <a:p>
                      <a:pPr algn="ctr">
                        <a:lnSpc>
                          <a:spcPct val="200000"/>
                        </a:lnSpc>
                        <a:spcAft>
                          <a:spcPts val="0"/>
                        </a:spcAft>
                      </a:pP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extLst>
                  <a:ext uri="{0D108BD9-81ED-4DB2-BD59-A6C34878D82A}">
                    <a16:rowId xmlns:a16="http://schemas.microsoft.com/office/drawing/2014/main" val="2210979809"/>
                  </a:ext>
                </a:extLst>
              </a:tr>
            </a:tbl>
          </a:graphicData>
        </a:graphic>
      </p:graphicFrame>
      <p:sp>
        <p:nvSpPr>
          <p:cNvPr id="4" name="Прямоугольник 3"/>
          <p:cNvSpPr/>
          <p:nvPr/>
        </p:nvSpPr>
        <p:spPr>
          <a:xfrm>
            <a:off x="1873754" y="4778536"/>
            <a:ext cx="8032245" cy="388696"/>
          </a:xfrm>
          <a:prstGeom prst="rect">
            <a:avLst/>
          </a:prstGeom>
        </p:spPr>
        <p:txBody>
          <a:bodyPr wrap="square">
            <a:spAutoFit/>
          </a:bodyPr>
          <a:lstStyle/>
          <a:p>
            <a:pPr indent="342900" algn="just">
              <a:lnSpc>
                <a:spcPct val="107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Задача – единые НПА, регулирующие администрирование на всех уровнях!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06153005"/>
      </p:ext>
    </p:extLst>
  </p:cSld>
  <p:clrMapOvr>
    <a:masterClrMapping/>
  </p:clrMapOvr>
  <p:transition advClick="0"/>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rPr>
              <a:t>на 1 </a:t>
            </a:r>
            <a:r>
              <a:rPr lang="ru-RU" b="1" dirty="0">
                <a:solidFill>
                  <a:srgbClr val="C00000"/>
                </a:solidFill>
              </a:rPr>
              <a:t>декабря 2024 г</a:t>
            </a:r>
            <a:r>
              <a:rPr lang="ru-RU" b="1" dirty="0" smtClean="0">
                <a:solidFill>
                  <a:srgbClr val="C00000"/>
                </a:solidFill>
              </a:rPr>
              <a:t>.  «разовое» Списание </a:t>
            </a:r>
            <a:r>
              <a:rPr lang="ru-RU" b="1" dirty="0">
                <a:solidFill>
                  <a:srgbClr val="C00000"/>
                </a:solidFill>
              </a:rPr>
              <a:t>безнадежной </a:t>
            </a:r>
            <a:r>
              <a:rPr lang="ru-RU" b="1" dirty="0" smtClean="0">
                <a:solidFill>
                  <a:srgbClr val="C00000"/>
                </a:solidFill>
              </a:rPr>
              <a:t>муниципальной задолженности </a:t>
            </a:r>
            <a:endParaRPr lang="ru-RU" dirty="0">
              <a:solidFill>
                <a:srgbClr val="C00000"/>
              </a:solidFill>
            </a:endParaRPr>
          </a:p>
        </p:txBody>
      </p:sp>
      <p:sp>
        <p:nvSpPr>
          <p:cNvPr id="3" name="Объект 2"/>
          <p:cNvSpPr>
            <a:spLocks noGrp="1"/>
          </p:cNvSpPr>
          <p:nvPr>
            <p:ph idx="1"/>
          </p:nvPr>
        </p:nvSpPr>
        <p:spPr>
          <a:xfrm>
            <a:off x="900545" y="1854201"/>
            <a:ext cx="10349345" cy="4158672"/>
          </a:xfrm>
        </p:spPr>
        <p:txBody>
          <a:bodyPr/>
          <a:lstStyle/>
          <a:p>
            <a:pPr marL="0" indent="0">
              <a:buNone/>
            </a:pPr>
            <a:r>
              <a:rPr lang="ru-RU" dirty="0" smtClean="0"/>
              <a:t>исполнение </a:t>
            </a:r>
            <a:r>
              <a:rPr lang="ru-RU" dirty="0"/>
              <a:t>подпункта "в" пункта 1 Перечня поручений Президента </a:t>
            </a:r>
            <a:r>
              <a:rPr lang="ru-RU" dirty="0" smtClean="0"/>
              <a:t>РФ по </a:t>
            </a:r>
            <a:r>
              <a:rPr lang="ru-RU" dirty="0"/>
              <a:t>итогам заседания Совета при Президенте </a:t>
            </a:r>
            <a:r>
              <a:rPr lang="ru-RU" dirty="0" smtClean="0"/>
              <a:t> </a:t>
            </a:r>
            <a:r>
              <a:rPr lang="ru-RU" b="1" dirty="0"/>
              <a:t>по </a:t>
            </a:r>
            <a:r>
              <a:rPr lang="ru-RU" b="1" dirty="0" smtClean="0"/>
              <a:t>РАЗВИТИЮ МЕСТНОГО САМОУПРАВЛЕНИЯ</a:t>
            </a:r>
            <a:r>
              <a:rPr lang="ru-RU" dirty="0" smtClean="0"/>
              <a:t> 20 </a:t>
            </a:r>
            <a:r>
              <a:rPr lang="ru-RU" dirty="0"/>
              <a:t>апреля 2023 г. (</a:t>
            </a:r>
            <a:r>
              <a:rPr lang="ru-RU" b="1" dirty="0" smtClean="0"/>
              <a:t>от 4 июня 2023 № Пр-1111</a:t>
            </a:r>
            <a:r>
              <a:rPr lang="ru-RU" dirty="0" smtClean="0"/>
              <a:t>) представить</a:t>
            </a:r>
            <a:r>
              <a:rPr lang="ru-RU" dirty="0"/>
              <a:t>:</a:t>
            </a:r>
          </a:p>
          <a:p>
            <a:r>
              <a:rPr lang="ru-RU" dirty="0"/>
              <a:t>1) </a:t>
            </a:r>
            <a:r>
              <a:rPr lang="ru-RU" b="1" u="sng" dirty="0"/>
              <a:t>в срок до 4 сентября 2024 </a:t>
            </a:r>
            <a:r>
              <a:rPr lang="ru-RU" b="1" dirty="0"/>
              <a:t>г.:</a:t>
            </a:r>
          </a:p>
          <a:p>
            <a:r>
              <a:rPr lang="ru-RU" dirty="0"/>
              <a:t>информацию </a:t>
            </a:r>
            <a:r>
              <a:rPr lang="ru-RU" b="1" dirty="0">
                <a:solidFill>
                  <a:srgbClr val="C00000"/>
                </a:solidFill>
              </a:rPr>
              <a:t>о принятых по состоянию на 1 сентября 2024 </a:t>
            </a:r>
            <a:r>
              <a:rPr lang="ru-RU" dirty="0"/>
              <a:t>г. мерах по исполнению подпункта "б" пункта 3 </a:t>
            </a:r>
            <a:r>
              <a:rPr lang="ru-RU" dirty="0" smtClean="0"/>
              <a:t>ст. </a:t>
            </a:r>
            <a:r>
              <a:rPr lang="ru-RU" dirty="0"/>
              <a:t>12 з</a:t>
            </a:r>
            <a:r>
              <a:rPr lang="ru-RU" dirty="0" smtClean="0"/>
              <a:t>акона </a:t>
            </a:r>
            <a:r>
              <a:rPr lang="ru-RU" dirty="0"/>
              <a:t>от </a:t>
            </a:r>
            <a:r>
              <a:rPr lang="ru-RU" dirty="0" smtClean="0"/>
              <a:t>13.07.2024 № </a:t>
            </a:r>
            <a:r>
              <a:rPr lang="ru-RU" dirty="0"/>
              <a:t>177-ФЗ </a:t>
            </a:r>
            <a:r>
              <a:rPr lang="ru-RU" dirty="0" smtClean="0"/>
              <a:t> в </a:t>
            </a:r>
            <a:r>
              <a:rPr lang="ru-RU" dirty="0"/>
              <a:t>части </a:t>
            </a:r>
            <a:r>
              <a:rPr lang="ru-RU" b="1" dirty="0"/>
              <a:t>признания в 2024 г. безнадежной </a:t>
            </a:r>
            <a:r>
              <a:rPr lang="ru-RU" dirty="0"/>
              <a:t>к взысканию и списания задолженности ОМСУ, МУ, МУП, в том числе казенных, </a:t>
            </a:r>
            <a:r>
              <a:rPr lang="ru-RU" b="1" dirty="0" smtClean="0">
                <a:solidFill>
                  <a:srgbClr val="FF0000"/>
                </a:solidFill>
              </a:rPr>
              <a:t>ПО АДМИНИСТРАТИВНЫМ ШТРАФАМ,</a:t>
            </a:r>
            <a:r>
              <a:rPr lang="ru-RU" b="1" dirty="0" smtClean="0"/>
              <a:t> </a:t>
            </a:r>
            <a:r>
              <a:rPr lang="ru-RU" b="1" dirty="0"/>
              <a:t>наложенным по результатам осуществления государственного контроля (надзора</a:t>
            </a:r>
            <a:r>
              <a:rPr lang="ru-RU" dirty="0"/>
              <a:t>) (далее - задолженность), </a:t>
            </a:r>
            <a:r>
              <a:rPr lang="ru-RU" b="1" dirty="0"/>
              <a:t>с </a:t>
            </a:r>
            <a:r>
              <a:rPr lang="ru-RU" b="1" dirty="0">
                <a:solidFill>
                  <a:srgbClr val="FF0000"/>
                </a:solidFill>
              </a:rPr>
              <a:t>указанием объема </a:t>
            </a:r>
            <a:r>
              <a:rPr lang="ru-RU" b="1" dirty="0"/>
              <a:t>признанной безнадежной </a:t>
            </a:r>
            <a:r>
              <a:rPr lang="ru-RU" b="1" dirty="0" smtClean="0"/>
              <a:t>и </a:t>
            </a:r>
            <a:r>
              <a:rPr lang="ru-RU" b="1" dirty="0"/>
              <a:t>списанной задолженности</a:t>
            </a:r>
            <a:r>
              <a:rPr lang="ru-RU" dirty="0"/>
              <a:t>;</a:t>
            </a:r>
          </a:p>
          <a:p>
            <a:r>
              <a:rPr lang="ru-RU" b="1" dirty="0"/>
              <a:t>при наличии </a:t>
            </a:r>
            <a:r>
              <a:rPr lang="ru-RU" b="1" u="sng" dirty="0"/>
              <a:t>сложностей </a:t>
            </a:r>
            <a:r>
              <a:rPr lang="ru-RU" dirty="0" smtClean="0"/>
              <a:t>- </a:t>
            </a:r>
            <a:r>
              <a:rPr lang="ru-RU" dirty="0"/>
              <a:t>актуальные вопросы для их освещения на </a:t>
            </a:r>
            <a:r>
              <a:rPr lang="ru-RU" dirty="0" smtClean="0"/>
              <a:t>совещании 0</a:t>
            </a:r>
            <a:r>
              <a:rPr lang="ru-RU" b="1" dirty="0" smtClean="0"/>
              <a:t>6.09.2024 </a:t>
            </a:r>
            <a:r>
              <a:rPr lang="ru-RU" b="1" dirty="0"/>
              <a:t>г. </a:t>
            </a:r>
            <a:r>
              <a:rPr lang="ru-RU" dirty="0"/>
              <a:t>на площадке </a:t>
            </a:r>
            <a:r>
              <a:rPr lang="ru-RU" dirty="0" smtClean="0"/>
              <a:t>МФ;</a:t>
            </a:r>
            <a:endParaRPr lang="ru-RU" dirty="0"/>
          </a:p>
          <a:p>
            <a:r>
              <a:rPr lang="ru-RU" dirty="0"/>
              <a:t>2) </a:t>
            </a:r>
            <a:r>
              <a:rPr lang="ru-RU" b="1" u="sng" dirty="0">
                <a:solidFill>
                  <a:srgbClr val="FF0000"/>
                </a:solidFill>
              </a:rPr>
              <a:t>в срок до 10 декабря 2024 г. </a:t>
            </a:r>
            <a:r>
              <a:rPr lang="ru-RU" dirty="0"/>
              <a:t>информацию </a:t>
            </a:r>
            <a:r>
              <a:rPr lang="ru-RU" dirty="0" smtClean="0"/>
              <a:t>о   </a:t>
            </a:r>
            <a:r>
              <a:rPr lang="ru-RU" dirty="0"/>
              <a:t>мерах, принятых по состоянию </a:t>
            </a:r>
            <a:r>
              <a:rPr lang="ru-RU" b="1" u="sng" dirty="0">
                <a:solidFill>
                  <a:srgbClr val="FF0000"/>
                </a:solidFill>
              </a:rPr>
              <a:t>на 1 декабря 2024</a:t>
            </a:r>
            <a:r>
              <a:rPr lang="ru-RU" u="sng" dirty="0"/>
              <a:t> </a:t>
            </a:r>
            <a:r>
              <a:rPr lang="ru-RU" dirty="0"/>
              <a:t>г., с указанием </a:t>
            </a:r>
            <a:r>
              <a:rPr lang="ru-RU" b="1" dirty="0"/>
              <a:t>объема признанной безнадежной к взысканию и списанной задолженности</a:t>
            </a:r>
            <a:r>
              <a:rPr lang="ru-RU" dirty="0" smtClean="0"/>
              <a:t>.</a:t>
            </a:r>
            <a:endParaRPr lang="ru-RU" dirty="0"/>
          </a:p>
          <a:p>
            <a:endParaRPr lang="ru-RU" dirty="0"/>
          </a:p>
        </p:txBody>
      </p:sp>
    </p:spTree>
    <p:extLst>
      <p:ext uri="{BB962C8B-B14F-4D97-AF65-F5344CB8AC3E}">
        <p14:creationId xmlns:p14="http://schemas.microsoft.com/office/powerpoint/2010/main" val="23763978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09002" y="830700"/>
            <a:ext cx="9796307" cy="777000"/>
          </a:xfrm>
        </p:spPr>
        <p:txBody>
          <a:bodyPr>
            <a:normAutofit fontScale="90000"/>
          </a:bodyPr>
          <a:lstStyle/>
          <a:p>
            <a:r>
              <a:rPr lang="ru-RU" b="1" dirty="0"/>
              <a:t>Концепция технологической интеграции данных бухгалтерского учета организаций бюджетной сферы федерального уровня</a:t>
            </a:r>
          </a:p>
        </p:txBody>
      </p:sp>
      <p:sp>
        <p:nvSpPr>
          <p:cNvPr id="3" name="Текст 2"/>
          <p:cNvSpPr>
            <a:spLocks noGrp="1"/>
          </p:cNvSpPr>
          <p:nvPr>
            <p:ph type="body" idx="1"/>
          </p:nvPr>
        </p:nvSpPr>
        <p:spPr>
          <a:xfrm>
            <a:off x="1509002" y="1750403"/>
            <a:ext cx="9173999" cy="3694434"/>
          </a:xfrm>
        </p:spPr>
        <p:txBody>
          <a:bodyPr/>
          <a:lstStyle/>
          <a:p>
            <a:pPr>
              <a:buFont typeface="Wingdings" panose="05000000000000000000" pitchFamily="2" charset="2"/>
              <a:buChar char="q"/>
            </a:pPr>
            <a:r>
              <a:rPr lang="ru-RU" sz="2000" dirty="0" smtClean="0"/>
              <a:t> </a:t>
            </a:r>
            <a:r>
              <a:rPr lang="ru-RU" sz="2000" b="1" dirty="0" smtClean="0"/>
              <a:t>ПРОЗРАЧНОСТЬ </a:t>
            </a:r>
            <a:r>
              <a:rPr lang="ru-RU" sz="2000" dirty="0" smtClean="0"/>
              <a:t>…</a:t>
            </a:r>
          </a:p>
          <a:p>
            <a:pPr marL="0" indent="0">
              <a:buNone/>
            </a:pPr>
            <a:endParaRPr lang="ru-RU" sz="2000" dirty="0"/>
          </a:p>
          <a:p>
            <a:r>
              <a:rPr lang="ru-RU" sz="2000" dirty="0"/>
              <a:t>Расходы на </a:t>
            </a:r>
            <a:r>
              <a:rPr lang="ru-RU" sz="2000" b="1" dirty="0"/>
              <a:t>выплаты персоналу </a:t>
            </a:r>
            <a:r>
              <a:rPr lang="ru-RU" sz="2000" dirty="0"/>
              <a:t>в рамках реализации «</a:t>
            </a:r>
            <a:r>
              <a:rPr lang="ru-RU" sz="2000" b="1" dirty="0">
                <a:solidFill>
                  <a:srgbClr val="FF0000"/>
                </a:solidFill>
              </a:rPr>
              <a:t>майских указов</a:t>
            </a:r>
            <a:r>
              <a:rPr lang="ru-RU" sz="2000" dirty="0"/>
              <a:t>»</a:t>
            </a:r>
          </a:p>
          <a:p>
            <a:r>
              <a:rPr lang="ru-RU" sz="2000" b="1" dirty="0"/>
              <a:t>Стоимость и количество автомобильного</a:t>
            </a:r>
            <a:r>
              <a:rPr lang="ru-RU" sz="2000" dirty="0"/>
              <a:t> транспорта </a:t>
            </a:r>
            <a:r>
              <a:rPr lang="ru-RU" sz="2000" b="1" dirty="0">
                <a:solidFill>
                  <a:srgbClr val="FF0000"/>
                </a:solidFill>
              </a:rPr>
              <a:t>иностранного </a:t>
            </a:r>
            <a:r>
              <a:rPr lang="ru-RU" sz="2000" dirty="0"/>
              <a:t>производства</a:t>
            </a:r>
          </a:p>
          <a:p>
            <a:r>
              <a:rPr lang="ru-RU" sz="2000" b="1" dirty="0"/>
              <a:t>Себестоимость оказания услуги </a:t>
            </a:r>
            <a:r>
              <a:rPr lang="ru-RU" sz="2000" dirty="0"/>
              <a:t>в рамках реализации </a:t>
            </a:r>
            <a:r>
              <a:rPr lang="ru-RU" sz="2000" b="1" dirty="0">
                <a:solidFill>
                  <a:srgbClr val="FF0000"/>
                </a:solidFill>
              </a:rPr>
              <a:t>государственного задания</a:t>
            </a:r>
          </a:p>
          <a:p>
            <a:r>
              <a:rPr lang="ru-RU" sz="2000" b="1" dirty="0"/>
              <a:t>Среднесписочная численность </a:t>
            </a:r>
            <a:r>
              <a:rPr lang="ru-RU" sz="2000" dirty="0"/>
              <a:t>работников </a:t>
            </a:r>
            <a:r>
              <a:rPr lang="ru-RU" sz="2000" b="1" dirty="0">
                <a:solidFill>
                  <a:srgbClr val="FF0000"/>
                </a:solidFill>
              </a:rPr>
              <a:t>по категориям</a:t>
            </a:r>
          </a:p>
        </p:txBody>
      </p:sp>
      <p:pic>
        <p:nvPicPr>
          <p:cNvPr id="4"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1781" y="2649826"/>
            <a:ext cx="913257"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3873" y="127082"/>
            <a:ext cx="1766299" cy="5977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939941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dirty="0" smtClean="0"/>
              <a:t>Федеральный закон от </a:t>
            </a:r>
            <a:r>
              <a:rPr lang="ru-RU" b="1" dirty="0"/>
              <a:t>13.07.2024 № </a:t>
            </a:r>
            <a:r>
              <a:rPr lang="ru-RU" b="1" dirty="0" smtClean="0"/>
              <a:t>177-ФЗ </a:t>
            </a:r>
            <a:br>
              <a:rPr lang="ru-RU" b="1" dirty="0" smtClean="0"/>
            </a:br>
            <a:r>
              <a:rPr lang="ru-RU" b="1" dirty="0" smtClean="0"/>
              <a:t>о внесении изменений в </a:t>
            </a:r>
            <a:r>
              <a:rPr lang="ru-RU" b="1" dirty="0" err="1" smtClean="0"/>
              <a:t>бк</a:t>
            </a:r>
            <a:r>
              <a:rPr lang="ru-RU" b="1" dirty="0" smtClean="0"/>
              <a:t> </a:t>
            </a:r>
            <a:r>
              <a:rPr lang="ru-RU" b="1" dirty="0" err="1" smtClean="0"/>
              <a:t>рф</a:t>
            </a:r>
            <a:r>
              <a:rPr lang="ru-RU" dirty="0" smtClean="0"/>
              <a:t/>
            </a:r>
            <a:br>
              <a:rPr lang="ru-RU" dirty="0" smtClean="0"/>
            </a:br>
            <a:r>
              <a:rPr lang="ru-RU" dirty="0" smtClean="0"/>
              <a:t> </a:t>
            </a:r>
            <a:r>
              <a:rPr lang="ru-RU" b="1" dirty="0" smtClean="0">
                <a:solidFill>
                  <a:srgbClr val="C00000"/>
                </a:solidFill>
              </a:rPr>
              <a:t>РАЗОВАЯ НОРМА О СПИСАНИИ ЗАДОЛЖЕННОСТИ – 2024!</a:t>
            </a:r>
            <a:endParaRPr lang="ru-RU" b="1" dirty="0">
              <a:solidFill>
                <a:srgbClr val="C00000"/>
              </a:solidFill>
            </a:endParaRPr>
          </a:p>
        </p:txBody>
      </p:sp>
      <p:sp>
        <p:nvSpPr>
          <p:cNvPr id="3" name="Объект 2"/>
          <p:cNvSpPr>
            <a:spLocks noGrp="1"/>
          </p:cNvSpPr>
          <p:nvPr>
            <p:ph idx="1"/>
          </p:nvPr>
        </p:nvSpPr>
        <p:spPr>
          <a:xfrm>
            <a:off x="1452033" y="2016124"/>
            <a:ext cx="9603317" cy="3982893"/>
          </a:xfrm>
        </p:spPr>
        <p:txBody>
          <a:bodyPr/>
          <a:lstStyle/>
          <a:p>
            <a:pPr>
              <a:buFont typeface="Wingdings" panose="05000000000000000000" pitchFamily="2" charset="2"/>
              <a:buChar char="q"/>
            </a:pPr>
            <a:r>
              <a:rPr lang="ru-RU" b="1" dirty="0" smtClean="0"/>
              <a:t> ПИСЬМА-ЗАПРОСЫ </a:t>
            </a:r>
            <a:r>
              <a:rPr lang="ru-RU" dirty="0" smtClean="0"/>
              <a:t>МИНФИНА от 27 августа 2024 года:</a:t>
            </a:r>
          </a:p>
          <a:p>
            <a:r>
              <a:rPr lang="ru-RU" dirty="0" smtClean="0"/>
              <a:t>от </a:t>
            </a:r>
            <a:r>
              <a:rPr lang="ru-RU" b="1" dirty="0"/>
              <a:t>27.08.2024 </a:t>
            </a:r>
            <a:r>
              <a:rPr lang="ru-RU" b="1" dirty="0" smtClean="0"/>
              <a:t>№ 23-00-07/81046 </a:t>
            </a:r>
            <a:r>
              <a:rPr lang="ru-RU" dirty="0" smtClean="0"/>
              <a:t>"О </a:t>
            </a:r>
            <a:r>
              <a:rPr lang="ru-RU" dirty="0"/>
              <a:t>мерах по признанию безнадежной к взысканию и списанию задолженности </a:t>
            </a:r>
            <a:r>
              <a:rPr lang="ru-RU" dirty="0" smtClean="0"/>
              <a:t>ОМСУ, МУ, МУП»; (</a:t>
            </a:r>
            <a:r>
              <a:rPr lang="ru-RU" b="1" u="sng" dirty="0" smtClean="0">
                <a:solidFill>
                  <a:srgbClr val="C00000"/>
                </a:solidFill>
              </a:rPr>
              <a:t>КЗ - ФО субъектов РФ</a:t>
            </a:r>
            <a:r>
              <a:rPr lang="ru-RU" b="1" dirty="0" smtClean="0"/>
              <a:t>);</a:t>
            </a:r>
          </a:p>
          <a:p>
            <a:r>
              <a:rPr lang="ru-RU" b="1" dirty="0"/>
              <a:t>о</a:t>
            </a:r>
            <a:r>
              <a:rPr lang="ru-RU" b="1" dirty="0" smtClean="0"/>
              <a:t>т 27.08.2024 </a:t>
            </a:r>
            <a:r>
              <a:rPr lang="ru-RU" dirty="0" smtClean="0"/>
              <a:t>№ </a:t>
            </a:r>
            <a:r>
              <a:rPr lang="ru-RU" b="1" dirty="0" smtClean="0"/>
              <a:t>23-01-06/81045 </a:t>
            </a:r>
            <a:r>
              <a:rPr lang="ru-RU" dirty="0" smtClean="0"/>
              <a:t>– (</a:t>
            </a:r>
            <a:r>
              <a:rPr lang="ru-RU" b="1" dirty="0" smtClean="0">
                <a:solidFill>
                  <a:srgbClr val="C00000"/>
                </a:solidFill>
              </a:rPr>
              <a:t>ДЗ штрафы </a:t>
            </a:r>
            <a:r>
              <a:rPr lang="ru-RU" b="1" dirty="0" smtClean="0"/>
              <a:t>в учете </a:t>
            </a:r>
            <a:r>
              <a:rPr lang="ru-RU" b="1" dirty="0" smtClean="0">
                <a:solidFill>
                  <a:srgbClr val="FF0000"/>
                </a:solidFill>
              </a:rPr>
              <a:t>на 01.07.2022 </a:t>
            </a:r>
            <a:r>
              <a:rPr lang="ru-RU" b="1" u="sng" dirty="0" smtClean="0">
                <a:solidFill>
                  <a:srgbClr val="C00000"/>
                </a:solidFill>
              </a:rPr>
              <a:t>ФССП  - ГАДБ </a:t>
            </a:r>
            <a:r>
              <a:rPr lang="ru-RU" b="1" u="sng" dirty="0" smtClean="0"/>
              <a:t>федерального уровня</a:t>
            </a:r>
            <a:r>
              <a:rPr lang="ru-RU" dirty="0" smtClean="0"/>
              <a:t>)</a:t>
            </a:r>
          </a:p>
          <a:p>
            <a:pPr marL="0" indent="0">
              <a:buNone/>
            </a:pPr>
            <a:r>
              <a:rPr lang="ru-RU" dirty="0" smtClean="0"/>
              <a:t>О принятых мерах по разовому списанию задолженности по платежам в бюджет адм. штрафов по ГК(надзору):</a:t>
            </a:r>
            <a:endParaRPr lang="ru-RU" dirty="0"/>
          </a:p>
          <a:p>
            <a:r>
              <a:rPr lang="ru-RU" dirty="0"/>
              <a:t>подпункта "в" пункта 1 Перечня поручений Президента РФ по </a:t>
            </a:r>
            <a:endParaRPr lang="ru-RU" dirty="0" smtClean="0"/>
          </a:p>
          <a:p>
            <a:r>
              <a:rPr lang="ru-RU" dirty="0" smtClean="0"/>
              <a:t>в</a:t>
            </a:r>
            <a:r>
              <a:rPr lang="ru-RU" dirty="0"/>
              <a:t>) рассмотреть вопрос </a:t>
            </a:r>
            <a:r>
              <a:rPr lang="ru-RU" b="1" dirty="0"/>
              <a:t>о разработке механизмов оптимизации </a:t>
            </a:r>
            <a:r>
              <a:rPr lang="ru-RU" b="1" dirty="0">
                <a:solidFill>
                  <a:srgbClr val="C00000"/>
                </a:solidFill>
              </a:rPr>
              <a:t>задолженности </a:t>
            </a:r>
            <a:r>
              <a:rPr lang="ru-RU" b="1" dirty="0" smtClean="0">
                <a:solidFill>
                  <a:srgbClr val="C00000"/>
                </a:solidFill>
              </a:rPr>
              <a:t>ОМСУ и </a:t>
            </a:r>
            <a:r>
              <a:rPr lang="ru-RU" b="1" dirty="0">
                <a:solidFill>
                  <a:srgbClr val="C00000"/>
                </a:solidFill>
              </a:rPr>
              <a:t>подведомственных им </a:t>
            </a:r>
            <a:r>
              <a:rPr lang="ru-RU" b="1" dirty="0" smtClean="0">
                <a:solidFill>
                  <a:srgbClr val="C00000"/>
                </a:solidFill>
              </a:rPr>
              <a:t>МО по </a:t>
            </a:r>
            <a:r>
              <a:rPr lang="ru-RU" b="1" dirty="0">
                <a:solidFill>
                  <a:srgbClr val="C00000"/>
                </a:solidFill>
              </a:rPr>
              <a:t>уплате административных штрафов, наложенных по результатам осуществления государственного контроля (надзора), и по исполнительским сборам</a:t>
            </a:r>
            <a:r>
              <a:rPr lang="ru-RU" dirty="0"/>
              <a:t>, проанализировать </a:t>
            </a:r>
            <a:r>
              <a:rPr lang="ru-RU" b="1" dirty="0"/>
              <a:t>причины возникновения </a:t>
            </a:r>
            <a:r>
              <a:rPr lang="ru-RU" dirty="0"/>
              <a:t>такой задолженности </a:t>
            </a:r>
            <a:r>
              <a:rPr lang="ru-RU" b="1" dirty="0"/>
              <a:t>и ее неуплаты в установленные сроки </a:t>
            </a:r>
            <a:r>
              <a:rPr lang="ru-RU" dirty="0"/>
              <a:t>и представить предложения </a:t>
            </a:r>
            <a:r>
              <a:rPr lang="ru-RU" b="1" dirty="0"/>
              <a:t>по снижению рисков </a:t>
            </a:r>
            <a:r>
              <a:rPr lang="ru-RU" dirty="0" smtClean="0"/>
              <a:t>возникновения.</a:t>
            </a:r>
          </a:p>
          <a:p>
            <a:endParaRPr lang="ru-RU" dirty="0" smtClean="0"/>
          </a:p>
          <a:p>
            <a:endParaRPr lang="ru-RU" dirty="0"/>
          </a:p>
          <a:p>
            <a:endParaRPr lang="ru-RU" dirty="0" smtClean="0"/>
          </a:p>
          <a:p>
            <a:endParaRPr lang="ru-RU" dirty="0"/>
          </a:p>
        </p:txBody>
      </p:sp>
    </p:spTree>
    <p:extLst>
      <p:ext uri="{BB962C8B-B14F-4D97-AF65-F5344CB8AC3E}">
        <p14:creationId xmlns:p14="http://schemas.microsoft.com/office/powerpoint/2010/main" val="26340330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a:solidFill>
                  <a:srgbClr val="C00000"/>
                </a:solidFill>
              </a:rPr>
              <a:t>разовая норма в 2024 году </a:t>
            </a:r>
            <a:r>
              <a:rPr lang="ru-RU" sz="2000" b="1" dirty="0" smtClean="0">
                <a:solidFill>
                  <a:srgbClr val="C00000"/>
                </a:solidFill>
              </a:rPr>
              <a:t>по списанию муниципальных долгов! </a:t>
            </a:r>
            <a:r>
              <a:rPr lang="ru-RU" sz="2000" b="1" dirty="0" smtClean="0"/>
              <a:t>признается </a:t>
            </a:r>
            <a:r>
              <a:rPr lang="ru-RU" sz="2000" b="1" dirty="0"/>
              <a:t>безнадежной к взысканию и подлежит списанию: Письмо </a:t>
            </a:r>
            <a:r>
              <a:rPr lang="ru-RU" sz="2000" b="1" dirty="0" smtClean="0"/>
              <a:t>мф от </a:t>
            </a:r>
            <a:r>
              <a:rPr lang="ru-RU" sz="2000" b="1" dirty="0"/>
              <a:t>25.07.2024 </a:t>
            </a:r>
            <a:r>
              <a:rPr lang="ru-RU" sz="2000" b="1" dirty="0" smtClean="0"/>
              <a:t>№ </a:t>
            </a:r>
            <a:r>
              <a:rPr lang="ru-RU" sz="2000" b="1" dirty="0"/>
              <a:t>23-01-12/6968  </a:t>
            </a:r>
          </a:p>
        </p:txBody>
      </p:sp>
      <p:sp>
        <p:nvSpPr>
          <p:cNvPr id="3" name="Объект 2"/>
          <p:cNvSpPr>
            <a:spLocks noGrp="1"/>
          </p:cNvSpPr>
          <p:nvPr>
            <p:ph idx="1"/>
          </p:nvPr>
        </p:nvSpPr>
        <p:spPr>
          <a:xfrm>
            <a:off x="1452033" y="1854201"/>
            <a:ext cx="9603317" cy="3449638"/>
          </a:xfrm>
          <a:solidFill>
            <a:schemeClr val="accent4">
              <a:lumMod val="20000"/>
              <a:lumOff val="80000"/>
            </a:schemeClr>
          </a:solidFill>
        </p:spPr>
        <p:txBody>
          <a:bodyPr/>
          <a:lstStyle/>
          <a:p>
            <a:r>
              <a:rPr lang="ru-RU" b="1" dirty="0" smtClean="0">
                <a:solidFill>
                  <a:srgbClr val="FF0000"/>
                </a:solidFill>
              </a:rPr>
              <a:t>П. 22. </a:t>
            </a:r>
            <a:r>
              <a:rPr lang="ru-RU" b="1" dirty="0"/>
              <a:t>В</a:t>
            </a:r>
            <a:r>
              <a:rPr lang="ru-RU" b="1" dirty="0" smtClean="0"/>
              <a:t> </a:t>
            </a:r>
            <a:r>
              <a:rPr lang="ru-RU" b="1" dirty="0"/>
              <a:t>2024 году признается безнадежной к взысканию и подлежит списанию </a:t>
            </a:r>
            <a:r>
              <a:rPr lang="ru-RU" dirty="0"/>
              <a:t>задолженность </a:t>
            </a:r>
            <a:r>
              <a:rPr lang="ru-RU" b="1" dirty="0"/>
              <a:t>органов местного самоуправления, муниципальных учреждений, муниципальных унитарных предприятий, в том числе казенных,</a:t>
            </a:r>
            <a:r>
              <a:rPr lang="ru-RU" dirty="0"/>
              <a:t> </a:t>
            </a:r>
            <a:r>
              <a:rPr lang="ru-RU" b="1" u="sng" dirty="0">
                <a:solidFill>
                  <a:srgbClr val="C00000"/>
                </a:solidFill>
              </a:rPr>
              <a:t>по административным штрафам</a:t>
            </a:r>
            <a:r>
              <a:rPr lang="ru-RU" dirty="0"/>
              <a:t>, </a:t>
            </a:r>
            <a:r>
              <a:rPr lang="ru-RU" u="sng" dirty="0"/>
              <a:t>наложенным по результатам осуществления </a:t>
            </a:r>
            <a:r>
              <a:rPr lang="ru-RU" b="1" u="sng" dirty="0">
                <a:solidFill>
                  <a:srgbClr val="C00000"/>
                </a:solidFill>
              </a:rPr>
              <a:t>государственного контроля (надзора</a:t>
            </a:r>
            <a:r>
              <a:rPr lang="ru-RU" u="sng" dirty="0"/>
              <a:t>), </a:t>
            </a:r>
            <a:r>
              <a:rPr lang="ru-RU" dirty="0"/>
              <a:t>и </a:t>
            </a:r>
            <a:r>
              <a:rPr lang="ru-RU" b="1" u="sng" dirty="0">
                <a:solidFill>
                  <a:srgbClr val="C00000"/>
                </a:solidFill>
              </a:rPr>
              <a:t>по исполнительскому сбору</a:t>
            </a:r>
            <a:r>
              <a:rPr lang="ru-RU" dirty="0"/>
              <a:t>, образовавшаяся </a:t>
            </a:r>
            <a:r>
              <a:rPr lang="ru-RU" b="1" dirty="0">
                <a:solidFill>
                  <a:srgbClr val="C00000"/>
                </a:solidFill>
              </a:rPr>
              <a:t>по состоянию на 1 июля 2022 года и учитываемая на дату принятия </a:t>
            </a:r>
            <a:r>
              <a:rPr lang="ru-RU" b="1" dirty="0"/>
              <a:t>администратором доходов </a:t>
            </a:r>
            <a:r>
              <a:rPr lang="ru-RU" dirty="0"/>
              <a:t>бюджета в соответствии с настоящей статьей </a:t>
            </a:r>
            <a:r>
              <a:rPr lang="ru-RU" b="1" dirty="0"/>
              <a:t>решения </a:t>
            </a:r>
            <a:r>
              <a:rPr lang="ru-RU" dirty="0"/>
              <a:t>о признании безнадежной к взысканию задолженности</a:t>
            </a:r>
            <a:r>
              <a:rPr lang="ru-RU" dirty="0" smtClean="0"/>
              <a:t>.</a:t>
            </a:r>
          </a:p>
          <a:p>
            <a:r>
              <a:rPr lang="ru-RU" b="1" dirty="0" smtClean="0">
                <a:solidFill>
                  <a:srgbClr val="FF0000"/>
                </a:solidFill>
              </a:rPr>
              <a:t>П. 23</a:t>
            </a:r>
            <a:r>
              <a:rPr lang="ru-RU" b="1" dirty="0">
                <a:solidFill>
                  <a:srgbClr val="FF0000"/>
                </a:solidFill>
              </a:rPr>
              <a:t>.</a:t>
            </a:r>
            <a:r>
              <a:rPr lang="ru-RU" dirty="0"/>
              <a:t> Решение о признании безнадежной к взысканию </a:t>
            </a:r>
            <a:r>
              <a:rPr lang="ru-RU" dirty="0" smtClean="0"/>
              <a:t>задолженности </a:t>
            </a:r>
            <a:r>
              <a:rPr lang="ru-RU" b="1" dirty="0" smtClean="0"/>
              <a:t>принимается АДБ </a:t>
            </a:r>
            <a:r>
              <a:rPr lang="ru-RU" dirty="0" smtClean="0"/>
              <a:t>в порядке </a:t>
            </a:r>
            <a:r>
              <a:rPr lang="ru-RU" b="1" dirty="0" smtClean="0"/>
              <a:t>п. </a:t>
            </a:r>
            <a:r>
              <a:rPr lang="ru-RU" b="1" dirty="0"/>
              <a:t>4 </a:t>
            </a:r>
            <a:r>
              <a:rPr lang="ru-RU" b="1" dirty="0" smtClean="0"/>
              <a:t>ст. </a:t>
            </a:r>
            <a:r>
              <a:rPr lang="ru-RU" b="1" dirty="0"/>
              <a:t>47.2 </a:t>
            </a:r>
            <a:r>
              <a:rPr lang="ru-RU" b="1" dirty="0" smtClean="0"/>
              <a:t>БК РФ</a:t>
            </a:r>
            <a:endParaRPr lang="ru-RU" b="1" dirty="0"/>
          </a:p>
          <a:p>
            <a:r>
              <a:rPr lang="ru-RU" b="1" dirty="0" smtClean="0">
                <a:solidFill>
                  <a:srgbClr val="FF0000"/>
                </a:solidFill>
              </a:rPr>
              <a:t>П. 24</a:t>
            </a:r>
            <a:r>
              <a:rPr lang="ru-RU" dirty="0"/>
              <a:t>. Исполнительные документы о взыскании </a:t>
            </a:r>
            <a:r>
              <a:rPr lang="ru-RU" dirty="0" smtClean="0"/>
              <a:t>задолженности подлежат </a:t>
            </a:r>
            <a:r>
              <a:rPr lang="ru-RU" dirty="0"/>
              <a:t>отмене, а возбужденные на их основании исполнительные производства подлежат </a:t>
            </a:r>
            <a:r>
              <a:rPr lang="ru-RU" dirty="0" smtClean="0"/>
              <a:t>прекращению.</a:t>
            </a:r>
            <a:endParaRPr lang="ru-RU" dirty="0"/>
          </a:p>
          <a:p>
            <a:pPr marL="0" indent="0" algn="r">
              <a:buNone/>
            </a:pPr>
            <a:r>
              <a:rPr lang="ru-RU" dirty="0"/>
              <a:t>б) дополнить </a:t>
            </a:r>
            <a:r>
              <a:rPr lang="ru-RU" dirty="0" smtClean="0"/>
              <a:t>ст. 6 Закона 520-ФЗ  частями </a:t>
            </a:r>
            <a:r>
              <a:rPr lang="ru-RU" dirty="0"/>
              <a:t>21 - 25 следующего </a:t>
            </a:r>
            <a:r>
              <a:rPr lang="ru-RU" dirty="0" smtClean="0"/>
              <a:t>содержания:</a:t>
            </a:r>
          </a:p>
          <a:p>
            <a:pPr marL="0" indent="0">
              <a:buNone/>
            </a:pPr>
            <a:endParaRPr lang="ru-RU" dirty="0"/>
          </a:p>
          <a:p>
            <a:pPr algn="r"/>
            <a:endParaRPr lang="ru-RU" dirty="0"/>
          </a:p>
          <a:p>
            <a:endParaRPr lang="ru-RU" dirty="0"/>
          </a:p>
        </p:txBody>
      </p:sp>
    </p:spTree>
    <p:extLst>
      <p:ext uri="{BB962C8B-B14F-4D97-AF65-F5344CB8AC3E}">
        <p14:creationId xmlns:p14="http://schemas.microsoft.com/office/powerpoint/2010/main" val="39944684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В 2024 году признается безнадежной к взысканию и подлежит списанию </a:t>
            </a:r>
            <a:r>
              <a:rPr lang="ru-RU" dirty="0" smtClean="0"/>
              <a:t>неналоговая задолженность </a:t>
            </a:r>
            <a:endParaRPr lang="ru-RU" dirty="0"/>
          </a:p>
        </p:txBody>
      </p:sp>
      <p:sp>
        <p:nvSpPr>
          <p:cNvPr id="3" name="Объект 2"/>
          <p:cNvSpPr>
            <a:spLocks noGrp="1"/>
          </p:cNvSpPr>
          <p:nvPr>
            <p:ph idx="1"/>
          </p:nvPr>
        </p:nvSpPr>
        <p:spPr/>
        <p:txBody>
          <a:bodyPr/>
          <a:lstStyle/>
          <a:p>
            <a:pPr marL="0" indent="0">
              <a:buNone/>
            </a:pPr>
            <a:r>
              <a:rPr lang="ru-RU" sz="1800" b="1" u="sng" dirty="0" smtClean="0"/>
              <a:t>Пункт 22</a:t>
            </a:r>
          </a:p>
          <a:p>
            <a:pPr marL="0" indent="0">
              <a:buNone/>
            </a:pPr>
            <a:r>
              <a:rPr lang="ru-RU" sz="1800" b="1" dirty="0" smtClean="0">
                <a:solidFill>
                  <a:srgbClr val="FF0000"/>
                </a:solidFill>
              </a:rPr>
              <a:t>Кредиторская</a:t>
            </a:r>
            <a:r>
              <a:rPr lang="ru-RU" sz="1800" b="1" dirty="0" smtClean="0"/>
              <a:t> задолженность (</a:t>
            </a:r>
            <a:r>
              <a:rPr lang="ru-RU" sz="1800" b="1" dirty="0"/>
              <a:t>КЗ) по исполнительскому </a:t>
            </a:r>
            <a:r>
              <a:rPr lang="ru-RU" sz="1800" b="1" dirty="0" smtClean="0"/>
              <a:t>сбору и по </a:t>
            </a:r>
            <a:r>
              <a:rPr lang="ru-RU" sz="1800" b="1" dirty="0"/>
              <a:t>адм. штрафам, наложенным по результатам госконтроля (надзора</a:t>
            </a:r>
            <a:r>
              <a:rPr lang="ru-RU" sz="1800" b="1" dirty="0" smtClean="0"/>
              <a:t>);</a:t>
            </a:r>
          </a:p>
          <a:p>
            <a:r>
              <a:rPr lang="ru-RU" sz="1800" b="1" dirty="0" smtClean="0"/>
              <a:t>КЗ</a:t>
            </a:r>
            <a:r>
              <a:rPr lang="ru-RU" sz="1800" dirty="0" smtClean="0"/>
              <a:t> </a:t>
            </a:r>
            <a:r>
              <a:rPr lang="ru-RU" sz="1800" dirty="0"/>
              <a:t>в учете </a:t>
            </a:r>
            <a:r>
              <a:rPr lang="ru-RU" sz="1800" b="1" dirty="0"/>
              <a:t>ОМСУ, МУ, МУП</a:t>
            </a:r>
            <a:r>
              <a:rPr lang="ru-RU" sz="1800" dirty="0"/>
              <a:t>, в </a:t>
            </a:r>
            <a:r>
              <a:rPr lang="ru-RU" sz="1800" dirty="0" err="1"/>
              <a:t>т.ч</a:t>
            </a:r>
            <a:r>
              <a:rPr lang="ru-RU" sz="1800" dirty="0"/>
              <a:t>. </a:t>
            </a:r>
            <a:r>
              <a:rPr lang="ru-RU" sz="1800" b="1" dirty="0"/>
              <a:t>казенных</a:t>
            </a:r>
            <a:r>
              <a:rPr lang="ru-RU" sz="1800" dirty="0" smtClean="0"/>
              <a:t>;</a:t>
            </a:r>
          </a:p>
          <a:p>
            <a:pPr marL="0" indent="0">
              <a:buNone/>
            </a:pPr>
            <a:r>
              <a:rPr lang="ru-RU" sz="1800" b="1" dirty="0" smtClean="0">
                <a:solidFill>
                  <a:srgbClr val="FF0000"/>
                </a:solidFill>
              </a:rPr>
              <a:t>Дебиторская</a:t>
            </a:r>
            <a:r>
              <a:rPr lang="ru-RU" sz="1800" b="1" dirty="0" smtClean="0"/>
              <a:t> задолженность (ДЗ)</a:t>
            </a:r>
            <a:endParaRPr lang="ru-RU" sz="1800" b="1" dirty="0"/>
          </a:p>
          <a:p>
            <a:r>
              <a:rPr lang="ru-RU" sz="1800" b="1" dirty="0"/>
              <a:t>ДЗ</a:t>
            </a:r>
            <a:r>
              <a:rPr lang="ru-RU" sz="1800" dirty="0"/>
              <a:t> в учете </a:t>
            </a:r>
            <a:r>
              <a:rPr lang="ru-RU" sz="1800" b="1" dirty="0"/>
              <a:t>ФССП</a:t>
            </a:r>
            <a:r>
              <a:rPr lang="ru-RU" sz="1800" dirty="0"/>
              <a:t> России </a:t>
            </a:r>
            <a:r>
              <a:rPr lang="ru-RU" sz="1800" b="1" dirty="0">
                <a:solidFill>
                  <a:srgbClr val="FF0000"/>
                </a:solidFill>
              </a:rPr>
              <a:t>по исполнительскому сбору</a:t>
            </a:r>
            <a:r>
              <a:rPr lang="ru-RU" sz="1800" dirty="0"/>
              <a:t>;</a:t>
            </a:r>
          </a:p>
          <a:p>
            <a:r>
              <a:rPr lang="ru-RU" sz="1800" b="1" dirty="0"/>
              <a:t>ДЗ</a:t>
            </a:r>
            <a:r>
              <a:rPr lang="ru-RU" sz="1800" dirty="0"/>
              <a:t> в учете </a:t>
            </a:r>
            <a:r>
              <a:rPr lang="ru-RU" sz="1800" b="1" dirty="0"/>
              <a:t>органов госконтроля (надзора) </a:t>
            </a:r>
            <a:r>
              <a:rPr lang="ru-RU" sz="1800" b="1" dirty="0">
                <a:solidFill>
                  <a:srgbClr val="FF0000"/>
                </a:solidFill>
              </a:rPr>
              <a:t>по адм. </a:t>
            </a:r>
            <a:r>
              <a:rPr lang="ru-RU" sz="1800" b="1" dirty="0" smtClean="0">
                <a:solidFill>
                  <a:srgbClr val="FF0000"/>
                </a:solidFill>
              </a:rPr>
              <a:t>штрафам</a:t>
            </a:r>
            <a:r>
              <a:rPr lang="ru-RU" sz="1800" b="1" dirty="0"/>
              <a:t>, наложенным по результатам </a:t>
            </a:r>
            <a:r>
              <a:rPr lang="ru-RU" sz="1800" b="1" dirty="0" smtClean="0"/>
              <a:t>госконтроля (надзора</a:t>
            </a:r>
            <a:r>
              <a:rPr lang="ru-RU" sz="1800" b="1" dirty="0"/>
              <a:t>);</a:t>
            </a:r>
          </a:p>
          <a:p>
            <a:endParaRPr lang="ru-RU" sz="1800" dirty="0"/>
          </a:p>
        </p:txBody>
      </p:sp>
      <p:sp>
        <p:nvSpPr>
          <p:cNvPr id="4" name="Прямоугольник 3"/>
          <p:cNvSpPr/>
          <p:nvPr/>
        </p:nvSpPr>
        <p:spPr>
          <a:xfrm>
            <a:off x="1435706" y="5682780"/>
            <a:ext cx="9176499" cy="369332"/>
          </a:xfrm>
          <a:prstGeom prst="rect">
            <a:avLst/>
          </a:prstGeom>
        </p:spPr>
        <p:txBody>
          <a:bodyPr wrap="square">
            <a:spAutoFit/>
          </a:bodyPr>
          <a:lstStyle/>
          <a:p>
            <a:r>
              <a:rPr lang="ru-RU" b="1" dirty="0">
                <a:solidFill>
                  <a:srgbClr val="000000"/>
                </a:solidFill>
                <a:latin typeface="Times New Roman" panose="02020603050405020304" pitchFamily="18" charset="0"/>
                <a:ea typeface="Times New Roman" panose="02020603050405020304" pitchFamily="18" charset="0"/>
              </a:rPr>
              <a:t>Акт о признании безнадежной к взысканию задолженности по доходам</a:t>
            </a:r>
            <a:r>
              <a:rPr lang="ru-RU" dirty="0">
                <a:solidFill>
                  <a:srgbClr val="000000"/>
                </a:solidFill>
                <a:latin typeface="Times New Roman" panose="02020603050405020304" pitchFamily="18" charset="0"/>
                <a:ea typeface="Times New Roman" panose="02020603050405020304" pitchFamily="18" charset="0"/>
              </a:rPr>
              <a:t> (ф. 0510436)</a:t>
            </a:r>
            <a:endParaRPr lang="ru-RU" dirty="0"/>
          </a:p>
        </p:txBody>
      </p:sp>
    </p:spTree>
    <p:extLst>
      <p:ext uri="{BB962C8B-B14F-4D97-AF65-F5344CB8AC3E}">
        <p14:creationId xmlns:p14="http://schemas.microsoft.com/office/powerpoint/2010/main" val="33160006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признание </a:t>
            </a:r>
            <a:r>
              <a:rPr lang="ru-RU" dirty="0"/>
              <a:t>безнадежной к взысканию задолженности по </a:t>
            </a:r>
            <a:r>
              <a:rPr lang="ru-RU" dirty="0" smtClean="0"/>
              <a:t>доходам</a:t>
            </a:r>
            <a:endParaRPr lang="ru-RU" dirty="0"/>
          </a:p>
        </p:txBody>
      </p:sp>
      <p:graphicFrame>
        <p:nvGraphicFramePr>
          <p:cNvPr id="8" name="Объект 7"/>
          <p:cNvGraphicFramePr>
            <a:graphicFrameLocks noGrp="1"/>
          </p:cNvGraphicFramePr>
          <p:nvPr>
            <p:ph idx="1"/>
            <p:extLst>
              <p:ext uri="{D42A27DB-BD31-4B8C-83A1-F6EECF244321}">
                <p14:modId xmlns:p14="http://schemas.microsoft.com/office/powerpoint/2010/main" val="213650093"/>
              </p:ext>
            </p:extLst>
          </p:nvPr>
        </p:nvGraphicFramePr>
        <p:xfrm>
          <a:off x="1343890" y="2133401"/>
          <a:ext cx="9227127" cy="3691106"/>
        </p:xfrm>
        <a:graphic>
          <a:graphicData uri="http://schemas.openxmlformats.org/drawingml/2006/table">
            <a:tbl>
              <a:tblPr firstRow="1" firstCol="1" bandRow="1"/>
              <a:tblGrid>
                <a:gridCol w="9227127">
                  <a:extLst>
                    <a:ext uri="{9D8B030D-6E8A-4147-A177-3AD203B41FA5}">
                      <a16:colId xmlns:a16="http://schemas.microsoft.com/office/drawing/2014/main" val="2677805180"/>
                    </a:ext>
                  </a:extLst>
                </a:gridCol>
              </a:tblGrid>
              <a:tr h="665217">
                <a:tc>
                  <a:txBody>
                    <a:bodyPr/>
                    <a:lstStyle/>
                    <a:p>
                      <a:pPr algn="just">
                        <a:lnSpc>
                          <a:spcPct val="115000"/>
                        </a:lnSpc>
                        <a:spcAft>
                          <a:spcPts val="0"/>
                        </a:spcAft>
                      </a:pP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Безнадежными к взысканию признаются </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не уплаченные в установленный срок платежи в бюджет (задолженность по платежам в бюджет), в случаях, установленных статьей </a:t>
                      </a: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47.2 БК</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РФ (</a:t>
                      </a:r>
                      <a:r>
                        <a:rPr lang="ru-RU" sz="1600" b="1">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ред. от 13.07.2024 № 177-ФЗ)* </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Принятие решения о признании безнадежной к взысканию задолженности по платежам в бюджет и о ее списании (восстановлении)  - </a:t>
                      </a:r>
                      <a:r>
                        <a:rPr lang="ru-RU" sz="1600"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перечень случаев</a:t>
                      </a:r>
                      <a:r>
                        <a:rPr lang="ru-RU" sz="1600" i="1">
                          <a:effectLst/>
                          <a:latin typeface="Calibri" panose="020F0502020204030204" pitchFamily="34" charset="0"/>
                          <a:ea typeface="Calibri" panose="020F0502020204030204" pitchFamily="34" charset="0"/>
                          <a:cs typeface="Times New Roman" panose="02020603050405020304" pitchFamily="18" charset="0"/>
                        </a:rPr>
                        <a:t> </a:t>
                      </a:r>
                      <a:r>
                        <a:rPr lang="ru-RU" sz="1600" i="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закрытый.</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49445" marR="494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71148969"/>
                  </a:ext>
                </a:extLst>
              </a:tr>
              <a:tr h="454897">
                <a:tc>
                  <a:txBody>
                    <a:bodyPr/>
                    <a:lstStyle/>
                    <a:p>
                      <a:pPr algn="just">
                        <a:lnSpc>
                          <a:spcPct val="115000"/>
                        </a:lnSpc>
                        <a:spcAft>
                          <a:spcPts val="0"/>
                        </a:spcAft>
                      </a:pP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с учетом пункта 3 или 4 части 1 статьи 46 Закона от 02.10.2007 № 229-ФЗ «Об исполнительном производстве»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49445" marR="494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3804133"/>
                  </a:ext>
                </a:extLst>
              </a:tr>
              <a:tr h="454897">
                <a:tc>
                  <a:txBody>
                    <a:bodyPr/>
                    <a:lstStyle/>
                    <a:p>
                      <a:pPr algn="just">
                        <a:lnSpc>
                          <a:spcPct val="115000"/>
                        </a:lnSpc>
                        <a:spcAft>
                          <a:spcPts val="0"/>
                        </a:spcAft>
                      </a:pP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Решение</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 признании безнадежной к взысканию задолженности по платежам в бюджет </a:t>
                      </a: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принимается администратором доходов</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бюджета</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49445" marR="494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00365555"/>
                  </a:ext>
                </a:extLst>
              </a:tr>
              <a:tr h="600352">
                <a:tc>
                  <a:txBody>
                    <a:bodyPr/>
                    <a:lstStyle/>
                    <a:p>
                      <a:pPr algn="just">
                        <a:lnSpc>
                          <a:spcPct val="115000"/>
                        </a:lnSpc>
                        <a:spcAft>
                          <a:spcPts val="0"/>
                        </a:spcAft>
                      </a:pP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Порядок принятия решений</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 признании безнадежной к взысканию задолженности по платежам в бюджет </a:t>
                      </a: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определяется ГлАД бюджета</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в соответствии с </a:t>
                      </a:r>
                      <a:r>
                        <a:rPr lang="ru-RU" sz="16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Общими требованиями</a:t>
                      </a:r>
                      <a:r>
                        <a:rPr lang="ru-RU" sz="16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утв. постановлением Правительства РФ от 06.05.2016 № 393</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49445" marR="494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17418893"/>
                  </a:ext>
                </a:extLst>
              </a:tr>
              <a:tr h="606530">
                <a:tc>
                  <a:txBody>
                    <a:bodyPr/>
                    <a:lstStyle/>
                    <a:p>
                      <a:pPr algn="just">
                        <a:lnSpc>
                          <a:spcPct val="115000"/>
                        </a:lnSpc>
                        <a:spcAft>
                          <a:spcPts val="0"/>
                        </a:spcAft>
                      </a:pPr>
                      <a:r>
                        <a:rPr lang="ru-RU"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Списание (восстановление) </a:t>
                      </a:r>
                      <a:r>
                        <a:rPr lang="ru-RU" sz="16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бюджетном (бухгалтерском) учете задолженности по платежам в бюджет </a:t>
                      </a:r>
                      <a:r>
                        <a:rPr lang="ru-RU"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осуществляется администратором доходов бюджета</a:t>
                      </a:r>
                      <a:r>
                        <a:rPr lang="ru-RU" sz="16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основании (ф. 0510436)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49445" marR="4944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6578293"/>
                  </a:ext>
                </a:extLst>
              </a:tr>
            </a:tbl>
          </a:graphicData>
        </a:graphic>
      </p:graphicFrame>
    </p:spTree>
    <p:extLst>
      <p:ext uri="{BB962C8B-B14F-4D97-AF65-F5344CB8AC3E}">
        <p14:creationId xmlns:p14="http://schemas.microsoft.com/office/powerpoint/2010/main" val="19306118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E86D025-B905-08C0-80C6-AE5F36AC335D}"/>
              </a:ext>
            </a:extLst>
          </p:cNvPr>
          <p:cNvSpPr>
            <a:spLocks noGrp="1"/>
          </p:cNvSpPr>
          <p:nvPr>
            <p:ph type="title"/>
          </p:nvPr>
        </p:nvSpPr>
        <p:spPr>
          <a:xfrm>
            <a:off x="2895600" y="46983"/>
            <a:ext cx="9162131" cy="604181"/>
          </a:xfrm>
        </p:spPr>
        <p:txBody>
          <a:bodyPr>
            <a:normAutofit/>
          </a:bodyPr>
          <a:lstStyle/>
          <a:p>
            <a:r>
              <a:rPr lang="ru-RU" sz="1800" dirty="0" err="1"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минфин</a:t>
            </a:r>
            <a:r>
              <a:rPr lang="ru-RU" sz="1800" dirty="0" smtClean="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разъяснил</a:t>
            </a:r>
            <a:endParaRPr lang="ru-RU" dirty="0"/>
          </a:p>
        </p:txBody>
      </p:sp>
      <p:sp>
        <p:nvSpPr>
          <p:cNvPr id="4" name="TextBox 3">
            <a:extLst>
              <a:ext uri="{FF2B5EF4-FFF2-40B4-BE49-F238E27FC236}">
                <a16:creationId xmlns:a16="http://schemas.microsoft.com/office/drawing/2014/main" id="{8A2B3F65-12F3-C78C-969F-80241BB0E09A}"/>
              </a:ext>
            </a:extLst>
          </p:cNvPr>
          <p:cNvSpPr txBox="1"/>
          <p:nvPr/>
        </p:nvSpPr>
        <p:spPr>
          <a:xfrm>
            <a:off x="734504" y="899771"/>
            <a:ext cx="10578904" cy="4329390"/>
          </a:xfrm>
          <a:prstGeom prst="rect">
            <a:avLst/>
          </a:prstGeom>
          <a:solidFill>
            <a:schemeClr val="bg1">
              <a:lumMod val="95000"/>
            </a:schemeClr>
          </a:solidFill>
        </p:spPr>
        <p:txBody>
          <a:bodyPr wrap="square">
            <a:spAutoFit/>
          </a:bodyPr>
          <a:lstStyle/>
          <a:p>
            <a:pPr algn="just">
              <a:lnSpc>
                <a:spcPts val="1440"/>
              </a:lnSpc>
              <a:spcAft>
                <a:spcPts val="800"/>
              </a:spcAft>
            </a:pPr>
            <a:r>
              <a:rPr lang="ru-RU" sz="20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Какая задолженность в 2024 году признается безнадежной и подлежит списанию?</a:t>
            </a:r>
            <a:endParaRPr lang="ru-RU" sz="20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40"/>
              </a:lnSpc>
              <a:spcAft>
                <a:spcPts val="800"/>
              </a:spcAft>
            </a:pP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Федеральный закон от </a:t>
            </a: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13.07.2024 № </a:t>
            </a:r>
            <a:r>
              <a:rPr lang="ru-RU" sz="1600" b="1" i="1" dirty="0" smtClean="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177-ФЗ</a:t>
            </a:r>
            <a:r>
              <a:rPr lang="ru-RU" sz="1600" i="1" dirty="0">
                <a:solidFill>
                  <a:srgbClr val="FF0000"/>
                </a:solidFill>
                <a:latin typeface="Calibri" panose="020F0502020204030204" pitchFamily="34" charset="0"/>
                <a:ea typeface="Times New Roman" panose="02020603050405020304" pitchFamily="18" charset="0"/>
                <a:cs typeface="Times New Roman" panose="02020603050405020304" pitchFamily="18" charset="0"/>
              </a:rPr>
              <a:t> </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600"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Письмо Минфина России от </a:t>
            </a: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25.07.2024 № 23-01-12/69684</a:t>
            </a:r>
            <a:r>
              <a:rPr lang="ru-RU" sz="1600"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"О признании безнадежной к взысканию и списании задолженности </a:t>
            </a:r>
            <a:r>
              <a:rPr lang="ru-RU" sz="1600" b="1" i="1" dirty="0" smtClean="0">
                <a:latin typeface="Times New Roman" panose="02020603050405020304" pitchFamily="18" charset="0"/>
                <a:ea typeface="Times New Roman" panose="02020603050405020304" pitchFamily="18" charset="0"/>
                <a:cs typeface="Times New Roman" panose="02020603050405020304" pitchFamily="18" charset="0"/>
              </a:rPr>
              <a:t>ОМСУ</a:t>
            </a:r>
            <a:r>
              <a:rPr lang="ru-RU"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 МУ, МУП"</a:t>
            </a:r>
            <a:endParaRPr lang="ru-RU" sz="1600" i="1"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Федеральным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законом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от 13.07.2024 № </a:t>
            </a:r>
            <a:r>
              <a:rPr lang="ru-RU" sz="1600" b="1" i="1" dirty="0" smtClean="0">
                <a:latin typeface="Times New Roman" panose="02020603050405020304" pitchFamily="18" charset="0"/>
                <a:ea typeface="Times New Roman" panose="02020603050405020304" pitchFamily="18" charset="0"/>
                <a:cs typeface="Times New Roman" panose="02020603050405020304" pitchFamily="18" charset="0"/>
              </a:rPr>
              <a:t>177-ФЗ – изм. в ст</a:t>
            </a:r>
            <a:r>
              <a:rPr lang="ru-RU" sz="1600" b="1" i="1" dirty="0">
                <a:latin typeface="Times New Roman" panose="02020603050405020304" pitchFamily="18" charset="0"/>
                <a:ea typeface="Times New Roman" panose="02020603050405020304" pitchFamily="18" charset="0"/>
                <a:cs typeface="Times New Roman" panose="02020603050405020304" pitchFamily="18" charset="0"/>
              </a:rPr>
              <a:t>. 6 З</a:t>
            </a:r>
            <a:r>
              <a:rPr lang="ru-RU" sz="1600" b="1" i="1" dirty="0" smtClean="0">
                <a:latin typeface="Times New Roman" panose="02020603050405020304" pitchFamily="18" charset="0"/>
                <a:ea typeface="Times New Roman" panose="02020603050405020304" pitchFamily="18" charset="0"/>
                <a:cs typeface="Times New Roman" panose="02020603050405020304" pitchFamily="18" charset="0"/>
              </a:rPr>
              <a:t>акона </a:t>
            </a:r>
            <a:r>
              <a:rPr lang="ru-RU" sz="1600" b="1" i="1" dirty="0">
                <a:latin typeface="Times New Roman" panose="02020603050405020304" pitchFamily="18" charset="0"/>
                <a:ea typeface="Times New Roman" panose="02020603050405020304" pitchFamily="18" charset="0"/>
                <a:cs typeface="Times New Roman" panose="02020603050405020304" pitchFamily="18" charset="0"/>
              </a:rPr>
              <a:t>от 02.11.2023 № </a:t>
            </a:r>
            <a:r>
              <a:rPr lang="ru-RU" sz="1600" b="1" i="1" dirty="0" smtClean="0">
                <a:latin typeface="Times New Roman" panose="02020603050405020304" pitchFamily="18" charset="0"/>
                <a:ea typeface="Times New Roman" panose="02020603050405020304" pitchFamily="18" charset="0"/>
                <a:cs typeface="Times New Roman" panose="02020603050405020304" pitchFamily="18" charset="0"/>
              </a:rPr>
              <a:t>520-ФЗ</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в 2024 году</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i="1" dirty="0">
                <a:latin typeface="Times New Roman" panose="02020603050405020304" pitchFamily="18" charset="0"/>
                <a:ea typeface="Times New Roman" panose="02020603050405020304" pitchFamily="18" charset="0"/>
                <a:cs typeface="Times New Roman" panose="02020603050405020304" pitchFamily="18" charset="0"/>
              </a:rPr>
              <a:t>задолженность ОМСУ, МУ, МУП,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в том числе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казенных, </a:t>
            </a:r>
            <a:endParaRPr lang="ru-RU"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Aft>
                <a:spcPts val="800"/>
              </a:spcAft>
              <a:buFont typeface="Arial" panose="020B0604020202020204" pitchFamily="34" charset="0"/>
              <a:buChar char="•"/>
            </a:pPr>
            <a:r>
              <a:rPr lang="ru-RU" sz="1600" b="1" i="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по </a:t>
            </a:r>
            <a:r>
              <a:rPr lang="ru-RU" sz="16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административным штрафам</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наложенным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по результатам осуществления </a:t>
            </a:r>
            <a:r>
              <a:rPr lang="ru-RU"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госконтроля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(надзора), </a:t>
            </a:r>
            <a:r>
              <a:rPr lang="ru-RU" sz="16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и </a:t>
            </a:r>
            <a:endParaRPr lang="ru-RU" sz="1600" b="1" i="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marL="285750" indent="-285750" algn="just">
              <a:spcAft>
                <a:spcPts val="800"/>
              </a:spcAft>
              <a:buFont typeface="Arial" panose="020B0604020202020204" pitchFamily="34" charset="0"/>
              <a:buChar char="•"/>
            </a:pPr>
            <a:r>
              <a:rPr lang="ru-RU" sz="1600" b="1" i="1" dirty="0" smtClean="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по </a:t>
            </a:r>
            <a:r>
              <a:rPr lang="ru-RU" sz="1600" b="1" i="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исполнительскому сбору</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образовавшаяся </a:t>
            </a:r>
            <a:r>
              <a:rPr lang="ru-RU" sz="1600" b="1" i="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по состоянию на 1 июля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2022 года</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признается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безнадежной к взысканию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И ПОДЛЕЖИТ СПИСАНИЮ</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i="1"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Решение</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о признании </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задолженности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безнадежной к взысканию принимается </a:t>
            </a:r>
            <a:r>
              <a:rPr lang="ru-RU" sz="1600" i="1" dirty="0" smtClean="0">
                <a:latin typeface="Times New Roman" panose="02020603050405020304" pitchFamily="18" charset="0"/>
                <a:ea typeface="Times New Roman" panose="02020603050405020304" pitchFamily="18" charset="0"/>
                <a:cs typeface="Times New Roman" panose="02020603050405020304" pitchFamily="18" charset="0"/>
              </a:rPr>
              <a:t>АДБ </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в порядке </a:t>
            </a:r>
            <a:r>
              <a:rPr lang="ru-RU"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п</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 4 ст. 47.2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БК РФ</a:t>
            </a:r>
            <a:r>
              <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i="1"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При этом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исполнительные документы о взыскании </a:t>
            </a:r>
            <a:r>
              <a:rPr lang="ru-RU" sz="1600" b="1" i="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i="1" dirty="0" smtClean="0">
                <a:effectLst/>
                <a:latin typeface="Times New Roman" panose="02020603050405020304" pitchFamily="18" charset="0"/>
                <a:ea typeface="Times New Roman" panose="02020603050405020304" pitchFamily="18" charset="0"/>
                <a:cs typeface="Times New Roman" panose="02020603050405020304" pitchFamily="18" charset="0"/>
              </a:rPr>
              <a:t>подлежат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отмене</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 а возбужденные на их основании исполнительные производства - прекращению </a:t>
            </a:r>
            <a:endParaRPr lang="ru-RU" sz="1600" i="1" dirty="0" smtClean="0">
              <a:effectLst/>
              <a:latin typeface="Times New Roman" panose="02020603050405020304" pitchFamily="18" charset="0"/>
              <a:ea typeface="Times New Roman" panose="02020603050405020304" pitchFamily="18" charset="0"/>
              <a:cs typeface="Times New Roman" panose="02020603050405020304" pitchFamily="18" charset="0"/>
            </a:endParaRPr>
          </a:p>
          <a:p>
            <a:pPr algn="just">
              <a:spcAft>
                <a:spcPts val="800"/>
              </a:spcAft>
            </a:pPr>
            <a:endParaRPr lang="ru-RU" sz="1600" i="1" dirty="0">
              <a:latin typeface="Times New Roman" panose="02020603050405020304" pitchFamily="18" charset="0"/>
              <a:ea typeface="Calibri" panose="020F0502020204030204" pitchFamily="34" charset="0"/>
              <a:cs typeface="Times New Roman" panose="02020603050405020304" pitchFamily="18" charset="0"/>
            </a:endParaRPr>
          </a:p>
          <a:p>
            <a:pPr algn="r">
              <a:spcAft>
                <a:spcPts val="800"/>
              </a:spcAft>
            </a:pPr>
            <a:r>
              <a:rPr lang="ru-RU" sz="1600" i="1" dirty="0">
                <a:latin typeface="Calibri" panose="020F0502020204030204" pitchFamily="34" charset="0"/>
                <a:ea typeface="Calibri" panose="020F0502020204030204" pitchFamily="34" charset="0"/>
                <a:cs typeface="Times New Roman" panose="02020603050405020304" pitchFamily="18" charset="0"/>
              </a:rPr>
              <a:t>Письмо Минфина России от 25.07.2024 № 23-01-12/69684</a:t>
            </a:r>
            <a:endParaRPr lang="ru-RU" sz="16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3591846"/>
      </p:ext>
    </p:extLst>
  </p:cSld>
  <p:clrMapOvr>
    <a:masterClrMapping/>
  </p:clrMapOvr>
  <p:transition advClick="0"/>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Заголовок 2"/>
          <p:cNvSpPr>
            <a:spLocks noGrp="1"/>
          </p:cNvSpPr>
          <p:nvPr>
            <p:ph type="title"/>
          </p:nvPr>
        </p:nvSpPr>
        <p:spPr>
          <a:xfrm>
            <a:off x="4284269" y="194530"/>
            <a:ext cx="7620000" cy="553997"/>
          </a:xfrm>
        </p:spPr>
        <p:txBody>
          <a:bodyPr>
            <a:normAutofit fontScale="90000"/>
          </a:bodyPr>
          <a:lstStyle/>
          <a:p>
            <a:pPr marL="228594" indent="-228594" algn="l">
              <a:lnSpc>
                <a:spcPct val="150000"/>
              </a:lnSpc>
            </a:pPr>
            <a:r>
              <a:rPr lang="ru-RU" sz="2400" b="0" dirty="0">
                <a:solidFill>
                  <a:srgbClr val="C00000"/>
                </a:solidFill>
                <a:latin typeface="Montserrat SemiBold"/>
                <a:cs typeface="Arial" charset="0"/>
              </a:rPr>
              <a:t>Дебиторская задолженность по доходам</a:t>
            </a:r>
          </a:p>
        </p:txBody>
      </p:sp>
      <p:sp>
        <p:nvSpPr>
          <p:cNvPr id="3" name="TextBox 2"/>
          <p:cNvSpPr txBox="1"/>
          <p:nvPr/>
        </p:nvSpPr>
        <p:spPr>
          <a:xfrm>
            <a:off x="751281" y="1170831"/>
            <a:ext cx="5547919" cy="1200329"/>
          </a:xfrm>
          <a:prstGeom prst="rect">
            <a:avLst/>
          </a:prstGeom>
          <a:noFill/>
        </p:spPr>
        <p:txBody>
          <a:bodyPr wrap="square" rtlCol="0">
            <a:spAutoFit/>
          </a:bodyPr>
          <a:lstStyle/>
          <a:p>
            <a:pPr algn="just"/>
            <a:r>
              <a:rPr lang="ru-RU" b="1" u="sng" dirty="0">
                <a:solidFill>
                  <a:srgbClr val="C00000"/>
                </a:solidFill>
                <a:latin typeface="Montserrat Medium" panose="020B0604020202020204"/>
              </a:rPr>
              <a:t>Статья 47.2. БК РФ</a:t>
            </a:r>
            <a:r>
              <a:rPr lang="ru-RU" b="1" dirty="0">
                <a:solidFill>
                  <a:srgbClr val="C00000"/>
                </a:solidFill>
                <a:latin typeface="Montserrat Medium" panose="020B0604020202020204"/>
              </a:rPr>
              <a:t> </a:t>
            </a:r>
            <a:r>
              <a:rPr lang="ru-RU" dirty="0">
                <a:latin typeface="Montserrat Medium" panose="020B0604020202020204"/>
              </a:rPr>
              <a:t>Принятие решения о признании безнадежной к взысканию задолженности по платежам в бюджет и о ее списании (восстановлении)</a:t>
            </a:r>
          </a:p>
        </p:txBody>
      </p:sp>
      <p:sp>
        <p:nvSpPr>
          <p:cNvPr id="4" name="Стрелка вправо 3"/>
          <p:cNvSpPr/>
          <p:nvPr/>
        </p:nvSpPr>
        <p:spPr>
          <a:xfrm>
            <a:off x="6345084" y="1564648"/>
            <a:ext cx="1117600" cy="8128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dirty="0"/>
          </a:p>
        </p:txBody>
      </p:sp>
      <p:sp>
        <p:nvSpPr>
          <p:cNvPr id="5" name="Прямоугольник 4"/>
          <p:cNvSpPr/>
          <p:nvPr/>
        </p:nvSpPr>
        <p:spPr>
          <a:xfrm>
            <a:off x="7508567" y="1170829"/>
            <a:ext cx="4385868" cy="1600440"/>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a:latin typeface="Montserrat Medium" panose="020B0604020202020204"/>
              </a:rPr>
              <a:t>Списание с учета, в т.ч. с забалансового</a:t>
            </a:r>
          </a:p>
        </p:txBody>
      </p:sp>
      <p:sp>
        <p:nvSpPr>
          <p:cNvPr id="24" name="TextBox 23"/>
          <p:cNvSpPr txBox="1"/>
          <p:nvPr/>
        </p:nvSpPr>
        <p:spPr>
          <a:xfrm>
            <a:off x="772585" y="3030799"/>
            <a:ext cx="5526616" cy="923330"/>
          </a:xfrm>
          <a:prstGeom prst="rect">
            <a:avLst/>
          </a:prstGeom>
          <a:noFill/>
        </p:spPr>
        <p:txBody>
          <a:bodyPr wrap="square" rtlCol="0">
            <a:spAutoFit/>
          </a:bodyPr>
          <a:lstStyle/>
          <a:p>
            <a:pPr algn="just"/>
            <a:r>
              <a:rPr lang="ru-RU" dirty="0">
                <a:latin typeface="Montserrat Medium" panose="020B0604020202020204"/>
              </a:rPr>
              <a:t>Принятие решения о списании задолженности, </a:t>
            </a:r>
            <a:r>
              <a:rPr lang="ru-RU" b="1" dirty="0">
                <a:latin typeface="Montserrat Medium" panose="020B0604020202020204"/>
              </a:rPr>
              <a:t>не соответствующей критериям актива</a:t>
            </a:r>
          </a:p>
        </p:txBody>
      </p:sp>
      <p:sp>
        <p:nvSpPr>
          <p:cNvPr id="25" name="Прямоугольник 24"/>
          <p:cNvSpPr/>
          <p:nvPr/>
        </p:nvSpPr>
        <p:spPr>
          <a:xfrm>
            <a:off x="7505291" y="2920999"/>
            <a:ext cx="4385868" cy="1450708"/>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dirty="0">
                <a:latin typeface="Montserrat Medium" panose="020B0604020202020204"/>
              </a:rPr>
              <a:t>Списание с балансового учета на забалансовый</a:t>
            </a:r>
          </a:p>
        </p:txBody>
      </p:sp>
      <p:sp>
        <p:nvSpPr>
          <p:cNvPr id="26" name="Стрелка вправо 25"/>
          <p:cNvSpPr/>
          <p:nvPr/>
        </p:nvSpPr>
        <p:spPr>
          <a:xfrm>
            <a:off x="6341807" y="3243549"/>
            <a:ext cx="1117600" cy="8128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dirty="0"/>
          </a:p>
        </p:txBody>
      </p:sp>
      <p:sp>
        <p:nvSpPr>
          <p:cNvPr id="6" name="Скругленный прямоугольник 5"/>
          <p:cNvSpPr/>
          <p:nvPr/>
        </p:nvSpPr>
        <p:spPr>
          <a:xfrm>
            <a:off x="751282" y="4526795"/>
            <a:ext cx="4470399" cy="1522313"/>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ru-RU" b="1" dirty="0">
                <a:latin typeface="Montserrat Medium" panose="020B0604020202020204"/>
              </a:rPr>
              <a:t>Своевременность </a:t>
            </a:r>
            <a:r>
              <a:rPr lang="ru-RU" dirty="0">
                <a:latin typeface="Montserrat Medium" panose="020B0604020202020204"/>
              </a:rPr>
              <a:t>оформления документов</a:t>
            </a:r>
          </a:p>
        </p:txBody>
      </p:sp>
      <p:sp>
        <p:nvSpPr>
          <p:cNvPr id="28" name="Скругленный прямоугольник 27"/>
          <p:cNvSpPr/>
          <p:nvPr/>
        </p:nvSpPr>
        <p:spPr>
          <a:xfrm>
            <a:off x="5384800" y="4521435"/>
            <a:ext cx="5892800" cy="145070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ru-RU" b="1" dirty="0">
                <a:latin typeface="Montserrat Medium" panose="020B0604020202020204"/>
              </a:rPr>
              <a:t>Инвентаризация</a:t>
            </a:r>
            <a:r>
              <a:rPr lang="ru-RU" dirty="0">
                <a:latin typeface="Montserrat Medium" panose="020B0604020202020204"/>
              </a:rPr>
              <a:t> всей задолженности, в том числе отраженной на </a:t>
            </a:r>
            <a:r>
              <a:rPr lang="ru-RU" b="1" dirty="0">
                <a:latin typeface="Montserrat Medium" panose="020B0604020202020204"/>
              </a:rPr>
              <a:t>забалансовых</a:t>
            </a:r>
            <a:r>
              <a:rPr lang="ru-RU" dirty="0">
                <a:latin typeface="Montserrat Medium" panose="020B0604020202020204"/>
              </a:rPr>
              <a:t> счетах</a:t>
            </a:r>
          </a:p>
        </p:txBody>
      </p:sp>
      <p:sp>
        <p:nvSpPr>
          <p:cNvPr id="30" name="Прямоугольник 39"/>
          <p:cNvSpPr>
            <a:spLocks noChangeArrowheads="1"/>
          </p:cNvSpPr>
          <p:nvPr/>
        </p:nvSpPr>
        <p:spPr bwMode="auto">
          <a:xfrm>
            <a:off x="40218" y="4744098"/>
            <a:ext cx="732367" cy="173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10666" b="1" dirty="0">
                <a:solidFill>
                  <a:srgbClr val="C00000"/>
                </a:solidFill>
                <a:ea typeface="BatangChe" pitchFamily="49" charset="-127"/>
                <a:cs typeface="Times New Roman" pitchFamily="18" charset="0"/>
              </a:rPr>
              <a:t>!</a:t>
            </a:r>
          </a:p>
        </p:txBody>
      </p:sp>
      <p:sp>
        <p:nvSpPr>
          <p:cNvPr id="31" name="Прямоугольник 39"/>
          <p:cNvSpPr>
            <a:spLocks noChangeArrowheads="1"/>
          </p:cNvSpPr>
          <p:nvPr/>
        </p:nvSpPr>
        <p:spPr bwMode="auto">
          <a:xfrm>
            <a:off x="11341991" y="4420540"/>
            <a:ext cx="594372" cy="173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ru-RU" sz="10666" b="1" dirty="0">
                <a:solidFill>
                  <a:srgbClr val="C00000"/>
                </a:solidFill>
                <a:ea typeface="BatangChe" pitchFamily="49" charset="-127"/>
                <a:cs typeface="Times New Roman" pitchFamily="18" charset="0"/>
              </a:rPr>
              <a:t>!</a:t>
            </a:r>
          </a:p>
        </p:txBody>
      </p:sp>
    </p:spTree>
    <p:extLst>
      <p:ext uri="{BB962C8B-B14F-4D97-AF65-F5344CB8AC3E}">
        <p14:creationId xmlns:p14="http://schemas.microsoft.com/office/powerpoint/2010/main" val="33850622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91464" y="275446"/>
            <a:ext cx="8076982" cy="400110"/>
          </a:xfrm>
          <a:prstGeom prst="rect">
            <a:avLst/>
          </a:prstGeom>
        </p:spPr>
        <p:txBody>
          <a:bodyPr wrap="square">
            <a:spAutoFit/>
          </a:bodyPr>
          <a:lstStyle/>
          <a:p>
            <a:pPr marL="53975" lvl="1" algn="ctr">
              <a:buSzPct val="130000"/>
            </a:pPr>
            <a:r>
              <a:rPr lang="ru-RU" sz="2000" b="1" dirty="0" smtClean="0">
                <a:solidFill>
                  <a:srgbClr val="C00000"/>
                </a:solidFill>
                <a:latin typeface="Bookman Old Style" charset="0"/>
                <a:ea typeface="Bookman Old Style" charset="0"/>
                <a:cs typeface="Bookman Old Style" charset="0"/>
              </a:rPr>
              <a:t>Управление дебиторской задолженностью </a:t>
            </a:r>
            <a:r>
              <a:rPr lang="ru-RU" sz="2000" b="1" dirty="0">
                <a:solidFill>
                  <a:srgbClr val="C00000"/>
                </a:solidFill>
                <a:latin typeface="Bookman Old Style" charset="0"/>
                <a:ea typeface="Bookman Old Style" charset="0"/>
                <a:cs typeface="Bookman Old Style" charset="0"/>
              </a:rPr>
              <a:t>по доходам </a:t>
            </a:r>
          </a:p>
        </p:txBody>
      </p:sp>
      <p:sp>
        <p:nvSpPr>
          <p:cNvPr id="7" name="Номер слайда 14"/>
          <p:cNvSpPr>
            <a:spLocks noGrp="1"/>
          </p:cNvSpPr>
          <p:nvPr>
            <p:ph type="sldNum" sz="quarter" idx="12"/>
          </p:nvPr>
        </p:nvSpPr>
        <p:spPr>
          <a:xfrm>
            <a:off x="10106288" y="179387"/>
            <a:ext cx="561712" cy="365125"/>
          </a:xfrm>
        </p:spPr>
        <p:txBody>
          <a:bodyPr/>
          <a:lstStyle/>
          <a:p>
            <a:fld id="{D81B3B79-DEF0-4346-A5D2-0443081EFB3D}" type="slidenum">
              <a:rPr lang="ru-RU" b="1" smtClean="0">
                <a:solidFill>
                  <a:srgbClr val="C79023"/>
                </a:solidFill>
              </a:rPr>
              <a:t>26</a:t>
            </a:fld>
            <a:endParaRPr lang="en-US" b="1" dirty="0">
              <a:solidFill>
                <a:srgbClr val="C79023"/>
              </a:solidFill>
            </a:endParaRPr>
          </a:p>
        </p:txBody>
      </p:sp>
      <p:cxnSp>
        <p:nvCxnSpPr>
          <p:cNvPr id="28" name="Straight Connector 16"/>
          <p:cNvCxnSpPr/>
          <p:nvPr/>
        </p:nvCxnSpPr>
        <p:spPr>
          <a:xfrm>
            <a:off x="10147002" y="265643"/>
            <a:ext cx="0" cy="226483"/>
          </a:xfrm>
          <a:prstGeom prst="line">
            <a:avLst/>
          </a:prstGeom>
          <a:ln w="12700" cmpd="sng">
            <a:solidFill>
              <a:srgbClr val="DEAA46"/>
            </a:solidFill>
            <a:prstDash val="solid"/>
          </a:ln>
          <a:effectLst/>
        </p:spPr>
        <p:style>
          <a:lnRef idx="2">
            <a:schemeClr val="accent1"/>
          </a:lnRef>
          <a:fillRef idx="0">
            <a:schemeClr val="accent1"/>
          </a:fillRef>
          <a:effectRef idx="1">
            <a:schemeClr val="accent1"/>
          </a:effectRef>
          <a:fontRef idx="minor">
            <a:schemeClr val="tx1"/>
          </a:fontRef>
        </p:style>
      </p:cxnSp>
      <p:sp>
        <p:nvSpPr>
          <p:cNvPr id="3" name="Нашивка 2">
            <a:extLst>
              <a:ext uri="{FF2B5EF4-FFF2-40B4-BE49-F238E27FC236}">
                <a16:creationId xmlns:a16="http://schemas.microsoft.com/office/drawing/2014/main" id="{FADB215B-2C4D-504B-B47A-CB1BD32F2DC5}"/>
              </a:ext>
            </a:extLst>
          </p:cNvPr>
          <p:cNvSpPr/>
          <p:nvPr/>
        </p:nvSpPr>
        <p:spPr>
          <a:xfrm>
            <a:off x="1691464" y="913995"/>
            <a:ext cx="3108392" cy="396044"/>
          </a:xfrm>
          <a:prstGeom prst="chevr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
        <p:nvSpPr>
          <p:cNvPr id="11" name="Нашивка 10">
            <a:extLst>
              <a:ext uri="{FF2B5EF4-FFF2-40B4-BE49-F238E27FC236}">
                <a16:creationId xmlns:a16="http://schemas.microsoft.com/office/drawing/2014/main" id="{CAC048BA-AEC7-7A4E-B2DD-25A3709C8512}"/>
              </a:ext>
            </a:extLst>
          </p:cNvPr>
          <p:cNvSpPr/>
          <p:nvPr/>
        </p:nvSpPr>
        <p:spPr>
          <a:xfrm>
            <a:off x="4799856" y="913995"/>
            <a:ext cx="2952328" cy="396044"/>
          </a:xfrm>
          <a:prstGeom prst="chevron">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ru-RU"/>
          </a:p>
        </p:txBody>
      </p:sp>
      <p:sp>
        <p:nvSpPr>
          <p:cNvPr id="6" name="TextBox 5">
            <a:extLst>
              <a:ext uri="{FF2B5EF4-FFF2-40B4-BE49-F238E27FC236}">
                <a16:creationId xmlns:a16="http://schemas.microsoft.com/office/drawing/2014/main" id="{1D022208-5919-F041-B299-EDEE9A403100}"/>
              </a:ext>
            </a:extLst>
          </p:cNvPr>
          <p:cNvSpPr txBox="1"/>
          <p:nvPr/>
        </p:nvSpPr>
        <p:spPr>
          <a:xfrm>
            <a:off x="1847528" y="1678206"/>
            <a:ext cx="1476164" cy="646331"/>
          </a:xfrm>
          <a:prstGeom prst="rect">
            <a:avLst/>
          </a:prstGeom>
          <a:solidFill>
            <a:schemeClr val="accent2">
              <a:lumMod val="20000"/>
              <a:lumOff val="80000"/>
            </a:schemeClr>
          </a:solidFill>
        </p:spPr>
        <p:txBody>
          <a:bodyPr wrap="square" rtlCol="0">
            <a:spAutoFit/>
          </a:bodyPr>
          <a:lstStyle/>
          <a:p>
            <a:r>
              <a:rPr lang="ru-RU" b="1" dirty="0"/>
              <a:t>Ожидаемые доходы</a:t>
            </a:r>
          </a:p>
        </p:txBody>
      </p:sp>
      <p:cxnSp>
        <p:nvCxnSpPr>
          <p:cNvPr id="15" name="Прямая со стрелкой 14">
            <a:extLst>
              <a:ext uri="{FF2B5EF4-FFF2-40B4-BE49-F238E27FC236}">
                <a16:creationId xmlns:a16="http://schemas.microsoft.com/office/drawing/2014/main" id="{C705B013-F208-AE4C-99B7-18ECD429EB2A}"/>
              </a:ext>
            </a:extLst>
          </p:cNvPr>
          <p:cNvCxnSpPr>
            <a:stCxn id="6" idx="1"/>
          </p:cNvCxnSpPr>
          <p:nvPr/>
        </p:nvCxnSpPr>
        <p:spPr>
          <a:xfrm flipV="1">
            <a:off x="1847528" y="1448781"/>
            <a:ext cx="0" cy="552591"/>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2C741FB3-BA79-E34A-82A0-613AAB2E2705}"/>
              </a:ext>
            </a:extLst>
          </p:cNvPr>
          <p:cNvSpPr txBox="1"/>
          <p:nvPr/>
        </p:nvSpPr>
        <p:spPr>
          <a:xfrm>
            <a:off x="4786355" y="1678206"/>
            <a:ext cx="1476164" cy="646331"/>
          </a:xfrm>
          <a:prstGeom prst="rect">
            <a:avLst/>
          </a:prstGeom>
          <a:solidFill>
            <a:schemeClr val="accent3">
              <a:lumMod val="20000"/>
              <a:lumOff val="80000"/>
            </a:schemeClr>
          </a:solidFill>
        </p:spPr>
        <p:txBody>
          <a:bodyPr wrap="square" rtlCol="0">
            <a:spAutoFit/>
          </a:bodyPr>
          <a:lstStyle/>
          <a:p>
            <a:r>
              <a:rPr lang="ru-RU" b="1" dirty="0"/>
              <a:t>Признанные доходы</a:t>
            </a:r>
          </a:p>
        </p:txBody>
      </p:sp>
      <p:cxnSp>
        <p:nvCxnSpPr>
          <p:cNvPr id="21" name="Прямая со стрелкой 20">
            <a:extLst>
              <a:ext uri="{FF2B5EF4-FFF2-40B4-BE49-F238E27FC236}">
                <a16:creationId xmlns:a16="http://schemas.microsoft.com/office/drawing/2014/main" id="{2A33259D-44E7-E647-8576-7A1ADE51F7C5}"/>
              </a:ext>
            </a:extLst>
          </p:cNvPr>
          <p:cNvCxnSpPr/>
          <p:nvPr/>
        </p:nvCxnSpPr>
        <p:spPr>
          <a:xfrm flipV="1">
            <a:off x="4738373" y="1448780"/>
            <a:ext cx="0" cy="552591"/>
          </a:xfrm>
          <a:prstGeom prst="straightConnector1">
            <a:avLst/>
          </a:prstGeom>
          <a:ln>
            <a:tailEnd type="triangle"/>
          </a:ln>
        </p:spPr>
        <p:style>
          <a:lnRef idx="2">
            <a:schemeClr val="accent3"/>
          </a:lnRef>
          <a:fillRef idx="0">
            <a:schemeClr val="accent3"/>
          </a:fillRef>
          <a:effectRef idx="1">
            <a:schemeClr val="accent3"/>
          </a:effectRef>
          <a:fontRef idx="minor">
            <a:schemeClr val="tx1"/>
          </a:fontRef>
        </p:style>
      </p:cxnSp>
      <p:sp>
        <p:nvSpPr>
          <p:cNvPr id="22" name="Нашивка 21">
            <a:extLst>
              <a:ext uri="{FF2B5EF4-FFF2-40B4-BE49-F238E27FC236}">
                <a16:creationId xmlns:a16="http://schemas.microsoft.com/office/drawing/2014/main" id="{EBA66BB8-D675-5F49-AD1B-958324D973FB}"/>
              </a:ext>
            </a:extLst>
          </p:cNvPr>
          <p:cNvSpPr/>
          <p:nvPr/>
        </p:nvSpPr>
        <p:spPr>
          <a:xfrm>
            <a:off x="7908248" y="898610"/>
            <a:ext cx="2628800" cy="396044"/>
          </a:xfrm>
          <a:prstGeom prst="chevron">
            <a:avLst>
              <a:gd name="adj" fmla="val 0"/>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ru-RU" sz="1400" dirty="0"/>
              <a:t>Срок исполнения обязательства уже наступил</a:t>
            </a:r>
          </a:p>
        </p:txBody>
      </p:sp>
      <p:sp>
        <p:nvSpPr>
          <p:cNvPr id="23" name="TextBox 22">
            <a:extLst>
              <a:ext uri="{FF2B5EF4-FFF2-40B4-BE49-F238E27FC236}">
                <a16:creationId xmlns:a16="http://schemas.microsoft.com/office/drawing/2014/main" id="{E714C53F-B029-3F44-B714-D1A83ACD4F61}"/>
              </a:ext>
            </a:extLst>
          </p:cNvPr>
          <p:cNvSpPr txBox="1"/>
          <p:nvPr/>
        </p:nvSpPr>
        <p:spPr>
          <a:xfrm>
            <a:off x="7754724" y="1684258"/>
            <a:ext cx="1869668" cy="646331"/>
          </a:xfrm>
          <a:prstGeom prst="rect">
            <a:avLst/>
          </a:prstGeom>
          <a:solidFill>
            <a:schemeClr val="accent2">
              <a:lumMod val="40000"/>
              <a:lumOff val="60000"/>
            </a:schemeClr>
          </a:solidFill>
        </p:spPr>
        <p:txBody>
          <a:bodyPr wrap="square" rtlCol="0">
            <a:spAutoFit/>
          </a:bodyPr>
          <a:lstStyle/>
          <a:p>
            <a:r>
              <a:rPr lang="ru-RU" b="1" dirty="0"/>
              <a:t>Просроченная задолженность</a:t>
            </a:r>
          </a:p>
        </p:txBody>
      </p:sp>
      <p:cxnSp>
        <p:nvCxnSpPr>
          <p:cNvPr id="24" name="Прямая со стрелкой 23">
            <a:extLst>
              <a:ext uri="{FF2B5EF4-FFF2-40B4-BE49-F238E27FC236}">
                <a16:creationId xmlns:a16="http://schemas.microsoft.com/office/drawing/2014/main" id="{B9257033-7A80-2742-ACBD-0B5414FA3F68}"/>
              </a:ext>
            </a:extLst>
          </p:cNvPr>
          <p:cNvCxnSpPr/>
          <p:nvPr/>
        </p:nvCxnSpPr>
        <p:spPr>
          <a:xfrm flipV="1">
            <a:off x="7715672" y="1448779"/>
            <a:ext cx="0" cy="552591"/>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
        <p:nvSpPr>
          <p:cNvPr id="27" name="TextBox 26">
            <a:extLst>
              <a:ext uri="{FF2B5EF4-FFF2-40B4-BE49-F238E27FC236}">
                <a16:creationId xmlns:a16="http://schemas.microsoft.com/office/drawing/2014/main" id="{D809664B-E9D0-C04E-B496-765057640F2D}"/>
              </a:ext>
            </a:extLst>
          </p:cNvPr>
          <p:cNvSpPr txBox="1"/>
          <p:nvPr/>
        </p:nvSpPr>
        <p:spPr>
          <a:xfrm>
            <a:off x="6116434" y="2846386"/>
            <a:ext cx="2844316" cy="369332"/>
          </a:xfrm>
          <a:prstGeom prst="rect">
            <a:avLst/>
          </a:prstGeom>
          <a:solidFill>
            <a:schemeClr val="accent2">
              <a:lumMod val="40000"/>
              <a:lumOff val="60000"/>
            </a:schemeClr>
          </a:solidFill>
        </p:spPr>
        <p:txBody>
          <a:bodyPr wrap="square" rtlCol="0">
            <a:spAutoFit/>
          </a:bodyPr>
          <a:lstStyle/>
          <a:p>
            <a:r>
              <a:rPr lang="ru-RU" b="1" dirty="0"/>
              <a:t>Работа с задолженностью</a:t>
            </a:r>
          </a:p>
        </p:txBody>
      </p:sp>
      <p:sp>
        <p:nvSpPr>
          <p:cNvPr id="20" name="Закрывающая фигурная скобка 19">
            <a:extLst>
              <a:ext uri="{FF2B5EF4-FFF2-40B4-BE49-F238E27FC236}">
                <a16:creationId xmlns:a16="http://schemas.microsoft.com/office/drawing/2014/main" id="{29041713-6863-E548-8B17-3BB6D0643319}"/>
              </a:ext>
            </a:extLst>
          </p:cNvPr>
          <p:cNvSpPr/>
          <p:nvPr/>
        </p:nvSpPr>
        <p:spPr>
          <a:xfrm rot="5400000">
            <a:off x="7336384" y="-211361"/>
            <a:ext cx="404416" cy="5611763"/>
          </a:xfrm>
          <a:prstGeom prst="rightBrace">
            <a:avLst>
              <a:gd name="adj1" fmla="val 71801"/>
              <a:gd name="adj2" fmla="val 49428"/>
            </a:avLst>
          </a:prstGeom>
        </p:spPr>
        <p:style>
          <a:lnRef idx="2">
            <a:schemeClr val="accent4"/>
          </a:lnRef>
          <a:fillRef idx="0">
            <a:schemeClr val="accent4"/>
          </a:fillRef>
          <a:effectRef idx="1">
            <a:schemeClr val="accent4"/>
          </a:effectRef>
          <a:fontRef idx="minor">
            <a:schemeClr val="tx1"/>
          </a:fontRef>
        </p:style>
        <p:txBody>
          <a:bodyPr rtlCol="0" anchor="ctr"/>
          <a:lstStyle/>
          <a:p>
            <a:pPr algn="ctr"/>
            <a:endParaRPr lang="ru-RU"/>
          </a:p>
        </p:txBody>
      </p:sp>
      <p:graphicFrame>
        <p:nvGraphicFramePr>
          <p:cNvPr id="25" name="Схема 24">
            <a:extLst>
              <a:ext uri="{FF2B5EF4-FFF2-40B4-BE49-F238E27FC236}">
                <a16:creationId xmlns:a16="http://schemas.microsoft.com/office/drawing/2014/main" id="{A7D1B0DB-7719-1847-B73E-62757309F95A}"/>
              </a:ext>
            </a:extLst>
          </p:cNvPr>
          <p:cNvGraphicFramePr/>
          <p:nvPr>
            <p:extLst>
              <p:ext uri="{D42A27DB-BD31-4B8C-83A1-F6EECF244321}">
                <p14:modId xmlns:p14="http://schemas.microsoft.com/office/powerpoint/2010/main" val="3132058632"/>
              </p:ext>
            </p:extLst>
          </p:nvPr>
        </p:nvGraphicFramePr>
        <p:xfrm>
          <a:off x="1835919" y="3585807"/>
          <a:ext cx="8508553" cy="269979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707825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2" name="Заголовок 2"/>
          <p:cNvSpPr>
            <a:spLocks noGrp="1"/>
          </p:cNvSpPr>
          <p:nvPr>
            <p:ph type="title"/>
          </p:nvPr>
        </p:nvSpPr>
        <p:spPr>
          <a:xfrm>
            <a:off x="4165600" y="185175"/>
            <a:ext cx="7620000" cy="490220"/>
          </a:xfrm>
        </p:spPr>
        <p:txBody>
          <a:bodyPr>
            <a:normAutofit fontScale="90000"/>
          </a:bodyPr>
          <a:lstStyle/>
          <a:p>
            <a:pPr marL="228594" indent="-228594">
              <a:lnSpc>
                <a:spcPct val="150000"/>
              </a:lnSpc>
            </a:pPr>
            <a:r>
              <a:rPr lang="ru-RU" sz="2400" dirty="0">
                <a:solidFill>
                  <a:srgbClr val="11437F"/>
                </a:solidFill>
                <a:latin typeface="Montserrat SemiBold" panose="020B0604020202020204"/>
                <a:cs typeface="Arial" charset="0"/>
              </a:rPr>
              <a:t>Долгосрочная, просроченная задолженность</a:t>
            </a:r>
          </a:p>
        </p:txBody>
      </p:sp>
      <p:sp>
        <p:nvSpPr>
          <p:cNvPr id="7" name="Номер слайда 1"/>
          <p:cNvSpPr>
            <a:spLocks noGrp="1"/>
          </p:cNvSpPr>
          <p:nvPr>
            <p:ph type="sldNum" sz="quarter" idx="12"/>
          </p:nvPr>
        </p:nvSpPr>
        <p:spPr/>
        <p:txBody>
          <a:bodyPr/>
          <a:lstStyle/>
          <a:p>
            <a:pPr>
              <a:defRPr/>
            </a:pPr>
            <a:fld id="{C9F535B6-3E65-4855-A562-3DA653CFD763}" type="slidenum">
              <a:rPr lang="ru-RU">
                <a:solidFill>
                  <a:schemeClr val="tx2"/>
                </a:solidFill>
              </a:rPr>
              <a:pPr>
                <a:defRPr/>
              </a:pPr>
              <a:t>27</a:t>
            </a:fld>
            <a:endParaRPr lang="ru-RU" dirty="0">
              <a:solidFill>
                <a:schemeClr val="tx2"/>
              </a:solidFill>
            </a:endParaRPr>
          </a:p>
        </p:txBody>
      </p:sp>
      <p:sp>
        <p:nvSpPr>
          <p:cNvPr id="23" name="Прямоугольник 39"/>
          <p:cNvSpPr>
            <a:spLocks noChangeArrowheads="1"/>
          </p:cNvSpPr>
          <p:nvPr/>
        </p:nvSpPr>
        <p:spPr bwMode="auto">
          <a:xfrm>
            <a:off x="63974" y="4465095"/>
            <a:ext cx="732367" cy="1733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10666" b="1" dirty="0">
                <a:solidFill>
                  <a:srgbClr val="C00000"/>
                </a:solidFill>
                <a:ea typeface="BatangChe" pitchFamily="49" charset="-127"/>
                <a:cs typeface="Times New Roman" pitchFamily="18" charset="0"/>
              </a:rPr>
              <a:t>!</a:t>
            </a:r>
          </a:p>
        </p:txBody>
      </p:sp>
      <p:sp>
        <p:nvSpPr>
          <p:cNvPr id="2" name="Прямоугольник 1"/>
          <p:cNvSpPr/>
          <p:nvPr/>
        </p:nvSpPr>
        <p:spPr>
          <a:xfrm>
            <a:off x="766505" y="3486654"/>
            <a:ext cx="10914305" cy="2554545"/>
          </a:xfrm>
          <a:prstGeom prst="rect">
            <a:avLst/>
          </a:prstGeom>
        </p:spPr>
        <p:txBody>
          <a:bodyPr wrap="square">
            <a:spAutoFit/>
          </a:bodyPr>
          <a:lstStyle/>
          <a:p>
            <a:pPr indent="599985" algn="just"/>
            <a:r>
              <a:rPr lang="ru-RU" sz="2000" u="sng" dirty="0">
                <a:solidFill>
                  <a:srgbClr val="FF0000"/>
                </a:solidFill>
                <a:latin typeface="Montserrat Medium"/>
              </a:rPr>
              <a:t>Аналитический учет расчетов по доходам (расходам) осуществляется в разрезе</a:t>
            </a:r>
            <a:r>
              <a:rPr lang="ru-RU" sz="2000" dirty="0">
                <a:latin typeface="Montserrat Medium"/>
              </a:rPr>
              <a:t> </a:t>
            </a:r>
            <a:r>
              <a:rPr lang="ru-RU" sz="2000" b="1" dirty="0">
                <a:latin typeface="Montserrat Medium"/>
              </a:rPr>
              <a:t>контрагентов (идентификаторов </a:t>
            </a:r>
            <a:r>
              <a:rPr lang="ru-RU" sz="2000" dirty="0">
                <a:latin typeface="Montserrat Medium"/>
              </a:rPr>
              <a:t>контрагентов) и (или) групп контрагентов в случаях, предусмотренных Инструкцией, </a:t>
            </a:r>
            <a:r>
              <a:rPr lang="ru-RU" sz="2000" b="1" u="sng" dirty="0">
                <a:solidFill>
                  <a:srgbClr val="FF0000"/>
                </a:solidFill>
                <a:latin typeface="Montserrat Medium"/>
              </a:rPr>
              <a:t>правовых оснований</a:t>
            </a:r>
            <a:r>
              <a:rPr lang="ru-RU" sz="2000" u="sng" dirty="0">
                <a:solidFill>
                  <a:srgbClr val="FF0000"/>
                </a:solidFill>
                <a:latin typeface="Montserrat Medium"/>
              </a:rPr>
              <a:t>, включая </a:t>
            </a:r>
            <a:r>
              <a:rPr lang="ru-RU" sz="2000" b="1" u="sng" dirty="0">
                <a:solidFill>
                  <a:srgbClr val="FF0000"/>
                </a:solidFill>
                <a:latin typeface="Montserrat Medium"/>
              </a:rPr>
              <a:t>даты исполнения</a:t>
            </a:r>
            <a:r>
              <a:rPr lang="ru-RU" sz="2000" dirty="0">
                <a:latin typeface="Montserrat Medium"/>
              </a:rPr>
              <a:t>, а также </a:t>
            </a:r>
            <a:r>
              <a:rPr lang="ru-RU" sz="2000" b="1" dirty="0">
                <a:latin typeface="Montserrat Medium"/>
              </a:rPr>
              <a:t>иных показателей</a:t>
            </a:r>
            <a:r>
              <a:rPr lang="ru-RU" sz="2000" dirty="0">
                <a:latin typeface="Montserrat Medium"/>
              </a:rPr>
              <a:t>, предусмотренных настоящей Инструкцией и </a:t>
            </a:r>
            <a:r>
              <a:rPr lang="ru-RU" sz="2000" b="1" dirty="0">
                <a:solidFill>
                  <a:srgbClr val="C00000"/>
                </a:solidFill>
                <a:latin typeface="Montserrat Medium"/>
              </a:rPr>
              <a:t>учетной политикой. </a:t>
            </a:r>
          </a:p>
          <a:p>
            <a:pPr indent="599985" algn="just"/>
            <a:r>
              <a:rPr lang="ru-RU" sz="2000" dirty="0">
                <a:latin typeface="Montserrat Medium"/>
              </a:rPr>
              <a:t>В случае </a:t>
            </a:r>
            <a:r>
              <a:rPr lang="ru-RU" sz="2000" b="1" dirty="0">
                <a:solidFill>
                  <a:srgbClr val="C00000"/>
                </a:solidFill>
                <a:latin typeface="Montserrat Medium"/>
              </a:rPr>
              <a:t>невозможности</a:t>
            </a:r>
            <a:r>
              <a:rPr lang="ru-RU" sz="2000" b="1" dirty="0">
                <a:latin typeface="Montserrat Medium"/>
              </a:rPr>
              <a:t> установления конкретной даты исполнения </a:t>
            </a:r>
            <a:r>
              <a:rPr lang="ru-RU" sz="2000" dirty="0">
                <a:latin typeface="Montserrat Medium"/>
              </a:rPr>
              <a:t>задолженности или обязательства в аналитическом показателе «дата исполнения» отражается значение «</a:t>
            </a:r>
            <a:r>
              <a:rPr lang="ru-RU" sz="2000" b="1" u="sng" dirty="0">
                <a:solidFill>
                  <a:srgbClr val="C00000"/>
                </a:solidFill>
                <a:latin typeface="Montserrat Medium"/>
              </a:rPr>
              <a:t>31.12.2999</a:t>
            </a:r>
            <a:r>
              <a:rPr lang="ru-RU" sz="2000" dirty="0">
                <a:latin typeface="Montserrat Medium"/>
              </a:rPr>
              <a:t>». </a:t>
            </a:r>
          </a:p>
        </p:txBody>
      </p:sp>
      <p:sp>
        <p:nvSpPr>
          <p:cNvPr id="3" name="Скругленный прямоугольник 2"/>
          <p:cNvSpPr/>
          <p:nvPr/>
        </p:nvSpPr>
        <p:spPr>
          <a:xfrm>
            <a:off x="1023309" y="1319422"/>
            <a:ext cx="3860800" cy="142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Приказ МФ </a:t>
            </a:r>
            <a:r>
              <a:rPr lang="en-US" sz="2400" dirty="0"/>
              <a:t>192</a:t>
            </a:r>
            <a:r>
              <a:rPr lang="ru-RU" sz="2400" dirty="0"/>
              <a:t>н </a:t>
            </a:r>
          </a:p>
          <a:p>
            <a:pPr algn="ctr"/>
            <a:r>
              <a:rPr lang="ru-RU" sz="2400" dirty="0"/>
              <a:t>от 21.12.2022 </a:t>
            </a:r>
          </a:p>
        </p:txBody>
      </p:sp>
      <p:sp>
        <p:nvSpPr>
          <p:cNvPr id="6" name="Стрелка вправо 5"/>
          <p:cNvSpPr/>
          <p:nvPr/>
        </p:nvSpPr>
        <p:spPr>
          <a:xfrm>
            <a:off x="5087695" y="1487618"/>
            <a:ext cx="1828800" cy="6438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p>
        </p:txBody>
      </p:sp>
      <p:sp>
        <p:nvSpPr>
          <p:cNvPr id="17" name="Скругленный прямоугольник 16"/>
          <p:cNvSpPr/>
          <p:nvPr/>
        </p:nvSpPr>
        <p:spPr>
          <a:xfrm>
            <a:off x="7120081" y="1319422"/>
            <a:ext cx="3860800" cy="1422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400" dirty="0"/>
              <a:t>Инструкция 157н </a:t>
            </a:r>
          </a:p>
          <a:p>
            <a:pPr algn="ctr"/>
            <a:r>
              <a:rPr lang="ru-RU" sz="2400" dirty="0"/>
              <a:t>от 01.12.2010 </a:t>
            </a:r>
          </a:p>
        </p:txBody>
      </p:sp>
      <p:sp>
        <p:nvSpPr>
          <p:cNvPr id="10" name="Овал 9"/>
          <p:cNvSpPr/>
          <p:nvPr/>
        </p:nvSpPr>
        <p:spPr>
          <a:xfrm>
            <a:off x="3285666" y="5180544"/>
            <a:ext cx="2091267" cy="745073"/>
          </a:xfrm>
          <a:prstGeom prst="ellipse">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dirty="0"/>
          </a:p>
        </p:txBody>
      </p:sp>
    </p:spTree>
    <p:extLst>
      <p:ext uri="{BB962C8B-B14F-4D97-AF65-F5344CB8AC3E}">
        <p14:creationId xmlns:p14="http://schemas.microsoft.com/office/powerpoint/2010/main" val="345348901"/>
      </p:ext>
    </p:extLst>
  </p:cSld>
  <p:clrMapOvr>
    <a:masterClrMapping/>
  </p:clrMapOvr>
  <p:transition advClick="0"/>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a:t>Классификация дебиторской задолженности </a:t>
            </a:r>
            <a:r>
              <a:rPr lang="ru-RU" b="1" dirty="0">
                <a:solidFill>
                  <a:srgbClr val="C00000"/>
                </a:solidFill>
              </a:rPr>
              <a:t>по доходам</a:t>
            </a:r>
            <a:r>
              <a:rPr lang="ru-RU" dirty="0">
                <a:solidFill>
                  <a:srgbClr val="C00000"/>
                </a:solidFill>
              </a:rPr>
              <a:t> </a:t>
            </a:r>
            <a:br>
              <a:rPr lang="ru-RU" dirty="0">
                <a:solidFill>
                  <a:srgbClr val="C00000"/>
                </a:solidFill>
              </a:rPr>
            </a:br>
            <a:r>
              <a:rPr lang="ru-RU" dirty="0"/>
              <a:t> </a:t>
            </a:r>
          </a:p>
        </p:txBody>
      </p:sp>
      <p:graphicFrame>
        <p:nvGraphicFramePr>
          <p:cNvPr id="4" name="Объект 3"/>
          <p:cNvGraphicFramePr>
            <a:graphicFrameLocks noGrp="1"/>
          </p:cNvGraphicFramePr>
          <p:nvPr>
            <p:ph idx="1"/>
            <p:extLst>
              <p:ext uri="{D42A27DB-BD31-4B8C-83A1-F6EECF244321}">
                <p14:modId xmlns:p14="http://schemas.microsoft.com/office/powerpoint/2010/main" val="3122515906"/>
              </p:ext>
            </p:extLst>
          </p:nvPr>
        </p:nvGraphicFramePr>
        <p:xfrm>
          <a:off x="1620982" y="2081792"/>
          <a:ext cx="9434368" cy="3521964"/>
        </p:xfrm>
        <a:graphic>
          <a:graphicData uri="http://schemas.openxmlformats.org/drawingml/2006/table">
            <a:tbl>
              <a:tblPr firstRow="1" firstCol="1" bandRow="1">
                <a:tableStyleId>{5C22544A-7EE6-4342-B048-85BDC9FD1C3A}</a:tableStyleId>
              </a:tblPr>
              <a:tblGrid>
                <a:gridCol w="3000422">
                  <a:extLst>
                    <a:ext uri="{9D8B030D-6E8A-4147-A177-3AD203B41FA5}">
                      <a16:colId xmlns:a16="http://schemas.microsoft.com/office/drawing/2014/main" val="1153749415"/>
                    </a:ext>
                  </a:extLst>
                </a:gridCol>
                <a:gridCol w="6433946">
                  <a:extLst>
                    <a:ext uri="{9D8B030D-6E8A-4147-A177-3AD203B41FA5}">
                      <a16:colId xmlns:a16="http://schemas.microsoft.com/office/drawing/2014/main" val="3831929787"/>
                    </a:ext>
                  </a:extLst>
                </a:gridCol>
              </a:tblGrid>
              <a:tr h="0">
                <a:tc>
                  <a:txBody>
                    <a:bodyPr/>
                    <a:lstStyle/>
                    <a:p>
                      <a:pPr algn="just">
                        <a:lnSpc>
                          <a:spcPct val="107000"/>
                        </a:lnSpc>
                        <a:spcAft>
                          <a:spcPts val="0"/>
                        </a:spcAft>
                      </a:pPr>
                      <a:endParaRPr lang="ru-RU" sz="1800" dirty="0" smtClean="0">
                        <a:effectLst/>
                      </a:endParaRPr>
                    </a:p>
                    <a:p>
                      <a:pPr algn="just">
                        <a:lnSpc>
                          <a:spcPct val="107000"/>
                        </a:lnSpc>
                        <a:spcAft>
                          <a:spcPts val="0"/>
                        </a:spcAft>
                      </a:pPr>
                      <a:r>
                        <a:rPr lang="ru-RU" sz="1800" dirty="0" smtClean="0">
                          <a:effectLst/>
                        </a:rPr>
                        <a:t>ОЖИДАЕМЫЕ </a:t>
                      </a:r>
                      <a:r>
                        <a:rPr lang="ru-RU" sz="1800" dirty="0">
                          <a:effectLst/>
                        </a:rPr>
                        <a:t>ДОХОДЫ</a:t>
                      </a:r>
                    </a:p>
                    <a:p>
                      <a:pPr algn="just">
                        <a:lnSpc>
                          <a:spcPct val="107000"/>
                        </a:lnSpc>
                        <a:spcAft>
                          <a:spcPts val="0"/>
                        </a:spcAft>
                      </a:pPr>
                      <a:r>
                        <a:rPr lang="ru-RU" sz="1800" dirty="0">
                          <a:effectLst/>
                        </a:rPr>
                        <a:t>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ru-RU" sz="1800" dirty="0">
                          <a:effectLst/>
                        </a:rPr>
                        <a:t>Счета дебиторской задолженности 0205000 и 0209000</a:t>
                      </a:r>
                    </a:p>
                    <a:p>
                      <a:pPr algn="just">
                        <a:lnSpc>
                          <a:spcPct val="107000"/>
                        </a:lnSpc>
                        <a:spcAft>
                          <a:spcPts val="0"/>
                        </a:spcAft>
                      </a:pPr>
                      <a:r>
                        <a:rPr lang="ru-RU" sz="1800" dirty="0">
                          <a:effectLst/>
                        </a:rPr>
                        <a:t>корреспондируются со счетами</a:t>
                      </a:r>
                    </a:p>
                    <a:p>
                      <a:pPr lvl="2" algn="just">
                        <a:lnSpc>
                          <a:spcPct val="107000"/>
                        </a:lnSpc>
                        <a:spcAft>
                          <a:spcPts val="0"/>
                        </a:spcAft>
                      </a:pPr>
                      <a:r>
                        <a:rPr lang="ru-RU" sz="1800" dirty="0">
                          <a:effectLst/>
                        </a:rPr>
                        <a:t>0 40140 000</a:t>
                      </a:r>
                    </a:p>
                    <a:p>
                      <a:pPr lvl="2" algn="just">
                        <a:lnSpc>
                          <a:spcPct val="107000"/>
                        </a:lnSpc>
                        <a:spcAft>
                          <a:spcPts val="0"/>
                        </a:spcAft>
                      </a:pPr>
                      <a:r>
                        <a:rPr lang="ru-RU" sz="1800" dirty="0">
                          <a:effectLst/>
                        </a:rPr>
                        <a:t>0 40141 000</a:t>
                      </a:r>
                    </a:p>
                    <a:p>
                      <a:pPr lvl="2" algn="just">
                        <a:lnSpc>
                          <a:spcPct val="107000"/>
                        </a:lnSpc>
                        <a:spcAft>
                          <a:spcPts val="0"/>
                        </a:spcAft>
                      </a:pPr>
                      <a:r>
                        <a:rPr lang="ru-RU" sz="1800" dirty="0">
                          <a:effectLst/>
                        </a:rPr>
                        <a:t>0 40149 000</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31456174"/>
                  </a:ext>
                </a:extLst>
              </a:tr>
              <a:tr h="0">
                <a:tc>
                  <a:txBody>
                    <a:bodyPr/>
                    <a:lstStyle/>
                    <a:p>
                      <a:pPr algn="just">
                        <a:lnSpc>
                          <a:spcPct val="107000"/>
                        </a:lnSpc>
                        <a:spcAft>
                          <a:spcPts val="0"/>
                        </a:spcAft>
                      </a:pPr>
                      <a:endParaRPr lang="ru-RU" sz="1800" dirty="0" smtClean="0">
                        <a:effectLst/>
                      </a:endParaRPr>
                    </a:p>
                    <a:p>
                      <a:pPr algn="just">
                        <a:lnSpc>
                          <a:spcPct val="107000"/>
                        </a:lnSpc>
                        <a:spcAft>
                          <a:spcPts val="0"/>
                        </a:spcAft>
                      </a:pPr>
                      <a:r>
                        <a:rPr lang="ru-RU" sz="1800" dirty="0" smtClean="0">
                          <a:effectLst/>
                        </a:rPr>
                        <a:t>ПРИЗНАННЫЕ </a:t>
                      </a:r>
                      <a:r>
                        <a:rPr lang="ru-RU" sz="1800" dirty="0">
                          <a:effectLst/>
                        </a:rPr>
                        <a:t>ДОХОДЫ</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ru-RU" sz="1800" dirty="0">
                          <a:effectLst/>
                        </a:rPr>
                        <a:t>Счета дебиторской задолженности 0205000 и 0209000</a:t>
                      </a:r>
                    </a:p>
                    <a:p>
                      <a:pPr algn="just">
                        <a:lnSpc>
                          <a:spcPct val="107000"/>
                        </a:lnSpc>
                        <a:spcAft>
                          <a:spcPts val="0"/>
                        </a:spcAft>
                      </a:pPr>
                      <a:r>
                        <a:rPr lang="ru-RU" sz="1800" dirty="0">
                          <a:effectLst/>
                        </a:rPr>
                        <a:t>корреспондируются со счетом 0 40110 000,</a:t>
                      </a:r>
                    </a:p>
                    <a:p>
                      <a:pPr algn="just">
                        <a:lnSpc>
                          <a:spcPct val="107000"/>
                        </a:lnSpc>
                        <a:spcAft>
                          <a:spcPts val="0"/>
                        </a:spcAft>
                      </a:pPr>
                      <a:r>
                        <a:rPr lang="ru-RU" sz="1800" dirty="0">
                          <a:effectLst/>
                        </a:rPr>
                        <a:t>или признаются доходы будущих периодов </a:t>
                      </a:r>
                    </a:p>
                    <a:p>
                      <a:pPr lvl="2" algn="just">
                        <a:lnSpc>
                          <a:spcPct val="107000"/>
                        </a:lnSpc>
                        <a:spcAft>
                          <a:spcPts val="0"/>
                        </a:spcAft>
                      </a:pPr>
                      <a:r>
                        <a:rPr lang="ru-RU" sz="1800" dirty="0">
                          <a:effectLst/>
                        </a:rPr>
                        <a:t>Дебет 0 4014Х 000</a:t>
                      </a:r>
                    </a:p>
                    <a:p>
                      <a:pPr lvl="2" algn="just">
                        <a:lnSpc>
                          <a:spcPct val="107000"/>
                        </a:lnSpc>
                        <a:spcAft>
                          <a:spcPts val="0"/>
                        </a:spcAft>
                      </a:pPr>
                      <a:r>
                        <a:rPr lang="ru-RU" sz="1800" dirty="0">
                          <a:effectLst/>
                        </a:rPr>
                        <a:t>Кредит 0 40110 000</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38813562"/>
                  </a:ext>
                </a:extLst>
              </a:tr>
              <a:tr h="0">
                <a:tc>
                  <a:txBody>
                    <a:bodyPr/>
                    <a:lstStyle/>
                    <a:p>
                      <a:pPr algn="just">
                        <a:lnSpc>
                          <a:spcPct val="107000"/>
                        </a:lnSpc>
                        <a:spcAft>
                          <a:spcPts val="0"/>
                        </a:spcAft>
                      </a:pPr>
                      <a:r>
                        <a:rPr lang="ru-RU" sz="1800">
                          <a:effectLst/>
                        </a:rPr>
                        <a:t>ПРОСРОЧЕННАЯ ЗАДОЛЖЕННОСТЬ</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just">
                        <a:lnSpc>
                          <a:spcPct val="107000"/>
                        </a:lnSpc>
                        <a:spcAft>
                          <a:spcPts val="0"/>
                        </a:spcAft>
                      </a:pPr>
                      <a:r>
                        <a:rPr lang="ru-RU" sz="1800" b="1" dirty="0">
                          <a:effectLst/>
                        </a:rPr>
                        <a:t>Срок исполнения </a:t>
                      </a:r>
                      <a:r>
                        <a:rPr lang="ru-RU" sz="1800" dirty="0">
                          <a:effectLst/>
                        </a:rPr>
                        <a:t>обязательства </a:t>
                      </a:r>
                      <a:r>
                        <a:rPr lang="ru-RU" sz="1800" b="1" dirty="0" smtClean="0">
                          <a:effectLst/>
                        </a:rPr>
                        <a:t>УЖЕ НАСТУПИЛ</a:t>
                      </a: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6007179"/>
                  </a:ext>
                </a:extLst>
              </a:tr>
            </a:tbl>
          </a:graphicData>
        </a:graphic>
      </p:graphicFrame>
      <p:sp>
        <p:nvSpPr>
          <p:cNvPr id="5" name="Прямоугольник 4"/>
          <p:cNvSpPr/>
          <p:nvPr/>
        </p:nvSpPr>
        <p:spPr>
          <a:xfrm>
            <a:off x="1452032" y="5732689"/>
            <a:ext cx="9603317" cy="388696"/>
          </a:xfrm>
          <a:prstGeom prst="rect">
            <a:avLst/>
          </a:prstGeom>
        </p:spPr>
        <p:txBody>
          <a:bodyPr wrap="square">
            <a:spAutoFit/>
          </a:bodyPr>
          <a:lstStyle/>
          <a:p>
            <a:pPr indent="342900" algn="just">
              <a:lnSpc>
                <a:spcPct val="107000"/>
              </a:lnSpc>
              <a:spcAft>
                <a:spcPts val="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dirty="0">
                <a:latin typeface="Times New Roman" panose="02020603050405020304" pitchFamily="18" charset="0"/>
                <a:ea typeface="Times New Roman" panose="02020603050405020304" pitchFamily="18" charset="0"/>
                <a:cs typeface="Times New Roman" panose="02020603050405020304" pitchFamily="18" charset="0"/>
              </a:rPr>
              <a:t>целях формирования отчетности в Сведениях формы 0503169 и 0503769:</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1561448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93B03D4-BE0F-0990-1FE2-E536FCC42EA6}"/>
              </a:ext>
            </a:extLst>
          </p:cNvPr>
          <p:cNvSpPr>
            <a:spLocks noGrp="1"/>
          </p:cNvSpPr>
          <p:nvPr>
            <p:ph type="title"/>
          </p:nvPr>
        </p:nvSpPr>
        <p:spPr>
          <a:xfrm>
            <a:off x="3629891" y="46983"/>
            <a:ext cx="8427840" cy="348813"/>
          </a:xfrm>
        </p:spPr>
        <p:txBody>
          <a:bodyPr>
            <a:normAutofit/>
          </a:bodyPr>
          <a:lstStyle/>
          <a:p>
            <a:pPr algn="l"/>
            <a:r>
              <a:rPr lang="ru-RU" dirty="0"/>
              <a:t>Важно для </a:t>
            </a:r>
            <a:r>
              <a:rPr lang="ru-RU" dirty="0" smtClean="0"/>
              <a:t>АУБУ: Списываем </a:t>
            </a:r>
            <a:r>
              <a:rPr lang="ru-RU" dirty="0" err="1" smtClean="0"/>
              <a:t>дз</a:t>
            </a:r>
            <a:r>
              <a:rPr lang="ru-RU" dirty="0"/>
              <a:t> </a:t>
            </a:r>
            <a:r>
              <a:rPr lang="ru-RU" dirty="0" smtClean="0"/>
              <a:t>- что </a:t>
            </a:r>
            <a:r>
              <a:rPr lang="ru-RU" dirty="0"/>
              <a:t>с налогом на прибыль?</a:t>
            </a:r>
          </a:p>
        </p:txBody>
      </p:sp>
      <p:sp>
        <p:nvSpPr>
          <p:cNvPr id="4" name="TextBox 3">
            <a:extLst>
              <a:ext uri="{FF2B5EF4-FFF2-40B4-BE49-F238E27FC236}">
                <a16:creationId xmlns:a16="http://schemas.microsoft.com/office/drawing/2014/main" id="{9BE5D71D-D5FB-9242-E48F-E34B10B81DAB}"/>
              </a:ext>
            </a:extLst>
          </p:cNvPr>
          <p:cNvSpPr txBox="1"/>
          <p:nvPr/>
        </p:nvSpPr>
        <p:spPr>
          <a:xfrm>
            <a:off x="919089" y="761481"/>
            <a:ext cx="10353821" cy="5050742"/>
          </a:xfrm>
          <a:prstGeom prst="rect">
            <a:avLst/>
          </a:prstGeom>
          <a:noFill/>
        </p:spPr>
        <p:txBody>
          <a:bodyPr wrap="square">
            <a:spAutoFit/>
          </a:bodyPr>
          <a:lstStyle/>
          <a:p>
            <a:pPr>
              <a:lnSpc>
                <a:spcPct val="107000"/>
              </a:lnSpc>
              <a:spcAft>
                <a:spcPts val="800"/>
              </a:spcAft>
            </a:pPr>
            <a:r>
              <a:rPr lang="ru-RU" sz="1800" b="1" dirty="0">
                <a:solidFill>
                  <a:srgbClr val="F65959"/>
                </a:solidFill>
                <a:effectLst/>
                <a:latin typeface="Times New Roman" panose="02020603050405020304" pitchFamily="18" charset="0"/>
                <a:ea typeface="Times New Roman" panose="02020603050405020304" pitchFamily="18" charset="0"/>
                <a:cs typeface="Times New Roman" panose="02020603050405020304" pitchFamily="18" charset="0"/>
              </a:rPr>
              <a:t>Списываем </a:t>
            </a:r>
            <a:r>
              <a:rPr lang="ru-RU" sz="1800" b="1" dirty="0" err="1">
                <a:solidFill>
                  <a:srgbClr val="F65959"/>
                </a:solidFill>
                <a:effectLst/>
                <a:latin typeface="Times New Roman" panose="02020603050405020304" pitchFamily="18" charset="0"/>
                <a:ea typeface="Times New Roman" panose="02020603050405020304" pitchFamily="18" charset="0"/>
                <a:cs typeface="Times New Roman" panose="02020603050405020304" pitchFamily="18" charset="0"/>
              </a:rPr>
              <a:t>дебиторку</a:t>
            </a:r>
            <a:r>
              <a:rPr lang="ru-RU" sz="1800" b="1" dirty="0">
                <a:solidFill>
                  <a:srgbClr val="F65959"/>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F65959"/>
                </a:solidFill>
                <a:latin typeface="Times New Roman" panose="02020603050405020304" pitchFamily="18" charset="0"/>
                <a:ea typeface="Times New Roman" panose="02020603050405020304" pitchFamily="18" charset="0"/>
                <a:cs typeface="Times New Roman" panose="02020603050405020304" pitchFamily="18" charset="0"/>
              </a:rPr>
              <a:t>Ч</a:t>
            </a:r>
            <a:r>
              <a:rPr lang="ru-RU" sz="1800" b="1" dirty="0" smtClean="0">
                <a:solidFill>
                  <a:srgbClr val="F65959"/>
                </a:solidFill>
                <a:effectLst/>
                <a:latin typeface="Times New Roman" panose="02020603050405020304" pitchFamily="18" charset="0"/>
                <a:ea typeface="Times New Roman" panose="02020603050405020304" pitchFamily="18" charset="0"/>
                <a:cs typeface="Times New Roman" panose="02020603050405020304" pitchFamily="18" charset="0"/>
              </a:rPr>
              <a:t>то </a:t>
            </a:r>
            <a:r>
              <a:rPr lang="ru-RU" sz="1800" b="1" dirty="0">
                <a:solidFill>
                  <a:srgbClr val="F65959"/>
                </a:solidFill>
                <a:effectLst/>
                <a:latin typeface="Times New Roman" panose="02020603050405020304" pitchFamily="18" charset="0"/>
                <a:ea typeface="Times New Roman" panose="02020603050405020304" pitchFamily="18" charset="0"/>
                <a:cs typeface="Times New Roman" panose="02020603050405020304" pitchFamily="18" charset="0"/>
              </a:rPr>
              <a:t>с налогом на прибыль?</a:t>
            </a:r>
            <a:r>
              <a:rPr lang="ru-RU" sz="1600" b="1" dirty="0">
                <a:latin typeface="Calibri" panose="020F0502020204030204" pitchFamily="34" charset="0"/>
                <a:ea typeface="Times New Roman" panose="02020603050405020304" pitchFamily="18" charset="0"/>
                <a:cs typeface="Times New Roman" panose="02020603050405020304" pitchFamily="18" charset="0"/>
              </a:rPr>
              <a:t> </a:t>
            </a:r>
            <a:r>
              <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Согласно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нормам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Налогового кодекса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составе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ВНЕРЕАЛИЗАЦИОННЫХ РАСХОДОВ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может быть признан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убыток от списания безнадежной дебиторской задолженности</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a:lnSpc>
                <a:spcPct val="107000"/>
              </a:lnSpc>
              <a:spcAft>
                <a:spcPts val="800"/>
              </a:spcAft>
            </a:pPr>
            <a:r>
              <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Однако</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учитывая </a:t>
            </a:r>
            <a:r>
              <a:rPr lang="ru-RU"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специфику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финансового обеспечения и правового положения учреждений, расходы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при расчете налоговой базы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можно признать, только если они были понесены в рамках ПРИНОСЯЩЕЙ ДОХОД ДЕЯТЕЛЬНОСТИ</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и были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связаны с получением налогооблагаемого дохода.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Оценка оснований признания задолженности безнадежной для целей налогообложения прибыли обычно происходит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на момент списания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такой задолженности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баланса</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НК РФ</a:t>
            </a:r>
            <a:r>
              <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установлен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ЗАКРЫТЫЙ ПЕРЕЧЕНЬ условий признания</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задолженности безнадежной</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к которым в </a:t>
            </a:r>
            <a:r>
              <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т. ч.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отнесены</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истечение установленного срока исковой давности, невозможность исполнения обязательства, акт </a:t>
            </a:r>
            <a:r>
              <a:rPr lang="ru-RU" sz="1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госоргана </a:t>
            </a:r>
            <a:r>
              <a:rPr lang="ru-RU" sz="1800" i="1" dirty="0" err="1"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госвласти</a:t>
            </a:r>
            <a:r>
              <a:rPr lang="ru-RU" sz="1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или </a:t>
            </a:r>
            <a:r>
              <a:rPr lang="ru-RU" i="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ОМСУ</a:t>
            </a:r>
            <a:r>
              <a:rPr lang="ru-RU" sz="1800" i="1"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ликвидация должника.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Каждое указанное в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НК</a:t>
            </a:r>
            <a:r>
              <a:rPr lang="ru-RU" sz="1800" dirty="0" smtClean="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основание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носит самостоятельный характер</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следовательно, </a:t>
            </a:r>
            <a:r>
              <a:rPr lang="ru-RU" sz="1800" dirty="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при списании дебиторской задолженности учреждение </a:t>
            </a:r>
            <a:r>
              <a:rPr lang="ru-RU" sz="1800" b="1" dirty="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может отнести ее к безнадежной и учесть во ВНЕРЕАЛИЗАЦИОННЫХ РАСХОДАХ</a:t>
            </a:r>
            <a:r>
              <a:rPr lang="ru-RU" sz="1800" dirty="0">
                <a:solidFill>
                  <a:srgbClr val="000000"/>
                </a:solidFill>
                <a:effectLst/>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 при наступлении любого из них.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36062428"/>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ABAF57-08B2-42E5-F41A-0FB46119D2AF}"/>
              </a:ext>
            </a:extLst>
          </p:cNvPr>
          <p:cNvSpPr>
            <a:spLocks noGrp="1"/>
          </p:cNvSpPr>
          <p:nvPr>
            <p:ph type="title"/>
          </p:nvPr>
        </p:nvSpPr>
        <p:spPr>
          <a:xfrm>
            <a:off x="3235569" y="300201"/>
            <a:ext cx="8681485" cy="348813"/>
          </a:xfrm>
        </p:spPr>
        <p:txBody>
          <a:bodyPr>
            <a:normAutofit/>
          </a:bodyPr>
          <a:lstStyle/>
          <a:p>
            <a:r>
              <a:rPr lang="ru-RU" dirty="0">
                <a:latin typeface="+mj-lt"/>
              </a:rPr>
              <a:t>Совершенствование </a:t>
            </a:r>
            <a:r>
              <a:rPr lang="ru-RU" dirty="0">
                <a:solidFill>
                  <a:schemeClr val="accent3">
                    <a:lumMod val="75000"/>
                  </a:schemeClr>
                </a:solidFill>
                <a:latin typeface="+mj-lt"/>
              </a:rPr>
              <a:t>внутреннего государственного финансового контроля </a:t>
            </a:r>
          </a:p>
        </p:txBody>
      </p:sp>
      <p:sp>
        <p:nvSpPr>
          <p:cNvPr id="4" name="TextBox 3">
            <a:extLst>
              <a:ext uri="{FF2B5EF4-FFF2-40B4-BE49-F238E27FC236}">
                <a16:creationId xmlns:a16="http://schemas.microsoft.com/office/drawing/2014/main" id="{DBF89B1F-C1A9-B722-85B8-E40052D0CD5B}"/>
              </a:ext>
            </a:extLst>
          </p:cNvPr>
          <p:cNvSpPr txBox="1"/>
          <p:nvPr/>
        </p:nvSpPr>
        <p:spPr>
          <a:xfrm>
            <a:off x="1133308" y="861703"/>
            <a:ext cx="7096292" cy="1477328"/>
          </a:xfrm>
          <a:prstGeom prst="rect">
            <a:avLst/>
          </a:prstGeom>
          <a:noFill/>
        </p:spPr>
        <p:txBody>
          <a:bodyPr wrap="square">
            <a:spAutoFit/>
          </a:bodyPr>
          <a:lstStyle/>
          <a:p>
            <a:r>
              <a:rPr lang="ru-RU" sz="1800" b="1" dirty="0">
                <a:effectLst/>
                <a:latin typeface="Times New Roman" panose="02020603050405020304" pitchFamily="18" charset="0"/>
                <a:ea typeface="Times New Roman" panose="02020603050405020304" pitchFamily="18" charset="0"/>
              </a:rPr>
              <a:t>ОЖИДАЕМЫЙ РЕЗУЛЬТАТ</a:t>
            </a:r>
            <a:r>
              <a:rPr lang="ru-RU" dirty="0"/>
              <a:t>:</a:t>
            </a:r>
          </a:p>
          <a:p>
            <a:endParaRPr lang="ru-RU" dirty="0"/>
          </a:p>
          <a:p>
            <a:r>
              <a:rPr lang="ru-RU" sz="1800" dirty="0">
                <a:effectLst/>
                <a:ea typeface="Times New Roman" panose="02020603050405020304" pitchFamily="18" charset="0"/>
              </a:rPr>
              <a:t>Развитие и совершенствование контрольно-надзорной деятельности в </a:t>
            </a:r>
            <a:r>
              <a:rPr lang="ru-RU" sz="1800" b="1" dirty="0">
                <a:effectLst/>
                <a:ea typeface="Times New Roman" panose="02020603050405020304" pitchFamily="18" charset="0"/>
              </a:rPr>
              <a:t>финансово-бюджетной сфере</a:t>
            </a:r>
            <a:r>
              <a:rPr lang="ru-RU" sz="1800" dirty="0">
                <a:effectLst/>
                <a:ea typeface="Times New Roman" panose="02020603050405020304" pitchFamily="18" charset="0"/>
              </a:rPr>
              <a:t>, повышение эффективности </a:t>
            </a:r>
            <a:r>
              <a:rPr lang="ru-RU" sz="1800" b="1" dirty="0">
                <a:solidFill>
                  <a:schemeClr val="accent3">
                    <a:lumMod val="75000"/>
                  </a:schemeClr>
                </a:solidFill>
                <a:effectLst/>
                <a:ea typeface="Times New Roman" panose="02020603050405020304" pitchFamily="18" charset="0"/>
              </a:rPr>
              <a:t>ПРЕВЕНТИВНОГО </a:t>
            </a:r>
            <a:r>
              <a:rPr lang="ru-RU" sz="1800" dirty="0">
                <a:solidFill>
                  <a:schemeClr val="accent3">
                    <a:lumMod val="75000"/>
                  </a:schemeClr>
                </a:solidFill>
                <a:effectLst/>
                <a:ea typeface="Times New Roman" panose="02020603050405020304" pitchFamily="18" charset="0"/>
              </a:rPr>
              <a:t>КОНТРОЛЯ</a:t>
            </a:r>
            <a:r>
              <a:rPr lang="ru-RU" dirty="0">
                <a:solidFill>
                  <a:schemeClr val="accent3">
                    <a:lumMod val="75000"/>
                  </a:schemeClr>
                </a:solidFill>
              </a:rPr>
              <a:t> </a:t>
            </a:r>
          </a:p>
        </p:txBody>
      </p:sp>
      <p:sp>
        <p:nvSpPr>
          <p:cNvPr id="6" name="TextBox 5">
            <a:extLst>
              <a:ext uri="{FF2B5EF4-FFF2-40B4-BE49-F238E27FC236}">
                <a16:creationId xmlns:a16="http://schemas.microsoft.com/office/drawing/2014/main" id="{7A2D8286-D726-CD20-7D58-6CC631D99FBD}"/>
              </a:ext>
            </a:extLst>
          </p:cNvPr>
          <p:cNvSpPr txBox="1"/>
          <p:nvPr/>
        </p:nvSpPr>
        <p:spPr>
          <a:xfrm>
            <a:off x="2447779" y="2551720"/>
            <a:ext cx="6105378" cy="923330"/>
          </a:xfrm>
          <a:prstGeom prst="rect">
            <a:avLst/>
          </a:prstGeom>
          <a:noFill/>
        </p:spPr>
        <p:txBody>
          <a:bodyPr wrap="square">
            <a:spAutoFit/>
          </a:bodyPr>
          <a:lstStyle/>
          <a:p>
            <a:r>
              <a:rPr lang="ru-RU" sz="1800" b="1" dirty="0">
                <a:effectLst/>
                <a:ea typeface="Times New Roman" panose="02020603050405020304" pitchFamily="18" charset="0"/>
              </a:rPr>
              <a:t>ОПИСАНИЕ</a:t>
            </a:r>
            <a:r>
              <a:rPr lang="ru-RU" sz="1800" dirty="0">
                <a:effectLst/>
                <a:ea typeface="Times New Roman" panose="02020603050405020304" pitchFamily="18" charset="0"/>
              </a:rPr>
              <a:t>: Совершенствование механизмов </a:t>
            </a:r>
            <a:r>
              <a:rPr lang="ru-RU" sz="1800" b="1" dirty="0">
                <a:solidFill>
                  <a:schemeClr val="accent3">
                    <a:lumMod val="75000"/>
                  </a:schemeClr>
                </a:solidFill>
                <a:effectLst/>
                <a:ea typeface="Times New Roman" panose="02020603050405020304" pitchFamily="18" charset="0"/>
              </a:rPr>
              <a:t>риск-ориентированного планирования </a:t>
            </a:r>
            <a:r>
              <a:rPr lang="ru-RU" sz="1800" dirty="0">
                <a:effectLst/>
                <a:ea typeface="Times New Roman" panose="02020603050405020304" pitchFamily="18" charset="0"/>
              </a:rPr>
              <a:t>и осуществления </a:t>
            </a:r>
            <a:r>
              <a:rPr lang="ru-RU" sz="1800" b="1" dirty="0">
                <a:effectLst/>
                <a:ea typeface="Times New Roman" panose="02020603050405020304" pitchFamily="18" charset="0"/>
              </a:rPr>
              <a:t>контрольной деятельности</a:t>
            </a:r>
            <a:r>
              <a:rPr lang="ru-RU" sz="1800" dirty="0">
                <a:effectLst/>
                <a:ea typeface="Times New Roman" panose="02020603050405020304" pitchFamily="18" charset="0"/>
              </a:rPr>
              <a:t> </a:t>
            </a:r>
            <a:endParaRPr lang="ru-RU" dirty="0"/>
          </a:p>
        </p:txBody>
      </p:sp>
      <p:sp>
        <p:nvSpPr>
          <p:cNvPr id="8" name="TextBox 7">
            <a:extLst>
              <a:ext uri="{FF2B5EF4-FFF2-40B4-BE49-F238E27FC236}">
                <a16:creationId xmlns:a16="http://schemas.microsoft.com/office/drawing/2014/main" id="{4566D095-87CC-4441-E464-3A239D5B2585}"/>
              </a:ext>
            </a:extLst>
          </p:cNvPr>
          <p:cNvSpPr txBox="1"/>
          <p:nvPr/>
        </p:nvSpPr>
        <p:spPr>
          <a:xfrm>
            <a:off x="4121833" y="3518707"/>
            <a:ext cx="7216726" cy="2308324"/>
          </a:xfrm>
          <a:prstGeom prst="rect">
            <a:avLst/>
          </a:prstGeom>
          <a:noFill/>
        </p:spPr>
        <p:txBody>
          <a:bodyPr wrap="square">
            <a:spAutoFit/>
          </a:bodyPr>
          <a:lstStyle/>
          <a:p>
            <a:r>
              <a:rPr lang="ru-RU" sz="1800" b="1" dirty="0">
                <a:effectLst/>
                <a:ea typeface="Times New Roman" panose="02020603050405020304" pitchFamily="18" charset="0"/>
              </a:rPr>
              <a:t>СОЦИАЛЬНЫЙ ЭФФЕКТ:</a:t>
            </a:r>
          </a:p>
          <a:p>
            <a:pPr marL="285750" indent="-285750">
              <a:buFontTx/>
              <a:buChar char="-"/>
            </a:pPr>
            <a:r>
              <a:rPr lang="ru-RU" sz="1800" dirty="0">
                <a:effectLst/>
                <a:ea typeface="Times New Roman" panose="02020603050405020304" pitchFamily="18" charset="0"/>
              </a:rPr>
              <a:t>Повышение эффективности и качества управленческих решений;</a:t>
            </a:r>
          </a:p>
          <a:p>
            <a:pPr marL="285750" indent="-285750">
              <a:buFontTx/>
              <a:buChar char="-"/>
            </a:pPr>
            <a:r>
              <a:rPr lang="ru-RU" sz="1800" dirty="0">
                <a:effectLst/>
                <a:ea typeface="Times New Roman" panose="02020603050405020304" pitchFamily="18" charset="0"/>
              </a:rPr>
              <a:t>Развитие заинтересованности </a:t>
            </a:r>
            <a:r>
              <a:rPr lang="ru-RU" sz="1800" b="1" dirty="0">
                <a:effectLst/>
                <a:ea typeface="Times New Roman" panose="02020603050405020304" pitchFamily="18" charset="0"/>
              </a:rPr>
              <a:t>подконтрольной среды </a:t>
            </a:r>
            <a:r>
              <a:rPr lang="ru-RU" sz="1800" dirty="0">
                <a:effectLst/>
                <a:ea typeface="Times New Roman" panose="02020603050405020304" pitchFamily="18" charset="0"/>
              </a:rPr>
              <a:t>в повышении качества управления финансами за счет побуждения </a:t>
            </a:r>
            <a:r>
              <a:rPr lang="ru-RU" sz="1800" b="1" dirty="0">
                <a:effectLst/>
                <a:ea typeface="Times New Roman" panose="02020603050405020304" pitchFamily="18" charset="0"/>
              </a:rPr>
              <a:t>к </a:t>
            </a:r>
            <a:r>
              <a:rPr lang="ru-RU" sz="1800" b="1" dirty="0">
                <a:solidFill>
                  <a:schemeClr val="accent3">
                    <a:lumMod val="75000"/>
                  </a:schemeClr>
                </a:solidFill>
                <a:effectLst/>
                <a:ea typeface="Times New Roman" panose="02020603050405020304" pitchFamily="18" charset="0"/>
              </a:rPr>
              <a:t>самообследованию</a:t>
            </a:r>
            <a:r>
              <a:rPr lang="ru-RU" sz="1800" dirty="0">
                <a:effectLst/>
                <a:ea typeface="Times New Roman" panose="02020603050405020304" pitchFamily="18" charset="0"/>
              </a:rPr>
              <a:t> в целях </a:t>
            </a:r>
            <a:r>
              <a:rPr lang="ru-RU" sz="1800" b="1" dirty="0">
                <a:effectLst/>
                <a:ea typeface="Times New Roman" panose="02020603050405020304" pitchFamily="18" charset="0"/>
              </a:rPr>
              <a:t>предупреждения</a:t>
            </a:r>
            <a:r>
              <a:rPr lang="ru-RU" sz="1800" dirty="0">
                <a:effectLst/>
                <a:ea typeface="Times New Roman" panose="02020603050405020304" pitchFamily="18" charset="0"/>
              </a:rPr>
              <a:t> (устранения) нарушений, рисков и их признаков;</a:t>
            </a:r>
          </a:p>
          <a:p>
            <a:pPr marL="285750" indent="-285750">
              <a:buFontTx/>
              <a:buChar char="-"/>
            </a:pPr>
            <a:r>
              <a:rPr lang="ru-RU" sz="1800" dirty="0">
                <a:effectLst/>
                <a:ea typeface="Times New Roman" panose="02020603050405020304" pitchFamily="18" charset="0"/>
              </a:rPr>
              <a:t>Создание </a:t>
            </a:r>
            <a:r>
              <a:rPr lang="ru-RU" sz="1800" b="1" dirty="0">
                <a:solidFill>
                  <a:schemeClr val="accent3">
                    <a:lumMod val="75000"/>
                  </a:schemeClr>
                </a:solidFill>
                <a:effectLst/>
                <a:ea typeface="Times New Roman" panose="02020603050405020304" pitchFamily="18" charset="0"/>
              </a:rPr>
              <a:t>единой цифровой платформы </a:t>
            </a:r>
            <a:r>
              <a:rPr lang="ru-RU" sz="1800" dirty="0">
                <a:effectLst/>
                <a:ea typeface="Times New Roman" panose="02020603050405020304" pitchFamily="18" charset="0"/>
              </a:rPr>
              <a:t>в целях обеспечения </a:t>
            </a:r>
            <a:r>
              <a:rPr lang="ru-RU" sz="1800" b="1" dirty="0">
                <a:effectLst/>
                <a:ea typeface="Times New Roman" panose="02020603050405020304" pitchFamily="18" charset="0"/>
              </a:rPr>
              <a:t>предупреждения </a:t>
            </a:r>
            <a:r>
              <a:rPr lang="ru-RU" sz="1800" dirty="0">
                <a:effectLst/>
                <a:ea typeface="Times New Roman" panose="02020603050405020304" pitchFamily="18" charset="0"/>
              </a:rPr>
              <a:t>бюджетных </a:t>
            </a:r>
            <a:r>
              <a:rPr lang="ru-RU" sz="1800" b="1" dirty="0">
                <a:effectLst/>
                <a:ea typeface="Times New Roman" panose="02020603050405020304" pitchFamily="18" charset="0"/>
              </a:rPr>
              <a:t>нарушений </a:t>
            </a:r>
            <a:endParaRPr lang="ru-RU" b="1" dirty="0"/>
          </a:p>
        </p:txBody>
      </p:sp>
    </p:spTree>
    <p:extLst>
      <p:ext uri="{BB962C8B-B14F-4D97-AF65-F5344CB8AC3E}">
        <p14:creationId xmlns:p14="http://schemas.microsoft.com/office/powerpoint/2010/main" val="2941323779"/>
      </p:ext>
    </p:extLst>
  </p:cSld>
  <p:clrMapOvr>
    <a:masterClrMapping/>
  </p:clrMapOvr>
  <p:transition advClick="0"/>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9" y="511627"/>
            <a:ext cx="7471648"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200" b="1" dirty="0">
                <a:solidFill>
                  <a:schemeClr val="bg1"/>
                </a:solidFill>
                <a:latin typeface="Segoe UI Light" panose="020B0502040204020203" pitchFamily="34" charset="0"/>
                <a:cs typeface="Segoe UI Light" panose="020B0502040204020203" pitchFamily="34" charset="0"/>
              </a:rPr>
              <a:t> </a:t>
            </a:r>
            <a:r>
              <a:rPr lang="ru-RU" sz="2800" b="1" dirty="0">
                <a:solidFill>
                  <a:schemeClr val="bg1"/>
                </a:solidFill>
                <a:latin typeface="Segoe UI Light" panose="020B0502040204020203" pitchFamily="34" charset="0"/>
                <a:cs typeface="Segoe UI Light" panose="020B0502040204020203" pitchFamily="34" charset="0"/>
              </a:rPr>
              <a:t>2. Новшества организации годовой инвентаризации - 2024 по новым правилам (начиная с 1 октября 2024 года)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785191" y="4291894"/>
            <a:ext cx="9856304" cy="1477328"/>
          </a:xfrm>
          <a:prstGeom prst="rect">
            <a:avLst/>
          </a:prstGeom>
          <a:noFill/>
        </p:spPr>
        <p:txBody>
          <a:bodyPr wrap="square">
            <a:spAutoFit/>
          </a:bodyPr>
          <a:lstStyle/>
          <a:p>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Основная цель инвентаризации</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взаимосвязь внутреннего контроля и финансового аудита; случаи разграничения ответственности по внутреннему контролю при передаче полномочий централизованной бухгалтерии с учетом графика документооборота и/или порядка взаимодействия субъекта учета и организации (централизованной бухгалтерии).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r>
              <a:rPr lang="ru-RU" dirty="0"/>
              <a:t>  </a:t>
            </a:r>
          </a:p>
        </p:txBody>
      </p:sp>
    </p:spTree>
    <p:extLst>
      <p:ext uri="{BB962C8B-B14F-4D97-AF65-F5344CB8AC3E}">
        <p14:creationId xmlns:p14="http://schemas.microsoft.com/office/powerpoint/2010/main" val="265266947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5EF9C80-F5B1-4AAB-33D6-3D6961131C14}"/>
              </a:ext>
            </a:extLst>
          </p:cNvPr>
          <p:cNvSpPr>
            <a:spLocks noGrp="1"/>
          </p:cNvSpPr>
          <p:nvPr>
            <p:ph type="title"/>
          </p:nvPr>
        </p:nvSpPr>
        <p:spPr>
          <a:xfrm>
            <a:off x="5458265" y="46983"/>
            <a:ext cx="6599466" cy="348813"/>
          </a:xfrm>
        </p:spPr>
        <p:txBody>
          <a:bodyPr>
            <a:normAutofit fontScale="90000"/>
          </a:bodyPr>
          <a:lstStyle/>
          <a:p>
            <a:pPr algn="l"/>
            <a:r>
              <a:rPr lang="ru-RU" dirty="0"/>
              <a:t>РЕКОМЕНДАЦИИ ПО </a:t>
            </a:r>
            <a:r>
              <a:rPr lang="ru-RU" dirty="0" err="1"/>
              <a:t>новЫМ</a:t>
            </a:r>
            <a:r>
              <a:rPr lang="ru-RU" dirty="0"/>
              <a:t> </a:t>
            </a:r>
            <a:r>
              <a:rPr lang="ru-RU" dirty="0" err="1"/>
              <a:t>правилАМ</a:t>
            </a:r>
            <a:r>
              <a:rPr lang="ru-RU" dirty="0"/>
              <a:t> инвентаризации</a:t>
            </a:r>
          </a:p>
        </p:txBody>
      </p:sp>
      <p:sp>
        <p:nvSpPr>
          <p:cNvPr id="4" name="TextBox 3">
            <a:extLst>
              <a:ext uri="{FF2B5EF4-FFF2-40B4-BE49-F238E27FC236}">
                <a16:creationId xmlns:a16="http://schemas.microsoft.com/office/drawing/2014/main" id="{00C1CF32-544F-0607-AF2E-0DED2242E480}"/>
              </a:ext>
            </a:extLst>
          </p:cNvPr>
          <p:cNvSpPr txBox="1"/>
          <p:nvPr/>
        </p:nvSpPr>
        <p:spPr>
          <a:xfrm>
            <a:off x="942535" y="1982485"/>
            <a:ext cx="9636370" cy="2839111"/>
          </a:xfrm>
          <a:prstGeom prst="rect">
            <a:avLst/>
          </a:prstGeom>
          <a:noFill/>
        </p:spPr>
        <p:txBody>
          <a:bodyPr wrap="square">
            <a:spAutoFit/>
          </a:bodyPr>
          <a:lstStyle/>
          <a:p>
            <a:pPr algn="just">
              <a:lnSpc>
                <a:spcPct val="107000"/>
              </a:lnSpc>
              <a:spcAft>
                <a:spcPts val="800"/>
              </a:spcAft>
            </a:pP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Практика применения </a:t>
            </a: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новых правил инвентаризации</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раскрытие правил в стандартах экономического субъекта (</a:t>
            </a:r>
            <a:r>
              <a:rPr lang="ru-RU"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письмо Минфина РФ от </a:t>
            </a:r>
            <a:r>
              <a:rPr lang="ru-RU" sz="24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01.07.2024 № 02-06-06/61122</a:t>
            </a:r>
            <a:r>
              <a:rPr lang="ru-RU" sz="24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«Методические рекомендации по применению Общих требований к организации инвентаризации</a:t>
            </a:r>
            <a:r>
              <a:rPr lang="ru-RU" sz="2400" i="1"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24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активов и обязательств, осуществляемой в целях обеспечения достоверности данных бухгалтерского учета, бухгалтерской (финансовой) отчетности, установленных СГС "Учетная политика"</a:t>
            </a:r>
            <a:r>
              <a:rPr lang="ru-RU" sz="24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93610159"/>
      </p:ext>
    </p:extLst>
  </p:cSld>
  <p:clrMapOvr>
    <a:masterClrMapping/>
  </p:clrMapOvr>
  <p:transition advClick="0"/>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67AE64E-BAC7-CB45-53B2-F78AFA10A343}"/>
              </a:ext>
            </a:extLst>
          </p:cNvPr>
          <p:cNvSpPr>
            <a:spLocks noGrp="1"/>
          </p:cNvSpPr>
          <p:nvPr>
            <p:ph type="title"/>
          </p:nvPr>
        </p:nvSpPr>
        <p:spPr/>
        <p:txBody>
          <a:bodyPr/>
          <a:lstStyle/>
          <a:p>
            <a:r>
              <a:rPr lang="ru-RU" dirty="0" err="1"/>
              <a:t>правилА</a:t>
            </a:r>
            <a:r>
              <a:rPr lang="ru-RU" dirty="0"/>
              <a:t> инвентаризации</a:t>
            </a:r>
          </a:p>
        </p:txBody>
      </p:sp>
      <p:sp>
        <p:nvSpPr>
          <p:cNvPr id="4" name="TextBox 3">
            <a:extLst>
              <a:ext uri="{FF2B5EF4-FFF2-40B4-BE49-F238E27FC236}">
                <a16:creationId xmlns:a16="http://schemas.microsoft.com/office/drawing/2014/main" id="{569A07F8-5E25-4893-DEDD-315C27AD6D1C}"/>
              </a:ext>
            </a:extLst>
          </p:cNvPr>
          <p:cNvSpPr txBox="1"/>
          <p:nvPr/>
        </p:nvSpPr>
        <p:spPr>
          <a:xfrm>
            <a:off x="996461" y="821955"/>
            <a:ext cx="10199077" cy="4830938"/>
          </a:xfrm>
          <a:prstGeom prst="rect">
            <a:avLst/>
          </a:prstGeom>
          <a:noFill/>
        </p:spPr>
        <p:txBody>
          <a:bodyPr wrap="square">
            <a:spAutoFit/>
          </a:bodyPr>
          <a:lstStyle/>
          <a:p>
            <a:pPr algn="just">
              <a:lnSpc>
                <a:spcPct val="107000"/>
              </a:lnSpc>
              <a:spcAft>
                <a:spcPts val="800"/>
              </a:spcAft>
            </a:pP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Минимальный состав инвентаризационной комиссии</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запреты изменения состава комиссии; кворум присутствующих членов инвентаризационной комиссии (положение о комиссии); ограничения включения бухгалтеров в комиссии (при инвентаризации финансовых активов и обязательств по оплате труда и платежей в бюджеты);</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Условия возложения полномочий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 проведению инвентаризации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 иную комиссию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учреждения: на комиссию по поступлению и выбытию активов или на комиссию по подготовке и принятию решения о списании имущества;</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Определение распределения обязанностей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между инвентаризационными комиссиями и порядок их взаимодействия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a:t>
            </a:r>
            <a:r>
              <a:rPr lang="ru-RU" sz="1800" b="1"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положениях </a:t>
            </a:r>
            <a:r>
              <a:rPr lang="ru-RU" sz="18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 комиссиях, </a:t>
            </a:r>
            <a:r>
              <a:rPr lang="ru-RU" sz="1800" b="1"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учетной политике</a:t>
            </a:r>
            <a:r>
              <a:rPr lang="ru-RU" sz="1800" spc="-1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инвентаризации по данным персонифицированного (управленческого) учета;</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Корректировка решения о проведении инвентаризации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(до ее начала); сроки (даты начала и окончания и периодичность включения в состав объектов годовой инвентаризации групп активов и обязательств; приемлемые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альтернативные способы</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/методы (</a:t>
            </a:r>
            <a:r>
              <a:rPr lang="ru-RU"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сплошная и/или выборочная; пересчет номенклатурный по местам хранения и/или сверка реестровая (документарная), правила и этапы проведения инвентаризации: предварительный, основной, оформление результатов</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62328515"/>
      </p:ext>
    </p:extLst>
  </p:cSld>
  <p:clrMapOvr>
    <a:masterClrMapping/>
  </p:clrMapOvr>
  <p:transition advClick="0"/>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F63A8B-CB19-757A-D254-C9C1DA20A8B6}"/>
              </a:ext>
            </a:extLst>
          </p:cNvPr>
          <p:cNvSpPr>
            <a:spLocks noGrp="1"/>
          </p:cNvSpPr>
          <p:nvPr>
            <p:ph type="title"/>
          </p:nvPr>
        </p:nvSpPr>
        <p:spPr/>
        <p:txBody>
          <a:bodyPr/>
          <a:lstStyle/>
          <a:p>
            <a:r>
              <a:rPr lang="ru-RU" dirty="0" err="1"/>
              <a:t>правилА</a:t>
            </a:r>
            <a:r>
              <a:rPr lang="ru-RU" dirty="0"/>
              <a:t> инвентаризации</a:t>
            </a:r>
          </a:p>
        </p:txBody>
      </p:sp>
      <p:sp>
        <p:nvSpPr>
          <p:cNvPr id="4" name="TextBox 3">
            <a:extLst>
              <a:ext uri="{FF2B5EF4-FFF2-40B4-BE49-F238E27FC236}">
                <a16:creationId xmlns:a16="http://schemas.microsoft.com/office/drawing/2014/main" id="{1B0F1BAB-4D49-6956-02EB-7DE1EC894EE0}"/>
              </a:ext>
            </a:extLst>
          </p:cNvPr>
          <p:cNvSpPr txBox="1"/>
          <p:nvPr/>
        </p:nvSpPr>
        <p:spPr>
          <a:xfrm>
            <a:off x="703384" y="953386"/>
            <a:ext cx="10381957" cy="4951227"/>
          </a:xfrm>
          <a:prstGeom prst="rect">
            <a:avLst/>
          </a:prstGeom>
          <a:noFill/>
        </p:spPr>
        <p:txBody>
          <a:bodyPr wrap="square">
            <a:spAutoFit/>
          </a:bodyPr>
          <a:lstStyle/>
          <a:p>
            <a:pPr marL="342900" indent="-342900" algn="just">
              <a:lnSpc>
                <a:spcPct val="107000"/>
              </a:lnSpc>
              <a:spcAft>
                <a:spcPts val="800"/>
              </a:spcAft>
              <a:buFontTx/>
              <a:buChar char="-"/>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Обязательные требования к инвентаризации </a:t>
            </a:r>
            <a:r>
              <a:rPr lang="ru-RU"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отдельных видов </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имущества </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 учетом </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условий их хранения (использования</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лекарственных препаратов (наркотических средств, психотропных веществ и их прекурсоров), продовольствия,</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активных (агрессивных) веществ,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средств вооружения (гражданского и служебного оружия и патронов к нему),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драгоценных металлов, драгоценных камней, продукции из них,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наличных денежных средств, денежных документов и БСО в кассе;</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07000"/>
              </a:lnSpc>
              <a:spcAft>
                <a:spcPts val="800"/>
              </a:spcAft>
              <a:buFontTx/>
              <a:buChar char="-"/>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Обязательные требования к инвентаризации </a:t>
            </a:r>
            <a:r>
              <a:rPr lang="ru-RU" sz="20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отдельных групп</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имущества</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нематериальных активов, капитальных вложений;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дебиторской, кредиторской задолженности; </a:t>
            </a:r>
          </a:p>
          <a:p>
            <a:pPr marL="800100" lvl="1" indent="-342900" algn="just">
              <a:lnSpc>
                <a:spcPct val="107000"/>
              </a:lnSpc>
              <a:spcAft>
                <a:spcPts val="800"/>
              </a:spcAft>
              <a:buFont typeface="Wingdings" panose="05000000000000000000" pitchFamily="2" charset="2"/>
              <a:buChar char="ü"/>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музейных предметов и музейных коллекций;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68015452"/>
      </p:ext>
    </p:extLst>
  </p:cSld>
  <p:clrMapOvr>
    <a:masterClrMapping/>
  </p:clrMapOvr>
  <p:transition advClick="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FC1920E-5131-4DBA-0653-66E64A70E158}"/>
              </a:ext>
            </a:extLst>
          </p:cNvPr>
          <p:cNvSpPr>
            <a:spLocks noGrp="1"/>
          </p:cNvSpPr>
          <p:nvPr>
            <p:ph type="title"/>
          </p:nvPr>
        </p:nvSpPr>
        <p:spPr/>
        <p:txBody>
          <a:bodyPr/>
          <a:lstStyle/>
          <a:p>
            <a:r>
              <a:rPr lang="ru-RU" dirty="0" err="1"/>
              <a:t>правилА</a:t>
            </a:r>
            <a:r>
              <a:rPr lang="ru-RU" dirty="0"/>
              <a:t> инвентаризации</a:t>
            </a:r>
          </a:p>
        </p:txBody>
      </p:sp>
      <p:sp>
        <p:nvSpPr>
          <p:cNvPr id="4" name="TextBox 3">
            <a:extLst>
              <a:ext uri="{FF2B5EF4-FFF2-40B4-BE49-F238E27FC236}">
                <a16:creationId xmlns:a16="http://schemas.microsoft.com/office/drawing/2014/main" id="{6D6297A3-5B27-978E-C79D-3EA8EF99A542}"/>
              </a:ext>
            </a:extLst>
          </p:cNvPr>
          <p:cNvSpPr txBox="1"/>
          <p:nvPr/>
        </p:nvSpPr>
        <p:spPr>
          <a:xfrm>
            <a:off x="843636" y="1465367"/>
            <a:ext cx="10199076" cy="2831544"/>
          </a:xfrm>
          <a:prstGeom prst="rect">
            <a:avLst/>
          </a:prstGeom>
          <a:noFill/>
        </p:spPr>
        <p:txBody>
          <a:bodyPr wrap="square">
            <a:spAutoFit/>
          </a:bodyPr>
          <a:lstStyle/>
          <a:p>
            <a:r>
              <a:rPr lang="ru-RU" sz="2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Основная цель </a:t>
            </a:r>
            <a:r>
              <a:rPr lang="ru-RU" sz="28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правил инвентаризации</a:t>
            </a:r>
            <a:r>
              <a:rPr lang="ru-RU" sz="2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p>
          <a:p>
            <a:pPr marL="457200" indent="-457200">
              <a:lnSpc>
                <a:spcPct val="150000"/>
              </a:lnSpc>
              <a:buFont typeface="Wingdings" panose="05000000000000000000" pitchFamily="2" charset="2"/>
              <a:buChar char="§"/>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взаимосвязь </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внутреннего контроля</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 финансового аудита; </a:t>
            </a:r>
          </a:p>
          <a:p>
            <a:pPr marL="457200" indent="-457200">
              <a:lnSpc>
                <a:spcPct val="150000"/>
              </a:lnSpc>
              <a:buFont typeface="Wingdings" panose="05000000000000000000" pitchFamily="2" charset="2"/>
              <a:buChar char="§"/>
            </a:pP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случаи </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разграничения ответственности </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 внутреннему контролю при передаче полномочий централизованной бухгалтерии </a:t>
            </a:r>
            <a:r>
              <a:rPr lang="ru-RU" sz="20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 учетом графика документооборота и/или порядка взаимодействия </a:t>
            </a:r>
            <a:r>
              <a:rPr lang="ru-RU" sz="20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субъекта учета и организации (централизованной бухгалтерии).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77622291"/>
      </p:ext>
    </p:extLst>
  </p:cSld>
  <p:clrMapOvr>
    <a:masterClrMapping/>
  </p:clrMapOvr>
  <p:transition advClick="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7105889"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a:solidFill>
                  <a:schemeClr val="bg1"/>
                </a:solidFill>
                <a:latin typeface="Segoe UI Light" panose="020B0502040204020203" pitchFamily="34" charset="0"/>
                <a:cs typeface="Segoe UI Light" panose="020B0502040204020203" pitchFamily="34" charset="0"/>
              </a:rPr>
              <a:t>3. Изменения в документах и документообороте учреждений бюджетной сферы, в т.ч. в электронном виде (ЭДО):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rot="900000">
            <a:off x="785191" y="4291894"/>
            <a:ext cx="9856304" cy="369332"/>
          </a:xfrm>
          <a:prstGeom prst="rect">
            <a:avLst/>
          </a:prstGeom>
          <a:noFill/>
        </p:spPr>
        <p:txBody>
          <a:bodyPr wrap="square">
            <a:spAutoFit/>
          </a:bodyPr>
          <a:lstStyle/>
          <a:p>
            <a:r>
              <a:rPr lang="ru-RU" dirty="0"/>
              <a:t>  </a:t>
            </a:r>
          </a:p>
        </p:txBody>
      </p:sp>
      <p:sp>
        <p:nvSpPr>
          <p:cNvPr id="3" name="Прямоугольник 2"/>
          <p:cNvSpPr/>
          <p:nvPr/>
        </p:nvSpPr>
        <p:spPr>
          <a:xfrm>
            <a:off x="1176996" y="4476560"/>
            <a:ext cx="9546421" cy="1870512"/>
          </a:xfrm>
          <a:prstGeom prst="rect">
            <a:avLst/>
          </a:prstGeom>
        </p:spPr>
        <p:txBody>
          <a:bodyPr wrap="square">
            <a:spAutoFit/>
          </a:bodyPr>
          <a:lstStyle/>
          <a:p>
            <a:pPr algn="just">
              <a:lnSpc>
                <a:spcPct val="107000"/>
              </a:lnSpc>
              <a:spcAft>
                <a:spcPts val="0"/>
              </a:spcAf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Проблемы, нарушения:</a:t>
            </a:r>
          </a:p>
          <a:p>
            <a:pPr algn="just">
              <a:lnSpc>
                <a:spcPct val="107000"/>
              </a:lnSpc>
              <a:spcAft>
                <a:spcPts val="0"/>
              </a:spcAf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1</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Не организован электронный документооборот.</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2. В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график документооборота не включены</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унифицированные формы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электронных документов бухгалтерского учета.</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1706402"/>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27418" y="46983"/>
            <a:ext cx="7430313" cy="348813"/>
          </a:xfrm>
        </p:spPr>
        <p:txBody>
          <a:bodyPr>
            <a:normAutofit fontScale="90000"/>
          </a:bodyPr>
          <a:lstStyle/>
          <a:p>
            <a:r>
              <a:rPr lang="ru-RU" dirty="0"/>
              <a:t>приоритеты стратегического направления предусматривают</a:t>
            </a:r>
          </a:p>
        </p:txBody>
      </p:sp>
      <p:sp>
        <p:nvSpPr>
          <p:cNvPr id="3" name="Прямоугольник 2"/>
          <p:cNvSpPr/>
          <p:nvPr/>
        </p:nvSpPr>
        <p:spPr>
          <a:xfrm>
            <a:off x="1149927" y="688637"/>
            <a:ext cx="9365673" cy="5224507"/>
          </a:xfrm>
          <a:prstGeom prst="rect">
            <a:avLst/>
          </a:prstGeom>
        </p:spPr>
        <p:txBody>
          <a:bodyPr wrap="square">
            <a:spAutoFit/>
          </a:bodyPr>
          <a:lstStyle/>
          <a:p>
            <a:pPr algn="just">
              <a:lnSpc>
                <a:spcPct val="115000"/>
              </a:lnSpc>
              <a:spcAft>
                <a:spcPts val="0"/>
              </a:spcAft>
            </a:pPr>
            <a:r>
              <a:rPr lang="ru-RU" sz="2000" b="1" dirty="0">
                <a:solidFill>
                  <a:srgbClr val="ED0000"/>
                </a:solidFill>
                <a:latin typeface="Times New Roman" panose="02020603050405020304" pitchFamily="18" charset="0"/>
                <a:ea typeface="Times New Roman" panose="02020603050405020304" pitchFamily="18" charset="0"/>
                <a:cs typeface="Times New Roman" panose="02020603050405020304" pitchFamily="18" charset="0"/>
              </a:rPr>
              <a:t>Требования к Правилам документооборота и основные задачи для перехода к ЭДО</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Стратегические направления в области цифровой трансформации государственного управления утв.</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распоряжением Правительства РФ от 16 марта 2024 № 637-р. </a:t>
            </a:r>
            <a:endPar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15000"/>
              </a:lnSpc>
              <a:spcAft>
                <a:spcPts val="0"/>
              </a:spcAft>
            </a:pP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0"/>
              </a:spcAft>
            </a:pP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a:t>
            </a:r>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риоритеты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стратегического направления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предусматривают: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переход на электронный документооборот</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ED0000"/>
                </a:solidFill>
                <a:latin typeface="Times New Roman" panose="02020603050405020304" pitchFamily="18" charset="0"/>
                <a:ea typeface="Times New Roman" panose="02020603050405020304" pitchFamily="18" charset="0"/>
                <a:cs typeface="Times New Roman" panose="02020603050405020304" pitchFamily="18" charset="0"/>
              </a:rPr>
              <a:t>органов местного самоуправления, государственных и муниципальных учреждений</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до 100 процентов</a:t>
            </a:r>
            <a:r>
              <a:rPr lang="ru-RU"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к 2030 году</a:t>
            </a:r>
            <a:endParaRPr lang="ru-RU" sz="1600"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переход на </a:t>
            </a:r>
            <a:r>
              <a:rPr lang="ru-RU" b="1"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централизованное хранение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электронных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архивных документов</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наполнение </a:t>
            </a:r>
            <a:r>
              <a:rPr lang="ru-RU" dirty="0" smtClean="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государственной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информационной системы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удаленного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использования архивных документов и справочно-поисковых средств к ним оцифрованными документами;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осуществление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обмена документами в электронном виде</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с использованием механизма обмена электронными данными, в том числе </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с использованием системы межведомственного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электронного взаимодействия;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5416174"/>
      </p:ext>
    </p:extLst>
  </p:cSld>
  <p:clrMapOvr>
    <a:masterClrMapping/>
  </p:clrMapOvr>
  <p:transition advClick="0"/>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025662B-275D-2DC1-C037-D6992491294F}"/>
              </a:ext>
            </a:extLst>
          </p:cNvPr>
          <p:cNvSpPr>
            <a:spLocks noGrp="1"/>
          </p:cNvSpPr>
          <p:nvPr>
            <p:ph type="title"/>
          </p:nvPr>
        </p:nvSpPr>
        <p:spPr/>
        <p:txBody>
          <a:bodyPr/>
          <a:lstStyle/>
          <a:p>
            <a:endParaRPr lang="ru-RU"/>
          </a:p>
        </p:txBody>
      </p:sp>
      <p:sp>
        <p:nvSpPr>
          <p:cNvPr id="4" name="TextBox 3">
            <a:extLst>
              <a:ext uri="{FF2B5EF4-FFF2-40B4-BE49-F238E27FC236}">
                <a16:creationId xmlns:a16="http://schemas.microsoft.com/office/drawing/2014/main" id="{038FFF14-91B7-49B9-2562-0EC93F7F1173}"/>
              </a:ext>
            </a:extLst>
          </p:cNvPr>
          <p:cNvSpPr txBox="1"/>
          <p:nvPr/>
        </p:nvSpPr>
        <p:spPr>
          <a:xfrm>
            <a:off x="3470032" y="1719235"/>
            <a:ext cx="7723163" cy="2153410"/>
          </a:xfrm>
          <a:prstGeom prst="rect">
            <a:avLst/>
          </a:prstGeom>
          <a:noFill/>
        </p:spPr>
        <p:txBody>
          <a:bodyPr wrap="square">
            <a:spAutoFit/>
          </a:bodyPr>
          <a:lstStyle/>
          <a:p>
            <a:pPr indent="342900" algn="just">
              <a:lnSpc>
                <a:spcPts val="1440"/>
              </a:lnSpc>
              <a:spcAft>
                <a:spcPts val="8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7.3. Основные правила и лучшие практики организации архивного (в т.ч. долговременного) </a:t>
            </a:r>
            <a:r>
              <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хранения электронных документов</a:t>
            </a:r>
          </a:p>
          <a:p>
            <a:pPr indent="342900" algn="just">
              <a:lnSpc>
                <a:spcPts val="1440"/>
              </a:lnSpc>
              <a:spcAft>
                <a:spcPts val="8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indent="342900" algn="just">
              <a:lnSpc>
                <a:spcPts val="1440"/>
              </a:lnSpc>
              <a:spcAft>
                <a:spcPts val="8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9.3. </a:t>
            </a:r>
            <a:r>
              <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Преимущества ЭДО, ошибки внедрения и пути решения</a:t>
            </a:r>
          </a:p>
          <a:p>
            <a:pPr indent="342900" algn="just">
              <a:lnSpc>
                <a:spcPts val="1440"/>
              </a:lnSpc>
              <a:spcAft>
                <a:spcPts val="800"/>
              </a:spcAft>
            </a:pPr>
            <a:endPar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ts val="1440"/>
              </a:lnSpc>
              <a:spcAft>
                <a:spcPts val="800"/>
              </a:spcAft>
            </a:pPr>
            <a:r>
              <a:rPr lang="ru-RU"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9.1. </a:t>
            </a:r>
            <a:r>
              <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Планируемые эффекты внедрения ЭДО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ts val="1440"/>
              </a:lnSpc>
              <a:spcAft>
                <a:spcPts val="800"/>
              </a:spcAft>
            </a:pPr>
            <a:endParaRPr lang="ru-RU"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ts val="1440"/>
              </a:lnSpc>
              <a:spcAft>
                <a:spcPts val="800"/>
              </a:spcAft>
            </a:pPr>
            <a:r>
              <a:rPr lang="ru-RU"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BD5B89E-8035-7C9C-C058-572E6A252366}"/>
              </a:ext>
            </a:extLst>
          </p:cNvPr>
          <p:cNvSpPr txBox="1"/>
          <p:nvPr/>
        </p:nvSpPr>
        <p:spPr>
          <a:xfrm>
            <a:off x="998805" y="395796"/>
            <a:ext cx="9045527" cy="1323439"/>
          </a:xfrm>
          <a:prstGeom prst="rect">
            <a:avLst/>
          </a:prstGeom>
          <a:noFill/>
        </p:spPr>
        <p:txBody>
          <a:bodyPr wrap="square">
            <a:spAutoFit/>
          </a:bodyPr>
          <a:lstStyle/>
          <a:p>
            <a:r>
              <a:rPr lang="ru-RU" sz="2000" b="1" dirty="0">
                <a:solidFill>
                  <a:srgbClr val="C00000"/>
                </a:solidFill>
              </a:rPr>
              <a:t>Методические рекомендации ФНС по внедрению ЭДО в целях обеспечения популяризации его использования среди граждан и организаций</a:t>
            </a:r>
          </a:p>
          <a:p>
            <a:r>
              <a:rPr lang="ru-RU" sz="2000" dirty="0"/>
              <a:t>(утв. ФНС России) Текст на сайте https://data.nalog.ru по состоянию </a:t>
            </a:r>
            <a:r>
              <a:rPr lang="ru-RU" sz="2000" b="1" dirty="0">
                <a:solidFill>
                  <a:srgbClr val="C00000"/>
                </a:solidFill>
              </a:rPr>
              <a:t>на 12.09.2024.</a:t>
            </a:r>
            <a:endParaRPr lang="ru-RU" sz="2000" dirty="0"/>
          </a:p>
        </p:txBody>
      </p:sp>
      <p:sp>
        <p:nvSpPr>
          <p:cNvPr id="8" name="TextBox 7">
            <a:extLst>
              <a:ext uri="{FF2B5EF4-FFF2-40B4-BE49-F238E27FC236}">
                <a16:creationId xmlns:a16="http://schemas.microsoft.com/office/drawing/2014/main" id="{8FD84EB3-1E0B-8B38-5DBA-05EFF47BB588}"/>
              </a:ext>
            </a:extLst>
          </p:cNvPr>
          <p:cNvSpPr txBox="1"/>
          <p:nvPr/>
        </p:nvSpPr>
        <p:spPr>
          <a:xfrm>
            <a:off x="998805" y="3281825"/>
            <a:ext cx="10283483" cy="2653803"/>
          </a:xfrm>
          <a:prstGeom prst="rect">
            <a:avLst/>
          </a:prstGeom>
          <a:noFill/>
        </p:spPr>
        <p:txBody>
          <a:bodyPr wrap="square">
            <a:spAutoFit/>
          </a:bodyPr>
          <a:lstStyle/>
          <a:p>
            <a:pPr indent="342900" algn="just">
              <a:lnSpc>
                <a:spcPct val="107000"/>
              </a:lnSpc>
              <a:spcAft>
                <a:spcPts val="8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В Концепции развития электронного документооборота в хозяйственной деятельности</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утв. Решением президиума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Правительственной комиссии по цифровому развитию, использованию информационных технологий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для улучшения качества жизни и условий ведения предпринимательской деятельности (протокол от 25 декабря 2020 № 34):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07000"/>
              </a:lnSpc>
              <a:spcAft>
                <a:spcPts val="800"/>
              </a:spcAft>
              <a:buFontTx/>
              <a:buChar char="-"/>
            </a:pPr>
            <a:r>
              <a:rPr lang="ru-RU" sz="1800" b="1" i="1" dirty="0">
                <a:effectLst/>
                <a:latin typeface="Times New Roman" panose="02020603050405020304" pitchFamily="18" charset="0"/>
                <a:ea typeface="Times New Roman" panose="02020603050405020304" pitchFamily="18" charset="0"/>
                <a:cs typeface="Times New Roman" panose="02020603050405020304" pitchFamily="18" charset="0"/>
              </a:rPr>
              <a:t>Суммарные затраты</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хозяйствующих субъектов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на </a:t>
            </a:r>
            <a:r>
              <a:rPr lang="ru-RU" sz="1800" b="1" i="1" dirty="0">
                <a:effectLst/>
                <a:latin typeface="Times New Roman" panose="02020603050405020304" pitchFamily="18" charset="0"/>
                <a:ea typeface="Times New Roman" panose="02020603050405020304" pitchFamily="18" charset="0"/>
                <a:cs typeface="Times New Roman" panose="02020603050405020304" pitchFamily="18" charset="0"/>
              </a:rPr>
              <a:t>создание, обработку и хранение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бумажных документов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по приблизительным оценкам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ежегодно</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составляют </a:t>
            </a:r>
            <a:r>
              <a:rPr lang="ru-RU" sz="1800" b="1" u="sng" dirty="0">
                <a:effectLst/>
                <a:latin typeface="Times New Roman" panose="02020603050405020304" pitchFamily="18" charset="0"/>
                <a:ea typeface="Times New Roman" panose="02020603050405020304" pitchFamily="18" charset="0"/>
                <a:cs typeface="Times New Roman" panose="02020603050405020304" pitchFamily="18" charset="0"/>
              </a:rPr>
              <a:t>6 миллиардов </a:t>
            </a:r>
            <a:r>
              <a:rPr lang="ru-RU" sz="1800" u="sng" dirty="0">
                <a:effectLst/>
                <a:latin typeface="Times New Roman" panose="02020603050405020304" pitchFamily="18" charset="0"/>
                <a:ea typeface="Times New Roman" panose="02020603050405020304" pitchFamily="18" charset="0"/>
                <a:cs typeface="Times New Roman" panose="02020603050405020304" pitchFamily="18" charset="0"/>
              </a:rPr>
              <a:t>человеко-часов.</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lgn="just">
              <a:lnSpc>
                <a:spcPct val="107000"/>
              </a:lnSpc>
              <a:spcAft>
                <a:spcPts val="800"/>
              </a:spcAft>
              <a:buFontTx/>
              <a:buChar char="-"/>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Общие затраты</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связанные </a:t>
            </a:r>
            <a:r>
              <a:rPr lang="ru-RU" sz="1800" u="sng" dirty="0">
                <a:effectLst/>
                <a:latin typeface="Times New Roman" panose="02020603050405020304" pitchFamily="18" charset="0"/>
                <a:ea typeface="Times New Roman" panose="02020603050405020304" pitchFamily="18" charset="0"/>
                <a:cs typeface="Times New Roman" panose="02020603050405020304" pitchFamily="18" charset="0"/>
              </a:rPr>
              <a:t>с бумажными документами</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составляют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около 3</a:t>
            </a:r>
            <a:r>
              <a:rPr lang="ru-RU" sz="1800" b="1" u="sng" dirty="0">
                <a:effectLst/>
                <a:latin typeface="Times New Roman" panose="02020603050405020304" pitchFamily="18" charset="0"/>
                <a:ea typeface="Times New Roman" panose="02020603050405020304" pitchFamily="18" charset="0"/>
                <a:cs typeface="Times New Roman" panose="02020603050405020304" pitchFamily="18" charset="0"/>
              </a:rPr>
              <a:t>,5 триллионов </a:t>
            </a:r>
            <a:r>
              <a:rPr lang="ru-RU" sz="1800" u="sng" dirty="0">
                <a:effectLst/>
                <a:latin typeface="Times New Roman" panose="02020603050405020304" pitchFamily="18" charset="0"/>
                <a:ea typeface="Times New Roman" panose="02020603050405020304" pitchFamily="18" charset="0"/>
                <a:cs typeface="Times New Roman" panose="02020603050405020304" pitchFamily="18" charset="0"/>
              </a:rPr>
              <a:t>рублей</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что, в свою очередь, составляет 3,4% от ВВП страны за 2018 год.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7" name="Стрелка: вниз 4">
            <a:extLst>
              <a:ext uri="{FF2B5EF4-FFF2-40B4-BE49-F238E27FC236}">
                <a16:creationId xmlns:a16="http://schemas.microsoft.com/office/drawing/2014/main" id="{FEDFFD41-F450-A301-5B19-7E4826E437E6}"/>
              </a:ext>
            </a:extLst>
          </p:cNvPr>
          <p:cNvSpPr/>
          <p:nvPr/>
        </p:nvSpPr>
        <p:spPr>
          <a:xfrm>
            <a:off x="4635911" y="6167831"/>
            <a:ext cx="1631852" cy="590843"/>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083224537"/>
      </p:ext>
    </p:extLst>
  </p:cSld>
  <p:clrMapOvr>
    <a:masterClrMapping/>
  </p:clrMapOvr>
  <p:transition advClick="0"/>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B424D2-8432-34D5-162D-5697679EF7FF}"/>
              </a:ext>
            </a:extLst>
          </p:cNvPr>
          <p:cNvSpPr>
            <a:spLocks noGrp="1"/>
          </p:cNvSpPr>
          <p:nvPr>
            <p:ph type="title"/>
          </p:nvPr>
        </p:nvSpPr>
        <p:spPr>
          <a:xfrm>
            <a:off x="4332849" y="46983"/>
            <a:ext cx="7724882" cy="348813"/>
          </a:xfrm>
        </p:spPr>
        <p:txBody>
          <a:bodyPr>
            <a:normAutofit fontScale="90000"/>
          </a:bodyPr>
          <a:lstStyle/>
          <a:p>
            <a:r>
              <a:rPr lang="ru-RU" dirty="0"/>
              <a:t>Методические рекомендации ФНС  на внедрение </a:t>
            </a:r>
            <a:r>
              <a:rPr lang="ru-RU" dirty="0" err="1"/>
              <a:t>эдо</a:t>
            </a:r>
            <a:r>
              <a:rPr lang="ru-RU" dirty="0"/>
              <a:t> _ 12.09.2024 </a:t>
            </a:r>
          </a:p>
        </p:txBody>
      </p:sp>
      <p:sp>
        <p:nvSpPr>
          <p:cNvPr id="4" name="TextBox 3">
            <a:extLst>
              <a:ext uri="{FF2B5EF4-FFF2-40B4-BE49-F238E27FC236}">
                <a16:creationId xmlns:a16="http://schemas.microsoft.com/office/drawing/2014/main" id="{A35143F0-E942-A537-5ED0-ACC5FECF6116}"/>
              </a:ext>
            </a:extLst>
          </p:cNvPr>
          <p:cNvSpPr txBox="1"/>
          <p:nvPr/>
        </p:nvSpPr>
        <p:spPr>
          <a:xfrm>
            <a:off x="1069144" y="1067231"/>
            <a:ext cx="9186203" cy="4529445"/>
          </a:xfrm>
          <a:prstGeom prst="rect">
            <a:avLst/>
          </a:prstGeom>
          <a:noFill/>
        </p:spPr>
        <p:txBody>
          <a:bodyPr wrap="square">
            <a:spAutoFit/>
          </a:bodyPr>
          <a:lstStyle/>
          <a:p>
            <a:pPr indent="342900" algn="just">
              <a:lnSpc>
                <a:spcPts val="1440"/>
              </a:lnSpc>
              <a:spcAft>
                <a:spcPts val="800"/>
              </a:spcAft>
            </a:pPr>
            <a:r>
              <a:rPr lang="ru-RU" sz="1800" b="1" dirty="0">
                <a:effectLst/>
                <a:latin typeface="Arial" panose="020B0604020202020204" pitchFamily="34" charset="0"/>
                <a:ea typeface="Times New Roman" panose="02020603050405020304" pitchFamily="18" charset="0"/>
                <a:cs typeface="Times New Roman" panose="02020603050405020304" pitchFamily="18" charset="0"/>
              </a:rPr>
              <a:t>9.3. </a:t>
            </a:r>
            <a:r>
              <a:rPr lang="ru-RU" sz="1800" b="1" dirty="0">
                <a:solidFill>
                  <a:srgbClr val="C00000"/>
                </a:solidFill>
                <a:effectLst/>
                <a:latin typeface="Arial" panose="020B0604020202020204" pitchFamily="34" charset="0"/>
                <a:ea typeface="Times New Roman" panose="02020603050405020304" pitchFamily="18" charset="0"/>
                <a:cs typeface="Times New Roman" panose="02020603050405020304" pitchFamily="18" charset="0"/>
              </a:rPr>
              <a:t>Преимущества ЭДО, ошибки внедрения и пути решения</a:t>
            </a:r>
            <a:r>
              <a:rPr lang="ru-RU" sz="18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1.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Оптимизация бизнес-процессов</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ЭДО учитывает тип документов, с которыми работает организация, и принятый в ней порядок работы с документами. Сокращается время на подготовку, обработку и доставку документов. Для ЭДО не важно направление деятельности организации и ее масштаб.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2.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Сокращение расходов</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примерно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на 80%.</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3.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Полноценная юридическая сила е-документа</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не нужно дублировать на бумаге.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4.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Упрощение взаимодействия с контролирующими органами</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5.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Сокращение временных затрат - </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процесс согласования документов внутри организации, особенно, если она имеет территориально распределенную структуру. ЭДО отслеживать статус в режиме онлайн: кто получил, кто подписал, какие уточнения.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6.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Улучшение сервиса и повышение лояльность клиентов</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ускорение исполнения обязательств.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7.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Маркировка товаров</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взаимодействие с системой "Честный ЗНАК",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без ЭДО невозможна</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8.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Продажа товаров животного происхождения</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 мясо, птицу, рыбу и т.п. можно продавать только при наличии </a:t>
            </a:r>
            <a:r>
              <a:rPr lang="ru-RU" sz="1600" dirty="0" smtClean="0">
                <a:effectLst/>
                <a:latin typeface="Times New Roman" panose="02020603050405020304" pitchFamily="18" charset="0"/>
                <a:ea typeface="Times New Roman" panose="02020603050405020304" pitchFamily="18" charset="0"/>
                <a:cs typeface="Times New Roman" panose="02020603050405020304" pitchFamily="18" charset="0"/>
              </a:rPr>
              <a:t>е-ветеринарных </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сопроводительных документов (для этого </a:t>
            </a:r>
            <a:r>
              <a:rPr lang="ru-RU" sz="1600" dirty="0" err="1">
                <a:effectLst/>
                <a:latin typeface="Times New Roman" panose="02020603050405020304" pitchFamily="18" charset="0"/>
                <a:ea typeface="Times New Roman" panose="02020603050405020304" pitchFamily="18" charset="0"/>
                <a:cs typeface="Times New Roman" panose="02020603050405020304" pitchFamily="18" charset="0"/>
              </a:rPr>
              <a:t>спецсистема</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Меркурий).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9. Система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контроля прослеживаемости</a:t>
            </a: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 товаров - без ЭДО невозможна.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indent="342900" algn="just">
              <a:lnSpc>
                <a:spcPts val="1440"/>
              </a:lnSpc>
              <a:spcAft>
                <a:spcPts val="800"/>
              </a:spcAft>
            </a:pPr>
            <a:r>
              <a:rPr lang="ru-RU" sz="1600" dirty="0">
                <a:effectLst/>
                <a:latin typeface="Times New Roman" panose="02020603050405020304" pitchFamily="18" charset="0"/>
                <a:ea typeface="Times New Roman" panose="02020603050405020304" pitchFamily="18" charset="0"/>
                <a:cs typeface="Times New Roman" panose="02020603050405020304" pitchFamily="18" charset="0"/>
              </a:rPr>
              <a:t>10. Участие </a:t>
            </a:r>
            <a:r>
              <a:rPr lang="ru-RU" sz="1600" b="1" dirty="0">
                <a:effectLst/>
                <a:latin typeface="Times New Roman" panose="02020603050405020304" pitchFamily="18" charset="0"/>
                <a:ea typeface="Times New Roman" panose="02020603050405020304" pitchFamily="18" charset="0"/>
                <a:cs typeface="Times New Roman" panose="02020603050405020304" pitchFamily="18" charset="0"/>
              </a:rPr>
              <a:t>в госзакупках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57309714"/>
      </p:ext>
    </p:extLst>
  </p:cSld>
  <p:clrMapOvr>
    <a:masterClrMapping/>
  </p:clrMapOvr>
  <p:transition advClick="0"/>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6EBCA4-78FD-0FF0-0D42-FB7745328501}"/>
              </a:ext>
            </a:extLst>
          </p:cNvPr>
          <p:cNvSpPr>
            <a:spLocks noGrp="1"/>
          </p:cNvSpPr>
          <p:nvPr>
            <p:ph type="title"/>
          </p:nvPr>
        </p:nvSpPr>
        <p:spPr>
          <a:xfrm>
            <a:off x="3573194" y="46983"/>
            <a:ext cx="7429460" cy="348813"/>
          </a:xfrm>
        </p:spPr>
        <p:txBody>
          <a:bodyPr>
            <a:normAutofit fontScale="90000"/>
          </a:bodyPr>
          <a:lstStyle/>
          <a:p>
            <a:r>
              <a:rPr lang="ru-RU" dirty="0"/>
              <a:t>Методические рекомендации ФНС  на внедрение </a:t>
            </a:r>
            <a:r>
              <a:rPr lang="ru-RU" dirty="0" err="1"/>
              <a:t>эдо</a:t>
            </a:r>
            <a:r>
              <a:rPr lang="ru-RU" dirty="0"/>
              <a:t> _ 12.09.2024 </a:t>
            </a:r>
          </a:p>
        </p:txBody>
      </p:sp>
      <p:sp>
        <p:nvSpPr>
          <p:cNvPr id="8" name="TextBox 7">
            <a:extLst>
              <a:ext uri="{FF2B5EF4-FFF2-40B4-BE49-F238E27FC236}">
                <a16:creationId xmlns:a16="http://schemas.microsoft.com/office/drawing/2014/main" id="{2FA4D915-20B0-2ED2-B399-A27F7B278D1A}"/>
              </a:ext>
            </a:extLst>
          </p:cNvPr>
          <p:cNvSpPr txBox="1"/>
          <p:nvPr/>
        </p:nvSpPr>
        <p:spPr>
          <a:xfrm>
            <a:off x="1012874" y="1907512"/>
            <a:ext cx="10283482" cy="3760004"/>
          </a:xfrm>
          <a:prstGeom prst="rect">
            <a:avLst/>
          </a:prstGeom>
          <a:noFill/>
        </p:spPr>
        <p:txBody>
          <a:bodyPr wrap="square">
            <a:spAutoFit/>
          </a:bodyPr>
          <a:lstStyle/>
          <a:p>
            <a:pPr indent="342900" algn="just">
              <a:lnSpc>
                <a:spcPts val="1440"/>
              </a:lnSpc>
              <a:spcAft>
                <a:spcPts val="800"/>
              </a:spcAft>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10. </a:t>
            </a:r>
            <a:r>
              <a:rPr lang="ru-RU" sz="1800" b="1" u="sng" dirty="0">
                <a:effectLst/>
                <a:latin typeface="Times New Roman" panose="02020603050405020304" pitchFamily="18" charset="0"/>
                <a:ea typeface="Times New Roman" panose="02020603050405020304" pitchFamily="18" charset="0"/>
                <a:cs typeface="Times New Roman" panose="02020603050405020304" pitchFamily="18" charset="0"/>
              </a:rPr>
              <a:t>Полезные ресурсы</a:t>
            </a:r>
            <a:r>
              <a:rPr lang="ru-RU" sz="1800" u="sng"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u="sng"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Сценарии внедрения ЭДО на сайте ФНС России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2" tooltip="&lt;div class=&quot;doc www&quot;&gt;&lt;span class=&quot;aligner&quot;&gt;&lt;div class=&quot;icon listDocWWW-16&quot;&gt;&lt;/div&gt;&lt;/span&gt;https://www.nalog.gov.ru/rn77/edo_scenario/&lt;/div&gt;"/>
              </a:rPr>
              <a:t>https://www.nalog.gov.ru/rn77/edo_scenario/</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Электронный документооборот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3" tooltip="&lt;div class=&quot;doc www&quot;&gt;&lt;span class=&quot;aligner&quot;&gt;&lt;div class=&quot;icon listDocWWW-16&quot;&gt;&lt;/div&gt;&lt;/span&gt;https://www.nalog.gov.ru/rn77/related_activities/el_doc/&lt;/div&gt;"/>
              </a:rPr>
              <a:t>https://www.nalog.gov.ru/rn77/related_activities/el_doc/</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latin typeface="Times New Roman" panose="02020603050405020304" pitchFamily="18" charset="0"/>
              <a:ea typeface="Times New Roman" panose="02020603050405020304" pitchFamily="18"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Выбор оператора ЭДО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4" tooltip="&lt;div class=&quot;doc www&quot;&gt;&lt;span class=&quot;aligner&quot;&gt;&lt;div class=&quot;icon listDocWWW-16&quot;&gt;&lt;/div&gt;&lt;/span&gt;https://www.nalog.gov.ru/rn77/oedo/&lt;/div&gt;"/>
              </a:rPr>
              <a:t>https://www.nalog.gov.ru/rn77/oedo/</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Сайт приложения "</a:t>
            </a:r>
            <a:r>
              <a:rPr lang="ru-RU" sz="1800" dirty="0" err="1">
                <a:effectLst/>
                <a:latin typeface="Times New Roman" panose="02020603050405020304" pitchFamily="18" charset="0"/>
                <a:ea typeface="Times New Roman" panose="02020603050405020304" pitchFamily="18" charset="0"/>
                <a:cs typeface="Times New Roman" panose="02020603050405020304" pitchFamily="18" charset="0"/>
              </a:rPr>
              <a:t>Госключ</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для физических лиц: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5" tooltip="&lt;div class=&quot;doc www&quot;&gt;&lt;span class=&quot;aligner&quot;&gt;&lt;div class=&quot;icon listDocWWW-16&quot;&gt;&lt;/div&gt;&lt;/span&gt;https://www.gosuslugi.ru/goskey&lt;/div&gt;"/>
              </a:rPr>
              <a:t>https://www.gosuslugi.ru/goskey</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Страница, для интеграции с "</a:t>
            </a:r>
            <a:r>
              <a:rPr lang="ru-RU" sz="1800" dirty="0" err="1">
                <a:effectLst/>
                <a:latin typeface="Times New Roman" panose="02020603050405020304" pitchFamily="18" charset="0"/>
                <a:ea typeface="Times New Roman" panose="02020603050405020304" pitchFamily="18" charset="0"/>
                <a:cs typeface="Times New Roman" panose="02020603050405020304" pitchFamily="18" charset="0"/>
              </a:rPr>
              <a:t>Госключом</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для юридических лиц: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6"/>
              </a:rPr>
              <a:t>https://partners.gosuslugi.ru/catalog/goskey</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Работа с ЭП: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7" tooltip="&lt;div class=&quot;doc www&quot;&gt;&lt;span class=&quot;aligner&quot;&gt;&lt;div class=&quot;icon listDocWWW-16&quot;&gt;&lt;/div&gt;&lt;/span&gt;https://www.gosuslugi.ru/help/faq/subcategory/about_gosuslugi/esignature&lt;/div&gt;"/>
              </a:rPr>
              <a:t>https://www.gosuslugi.ru/help/faq/subcategory/about_gosuslugi/esignature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800" dirty="0" err="1">
                <a:effectLst/>
                <a:latin typeface="Times New Roman" panose="02020603050405020304" pitchFamily="18" charset="0"/>
                <a:ea typeface="Times New Roman" panose="02020603050405020304" pitchFamily="18" charset="0"/>
                <a:cs typeface="Times New Roman" panose="02020603050405020304" pitchFamily="18" charset="0"/>
              </a:rPr>
              <a:t>Госключ</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8" tooltip="&lt;div class=&quot;doc www&quot;&gt;&lt;span class=&quot;aligner&quot;&gt;&lt;div class=&quot;icon listDocWWW-16&quot;&gt;&lt;/div&gt;&lt;/span&gt;https://www.gosuslugi.ru/help/faq/subcategory/about_gosuslugi/state_key&lt;/div&gt;"/>
              </a:rPr>
              <a:t>https://www.gosuslugi.ru/help/faq/subcategory/about_gosuslugi/state_key</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ЛК ИП: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9" tooltip="&lt;div class=&quot;doc www&quot;&gt;&lt;span class=&quot;aligner&quot;&gt;&lt;div class=&quot;icon listDocWWW-16&quot;&gt;&lt;/div&gt;&lt;/span&gt;https://www.gosuslugi.ru/help/faq/subcategory/about_gosuslugi/profile_ip&lt;/div&gt;"/>
              </a:rPr>
              <a:t>https://www.gosuslugi.ru/help/faq/subcategory/about_gosuslugi/profile_ip</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a:p>
            <a:pPr indent="342900">
              <a:spcBef>
                <a:spcPts val="600"/>
              </a:spcBef>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ЛК ЮЛ: </a:t>
            </a:r>
            <a:r>
              <a:rPr lang="ru-RU" sz="1800" u="sng" dirty="0">
                <a:solidFill>
                  <a:srgbClr val="0000FF"/>
                </a:solidFill>
                <a:effectLst/>
                <a:latin typeface="Times New Roman" panose="02020603050405020304" pitchFamily="18" charset="0"/>
                <a:ea typeface="Times New Roman" panose="02020603050405020304" pitchFamily="18" charset="0"/>
                <a:cs typeface="Times New Roman" panose="02020603050405020304" pitchFamily="18" charset="0"/>
                <a:hlinkClick r:id="rId10" tooltip="&lt;div class=&quot;doc www&quot;&gt;&lt;span class=&quot;aligner&quot;&gt;&lt;div class=&quot;icon listDocWWW-16&quot;&gt;&lt;/div&gt;&lt;/span&gt;https://www.gosuslugi.ru/help/faq/subcategory/about_gosuslugi/company_profile&lt;/div&gt;"/>
              </a:rPr>
              <a:t>https://www.gosuslugi.ru/help/faq/subcategory/about_gosuslugi/company_profile</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24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A33E6610-4EDE-88C4-E58E-37F08B261B0D}"/>
              </a:ext>
            </a:extLst>
          </p:cNvPr>
          <p:cNvSpPr txBox="1"/>
          <p:nvPr/>
        </p:nvSpPr>
        <p:spPr>
          <a:xfrm>
            <a:off x="1167618" y="689989"/>
            <a:ext cx="8651631" cy="923330"/>
          </a:xfrm>
          <a:prstGeom prst="rect">
            <a:avLst/>
          </a:prstGeom>
          <a:noFill/>
        </p:spPr>
        <p:txBody>
          <a:bodyPr wrap="square">
            <a:spAutoFit/>
          </a:bodyPr>
          <a:lstStyle/>
          <a:p>
            <a:r>
              <a:rPr lang="ru-RU" sz="1800" dirty="0">
                <a:solidFill>
                  <a:srgbClr val="C00000"/>
                </a:solidFill>
              </a:rPr>
              <a:t>Методические рекомендации ФНС по внедрению </a:t>
            </a:r>
            <a:r>
              <a:rPr lang="ru-RU" dirty="0">
                <a:solidFill>
                  <a:srgbClr val="C00000"/>
                </a:solidFill>
              </a:rPr>
              <a:t>ЭДО </a:t>
            </a:r>
            <a:r>
              <a:rPr lang="ru-RU" sz="1800" dirty="0">
                <a:solidFill>
                  <a:srgbClr val="C00000"/>
                </a:solidFill>
              </a:rPr>
              <a:t>в целях обеспечения популяризации его использования среди граждан и организаций</a:t>
            </a:r>
          </a:p>
          <a:p>
            <a:r>
              <a:rPr lang="ru-RU" dirty="0"/>
              <a:t>(</a:t>
            </a:r>
            <a:r>
              <a:rPr lang="ru-RU" b="1" dirty="0">
                <a:solidFill>
                  <a:srgbClr val="C00000"/>
                </a:solidFill>
              </a:rPr>
              <a:t>утв</a:t>
            </a:r>
            <a:r>
              <a:rPr lang="ru-RU" dirty="0"/>
              <a:t>. </a:t>
            </a:r>
            <a:r>
              <a:rPr lang="ru-RU" b="1" dirty="0">
                <a:solidFill>
                  <a:srgbClr val="C00000"/>
                </a:solidFill>
              </a:rPr>
              <a:t>ФНС России</a:t>
            </a:r>
            <a:r>
              <a:rPr lang="ru-RU" dirty="0"/>
              <a:t>) на сайте https://data.nalog.ru по состоянию </a:t>
            </a:r>
            <a:r>
              <a:rPr lang="ru-RU" b="1" dirty="0">
                <a:solidFill>
                  <a:srgbClr val="C00000"/>
                </a:solidFill>
              </a:rPr>
              <a:t>на 12.09.2024.</a:t>
            </a:r>
          </a:p>
        </p:txBody>
      </p:sp>
    </p:spTree>
    <p:extLst>
      <p:ext uri="{BB962C8B-B14F-4D97-AF65-F5344CB8AC3E}">
        <p14:creationId xmlns:p14="http://schemas.microsoft.com/office/powerpoint/2010/main" val="2180963176"/>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415B8E-71BC-77DF-0E46-561BD753FA0B}"/>
              </a:ext>
            </a:extLst>
          </p:cNvPr>
          <p:cNvSpPr>
            <a:spLocks noGrp="1"/>
          </p:cNvSpPr>
          <p:nvPr>
            <p:ph type="title"/>
          </p:nvPr>
        </p:nvSpPr>
        <p:spPr>
          <a:xfrm>
            <a:off x="2264899" y="356472"/>
            <a:ext cx="9708426" cy="348813"/>
          </a:xfrm>
        </p:spPr>
        <p:txBody>
          <a:bodyPr>
            <a:normAutofit/>
          </a:bodyPr>
          <a:lstStyle/>
          <a:p>
            <a:r>
              <a:rPr lang="ru-RU" dirty="0">
                <a:latin typeface="+mj-lt"/>
              </a:rPr>
              <a:t>Проведение </a:t>
            </a:r>
            <a:r>
              <a:rPr lang="ru-RU" dirty="0">
                <a:solidFill>
                  <a:schemeClr val="accent3">
                    <a:lumMod val="75000"/>
                  </a:schemeClr>
                </a:solidFill>
                <a:latin typeface="+mj-lt"/>
              </a:rPr>
              <a:t>казначейского мониторинга </a:t>
            </a:r>
            <a:r>
              <a:rPr lang="ru-RU" dirty="0">
                <a:latin typeface="+mj-lt"/>
              </a:rPr>
              <a:t>в системе казначейских платежей</a:t>
            </a:r>
          </a:p>
        </p:txBody>
      </p:sp>
      <p:graphicFrame>
        <p:nvGraphicFramePr>
          <p:cNvPr id="5" name="Таблица 4">
            <a:extLst>
              <a:ext uri="{FF2B5EF4-FFF2-40B4-BE49-F238E27FC236}">
                <a16:creationId xmlns:a16="http://schemas.microsoft.com/office/drawing/2014/main" id="{2968DEC7-CA8F-1EF3-8C2F-7897D2B0A72C}"/>
              </a:ext>
            </a:extLst>
          </p:cNvPr>
          <p:cNvGraphicFramePr>
            <a:graphicFrameLocks noGrp="1"/>
          </p:cNvGraphicFramePr>
          <p:nvPr>
            <p:extLst>
              <p:ext uri="{D42A27DB-BD31-4B8C-83A1-F6EECF244321}">
                <p14:modId xmlns:p14="http://schemas.microsoft.com/office/powerpoint/2010/main" val="3636972681"/>
              </p:ext>
            </p:extLst>
          </p:nvPr>
        </p:nvGraphicFramePr>
        <p:xfrm>
          <a:off x="734408" y="868262"/>
          <a:ext cx="9708426" cy="2397760"/>
        </p:xfrm>
        <a:graphic>
          <a:graphicData uri="http://schemas.openxmlformats.org/drawingml/2006/table">
            <a:tbl>
              <a:tblPr firstRow="1" firstCol="1" bandRow="1"/>
              <a:tblGrid>
                <a:gridCol w="9708426">
                  <a:extLst>
                    <a:ext uri="{9D8B030D-6E8A-4147-A177-3AD203B41FA5}">
                      <a16:colId xmlns:a16="http://schemas.microsoft.com/office/drawing/2014/main" val="4105586176"/>
                    </a:ext>
                  </a:extLst>
                </a:gridCol>
              </a:tblGrid>
              <a:tr h="0">
                <a:tc>
                  <a:txBody>
                    <a:bodyPr/>
                    <a:lstStyle/>
                    <a:p>
                      <a:pPr marL="0" marR="0" lvl="0" indent="0" algn="l" defTabSz="685800" rtl="0" eaLnBrk="1" fontAlgn="auto" latinLnBrk="0" hangingPunct="1">
                        <a:lnSpc>
                          <a:spcPct val="100000"/>
                        </a:lnSpc>
                        <a:spcBef>
                          <a:spcPts val="0"/>
                        </a:spcBef>
                        <a:spcAft>
                          <a:spcPts val="800"/>
                        </a:spcAft>
                        <a:buClrTx/>
                        <a:buSzTx/>
                        <a:buFontTx/>
                        <a:buNone/>
                        <a:tabLst/>
                        <a:defRPr/>
                      </a:pPr>
                      <a:r>
                        <a:rPr lang="ru-RU" sz="1800" b="1" dirty="0">
                          <a:effectLst/>
                          <a:latin typeface="+mn-lt"/>
                          <a:ea typeface="Times New Roman" panose="02020603050405020304" pitchFamily="18" charset="0"/>
                        </a:rPr>
                        <a:t>ОЖИДАЕМЫЙ РЕЗУЛЬТАТ</a:t>
                      </a:r>
                      <a:r>
                        <a:rPr lang="ru-RU" sz="1800" dirty="0">
                          <a:latin typeface="+mn-lt"/>
                        </a:rPr>
                        <a:t>:</a:t>
                      </a:r>
                      <a:endParaRPr lang="ru-RU" sz="1800" dirty="0">
                        <a:effectLst/>
                        <a:latin typeface="+mn-lt"/>
                        <a:ea typeface="Times New Roman" panose="02020603050405020304" pitchFamily="18" charset="0"/>
                        <a:cs typeface="Times New Roman" panose="02020603050405020304" pitchFamily="18" charset="0"/>
                      </a:endParaRPr>
                    </a:p>
                    <a:p>
                      <a:pPr marL="285750" indent="-285750">
                        <a:lnSpc>
                          <a:spcPct val="100000"/>
                        </a:lnSpc>
                        <a:spcAft>
                          <a:spcPts val="800"/>
                        </a:spcAft>
                        <a:buFont typeface="Arial" panose="020B0604020202020204" pitchFamily="34" charset="0"/>
                        <a:buChar char="•"/>
                      </a:pPr>
                      <a:r>
                        <a:rPr lang="ru-RU" sz="1800" dirty="0" smtClean="0">
                          <a:effectLst/>
                          <a:latin typeface="+mn-lt"/>
                          <a:ea typeface="Times New Roman" panose="02020603050405020304" pitchFamily="18" charset="0"/>
                          <a:cs typeface="Times New Roman" panose="02020603050405020304" pitchFamily="18" charset="0"/>
                        </a:rPr>
                        <a:t>Недопущение </a:t>
                      </a:r>
                      <a:r>
                        <a:rPr lang="ru-RU" sz="1800" dirty="0">
                          <a:effectLst/>
                          <a:latin typeface="+mn-lt"/>
                          <a:ea typeface="Times New Roman" panose="02020603050405020304" pitchFamily="18" charset="0"/>
                          <a:cs typeface="Times New Roman" panose="02020603050405020304" pitchFamily="18" charset="0"/>
                        </a:rPr>
                        <a:t>(минимизация) </a:t>
                      </a:r>
                      <a:r>
                        <a:rPr lang="ru-RU" sz="1800" b="1" dirty="0">
                          <a:effectLst/>
                          <a:latin typeface="+mn-lt"/>
                          <a:ea typeface="Times New Roman" panose="02020603050405020304" pitchFamily="18" charset="0"/>
                          <a:cs typeface="Times New Roman" panose="02020603050405020304" pitchFamily="18" charset="0"/>
                        </a:rPr>
                        <a:t>финансовых нарушений</a:t>
                      </a:r>
                      <a:r>
                        <a:rPr lang="ru-RU" sz="1800" dirty="0">
                          <a:effectLst/>
                          <a:latin typeface="+mn-lt"/>
                          <a:ea typeface="Times New Roman" panose="02020603050405020304" pitchFamily="18" charset="0"/>
                          <a:cs typeface="Times New Roman" panose="02020603050405020304" pitchFamily="18" charset="0"/>
                        </a:rPr>
                        <a:t> участниками системы казначейских платежей (СКП); </a:t>
                      </a:r>
                      <a:endParaRPr lang="ru-RU" sz="1800" dirty="0">
                        <a:effectLst/>
                        <a:latin typeface="+mn-lt"/>
                        <a:ea typeface="Calibri" panose="020F0502020204030204" pitchFamily="34" charset="0"/>
                        <a:cs typeface="Times New Roman" panose="02020603050405020304" pitchFamily="18" charset="0"/>
                      </a:endParaRPr>
                    </a:p>
                  </a:txBody>
                  <a:tcPr marL="0" marR="0" marT="0" marB="0">
                    <a:lnL>
                      <a:noFill/>
                    </a:lnL>
                    <a:lnR>
                      <a:noFill/>
                    </a:lnR>
                    <a:lnT>
                      <a:noFill/>
                    </a:lnT>
                    <a:lnB>
                      <a:noFill/>
                    </a:lnB>
                    <a:noFill/>
                  </a:tcPr>
                </a:tc>
                <a:extLst>
                  <a:ext uri="{0D108BD9-81ED-4DB2-BD59-A6C34878D82A}">
                    <a16:rowId xmlns:a16="http://schemas.microsoft.com/office/drawing/2014/main" val="2745216930"/>
                  </a:ext>
                </a:extLst>
              </a:tr>
              <a:tr h="0">
                <a:tc>
                  <a:txBody>
                    <a:bodyPr/>
                    <a:lstStyle/>
                    <a:p>
                      <a:pPr marL="285750" indent="-285750">
                        <a:lnSpc>
                          <a:spcPct val="100000"/>
                        </a:lnSpc>
                        <a:spcAft>
                          <a:spcPts val="800"/>
                        </a:spcAft>
                        <a:buFont typeface="Arial" panose="020B0604020202020204" pitchFamily="34" charset="0"/>
                        <a:buChar char="•"/>
                      </a:pPr>
                      <a:r>
                        <a:rPr lang="ru-RU" sz="1800" dirty="0">
                          <a:effectLst/>
                          <a:latin typeface="+mn-lt"/>
                          <a:ea typeface="Times New Roman" panose="02020603050405020304" pitchFamily="18" charset="0"/>
                          <a:cs typeface="Times New Roman" panose="02020603050405020304" pitchFamily="18" charset="0"/>
                        </a:rPr>
                        <a:t>Выявление </a:t>
                      </a:r>
                      <a:r>
                        <a:rPr lang="ru-RU" sz="1800" b="1" dirty="0">
                          <a:solidFill>
                            <a:schemeClr val="accent3">
                              <a:lumMod val="75000"/>
                            </a:schemeClr>
                          </a:solidFill>
                          <a:effectLst/>
                          <a:latin typeface="+mn-lt"/>
                          <a:ea typeface="Times New Roman" panose="02020603050405020304" pitchFamily="18" charset="0"/>
                          <a:cs typeface="Times New Roman" panose="02020603050405020304" pitchFamily="18" charset="0"/>
                        </a:rPr>
                        <a:t>рисков неисполнения</a:t>
                      </a:r>
                      <a:r>
                        <a:rPr lang="ru-RU" sz="1800" dirty="0">
                          <a:solidFill>
                            <a:schemeClr val="accent3">
                              <a:lumMod val="75000"/>
                            </a:schemeClr>
                          </a:solidFill>
                          <a:effectLst/>
                          <a:latin typeface="+mn-lt"/>
                          <a:ea typeface="Times New Roman" panose="02020603050405020304" pitchFamily="18" charset="0"/>
                          <a:cs typeface="Times New Roman" panose="02020603050405020304" pitchFamily="18" charset="0"/>
                        </a:rPr>
                        <a:t> государственных контрактов</a:t>
                      </a:r>
                      <a:r>
                        <a:rPr lang="ru-RU" sz="1800" dirty="0">
                          <a:effectLst/>
                          <a:latin typeface="+mn-lt"/>
                          <a:ea typeface="Times New Roman" panose="02020603050405020304" pitchFamily="18" charset="0"/>
                          <a:cs typeface="Times New Roman" panose="02020603050405020304" pitchFamily="18" charset="0"/>
                        </a:rPr>
                        <a:t>; </a:t>
                      </a:r>
                      <a:endParaRPr lang="ru-RU" sz="1800" dirty="0">
                        <a:effectLst/>
                        <a:latin typeface="+mn-lt"/>
                        <a:ea typeface="Calibri" panose="020F0502020204030204" pitchFamily="34" charset="0"/>
                        <a:cs typeface="Times New Roman" panose="02020603050405020304" pitchFamily="18" charset="0"/>
                      </a:endParaRPr>
                    </a:p>
                  </a:txBody>
                  <a:tcPr marL="0" marR="0" marT="0" marB="0">
                    <a:lnL>
                      <a:noFill/>
                    </a:lnL>
                    <a:lnR>
                      <a:noFill/>
                    </a:lnR>
                    <a:lnT>
                      <a:noFill/>
                    </a:lnT>
                    <a:lnB>
                      <a:noFill/>
                    </a:lnB>
                    <a:noFill/>
                  </a:tcPr>
                </a:tc>
                <a:extLst>
                  <a:ext uri="{0D108BD9-81ED-4DB2-BD59-A6C34878D82A}">
                    <a16:rowId xmlns:a16="http://schemas.microsoft.com/office/drawing/2014/main" val="2856665328"/>
                  </a:ext>
                </a:extLst>
              </a:tr>
              <a:tr h="0">
                <a:tc>
                  <a:txBody>
                    <a:bodyPr/>
                    <a:lstStyle/>
                    <a:p>
                      <a:pPr marL="285750" indent="-285750">
                        <a:lnSpc>
                          <a:spcPct val="100000"/>
                        </a:lnSpc>
                        <a:spcAft>
                          <a:spcPts val="800"/>
                        </a:spcAft>
                        <a:buFont typeface="Arial" panose="020B0604020202020204" pitchFamily="34" charset="0"/>
                        <a:buChar char="•"/>
                      </a:pPr>
                      <a:r>
                        <a:rPr lang="ru-RU" sz="1800" b="1" dirty="0">
                          <a:effectLst/>
                          <a:latin typeface="+mn-lt"/>
                          <a:ea typeface="Times New Roman" panose="02020603050405020304" pitchFamily="18" charset="0"/>
                          <a:cs typeface="Times New Roman" panose="02020603050405020304" pitchFamily="18" charset="0"/>
                        </a:rPr>
                        <a:t>Недопущение с</a:t>
                      </a:r>
                      <a:r>
                        <a:rPr lang="ru-RU" sz="1800" dirty="0">
                          <a:effectLst/>
                          <a:latin typeface="+mn-lt"/>
                          <a:ea typeface="Times New Roman" panose="02020603050405020304" pitchFamily="18" charset="0"/>
                          <a:cs typeface="Times New Roman" panose="02020603050405020304" pitchFamily="18" charset="0"/>
                        </a:rPr>
                        <a:t>лучаев финансирования терроризма, перечисления средств иностранным агентам и лицам, в отношении которых имеются сведения о причастности к распространению оружия массового уничтожения;</a:t>
                      </a:r>
                    </a:p>
                    <a:p>
                      <a:pPr marL="285750" indent="-285750">
                        <a:lnSpc>
                          <a:spcPct val="100000"/>
                        </a:lnSpc>
                        <a:spcAft>
                          <a:spcPts val="800"/>
                        </a:spcAft>
                        <a:buFont typeface="Arial" panose="020B0604020202020204" pitchFamily="34" charset="0"/>
                        <a:buChar char="•"/>
                      </a:pPr>
                      <a:r>
                        <a:rPr lang="ru-RU" sz="1800" b="1" dirty="0">
                          <a:effectLst/>
                          <a:latin typeface="+mn-lt"/>
                          <a:ea typeface="Times New Roman" panose="02020603050405020304" pitchFamily="18" charset="0"/>
                          <a:cs typeface="Times New Roman" panose="02020603050405020304" pitchFamily="18" charset="0"/>
                        </a:rPr>
                        <a:t>Смещение</a:t>
                      </a:r>
                      <a:r>
                        <a:rPr lang="ru-RU" sz="1800" dirty="0">
                          <a:effectLst/>
                          <a:latin typeface="+mn-lt"/>
                          <a:ea typeface="Times New Roman" panose="02020603050405020304" pitchFamily="18" charset="0"/>
                          <a:cs typeface="Times New Roman" panose="02020603050405020304" pitchFamily="18" charset="0"/>
                        </a:rPr>
                        <a:t> </a:t>
                      </a:r>
                      <a:r>
                        <a:rPr lang="ru-RU" sz="1800" b="1" dirty="0">
                          <a:solidFill>
                            <a:schemeClr val="accent3">
                              <a:lumMod val="75000"/>
                            </a:schemeClr>
                          </a:solidFill>
                          <a:effectLst/>
                          <a:latin typeface="+mn-lt"/>
                          <a:ea typeface="Times New Roman" panose="02020603050405020304" pitchFamily="18" charset="0"/>
                          <a:cs typeface="Times New Roman" panose="02020603050405020304" pitchFamily="18" charset="0"/>
                        </a:rPr>
                        <a:t>АКЦЕНТА НА ПРЕВЕНТИВНЫЕ </a:t>
                      </a:r>
                      <a:r>
                        <a:rPr lang="ru-RU" sz="1800" dirty="0">
                          <a:effectLst/>
                          <a:latin typeface="+mn-lt"/>
                          <a:ea typeface="Times New Roman" panose="02020603050405020304" pitchFamily="18" charset="0"/>
                          <a:cs typeface="Times New Roman" panose="02020603050405020304" pitchFamily="18" charset="0"/>
                        </a:rPr>
                        <a:t>меры реагирования.  </a:t>
                      </a:r>
                      <a:endParaRPr lang="ru-RU" sz="1800" dirty="0">
                        <a:effectLst/>
                        <a:latin typeface="+mn-lt"/>
                        <a:ea typeface="Calibri" panose="020F0502020204030204" pitchFamily="34" charset="0"/>
                        <a:cs typeface="Times New Roman" panose="02020603050405020304" pitchFamily="18" charset="0"/>
                      </a:endParaRPr>
                    </a:p>
                  </a:txBody>
                  <a:tcPr marL="0" marR="0" marT="0" marB="0">
                    <a:lnL>
                      <a:noFill/>
                    </a:lnL>
                    <a:lnR>
                      <a:noFill/>
                    </a:lnR>
                    <a:lnT>
                      <a:noFill/>
                    </a:lnT>
                    <a:lnB>
                      <a:noFill/>
                    </a:lnB>
                    <a:noFill/>
                  </a:tcPr>
                </a:tc>
                <a:extLst>
                  <a:ext uri="{0D108BD9-81ED-4DB2-BD59-A6C34878D82A}">
                    <a16:rowId xmlns:a16="http://schemas.microsoft.com/office/drawing/2014/main" val="2988801031"/>
                  </a:ext>
                </a:extLst>
              </a:tr>
            </a:tbl>
          </a:graphicData>
        </a:graphic>
      </p:graphicFrame>
      <p:sp>
        <p:nvSpPr>
          <p:cNvPr id="7" name="TextBox 6">
            <a:extLst>
              <a:ext uri="{FF2B5EF4-FFF2-40B4-BE49-F238E27FC236}">
                <a16:creationId xmlns:a16="http://schemas.microsoft.com/office/drawing/2014/main" id="{79D20AC4-E166-8A60-9386-09C1116B23DB}"/>
              </a:ext>
            </a:extLst>
          </p:cNvPr>
          <p:cNvSpPr txBox="1"/>
          <p:nvPr/>
        </p:nvSpPr>
        <p:spPr>
          <a:xfrm>
            <a:off x="1694214" y="3643470"/>
            <a:ext cx="8098301" cy="923330"/>
          </a:xfrm>
          <a:prstGeom prst="rect">
            <a:avLst/>
          </a:prstGeom>
          <a:noFill/>
        </p:spPr>
        <p:txBody>
          <a:bodyPr wrap="square">
            <a:spAutoFit/>
          </a:bodyPr>
          <a:lstStyle/>
          <a:p>
            <a:r>
              <a:rPr lang="ru-RU" sz="1800" b="1" dirty="0">
                <a:effectLst/>
                <a:ea typeface="Times New Roman" panose="02020603050405020304" pitchFamily="18" charset="0"/>
              </a:rPr>
              <a:t>ОПИСАНИЕ</a:t>
            </a:r>
            <a:r>
              <a:rPr lang="ru-RU" sz="1800" dirty="0">
                <a:effectLst/>
                <a:ea typeface="Times New Roman" panose="02020603050405020304" pitchFamily="18" charset="0"/>
              </a:rPr>
              <a:t>: </a:t>
            </a:r>
            <a:r>
              <a:rPr lang="ru-RU" sz="1800" dirty="0">
                <a:solidFill>
                  <a:schemeClr val="accent3">
                    <a:lumMod val="75000"/>
                  </a:schemeClr>
                </a:solidFill>
                <a:effectLst/>
                <a:ea typeface="Times New Roman" panose="02020603050405020304" pitchFamily="18" charset="0"/>
              </a:rPr>
              <a:t>Переход </a:t>
            </a:r>
            <a:r>
              <a:rPr lang="ru-RU" sz="1800" b="1" dirty="0">
                <a:solidFill>
                  <a:schemeClr val="accent3">
                    <a:lumMod val="75000"/>
                  </a:schemeClr>
                </a:solidFill>
                <a:effectLst/>
                <a:ea typeface="Times New Roman" panose="02020603050405020304" pitchFamily="18" charset="0"/>
              </a:rPr>
              <a:t>от</a:t>
            </a:r>
            <a:r>
              <a:rPr lang="ru-RU" sz="1800" dirty="0">
                <a:solidFill>
                  <a:schemeClr val="accent3">
                    <a:lumMod val="75000"/>
                  </a:schemeClr>
                </a:solidFill>
                <a:effectLst/>
                <a:ea typeface="Times New Roman" panose="02020603050405020304" pitchFamily="18" charset="0"/>
              </a:rPr>
              <a:t> проведения </a:t>
            </a:r>
            <a:r>
              <a:rPr lang="ru-RU" sz="1800" b="1" dirty="0">
                <a:solidFill>
                  <a:schemeClr val="accent3">
                    <a:lumMod val="75000"/>
                  </a:schemeClr>
                </a:solidFill>
                <a:effectLst/>
                <a:ea typeface="Times New Roman" panose="02020603050405020304" pitchFamily="18" charset="0"/>
              </a:rPr>
              <a:t>бюджетного мониторинга </a:t>
            </a:r>
            <a:r>
              <a:rPr lang="ru-RU" sz="1800" dirty="0">
                <a:effectLst/>
                <a:ea typeface="Times New Roman" panose="02020603050405020304" pitchFamily="18" charset="0"/>
              </a:rPr>
              <a:t>в отношении участников казначейского сопровождения </a:t>
            </a:r>
            <a:r>
              <a:rPr lang="ru-RU" sz="1800" dirty="0">
                <a:solidFill>
                  <a:schemeClr val="accent3">
                    <a:lumMod val="75000"/>
                  </a:schemeClr>
                </a:solidFill>
                <a:effectLst/>
                <a:ea typeface="Times New Roman" panose="02020603050405020304" pitchFamily="18" charset="0"/>
              </a:rPr>
              <a:t>к проведению </a:t>
            </a:r>
            <a:r>
              <a:rPr lang="ru-RU" sz="1800" b="1" dirty="0">
                <a:solidFill>
                  <a:schemeClr val="accent3">
                    <a:lumMod val="75000"/>
                  </a:schemeClr>
                </a:solidFill>
                <a:effectLst/>
                <a:ea typeface="Times New Roman" panose="02020603050405020304" pitchFamily="18" charset="0"/>
              </a:rPr>
              <a:t>казначейского мониторинга</a:t>
            </a:r>
            <a:r>
              <a:rPr lang="ru-RU" sz="1800" dirty="0">
                <a:solidFill>
                  <a:schemeClr val="accent3">
                    <a:lumMod val="75000"/>
                  </a:schemeClr>
                </a:solidFill>
                <a:effectLst/>
                <a:ea typeface="Times New Roman" panose="02020603050405020304" pitchFamily="18" charset="0"/>
              </a:rPr>
              <a:t> </a:t>
            </a:r>
            <a:r>
              <a:rPr lang="ru-RU" sz="1800" dirty="0">
                <a:effectLst/>
                <a:ea typeface="Times New Roman" panose="02020603050405020304" pitchFamily="18" charset="0"/>
              </a:rPr>
              <a:t>в отношении участников системы казначейских платежей </a:t>
            </a:r>
            <a:endParaRPr lang="ru-RU" dirty="0"/>
          </a:p>
        </p:txBody>
      </p:sp>
      <p:sp>
        <p:nvSpPr>
          <p:cNvPr id="9" name="TextBox 8">
            <a:extLst>
              <a:ext uri="{FF2B5EF4-FFF2-40B4-BE49-F238E27FC236}">
                <a16:creationId xmlns:a16="http://schemas.microsoft.com/office/drawing/2014/main" id="{44661DBF-7205-0E43-2AD5-56B1F39BBE3D}"/>
              </a:ext>
            </a:extLst>
          </p:cNvPr>
          <p:cNvSpPr txBox="1"/>
          <p:nvPr/>
        </p:nvSpPr>
        <p:spPr>
          <a:xfrm>
            <a:off x="2686070" y="4944249"/>
            <a:ext cx="7106445" cy="923330"/>
          </a:xfrm>
          <a:prstGeom prst="rect">
            <a:avLst/>
          </a:prstGeom>
          <a:noFill/>
        </p:spPr>
        <p:txBody>
          <a:bodyPr wrap="square">
            <a:spAutoFit/>
          </a:bodyPr>
          <a:lstStyle/>
          <a:p>
            <a:r>
              <a:rPr lang="ru-RU" sz="1800" b="1" dirty="0">
                <a:effectLst/>
                <a:ea typeface="Times New Roman" panose="02020603050405020304" pitchFamily="18" charset="0"/>
              </a:rPr>
              <a:t>СОЦИАЛЬНЫЙ ЭФФЕКТ:</a:t>
            </a:r>
          </a:p>
          <a:p>
            <a:r>
              <a:rPr lang="ru-RU" sz="1800" b="1" dirty="0">
                <a:effectLst/>
                <a:ea typeface="Times New Roman" panose="02020603050405020304" pitchFamily="18" charset="0"/>
              </a:rPr>
              <a:t>Недопущение перечисления </a:t>
            </a:r>
            <a:r>
              <a:rPr lang="ru-RU" sz="1800" dirty="0">
                <a:effectLst/>
                <a:ea typeface="Times New Roman" panose="02020603050405020304" pitchFamily="18" charset="0"/>
              </a:rPr>
              <a:t>денежных средств участниками системы казначейских платежей </a:t>
            </a:r>
            <a:r>
              <a:rPr lang="ru-RU" sz="1800" b="1" dirty="0">
                <a:solidFill>
                  <a:srgbClr val="FF0000"/>
                </a:solidFill>
                <a:effectLst/>
                <a:ea typeface="Times New Roman" panose="02020603050405020304" pitchFamily="18" charset="0"/>
              </a:rPr>
              <a:t>НЕДОБРОСОВЕСТНЫМ лицам!!!</a:t>
            </a:r>
            <a:r>
              <a:rPr lang="ru-RU" sz="1800" dirty="0">
                <a:solidFill>
                  <a:srgbClr val="FF0000"/>
                </a:solidFill>
                <a:effectLst/>
                <a:ea typeface="Times New Roman" panose="02020603050405020304" pitchFamily="18" charset="0"/>
              </a:rPr>
              <a:t> </a:t>
            </a:r>
            <a:endParaRPr lang="ru-RU" dirty="0">
              <a:solidFill>
                <a:srgbClr val="FF0000"/>
              </a:solidFill>
            </a:endParaRPr>
          </a:p>
        </p:txBody>
      </p:sp>
    </p:spTree>
    <p:extLst>
      <p:ext uri="{BB962C8B-B14F-4D97-AF65-F5344CB8AC3E}">
        <p14:creationId xmlns:p14="http://schemas.microsoft.com/office/powerpoint/2010/main" val="1317807796"/>
      </p:ext>
    </p:extLst>
  </p:cSld>
  <p:clrMapOvr>
    <a:masterClrMapping/>
  </p:clrMapOvr>
  <p:transition advClick="0"/>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D5A9A2E-03DE-D175-D8AA-6B3AF5EBA614}"/>
              </a:ext>
            </a:extLst>
          </p:cNvPr>
          <p:cNvSpPr>
            <a:spLocks noGrp="1"/>
          </p:cNvSpPr>
          <p:nvPr>
            <p:ph type="title"/>
          </p:nvPr>
        </p:nvSpPr>
        <p:spPr/>
        <p:txBody>
          <a:bodyPr/>
          <a:lstStyle/>
          <a:p>
            <a:r>
              <a:rPr lang="ru-RU" dirty="0"/>
              <a:t>Сроки вступления в силу Приказа № 61н и изменений</a:t>
            </a:r>
          </a:p>
        </p:txBody>
      </p:sp>
      <p:graphicFrame>
        <p:nvGraphicFramePr>
          <p:cNvPr id="3" name="Таблица 2">
            <a:extLst>
              <a:ext uri="{FF2B5EF4-FFF2-40B4-BE49-F238E27FC236}">
                <a16:creationId xmlns:a16="http://schemas.microsoft.com/office/drawing/2014/main" id="{C7AD33AE-323C-06C6-3940-3C602A747FAF}"/>
              </a:ext>
            </a:extLst>
          </p:cNvPr>
          <p:cNvGraphicFramePr>
            <a:graphicFrameLocks noGrp="1"/>
          </p:cNvGraphicFramePr>
          <p:nvPr/>
        </p:nvGraphicFramePr>
        <p:xfrm>
          <a:off x="1356717" y="1530644"/>
          <a:ext cx="9478564" cy="4114800"/>
        </p:xfrm>
        <a:graphic>
          <a:graphicData uri="http://schemas.openxmlformats.org/drawingml/2006/table">
            <a:tbl>
              <a:tblPr firstRow="1" firstCol="1" bandRow="1">
                <a:tableStyleId>{5C22544A-7EE6-4342-B048-85BDC9FD1C3A}</a:tableStyleId>
              </a:tblPr>
              <a:tblGrid>
                <a:gridCol w="728459">
                  <a:extLst>
                    <a:ext uri="{9D8B030D-6E8A-4147-A177-3AD203B41FA5}">
                      <a16:colId xmlns:a16="http://schemas.microsoft.com/office/drawing/2014/main" val="1000802901"/>
                    </a:ext>
                  </a:extLst>
                </a:gridCol>
                <a:gridCol w="3513766">
                  <a:extLst>
                    <a:ext uri="{9D8B030D-6E8A-4147-A177-3AD203B41FA5}">
                      <a16:colId xmlns:a16="http://schemas.microsoft.com/office/drawing/2014/main" val="2288007768"/>
                    </a:ext>
                  </a:extLst>
                </a:gridCol>
                <a:gridCol w="2865937">
                  <a:extLst>
                    <a:ext uri="{9D8B030D-6E8A-4147-A177-3AD203B41FA5}">
                      <a16:colId xmlns:a16="http://schemas.microsoft.com/office/drawing/2014/main" val="1306936850"/>
                    </a:ext>
                  </a:extLst>
                </a:gridCol>
                <a:gridCol w="2370402">
                  <a:extLst>
                    <a:ext uri="{9D8B030D-6E8A-4147-A177-3AD203B41FA5}">
                      <a16:colId xmlns:a16="http://schemas.microsoft.com/office/drawing/2014/main" val="1604724048"/>
                    </a:ext>
                  </a:extLst>
                </a:gridCol>
              </a:tblGrid>
              <a:tr h="0">
                <a:tc>
                  <a:txBody>
                    <a:bodyPr/>
                    <a:lstStyle/>
                    <a:p>
                      <a:pPr algn="ctr"/>
                      <a:endParaRPr lang="ru-RU" sz="2000" dirty="0">
                        <a:effectLst/>
                      </a:endParaRPr>
                    </a:p>
                    <a:p>
                      <a:pPr algn="ctr"/>
                      <a:r>
                        <a:rPr lang="ru-RU" sz="2000" dirty="0">
                          <a:effectLst/>
                        </a:rPr>
                        <a:t>№ п/п</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endParaRPr lang="ru-RU" sz="2000" dirty="0">
                        <a:effectLst/>
                      </a:endParaRPr>
                    </a:p>
                    <a:p>
                      <a:pPr algn="ctr"/>
                      <a:r>
                        <a:rPr lang="ru-RU" sz="2000" dirty="0">
                          <a:effectLst/>
                        </a:rPr>
                        <a:t>Приказ Минфина России:</a:t>
                      </a:r>
                    </a:p>
                    <a:p>
                      <a:pPr algn="ctr"/>
                      <a:r>
                        <a:rPr lang="ru-RU" sz="2000" dirty="0">
                          <a:effectLst/>
                          <a:latin typeface="Times New Roman" panose="02020603050405020304" pitchFamily="18" charset="0"/>
                          <a:ea typeface="Times New Roman" panose="02020603050405020304" pitchFamily="18" charset="0"/>
                        </a:rPr>
                        <a:t>реквизиты</a:t>
                      </a:r>
                    </a:p>
                  </a:txBody>
                  <a:tcPr marL="68580" marR="68580" marT="0" marB="0"/>
                </a:tc>
                <a:tc>
                  <a:txBody>
                    <a:bodyPr/>
                    <a:lstStyle/>
                    <a:p>
                      <a:pPr algn="ctr"/>
                      <a:r>
                        <a:rPr lang="ru-RU" sz="2000" dirty="0">
                          <a:effectLst/>
                        </a:rPr>
                        <a:t>Дата, применения приказа при централизации учета,  и право добровольного, согласно учетной политике</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r>
                        <a:rPr lang="ru-RU" sz="2000" dirty="0">
                          <a:effectLst/>
                        </a:rPr>
                        <a:t>Дата, с которой приказ применяется ОБЯЗАТЕЛЬНО</a:t>
                      </a:r>
                      <a:endParaRPr lang="ru-RU"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216687168"/>
                  </a:ext>
                </a:extLst>
              </a:tr>
              <a:tr h="0">
                <a:tc>
                  <a:txBody>
                    <a:bodyPr/>
                    <a:lstStyle/>
                    <a:p>
                      <a:pPr algn="ctr"/>
                      <a:r>
                        <a:rPr lang="ru-RU" sz="2000">
                          <a:effectLst/>
                        </a:rPr>
                        <a:t>1</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от </a:t>
                      </a:r>
                      <a:r>
                        <a:rPr lang="ru-RU" sz="2000" b="1" dirty="0">
                          <a:effectLst/>
                        </a:rPr>
                        <a:t>15.04.2021 № 61н</a:t>
                      </a:r>
                      <a:endParaRPr lang="ru-RU" sz="2000" b="1"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01.01.2022</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01.01.2023</a:t>
                      </a:r>
                      <a:endParaRPr lang="ru-RU"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55214183"/>
                  </a:ext>
                </a:extLst>
              </a:tr>
              <a:tr h="0">
                <a:tc>
                  <a:txBody>
                    <a:bodyPr/>
                    <a:lstStyle/>
                    <a:p>
                      <a:pPr algn="ctr"/>
                      <a:r>
                        <a:rPr lang="ru-RU" sz="2000">
                          <a:effectLst/>
                        </a:rPr>
                        <a:t>2</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от 30.09.2021 № 142н</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01.01.2022</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01.01.2023</a:t>
                      </a:r>
                      <a:endParaRPr lang="ru-RU"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453048654"/>
                  </a:ext>
                </a:extLst>
              </a:tr>
              <a:tr h="0">
                <a:tc>
                  <a:txBody>
                    <a:bodyPr/>
                    <a:lstStyle/>
                    <a:p>
                      <a:pPr algn="ctr"/>
                      <a:r>
                        <a:rPr lang="ru-RU" sz="2000">
                          <a:effectLst/>
                        </a:rPr>
                        <a:t>3</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от 28.06.2022 № 100н</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01.01.2023</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01.01.2024</a:t>
                      </a:r>
                      <a:endParaRPr lang="ru-RU" sz="200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1352341659"/>
                  </a:ext>
                </a:extLst>
              </a:tr>
              <a:tr h="0">
                <a:tc>
                  <a:txBody>
                    <a:bodyPr/>
                    <a:lstStyle/>
                    <a:p>
                      <a:pPr algn="ctr"/>
                      <a:r>
                        <a:rPr lang="ru-RU" sz="2000">
                          <a:effectLst/>
                        </a:rPr>
                        <a:t>4</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от 07.11.2022 №157н</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01.01.2023</a:t>
                      </a:r>
                      <a:endParaRPr lang="ru-RU" sz="2000" dirty="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01.01.2024</a:t>
                      </a:r>
                      <a:endParaRPr lang="ru-RU"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26385393"/>
                  </a:ext>
                </a:extLst>
              </a:tr>
              <a:tr h="0">
                <a:tc>
                  <a:txBody>
                    <a:bodyPr/>
                    <a:lstStyle/>
                    <a:p>
                      <a:pPr algn="ctr"/>
                      <a:r>
                        <a:rPr lang="ru-RU" sz="2000">
                          <a:effectLst/>
                        </a:rPr>
                        <a:t>5</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от 30.10.2023 № 174н</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a:effectLst/>
                        </a:rPr>
                        <a:t>01.01.2024</a:t>
                      </a:r>
                      <a:endParaRPr lang="ru-RU" sz="2000">
                        <a:effectLst/>
                        <a:latin typeface="Times New Roman" panose="02020603050405020304" pitchFamily="18" charset="0"/>
                        <a:ea typeface="Times New Roman" panose="02020603050405020304" pitchFamily="18" charset="0"/>
                      </a:endParaRPr>
                    </a:p>
                  </a:txBody>
                  <a:tcPr marL="68580" marR="68580" marT="0" marB="0"/>
                </a:tc>
                <a:tc>
                  <a:txBody>
                    <a:bodyPr/>
                    <a:lstStyle/>
                    <a:p>
                      <a:pPr algn="ctr">
                        <a:lnSpc>
                          <a:spcPct val="150000"/>
                        </a:lnSpc>
                      </a:pPr>
                      <a:r>
                        <a:rPr lang="ru-RU" sz="2000" dirty="0">
                          <a:effectLst/>
                        </a:rPr>
                        <a:t>01.01.2025</a:t>
                      </a:r>
                      <a:endParaRPr lang="ru-RU" sz="2000" dirty="0">
                        <a:effectLst/>
                        <a:latin typeface="Times New Roman" panose="02020603050405020304" pitchFamily="18" charset="0"/>
                        <a:ea typeface="Times New Roman" panose="02020603050405020304" pitchFamily="18" charset="0"/>
                      </a:endParaRPr>
                    </a:p>
                  </a:txBody>
                  <a:tcPr marL="68580" marR="68580" marT="0" marB="0"/>
                </a:tc>
                <a:extLst>
                  <a:ext uri="{0D108BD9-81ED-4DB2-BD59-A6C34878D82A}">
                    <a16:rowId xmlns:a16="http://schemas.microsoft.com/office/drawing/2014/main" val="450614515"/>
                  </a:ext>
                </a:extLst>
              </a:tr>
            </a:tbl>
          </a:graphicData>
        </a:graphic>
      </p:graphicFrame>
    </p:spTree>
    <p:extLst>
      <p:ext uri="{BB962C8B-B14F-4D97-AF65-F5344CB8AC3E}">
        <p14:creationId xmlns:p14="http://schemas.microsoft.com/office/powerpoint/2010/main" val="247925267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7F2F632-2E85-4EA8-46E9-F85078243E04}"/>
              </a:ext>
            </a:extLst>
          </p:cNvPr>
          <p:cNvSpPr>
            <a:spLocks noGrp="1"/>
          </p:cNvSpPr>
          <p:nvPr>
            <p:ph type="title"/>
          </p:nvPr>
        </p:nvSpPr>
        <p:spPr>
          <a:xfrm>
            <a:off x="4698609" y="46983"/>
            <a:ext cx="7359122" cy="348813"/>
          </a:xfrm>
        </p:spPr>
        <p:txBody>
          <a:bodyPr>
            <a:normAutofit/>
          </a:bodyPr>
          <a:lstStyle/>
          <a:p>
            <a:r>
              <a:rPr lang="ru-RU" dirty="0"/>
              <a:t>Методические рекомендации минфина </a:t>
            </a:r>
            <a:r>
              <a:rPr lang="ru-RU" dirty="0" err="1"/>
              <a:t>россии</a:t>
            </a:r>
            <a:r>
              <a:rPr lang="ru-RU" dirty="0"/>
              <a:t> 2021-2024 </a:t>
            </a:r>
          </a:p>
        </p:txBody>
      </p:sp>
      <p:sp>
        <p:nvSpPr>
          <p:cNvPr id="4" name="TextBox 3">
            <a:extLst>
              <a:ext uri="{FF2B5EF4-FFF2-40B4-BE49-F238E27FC236}">
                <a16:creationId xmlns:a16="http://schemas.microsoft.com/office/drawing/2014/main" id="{4068BCE0-2148-E584-BD7B-055EEBAA68C8}"/>
              </a:ext>
            </a:extLst>
          </p:cNvPr>
          <p:cNvSpPr txBox="1"/>
          <p:nvPr/>
        </p:nvSpPr>
        <p:spPr>
          <a:xfrm>
            <a:off x="604910" y="638882"/>
            <a:ext cx="10030265" cy="5070491"/>
          </a:xfrm>
          <a:prstGeom prst="rect">
            <a:avLst/>
          </a:prstGeom>
          <a:noFill/>
        </p:spPr>
        <p:txBody>
          <a:bodyPr wrap="square">
            <a:spAutoFit/>
          </a:bodyPr>
          <a:lstStyle/>
          <a:p>
            <a:pPr algn="just">
              <a:lnSpc>
                <a:spcPct val="115000"/>
              </a:lnSpc>
              <a:spcAft>
                <a:spcPts val="800"/>
              </a:spcAft>
            </a:pPr>
            <a:r>
              <a:rPr lang="ru-RU" sz="1800" b="1" dirty="0">
                <a:solidFill>
                  <a:srgbClr val="000000"/>
                </a:solidFill>
                <a:effectLst/>
                <a:latin typeface="Times New Roman" panose="02020603050405020304" pitchFamily="18" charset="0"/>
                <a:ea typeface="Calibri" panose="020F0502020204030204" pitchFamily="34" charset="0"/>
              </a:rPr>
              <a:t> Методические рекомендации (МР) -  системные письма Минфина России (6+2=</a:t>
            </a:r>
            <a:r>
              <a:rPr lang="ru-RU" b="1" dirty="0">
                <a:solidFill>
                  <a:srgbClr val="000000"/>
                </a:solidFill>
                <a:latin typeface="Times New Roman" panose="02020603050405020304" pitchFamily="18" charset="0"/>
                <a:ea typeface="Calibri" panose="020F0502020204030204" pitchFamily="34" charset="0"/>
              </a:rPr>
              <a:t>8</a:t>
            </a:r>
            <a:r>
              <a:rPr lang="ru-RU" sz="1800" b="1" dirty="0">
                <a:solidFill>
                  <a:srgbClr val="000000"/>
                </a:solidFill>
                <a:effectLst/>
                <a:latin typeface="Times New Roman" panose="02020603050405020304" pitchFamily="18" charset="0"/>
                <a:ea typeface="Calibri" panose="020F0502020204030204" pitchFamily="34" charset="0"/>
              </a:rPr>
              <a:t>)</a:t>
            </a:r>
            <a:endParaRPr lang="ru-RU" sz="18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mj-lt"/>
              <a:buAutoNum type="arabicParenR"/>
            </a:pPr>
            <a:r>
              <a:rPr lang="ru-RU" sz="1600" b="1" u="sng" dirty="0">
                <a:solidFill>
                  <a:srgbClr val="000000"/>
                </a:solidFill>
                <a:effectLst/>
                <a:latin typeface="Times New Roman" panose="02020603050405020304" pitchFamily="18" charset="0"/>
                <a:ea typeface="Calibri" panose="020F0502020204030204" pitchFamily="34" charset="0"/>
              </a:rPr>
              <a:t>от 01.12.2021 № 02-07-07/98091</a:t>
            </a:r>
            <a:r>
              <a:rPr lang="ru-RU" sz="1600" dirty="0">
                <a:solidFill>
                  <a:srgbClr val="000000"/>
                </a:solidFill>
                <a:effectLst/>
                <a:latin typeface="Times New Roman" panose="02020603050405020304" pitchFamily="18" charset="0"/>
                <a:ea typeface="Calibri" panose="020F0502020204030204" pitchFamily="34" charset="0"/>
              </a:rPr>
              <a:t> О МР </a:t>
            </a:r>
            <a:r>
              <a:rPr lang="ru-RU" sz="1600" i="1" dirty="0">
                <a:solidFill>
                  <a:srgbClr val="000000"/>
                </a:solidFill>
                <a:effectLst/>
                <a:latin typeface="Times New Roman" panose="02020603050405020304" pitchFamily="18" charset="0"/>
                <a:ea typeface="Calibri" panose="020F0502020204030204" pitchFamily="34" charset="0"/>
              </a:rPr>
              <a:t>по переходу </a:t>
            </a:r>
            <a:r>
              <a:rPr lang="ru-RU" sz="1600" dirty="0">
                <a:solidFill>
                  <a:srgbClr val="000000"/>
                </a:solidFill>
                <a:effectLst/>
                <a:latin typeface="Times New Roman" panose="02020603050405020304" pitchFamily="18" charset="0"/>
                <a:ea typeface="Calibri" panose="020F0502020204030204" pitchFamily="34" charset="0"/>
              </a:rPr>
              <a:t>на применение в 2022 году унифицированных форм электронных первичных документов;</a:t>
            </a:r>
            <a:endParaRPr lang="ru-RU" sz="16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mj-lt"/>
              <a:buAutoNum type="arabicParenR"/>
            </a:pPr>
            <a:r>
              <a:rPr lang="ru-RU" sz="1600" b="1" u="sng" dirty="0">
                <a:solidFill>
                  <a:srgbClr val="000000"/>
                </a:solidFill>
                <a:effectLst/>
                <a:latin typeface="Times New Roman" panose="02020603050405020304" pitchFamily="18" charset="0"/>
                <a:ea typeface="Calibri" panose="020F0502020204030204" pitchFamily="34" charset="0"/>
              </a:rPr>
              <a:t>от 01.12.2022 № 02-07-07/117981</a:t>
            </a:r>
            <a:r>
              <a:rPr lang="ru-RU" sz="1600" dirty="0">
                <a:solidFill>
                  <a:srgbClr val="000000"/>
                </a:solidFill>
                <a:effectLst/>
                <a:latin typeface="Times New Roman" panose="02020603050405020304" pitchFamily="18" charset="0"/>
                <a:ea typeface="Calibri" panose="020F0502020204030204" pitchFamily="34" charset="0"/>
              </a:rPr>
              <a:t> О </a:t>
            </a:r>
            <a:r>
              <a:rPr lang="ru-RU" sz="1600" dirty="0">
                <a:solidFill>
                  <a:srgbClr val="000000"/>
                </a:solidFill>
                <a:latin typeface="Times New Roman" panose="02020603050405020304" pitchFamily="18" charset="0"/>
                <a:ea typeface="Calibri" panose="020F0502020204030204" pitchFamily="34" charset="0"/>
              </a:rPr>
              <a:t>МР </a:t>
            </a:r>
            <a:r>
              <a:rPr lang="ru-RU" sz="1600" i="1" dirty="0">
                <a:solidFill>
                  <a:srgbClr val="000000"/>
                </a:solidFill>
                <a:effectLst/>
                <a:latin typeface="Times New Roman" panose="02020603050405020304" pitchFamily="18" charset="0"/>
                <a:ea typeface="Calibri" panose="020F0502020204030204" pitchFamily="34" charset="0"/>
              </a:rPr>
              <a:t>по переходу </a:t>
            </a:r>
            <a:r>
              <a:rPr lang="ru-RU" sz="1600" dirty="0">
                <a:solidFill>
                  <a:srgbClr val="000000"/>
                </a:solidFill>
                <a:effectLst/>
                <a:latin typeface="Times New Roman" panose="02020603050405020304" pitchFamily="18" charset="0"/>
                <a:ea typeface="Calibri" panose="020F0502020204030204" pitchFamily="34" charset="0"/>
              </a:rPr>
              <a:t>на применение с 2023 года унифицированных форм электронных первичных документов;</a:t>
            </a:r>
            <a:endParaRPr lang="ru-RU" sz="16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mj-lt"/>
              <a:buAutoNum type="arabicParenR"/>
            </a:pPr>
            <a:r>
              <a:rPr lang="ru-RU" sz="1600" b="1" u="sng" dirty="0">
                <a:solidFill>
                  <a:srgbClr val="000000"/>
                </a:solidFill>
                <a:effectLst/>
                <a:latin typeface="Times New Roman" panose="02020603050405020304" pitchFamily="18" charset="0"/>
                <a:ea typeface="Calibri" panose="020F0502020204030204" pitchFamily="34" charset="0"/>
              </a:rPr>
              <a:t>от 31.08.2023 № 02-06-07/83273</a:t>
            </a:r>
            <a:r>
              <a:rPr lang="ru-RU" sz="1600" dirty="0">
                <a:solidFill>
                  <a:srgbClr val="000000"/>
                </a:solidFill>
                <a:effectLst/>
                <a:latin typeface="Times New Roman" panose="02020603050405020304" pitchFamily="18" charset="0"/>
                <a:ea typeface="Calibri" panose="020F0502020204030204" pitchFamily="34" charset="0"/>
              </a:rPr>
              <a:t> </a:t>
            </a:r>
            <a:r>
              <a:rPr lang="ru-RU" sz="1600" dirty="0">
                <a:solidFill>
                  <a:srgbClr val="000000"/>
                </a:solidFill>
                <a:latin typeface="Times New Roman" panose="02020603050405020304" pitchFamily="18" charset="0"/>
                <a:ea typeface="Calibri" panose="020F0502020204030204" pitchFamily="34" charset="0"/>
              </a:rPr>
              <a:t>МР </a:t>
            </a:r>
            <a:r>
              <a:rPr lang="ru-RU" sz="1600" dirty="0">
                <a:solidFill>
                  <a:srgbClr val="000000"/>
                </a:solidFill>
                <a:effectLst/>
                <a:latin typeface="Times New Roman" panose="02020603050405020304" pitchFamily="18" charset="0"/>
                <a:ea typeface="Calibri" panose="020F0502020204030204" pitchFamily="34" charset="0"/>
              </a:rPr>
              <a:t>по реализации </a:t>
            </a:r>
            <a:r>
              <a:rPr lang="ru-RU" sz="1600" dirty="0">
                <a:solidFill>
                  <a:srgbClr val="000000"/>
                </a:solidFill>
                <a:latin typeface="Times New Roman" panose="02020603050405020304" pitchFamily="18" charset="0"/>
                <a:ea typeface="Calibri" panose="020F0502020204030204" pitchFamily="34" charset="0"/>
              </a:rPr>
              <a:t>ЭДО</a:t>
            </a:r>
            <a:r>
              <a:rPr lang="ru-RU" sz="1600" dirty="0">
                <a:solidFill>
                  <a:srgbClr val="000000"/>
                </a:solidFill>
                <a:effectLst/>
                <a:latin typeface="Times New Roman" panose="02020603050405020304" pitchFamily="18" charset="0"/>
                <a:ea typeface="Calibri" panose="020F0502020204030204" pitchFamily="34" charset="0"/>
              </a:rPr>
              <a:t>, сформированные по </a:t>
            </a:r>
            <a:r>
              <a:rPr lang="ru-RU" sz="1600" i="1" dirty="0">
                <a:solidFill>
                  <a:srgbClr val="000000"/>
                </a:solidFill>
                <a:effectLst/>
                <a:latin typeface="Times New Roman" panose="02020603050405020304" pitchFamily="18" charset="0"/>
                <a:ea typeface="Calibri" panose="020F0502020204030204" pitchFamily="34" charset="0"/>
              </a:rPr>
              <a:t>итогам "пилотного</a:t>
            </a:r>
            <a:r>
              <a:rPr lang="ru-RU" sz="1600" dirty="0">
                <a:solidFill>
                  <a:srgbClr val="000000"/>
                </a:solidFill>
                <a:effectLst/>
                <a:latin typeface="Times New Roman" panose="02020603050405020304" pitchFamily="18" charset="0"/>
                <a:ea typeface="Calibri" panose="020F0502020204030204" pitchFamily="34" charset="0"/>
              </a:rPr>
              <a:t>" внедрения;</a:t>
            </a:r>
            <a:endParaRPr lang="ru-RU" sz="16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mj-lt"/>
              <a:buAutoNum type="arabicParenR"/>
            </a:pPr>
            <a:r>
              <a:rPr lang="ru-RU" sz="1600" b="1" u="sng" dirty="0">
                <a:solidFill>
                  <a:srgbClr val="000000"/>
                </a:solidFill>
                <a:effectLst/>
                <a:latin typeface="Times New Roman" panose="02020603050405020304" pitchFamily="18" charset="0"/>
                <a:ea typeface="Calibri" panose="020F0502020204030204" pitchFamily="34" charset="0"/>
              </a:rPr>
              <a:t>от 30.11.2023 № 02-06-07/115365</a:t>
            </a:r>
            <a:r>
              <a:rPr lang="ru-RU" sz="1600" dirty="0">
                <a:solidFill>
                  <a:srgbClr val="000000"/>
                </a:solidFill>
                <a:effectLst/>
                <a:latin typeface="Times New Roman" panose="02020603050405020304" pitchFamily="18" charset="0"/>
                <a:ea typeface="Calibri" panose="020F0502020204030204" pitchFamily="34" charset="0"/>
              </a:rPr>
              <a:t> </a:t>
            </a:r>
            <a:r>
              <a:rPr lang="ru-RU" sz="1600" dirty="0">
                <a:solidFill>
                  <a:srgbClr val="000000"/>
                </a:solidFill>
                <a:latin typeface="Times New Roman" panose="02020603050405020304" pitchFamily="18" charset="0"/>
                <a:ea typeface="Calibri" panose="020F0502020204030204" pitchFamily="34" charset="0"/>
              </a:rPr>
              <a:t>МР </a:t>
            </a:r>
            <a:r>
              <a:rPr lang="ru-RU" sz="1600" dirty="0">
                <a:solidFill>
                  <a:srgbClr val="000000"/>
                </a:solidFill>
                <a:effectLst/>
                <a:latin typeface="Times New Roman" panose="02020603050405020304" pitchFamily="18" charset="0"/>
                <a:ea typeface="Calibri" panose="020F0502020204030204" pitchFamily="34" charset="0"/>
              </a:rPr>
              <a:t>по реализации </a:t>
            </a:r>
            <a:r>
              <a:rPr lang="ru-RU" sz="1600" dirty="0">
                <a:solidFill>
                  <a:srgbClr val="000000"/>
                </a:solidFill>
                <a:latin typeface="Times New Roman" panose="02020603050405020304" pitchFamily="18" charset="0"/>
                <a:ea typeface="Calibri" panose="020F0502020204030204" pitchFamily="34" charset="0"/>
              </a:rPr>
              <a:t>ЭДО</a:t>
            </a:r>
            <a:r>
              <a:rPr lang="ru-RU" sz="1600" dirty="0">
                <a:solidFill>
                  <a:srgbClr val="000000"/>
                </a:solidFill>
                <a:effectLst/>
                <a:latin typeface="Times New Roman" panose="02020603050405020304" pitchFamily="18" charset="0"/>
                <a:ea typeface="Calibri" panose="020F0502020204030204" pitchFamily="34" charset="0"/>
              </a:rPr>
              <a:t>, сформированные по </a:t>
            </a:r>
            <a:r>
              <a:rPr lang="ru-RU" sz="1600" i="1" dirty="0">
                <a:solidFill>
                  <a:srgbClr val="000000"/>
                </a:solidFill>
                <a:effectLst/>
                <a:latin typeface="Times New Roman" panose="02020603050405020304" pitchFamily="18" charset="0"/>
                <a:ea typeface="Calibri" panose="020F0502020204030204" pitchFamily="34" charset="0"/>
              </a:rPr>
              <a:t>итогам второго этапа "пилотного</a:t>
            </a:r>
            <a:r>
              <a:rPr lang="ru-RU" sz="1600" dirty="0">
                <a:solidFill>
                  <a:srgbClr val="000000"/>
                </a:solidFill>
                <a:effectLst/>
                <a:latin typeface="Times New Roman" panose="02020603050405020304" pitchFamily="18" charset="0"/>
                <a:ea typeface="Calibri" panose="020F0502020204030204" pitchFamily="34" charset="0"/>
              </a:rPr>
              <a:t>" внедрения;</a:t>
            </a:r>
            <a:endParaRPr lang="ru-RU" sz="16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mj-lt"/>
              <a:buAutoNum type="arabicParenR"/>
            </a:pPr>
            <a:r>
              <a:rPr lang="ru-RU" sz="1600" b="1" u="sng" dirty="0">
                <a:solidFill>
                  <a:srgbClr val="000000"/>
                </a:solidFill>
                <a:effectLst/>
                <a:latin typeface="Times New Roman" panose="02020603050405020304" pitchFamily="18" charset="0"/>
                <a:ea typeface="Calibri" panose="020F0502020204030204" pitchFamily="34" charset="0"/>
              </a:rPr>
              <a:t>от 01.04.2024 № 02-06-06/29423</a:t>
            </a:r>
            <a:r>
              <a:rPr lang="ru-RU" sz="1600" dirty="0">
                <a:solidFill>
                  <a:srgbClr val="000000"/>
                </a:solidFill>
                <a:effectLst/>
                <a:latin typeface="Times New Roman" panose="02020603050405020304" pitchFamily="18" charset="0"/>
                <a:ea typeface="Calibri" panose="020F0502020204030204" pitchFamily="34" charset="0"/>
              </a:rPr>
              <a:t> </a:t>
            </a:r>
            <a:r>
              <a:rPr lang="ru-RU" sz="1600" dirty="0">
                <a:solidFill>
                  <a:srgbClr val="000000"/>
                </a:solidFill>
                <a:latin typeface="Times New Roman" panose="02020603050405020304" pitchFamily="18" charset="0"/>
                <a:ea typeface="Calibri" panose="020F0502020204030204" pitchFamily="34" charset="0"/>
              </a:rPr>
              <a:t>МР </a:t>
            </a:r>
            <a:r>
              <a:rPr lang="ru-RU" sz="1600" dirty="0">
                <a:solidFill>
                  <a:srgbClr val="000000"/>
                </a:solidFill>
                <a:effectLst/>
                <a:latin typeface="Times New Roman" panose="02020603050405020304" pitchFamily="18" charset="0"/>
                <a:ea typeface="Calibri" panose="020F0502020204030204" pitchFamily="34" charset="0"/>
              </a:rPr>
              <a:t>по применению </a:t>
            </a:r>
            <a:r>
              <a:rPr lang="ru-RU" sz="1600" i="1" dirty="0">
                <a:solidFill>
                  <a:srgbClr val="000000"/>
                </a:solidFill>
                <a:effectLst/>
                <a:latin typeface="Times New Roman" panose="02020603050405020304" pitchFamily="18" charset="0"/>
                <a:ea typeface="Calibri" panose="020F0502020204030204" pitchFamily="34" charset="0"/>
              </a:rPr>
              <a:t>отдельных</a:t>
            </a:r>
            <a:r>
              <a:rPr lang="ru-RU" sz="1600" dirty="0">
                <a:solidFill>
                  <a:srgbClr val="000000"/>
                </a:solidFill>
                <a:effectLst/>
                <a:latin typeface="Times New Roman" panose="02020603050405020304" pitchFamily="18" charset="0"/>
                <a:ea typeface="Calibri" panose="020F0502020204030204" pitchFamily="34" charset="0"/>
              </a:rPr>
              <a:t> унифицированных форм электронных документов, утвержденных приказом № 61н, в рамках реализации </a:t>
            </a:r>
            <a:r>
              <a:rPr lang="ru-RU" sz="1600" dirty="0">
                <a:solidFill>
                  <a:srgbClr val="000000"/>
                </a:solidFill>
                <a:latin typeface="Times New Roman" panose="02020603050405020304" pitchFamily="18" charset="0"/>
                <a:ea typeface="Calibri" panose="020F0502020204030204" pitchFamily="34" charset="0"/>
              </a:rPr>
              <a:t>ЭДО  </a:t>
            </a:r>
            <a:r>
              <a:rPr lang="ru-RU" sz="1600" dirty="0">
                <a:solidFill>
                  <a:srgbClr val="000000"/>
                </a:solidFill>
                <a:effectLst/>
                <a:latin typeface="Times New Roman" panose="02020603050405020304" pitchFamily="18" charset="0"/>
                <a:ea typeface="Calibri" panose="020F0502020204030204" pitchFamily="34" charset="0"/>
              </a:rPr>
              <a:t>(</a:t>
            </a:r>
            <a:r>
              <a:rPr lang="ru-RU" sz="1600" dirty="0">
                <a:solidFill>
                  <a:schemeClr val="accent1"/>
                </a:solidFill>
                <a:effectLst/>
                <a:latin typeface="Times New Roman" panose="02020603050405020304" pitchFamily="18" charset="0"/>
                <a:ea typeface="Calibri" panose="020F0502020204030204" pitchFamily="34" charset="0"/>
              </a:rPr>
              <a:t>По результатам ответов на вопросы участников ВКС по федеральным округам в 2023 году</a:t>
            </a:r>
            <a:r>
              <a:rPr lang="ru-RU" sz="1600" dirty="0">
                <a:solidFill>
                  <a:srgbClr val="000000"/>
                </a:solidFill>
                <a:effectLst/>
                <a:latin typeface="Times New Roman" panose="02020603050405020304" pitchFamily="18" charset="0"/>
                <a:ea typeface="Calibri" panose="020F0502020204030204" pitchFamily="34" charset="0"/>
              </a:rPr>
              <a:t>);</a:t>
            </a:r>
          </a:p>
          <a:p>
            <a:pPr marL="342900" lvl="0" indent="-342900" algn="just">
              <a:lnSpc>
                <a:spcPct val="115000"/>
              </a:lnSpc>
              <a:spcAft>
                <a:spcPts val="800"/>
              </a:spcAft>
              <a:buFont typeface="+mj-lt"/>
              <a:buAutoNum type="arabicParenR"/>
            </a:pPr>
            <a:r>
              <a:rPr lang="ru-RU" sz="1600" b="1" u="sng" dirty="0">
                <a:solidFill>
                  <a:srgbClr val="C00000"/>
                </a:solidFill>
                <a:effectLst/>
                <a:latin typeface="Times New Roman" panose="02020603050405020304" pitchFamily="18" charset="0"/>
                <a:ea typeface="Calibri" panose="020F0502020204030204" pitchFamily="34" charset="0"/>
              </a:rPr>
              <a:t>от 30.07.2024 № 02-06-06/70843</a:t>
            </a:r>
            <a:r>
              <a:rPr lang="ru-RU" sz="1600" b="1" u="sng" dirty="0">
                <a:solidFill>
                  <a:srgbClr val="000000"/>
                </a:solidFill>
                <a:effectLst/>
                <a:latin typeface="Times New Roman" panose="02020603050405020304" pitchFamily="18" charset="0"/>
                <a:ea typeface="Calibri" panose="020F0502020204030204" pitchFamily="34" charset="0"/>
              </a:rPr>
              <a:t> </a:t>
            </a:r>
            <a:r>
              <a:rPr lang="ru-RU" sz="1600" dirty="0">
                <a:solidFill>
                  <a:srgbClr val="000000"/>
                </a:solidFill>
                <a:effectLst/>
                <a:latin typeface="Times New Roman" panose="02020603050405020304" pitchFamily="18" charset="0"/>
                <a:ea typeface="Calibri" panose="020F0502020204030204" pitchFamily="34" charset="0"/>
              </a:rPr>
              <a:t>МР по применению </a:t>
            </a:r>
            <a:r>
              <a:rPr lang="ru-RU" sz="1600" i="1" dirty="0">
                <a:solidFill>
                  <a:srgbClr val="000000"/>
                </a:solidFill>
                <a:effectLst/>
                <a:latin typeface="Times New Roman" panose="02020603050405020304" pitchFamily="18" charset="0"/>
                <a:ea typeface="Calibri" panose="020F0502020204030204" pitchFamily="34" charset="0"/>
              </a:rPr>
              <a:t>отдельных</a:t>
            </a:r>
            <a:r>
              <a:rPr lang="ru-RU" sz="1600" dirty="0">
                <a:solidFill>
                  <a:srgbClr val="000000"/>
                </a:solidFill>
                <a:effectLst/>
                <a:latin typeface="Times New Roman" panose="02020603050405020304" pitchFamily="18" charset="0"/>
                <a:ea typeface="Calibri" panose="020F0502020204030204" pitchFamily="34" charset="0"/>
              </a:rPr>
              <a:t> унифицированных форм электронных документов, утвержденных приказом № 61н, в рамках реализации ЭДО..</a:t>
            </a:r>
            <a:endParaRPr lang="ru-RU" sz="1600" dirty="0">
              <a:effectLst/>
              <a:latin typeface="Times New Roman" panose="02020603050405020304" pitchFamily="18" charset="0"/>
              <a:ea typeface="Calibri" panose="020F0502020204030204" pitchFamily="34" charset="0"/>
            </a:endParaRPr>
          </a:p>
          <a:p>
            <a:pPr marL="342900" lvl="0" indent="-342900" algn="just">
              <a:lnSpc>
                <a:spcPct val="115000"/>
              </a:lnSpc>
              <a:spcAft>
                <a:spcPts val="800"/>
              </a:spcAft>
              <a:buFont typeface="Symbol" panose="05050102010706020507" pitchFamily="18" charset="2"/>
              <a:buChar char=""/>
            </a:pPr>
            <a:endParaRPr lang="ru-RU" sz="1600" dirty="0">
              <a:effectLst/>
              <a:latin typeface="Times New Roman" panose="02020603050405020304" pitchFamily="18" charset="0"/>
              <a:ea typeface="Calibri" panose="020F0502020204030204" pitchFamily="34" charset="0"/>
            </a:endParaRPr>
          </a:p>
        </p:txBody>
      </p:sp>
      <p:sp>
        <p:nvSpPr>
          <p:cNvPr id="5" name="Стрелка: вниз 4">
            <a:extLst>
              <a:ext uri="{FF2B5EF4-FFF2-40B4-BE49-F238E27FC236}">
                <a16:creationId xmlns:a16="http://schemas.microsoft.com/office/drawing/2014/main" id="{0014A486-CE0C-DD76-CD45-EE7BDF264CE2}"/>
              </a:ext>
            </a:extLst>
          </p:cNvPr>
          <p:cNvSpPr/>
          <p:nvPr/>
        </p:nvSpPr>
        <p:spPr>
          <a:xfrm>
            <a:off x="4485248" y="5536545"/>
            <a:ext cx="1631852" cy="323976"/>
          </a:xfrm>
          <a:prstGeom prst="down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a:extLst>
              <a:ext uri="{FF2B5EF4-FFF2-40B4-BE49-F238E27FC236}">
                <a16:creationId xmlns:a16="http://schemas.microsoft.com/office/drawing/2014/main" id="{DDB4FB6A-DF91-11BE-17D8-F4E8CED6DC73}"/>
              </a:ext>
            </a:extLst>
          </p:cNvPr>
          <p:cNvSpPr txBox="1"/>
          <p:nvPr/>
        </p:nvSpPr>
        <p:spPr>
          <a:xfrm>
            <a:off x="786210" y="6299795"/>
            <a:ext cx="11018523" cy="374077"/>
          </a:xfrm>
          <a:prstGeom prst="rect">
            <a:avLst/>
          </a:prstGeom>
          <a:solidFill>
            <a:schemeClr val="accent3">
              <a:lumMod val="40000"/>
              <a:lumOff val="60000"/>
            </a:schemeClr>
          </a:solidFill>
        </p:spPr>
        <p:txBody>
          <a:bodyPr wrap="square">
            <a:spAutoFit/>
          </a:bodyPr>
          <a:lstStyle/>
          <a:p>
            <a:pPr>
              <a:lnSpc>
                <a:spcPct val="107000"/>
              </a:lnSpc>
              <a:spcBef>
                <a:spcPts val="1125"/>
              </a:spcBef>
              <a:spcAft>
                <a:spcPts val="1125"/>
              </a:spcAft>
            </a:pPr>
            <a:r>
              <a:rPr lang="ru-RU" sz="1800" dirty="0">
                <a:solidFill>
                  <a:srgbClr val="000000"/>
                </a:solidFill>
                <a:effectLst/>
                <a:latin typeface="Times New Roman" panose="02020603050405020304" pitchFamily="18" charset="0"/>
                <a:ea typeface="Calibri" panose="020F0502020204030204" pitchFamily="34" charset="0"/>
              </a:rPr>
              <a:t>для всех типов учреждений бюджетной сферы.+ </a:t>
            </a:r>
            <a:r>
              <a:rPr lang="ru-RU" sz="1800" dirty="0">
                <a:solidFill>
                  <a:srgbClr val="000000"/>
                </a:solidFill>
                <a:latin typeface="Times New Roman" panose="02020603050405020304" pitchFamily="18" charset="0"/>
                <a:ea typeface="Calibri" panose="020F0502020204030204" pitchFamily="34" charset="0"/>
              </a:rPr>
              <a:t> </a:t>
            </a:r>
            <a:r>
              <a:rPr lang="ru-RU" sz="1800" b="1" dirty="0">
                <a:effectLst/>
                <a:latin typeface="Calibri" panose="020F0502020204030204" pitchFamily="34" charset="0"/>
                <a:ea typeface="Calibri" panose="020F0502020204030204" pitchFamily="34" charset="0"/>
                <a:cs typeface="Times New Roman" panose="02020603050405020304" pitchFamily="18" charset="0"/>
              </a:rPr>
              <a:t>примеры и описание бизнес-процессов</a:t>
            </a:r>
            <a:r>
              <a:rPr lang="ru-RU" sz="1800" dirty="0">
                <a:effectLst/>
                <a:latin typeface="Calibri" panose="020F0502020204030204" pitchFamily="34" charset="0"/>
                <a:ea typeface="Calibri" panose="020F0502020204030204" pitchFamily="34" charset="0"/>
                <a:cs typeface="Times New Roman" panose="02020603050405020304" pitchFamily="18" charset="0"/>
              </a:rPr>
              <a:t> </a:t>
            </a:r>
            <a:r>
              <a:rPr lang="ru-RU" sz="1800" b="1" dirty="0">
                <a:effectLst/>
                <a:latin typeface="Calibri" panose="020F0502020204030204" pitchFamily="34" charset="0"/>
                <a:ea typeface="Calibri" panose="020F0502020204030204" pitchFamily="34" charset="0"/>
                <a:cs typeface="Times New Roman" panose="02020603050405020304" pitchFamily="18" charset="0"/>
              </a:rPr>
              <a:t>при формировании</a:t>
            </a:r>
            <a:r>
              <a:rPr lang="ru-RU" sz="1800" dirty="0">
                <a:effectLst/>
                <a:latin typeface="Calibri" panose="020F0502020204030204" pitchFamily="34" charset="0"/>
                <a:ea typeface="Calibri" panose="020F0502020204030204" pitchFamily="34" charset="0"/>
                <a:cs typeface="Times New Roman" panose="02020603050405020304" pitchFamily="18" charset="0"/>
              </a:rPr>
              <a:t> </a:t>
            </a:r>
            <a:endParaRPr lang="ru-RU" sz="1800" dirty="0"/>
          </a:p>
        </p:txBody>
      </p:sp>
    </p:spTree>
    <p:extLst>
      <p:ext uri="{BB962C8B-B14F-4D97-AF65-F5344CB8AC3E}">
        <p14:creationId xmlns:p14="http://schemas.microsoft.com/office/powerpoint/2010/main" val="2144574619"/>
      </p:ext>
    </p:extLst>
  </p:cSld>
  <p:clrMapOvr>
    <a:masterClrMapping/>
  </p:clrMapOvr>
  <p:transition advClick="0"/>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E2A96BF-0FB1-DC72-832C-F46F44138E21}"/>
              </a:ext>
            </a:extLst>
          </p:cNvPr>
          <p:cNvSpPr>
            <a:spLocks noGrp="1"/>
          </p:cNvSpPr>
          <p:nvPr>
            <p:ph type="title"/>
          </p:nvPr>
        </p:nvSpPr>
        <p:spPr/>
        <p:txBody>
          <a:bodyPr/>
          <a:lstStyle/>
          <a:p>
            <a:r>
              <a:rPr lang="ru-RU" dirty="0"/>
              <a:t>Новые рекомендации Минфина </a:t>
            </a:r>
          </a:p>
        </p:txBody>
      </p:sp>
      <p:sp>
        <p:nvSpPr>
          <p:cNvPr id="4" name="TextBox 3">
            <a:extLst>
              <a:ext uri="{FF2B5EF4-FFF2-40B4-BE49-F238E27FC236}">
                <a16:creationId xmlns:a16="http://schemas.microsoft.com/office/drawing/2014/main" id="{51CA25CA-46F8-F4CB-AB66-1C1FF4D69AD2}"/>
              </a:ext>
            </a:extLst>
          </p:cNvPr>
          <p:cNvSpPr txBox="1"/>
          <p:nvPr/>
        </p:nvSpPr>
        <p:spPr>
          <a:xfrm>
            <a:off x="1055077" y="1159693"/>
            <a:ext cx="9045526" cy="2961580"/>
          </a:xfrm>
          <a:prstGeom prst="rect">
            <a:avLst/>
          </a:prstGeom>
          <a:noFill/>
        </p:spPr>
        <p:txBody>
          <a:bodyPr wrap="square">
            <a:spAutoFit/>
          </a:bodyPr>
          <a:lstStyle/>
          <a:p>
            <a:pPr algn="just">
              <a:lnSpc>
                <a:spcPct val="107000"/>
              </a:lnSpc>
              <a:spcAft>
                <a:spcPts val="800"/>
              </a:spcAft>
            </a:pP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Новые рекомендации Минфина по применению отдельных форм электронных документов, утв. приказом № 61н и ЭДО </a:t>
            </a:r>
            <a:r>
              <a:rPr lang="ru-RU" b="1" dirty="0">
                <a:latin typeface="Times New Roman" panose="02020603050405020304" pitchFamily="18" charset="0"/>
                <a:ea typeface="Calibri" panose="020F0502020204030204" pitchFamily="34" charset="0"/>
                <a:cs typeface="Times New Roman" panose="02020603050405020304" pitchFamily="18" charset="0"/>
              </a:rPr>
              <a:t> </a:t>
            </a:r>
          </a:p>
          <a:p>
            <a:pPr algn="just">
              <a:lnSpc>
                <a:spcPct val="107000"/>
              </a:lnSpc>
              <a:spcAft>
                <a:spcPts val="800"/>
              </a:spcAft>
            </a:pPr>
            <a:r>
              <a:rPr lang="ru-RU" i="1" dirty="0">
                <a:effectLst/>
                <a:latin typeface="Times New Roman" panose="02020603050405020304" pitchFamily="18" charset="0"/>
                <a:ea typeface="Calibri" panose="020F0502020204030204" pitchFamily="34" charset="0"/>
                <a:cs typeface="Times New Roman" panose="02020603050405020304" pitchFamily="18" charset="0"/>
              </a:rPr>
              <a:t>(письмо МФ РФ от 30.07.2024 № 02-06-06/70843): </a:t>
            </a:r>
          </a:p>
          <a:p>
            <a:pPr marL="285750" indent="-285750" algn="just">
              <a:lnSpc>
                <a:spcPct val="107000"/>
              </a:lnSpc>
              <a:spcAft>
                <a:spcPts val="800"/>
              </a:spcAft>
              <a:buFontTx/>
              <a:buChar cha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Накладная на внутреннее перемещение объектов нефинансовых активов (ф. 0510450), </a:t>
            </a:r>
          </a:p>
          <a:p>
            <a:pPr marL="285750" indent="-285750" algn="just">
              <a:lnSpc>
                <a:spcPct val="107000"/>
              </a:lnSpc>
              <a:spcAft>
                <a:spcPts val="800"/>
              </a:spcAft>
              <a:buFontTx/>
              <a:buChar cha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Требование-накладная (ф. 0510451), </a:t>
            </a:r>
          </a:p>
          <a:p>
            <a:pPr marL="285750" indent="-285750" algn="just">
              <a:lnSpc>
                <a:spcPct val="107000"/>
              </a:lnSpc>
              <a:spcAft>
                <a:spcPts val="800"/>
              </a:spcAft>
              <a:buFontTx/>
              <a:buChar cha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Заявка-обоснование закупки товаров, работ, услуг малого объема через подотчетное лицо (ф. 0510521);</a:t>
            </a:r>
            <a:r>
              <a:rPr lang="ru-RU" sz="1800" i="1" dirty="0">
                <a:effectLst/>
                <a:latin typeface="Times New Roman" panose="02020603050405020304" pitchFamily="18" charset="0"/>
                <a:ea typeface="Calibri" panose="020F0502020204030204" pitchFamily="34" charset="0"/>
                <a:cs typeface="Times New Roman" panose="02020603050405020304" pitchFamily="18" charset="0"/>
              </a:rPr>
              <a:t> </a:t>
            </a:r>
          </a:p>
          <a:p>
            <a:pPr marL="285750" indent="-285750" algn="just">
              <a:lnSpc>
                <a:spcPct val="107000"/>
              </a:lnSpc>
              <a:spcAft>
                <a:spcPts val="800"/>
              </a:spcAft>
              <a:buFontTx/>
              <a:buChar char="-"/>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Акт о результатах инвентаризации наличных денежных средств (ф. 0510836).</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4627435"/>
      </p:ext>
    </p:extLst>
  </p:cSld>
  <p:clrMapOvr>
    <a:masterClrMapping/>
  </p:clrMapOvr>
  <p:transition advClick="0"/>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Таблица 6">
            <a:extLst>
              <a:ext uri="{FF2B5EF4-FFF2-40B4-BE49-F238E27FC236}">
                <a16:creationId xmlns:a16="http://schemas.microsoft.com/office/drawing/2014/main" id="{277AE58C-5FD7-9811-DAAE-9DD47310E578}"/>
              </a:ext>
            </a:extLst>
          </p:cNvPr>
          <p:cNvGraphicFramePr>
            <a:graphicFrameLocks noGrp="1"/>
          </p:cNvGraphicFramePr>
          <p:nvPr>
            <p:extLst>
              <p:ext uri="{D42A27DB-BD31-4B8C-83A1-F6EECF244321}">
                <p14:modId xmlns:p14="http://schemas.microsoft.com/office/powerpoint/2010/main" val="3437479521"/>
              </p:ext>
            </p:extLst>
          </p:nvPr>
        </p:nvGraphicFramePr>
        <p:xfrm>
          <a:off x="1197359" y="1825679"/>
          <a:ext cx="9603317" cy="3291840"/>
        </p:xfrm>
        <a:graphic>
          <a:graphicData uri="http://schemas.openxmlformats.org/drawingml/2006/table">
            <a:tbl>
              <a:tblPr firstRow="1" firstCol="1" bandRow="1">
                <a:tableStyleId>{5C22544A-7EE6-4342-B048-85BDC9FD1C3A}</a:tableStyleId>
              </a:tblPr>
              <a:tblGrid>
                <a:gridCol w="4784663">
                  <a:extLst>
                    <a:ext uri="{9D8B030D-6E8A-4147-A177-3AD203B41FA5}">
                      <a16:colId xmlns:a16="http://schemas.microsoft.com/office/drawing/2014/main" val="1684780281"/>
                    </a:ext>
                  </a:extLst>
                </a:gridCol>
                <a:gridCol w="4818654">
                  <a:extLst>
                    <a:ext uri="{9D8B030D-6E8A-4147-A177-3AD203B41FA5}">
                      <a16:colId xmlns:a16="http://schemas.microsoft.com/office/drawing/2014/main" val="77513216"/>
                    </a:ext>
                  </a:extLst>
                </a:gridCol>
              </a:tblGrid>
              <a:tr h="0">
                <a:tc>
                  <a:txBody>
                    <a:bodyPr/>
                    <a:lstStyle/>
                    <a:p>
                      <a:pPr algn="ctr">
                        <a:lnSpc>
                          <a:spcPct val="150000"/>
                        </a:lnSpc>
                        <a:spcAft>
                          <a:spcPts val="800"/>
                        </a:spcAft>
                      </a:pPr>
                      <a:r>
                        <a:rPr lang="ru-RU" sz="1800" dirty="0">
                          <a:effectLst/>
                        </a:rPr>
                        <a:t>БЫЛО &lt; 52Н*&gt;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1800" dirty="0">
                          <a:effectLst/>
                        </a:rPr>
                        <a:t>СТАЛО 61Н В РЕД №100н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606277204"/>
                  </a:ext>
                </a:extLst>
              </a:tr>
              <a:tr h="0">
                <a:tc>
                  <a:txBody>
                    <a:bodyPr/>
                    <a:lstStyle/>
                    <a:p>
                      <a:pPr algn="ctr">
                        <a:lnSpc>
                          <a:spcPct val="150000"/>
                        </a:lnSpc>
                        <a:spcAft>
                          <a:spcPts val="800"/>
                        </a:spcAft>
                      </a:pPr>
                      <a:r>
                        <a:rPr lang="ru-RU" sz="1800" dirty="0">
                          <a:effectLst/>
                        </a:rPr>
                        <a:t>ОКУД «старой» формы приказа № 52н</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50000"/>
                        </a:lnSpc>
                        <a:spcAft>
                          <a:spcPts val="800"/>
                        </a:spcAft>
                      </a:pPr>
                      <a:r>
                        <a:rPr lang="ru-RU" sz="1800">
                          <a:effectLst/>
                        </a:rPr>
                        <a:t>ОКУД Проект новой е-формы № 61н</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081908423"/>
                  </a:ext>
                </a:extLst>
              </a:tr>
              <a:tr h="0">
                <a:tc>
                  <a:txBody>
                    <a:bodyPr/>
                    <a:lstStyle/>
                    <a:p>
                      <a:pPr algn="just">
                        <a:lnSpc>
                          <a:spcPct val="150000"/>
                        </a:lnSpc>
                        <a:spcAft>
                          <a:spcPts val="800"/>
                        </a:spcAft>
                      </a:pPr>
                      <a:r>
                        <a:rPr lang="ru-RU" sz="1800" dirty="0">
                          <a:solidFill>
                            <a:schemeClr val="tx1"/>
                          </a:solidFill>
                          <a:effectLst/>
                        </a:rPr>
                        <a:t>0504102 - Накладная на внутреннее перемещение объектов НФА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50000"/>
                        </a:lnSpc>
                        <a:spcAft>
                          <a:spcPts val="800"/>
                        </a:spcAft>
                      </a:pPr>
                      <a:r>
                        <a:rPr lang="ru-RU" sz="1800" b="1" dirty="0">
                          <a:solidFill>
                            <a:srgbClr val="FF0000"/>
                          </a:solidFill>
                          <a:effectLst/>
                        </a:rPr>
                        <a:t>0510450</a:t>
                      </a:r>
                      <a:r>
                        <a:rPr lang="ru-RU" sz="1800" dirty="0">
                          <a:effectLst/>
                        </a:rPr>
                        <a:t> - </a:t>
                      </a:r>
                      <a:r>
                        <a:rPr lang="ru-RU" sz="1800" b="1" dirty="0">
                          <a:solidFill>
                            <a:srgbClr val="FF0000"/>
                          </a:solidFill>
                          <a:effectLst/>
                        </a:rPr>
                        <a:t>Накладная</a:t>
                      </a:r>
                      <a:r>
                        <a:rPr lang="ru-RU" sz="1800" dirty="0">
                          <a:effectLst/>
                        </a:rPr>
                        <a:t> на внутреннее перемещение объектов НФА</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3769063"/>
                  </a:ext>
                </a:extLst>
              </a:tr>
              <a:tr h="0">
                <a:tc>
                  <a:txBody>
                    <a:bodyPr/>
                    <a:lstStyle/>
                    <a:p>
                      <a:pPr algn="just">
                        <a:lnSpc>
                          <a:spcPct val="150000"/>
                        </a:lnSpc>
                        <a:spcAft>
                          <a:spcPts val="800"/>
                        </a:spcAft>
                      </a:pPr>
                      <a:r>
                        <a:rPr lang="ru-RU" sz="1800" dirty="0">
                          <a:solidFill>
                            <a:schemeClr val="tx1"/>
                          </a:solidFill>
                          <a:effectLst/>
                        </a:rPr>
                        <a:t>0504204 - Требование-накладная</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50000"/>
                        </a:lnSpc>
                        <a:spcAft>
                          <a:spcPts val="800"/>
                        </a:spcAft>
                      </a:pPr>
                      <a:r>
                        <a:rPr lang="ru-RU" sz="1800" b="1" dirty="0">
                          <a:solidFill>
                            <a:srgbClr val="FF0000"/>
                          </a:solidFill>
                          <a:effectLst/>
                        </a:rPr>
                        <a:t>0510451</a:t>
                      </a:r>
                      <a:r>
                        <a:rPr lang="ru-RU" sz="1800" dirty="0">
                          <a:effectLst/>
                        </a:rPr>
                        <a:t> - </a:t>
                      </a:r>
                      <a:r>
                        <a:rPr lang="ru-RU" sz="1800" b="1" dirty="0">
                          <a:solidFill>
                            <a:srgbClr val="FF0000"/>
                          </a:solidFill>
                          <a:effectLst/>
                        </a:rPr>
                        <a:t>Требование-накладная;</a:t>
                      </a:r>
                      <a:endParaRPr lang="ru-RU"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81686097"/>
                  </a:ext>
                </a:extLst>
              </a:tr>
              <a:tr h="0">
                <a:tc>
                  <a:txBody>
                    <a:bodyPr/>
                    <a:lstStyle/>
                    <a:p>
                      <a:pPr algn="just">
                        <a:lnSpc>
                          <a:spcPct val="150000"/>
                        </a:lnSpc>
                        <a:spcAft>
                          <a:spcPts val="800"/>
                        </a:spcAft>
                      </a:pPr>
                      <a:r>
                        <a:rPr lang="ru-RU" sz="1800" dirty="0">
                          <a:solidFill>
                            <a:schemeClr val="tx1"/>
                          </a:solidFill>
                          <a:effectLst/>
                        </a:rPr>
                        <a:t>0504518 - Заявка-обоснование закупки товаров, работ, услуг малого объема</a:t>
                      </a:r>
                      <a:endParaRPr lang="ru-RU" sz="18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2">
                        <a:lumMod val="20000"/>
                        <a:lumOff val="80000"/>
                      </a:schemeClr>
                    </a:solidFill>
                  </a:tcPr>
                </a:tc>
                <a:tc>
                  <a:txBody>
                    <a:bodyPr/>
                    <a:lstStyle/>
                    <a:p>
                      <a:pPr algn="just">
                        <a:lnSpc>
                          <a:spcPct val="150000"/>
                        </a:lnSpc>
                        <a:spcAft>
                          <a:spcPts val="800"/>
                        </a:spcAft>
                      </a:pPr>
                      <a:r>
                        <a:rPr lang="ru-RU" sz="1800" dirty="0">
                          <a:effectLst/>
                        </a:rPr>
                        <a:t>0510521 - Заявка-обоснование закупки товаров, работ, услуг малого объема </a:t>
                      </a:r>
                      <a:r>
                        <a:rPr lang="ru-RU" sz="1800" b="1" dirty="0">
                          <a:solidFill>
                            <a:srgbClr val="FF0000"/>
                          </a:solidFill>
                          <a:effectLst/>
                        </a:rPr>
                        <a:t>через подотчетное лицо</a:t>
                      </a:r>
                      <a:endParaRPr lang="ru-RU"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559507343"/>
                  </a:ext>
                </a:extLst>
              </a:tr>
            </a:tbl>
          </a:graphicData>
        </a:graphic>
      </p:graphicFrame>
    </p:spTree>
    <p:extLst>
      <p:ext uri="{BB962C8B-B14F-4D97-AF65-F5344CB8AC3E}">
        <p14:creationId xmlns:p14="http://schemas.microsoft.com/office/powerpoint/2010/main" val="7765786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1103B1F-3F4F-7263-30DA-57AF686DD63F}"/>
              </a:ext>
            </a:extLst>
          </p:cNvPr>
          <p:cNvSpPr>
            <a:spLocks noGrp="1"/>
          </p:cNvSpPr>
          <p:nvPr>
            <p:ph type="title"/>
          </p:nvPr>
        </p:nvSpPr>
        <p:spPr/>
        <p:txBody>
          <a:bodyPr/>
          <a:lstStyle/>
          <a:p>
            <a:r>
              <a:rPr lang="ru-RU" dirty="0">
                <a:latin typeface="Times New Roman" panose="02020603050405020304" pitchFamily="18" charset="0"/>
                <a:ea typeface="Calibri" panose="020F0502020204030204" pitchFamily="34" charset="0"/>
                <a:cs typeface="Times New Roman" panose="02020603050405020304" pitchFamily="18" charset="0"/>
              </a:rPr>
              <a:t>письмо МФ РФ от 30.07.2024 № 02-06-06/70843</a:t>
            </a:r>
            <a:endParaRPr lang="ru-RU" dirty="0"/>
          </a:p>
        </p:txBody>
      </p:sp>
      <p:sp>
        <p:nvSpPr>
          <p:cNvPr id="4" name="TextBox 3">
            <a:extLst>
              <a:ext uri="{FF2B5EF4-FFF2-40B4-BE49-F238E27FC236}">
                <a16:creationId xmlns:a16="http://schemas.microsoft.com/office/drawing/2014/main" id="{AE005CFA-05C4-7905-D1D6-2EE24770A885}"/>
              </a:ext>
            </a:extLst>
          </p:cNvPr>
          <p:cNvSpPr txBox="1"/>
          <p:nvPr/>
        </p:nvSpPr>
        <p:spPr>
          <a:xfrm>
            <a:off x="1159520" y="2102842"/>
            <a:ext cx="9328372" cy="1705339"/>
          </a:xfrm>
          <a:prstGeom prst="rect">
            <a:avLst/>
          </a:prstGeom>
          <a:noFill/>
        </p:spPr>
        <p:txBody>
          <a:bodyPr wrap="square">
            <a:spAutoFit/>
          </a:bodyPr>
          <a:lstStyle/>
          <a:p>
            <a:pPr>
              <a:lnSpc>
                <a:spcPct val="150000"/>
              </a:lnSpc>
            </a:pPr>
            <a:r>
              <a:rPr lang="ru-RU" b="1" dirty="0" smtClean="0">
                <a:latin typeface="Times New Roman" panose="02020603050405020304" pitchFamily="18" charset="0"/>
                <a:ea typeface="Times New Roman" panose="02020603050405020304" pitchFamily="18" charset="0"/>
              </a:rPr>
              <a:t>НАКЛАДНАЯ</a:t>
            </a:r>
            <a:r>
              <a:rPr lang="ru-RU" dirty="0" smtClean="0">
                <a:latin typeface="Times New Roman" panose="02020603050405020304" pitchFamily="18" charset="0"/>
                <a:ea typeface="Times New Roman" panose="02020603050405020304" pitchFamily="18" charset="0"/>
              </a:rPr>
              <a:t> (ф. </a:t>
            </a:r>
            <a:r>
              <a:rPr lang="ru-RU" b="1" dirty="0" smtClean="0">
                <a:latin typeface="Times New Roman" panose="02020603050405020304" pitchFamily="18" charset="0"/>
                <a:ea typeface="Times New Roman" panose="02020603050405020304" pitchFamily="18" charset="0"/>
              </a:rPr>
              <a:t>0510450</a:t>
            </a:r>
            <a:r>
              <a:rPr lang="ru-RU" dirty="0" smtClean="0">
                <a:latin typeface="Times New Roman" panose="02020603050405020304" pitchFamily="18" charset="0"/>
                <a:ea typeface="Times New Roman" panose="02020603050405020304" pitchFamily="18" charset="0"/>
              </a:rPr>
              <a:t>) </a:t>
            </a:r>
            <a:r>
              <a:rPr lang="ru-RU" b="1" dirty="0" smtClean="0">
                <a:solidFill>
                  <a:srgbClr val="FF0000"/>
                </a:solidFill>
                <a:latin typeface="Times New Roman" panose="02020603050405020304" pitchFamily="18" charset="0"/>
                <a:ea typeface="Times New Roman" panose="02020603050405020304" pitchFamily="18" charset="0"/>
              </a:rPr>
              <a:t>не применяется </a:t>
            </a:r>
            <a:r>
              <a:rPr lang="ru-RU" dirty="0" smtClean="0">
                <a:latin typeface="Times New Roman" panose="02020603050405020304" pitchFamily="18" charset="0"/>
                <a:ea typeface="Times New Roman" panose="02020603050405020304" pitchFamily="18" charset="0"/>
              </a:rPr>
              <a:t>д</a:t>
            </a:r>
            <a:r>
              <a:rPr lang="ru-RU" dirty="0" smtClean="0">
                <a:effectLst/>
                <a:latin typeface="Times New Roman" panose="02020603050405020304" pitchFamily="18" charset="0"/>
                <a:ea typeface="Times New Roman" panose="02020603050405020304" pitchFamily="18" charset="0"/>
              </a:rPr>
              <a:t>ля выдачи материальных ценностей </a:t>
            </a:r>
            <a:r>
              <a:rPr lang="ru-RU" b="1" dirty="0" smtClean="0">
                <a:effectLst/>
                <a:latin typeface="Times New Roman" panose="02020603050405020304" pitchFamily="18" charset="0"/>
                <a:ea typeface="Times New Roman" panose="02020603050405020304" pitchFamily="18" charset="0"/>
              </a:rPr>
              <a:t>со склада или от ответственного лица </a:t>
            </a:r>
            <a:r>
              <a:rPr lang="ru-RU" b="1" dirty="0" smtClean="0">
                <a:solidFill>
                  <a:srgbClr val="FF0000"/>
                </a:solidFill>
                <a:effectLst/>
                <a:latin typeface="Times New Roman" panose="02020603050405020304" pitchFamily="18" charset="0"/>
                <a:ea typeface="Times New Roman" panose="02020603050405020304" pitchFamily="18" charset="0"/>
              </a:rPr>
              <a:t>иного</a:t>
            </a:r>
            <a:r>
              <a:rPr lang="ru-RU" b="1" dirty="0" smtClean="0">
                <a:effectLst/>
                <a:latin typeface="Times New Roman" panose="02020603050405020304" pitchFamily="18" charset="0"/>
                <a:ea typeface="Times New Roman" panose="02020603050405020304" pitchFamily="18" charset="0"/>
              </a:rPr>
              <a:t> структурного подразделения,</a:t>
            </a:r>
            <a:r>
              <a:rPr lang="ru-RU" dirty="0" smtClean="0">
                <a:effectLst/>
                <a:latin typeface="Times New Roman" panose="02020603050405020304" pitchFamily="18" charset="0"/>
                <a:ea typeface="Times New Roman" panose="02020603050405020304" pitchFamily="18" charset="0"/>
              </a:rPr>
              <a:t> принявшего материальные ценности п</a:t>
            </a:r>
            <a:r>
              <a:rPr lang="ru-RU" b="1" dirty="0" smtClean="0">
                <a:effectLst/>
                <a:latin typeface="Times New Roman" panose="02020603050405020304" pitchFamily="18" charset="0"/>
                <a:ea typeface="Times New Roman" panose="02020603050405020304" pitchFamily="18" charset="0"/>
              </a:rPr>
              <a:t>ри поступлении их в учреждение (</a:t>
            </a:r>
            <a:r>
              <a:rPr lang="ru-RU" b="1" dirty="0" smtClean="0">
                <a:solidFill>
                  <a:srgbClr val="FF0000"/>
                </a:solidFill>
                <a:effectLst/>
                <a:latin typeface="Times New Roman" panose="02020603050405020304" pitchFamily="18" charset="0"/>
                <a:ea typeface="Times New Roman" panose="02020603050405020304" pitchFamily="18" charset="0"/>
              </a:rPr>
              <a:t>в случае отсутствия склада</a:t>
            </a:r>
            <a:r>
              <a:rPr lang="ru-RU" b="1" dirty="0" smtClean="0">
                <a:effectLst/>
                <a:latin typeface="Times New Roman" panose="02020603050405020304" pitchFamily="18" charset="0"/>
                <a:ea typeface="Times New Roman" panose="02020603050405020304" pitchFamily="18" charset="0"/>
              </a:rPr>
              <a:t>)</a:t>
            </a:r>
            <a:r>
              <a:rPr lang="ru-RU" dirty="0">
                <a:latin typeface="Times New Roman" panose="02020603050405020304" pitchFamily="18" charset="0"/>
                <a:ea typeface="Times New Roman" panose="02020603050405020304" pitchFamily="18" charset="0"/>
              </a:rPr>
              <a:t>.</a:t>
            </a:r>
            <a:r>
              <a:rPr lang="ru-RU" dirty="0" smtClean="0">
                <a:effectLst/>
                <a:latin typeface="Times New Roman" panose="02020603050405020304" pitchFamily="18" charset="0"/>
                <a:ea typeface="Times New Roman" panose="02020603050405020304" pitchFamily="18" charset="0"/>
              </a:rPr>
              <a:t> </a:t>
            </a:r>
            <a:endParaRPr lang="ru-RU" dirty="0">
              <a:latin typeface="Times New Roman" panose="02020603050405020304" pitchFamily="18" charset="0"/>
              <a:ea typeface="Times New Roman" panose="02020603050405020304" pitchFamily="18" charset="0"/>
            </a:endParaRPr>
          </a:p>
          <a:p>
            <a:pPr>
              <a:lnSpc>
                <a:spcPct val="150000"/>
              </a:lnSpc>
            </a:pPr>
            <a:r>
              <a:rPr lang="ru-RU" dirty="0" smtClean="0">
                <a:effectLst/>
                <a:latin typeface="Times New Roman" panose="02020603050405020304" pitchFamily="18" charset="0"/>
                <a:ea typeface="Times New Roman" panose="02020603050405020304" pitchFamily="18" charset="0"/>
              </a:rPr>
              <a:t>Указанная передача оформляется </a:t>
            </a:r>
            <a:r>
              <a:rPr lang="ru-RU" b="1" dirty="0" smtClean="0">
                <a:effectLst/>
                <a:latin typeface="Times New Roman" panose="02020603050405020304" pitchFamily="18" charset="0"/>
                <a:ea typeface="Times New Roman" panose="02020603050405020304" pitchFamily="18" charset="0"/>
              </a:rPr>
              <a:t>ТРЕБОВАНИЕМ - НАКЛАДНОЙ</a:t>
            </a:r>
            <a:r>
              <a:rPr lang="ru-RU" dirty="0" smtClean="0">
                <a:effectLst/>
                <a:latin typeface="Times New Roman" panose="02020603050405020304" pitchFamily="18" charset="0"/>
                <a:ea typeface="Times New Roman" panose="02020603050405020304" pitchFamily="18" charset="0"/>
              </a:rPr>
              <a:t> (ф. </a:t>
            </a:r>
            <a:r>
              <a:rPr lang="ru-RU" b="1" dirty="0" smtClean="0">
                <a:effectLst/>
                <a:latin typeface="Times New Roman" panose="02020603050405020304" pitchFamily="18" charset="0"/>
                <a:ea typeface="Times New Roman" panose="02020603050405020304" pitchFamily="18" charset="0"/>
              </a:rPr>
              <a:t>0510451)</a:t>
            </a:r>
            <a:endParaRPr lang="ru-RU" b="1" dirty="0"/>
          </a:p>
        </p:txBody>
      </p:sp>
    </p:spTree>
    <p:extLst>
      <p:ext uri="{BB962C8B-B14F-4D97-AF65-F5344CB8AC3E}">
        <p14:creationId xmlns:p14="http://schemas.microsoft.com/office/powerpoint/2010/main" val="2293936641"/>
      </p:ext>
    </p:extLst>
  </p:cSld>
  <p:clrMapOvr>
    <a:masterClrMapping/>
  </p:clrMapOvr>
  <p:transition advClick="0"/>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58898E1-DE57-2BCB-561B-BE34AE604706}"/>
              </a:ext>
            </a:extLst>
          </p:cNvPr>
          <p:cNvSpPr>
            <a:spLocks noGrp="1"/>
          </p:cNvSpPr>
          <p:nvPr>
            <p:ph type="title"/>
          </p:nvPr>
        </p:nvSpPr>
        <p:spPr>
          <a:xfrm>
            <a:off x="3348111" y="46983"/>
            <a:ext cx="8709620" cy="348813"/>
          </a:xfrm>
        </p:spPr>
        <p:txBody>
          <a:bodyPr>
            <a:normAutofit/>
          </a:bodyPr>
          <a:lstStyle/>
          <a:p>
            <a:pPr algn="l"/>
            <a:r>
              <a:rPr lang="ru-RU" dirty="0"/>
              <a:t>Сведения о признании объектов права пользования НФА (ф. 0510478) </a:t>
            </a:r>
          </a:p>
        </p:txBody>
      </p:sp>
      <p:sp>
        <p:nvSpPr>
          <p:cNvPr id="4" name="TextBox 3">
            <a:extLst>
              <a:ext uri="{FF2B5EF4-FFF2-40B4-BE49-F238E27FC236}">
                <a16:creationId xmlns:a16="http://schemas.microsoft.com/office/drawing/2014/main" id="{7AD0B810-907F-1852-9B48-B1D9EB1D9CEC}"/>
              </a:ext>
            </a:extLst>
          </p:cNvPr>
          <p:cNvSpPr txBox="1"/>
          <p:nvPr/>
        </p:nvSpPr>
        <p:spPr>
          <a:xfrm>
            <a:off x="1097279" y="864051"/>
            <a:ext cx="8271803" cy="4247317"/>
          </a:xfrm>
          <a:prstGeom prst="rect">
            <a:avLst/>
          </a:prstGeom>
          <a:noFill/>
        </p:spPr>
        <p:txBody>
          <a:bodyPr wrap="square">
            <a:spAutoFit/>
          </a:bodyPr>
          <a:lstStyle/>
          <a:p>
            <a:pPr>
              <a:lnSpc>
                <a:spcPct val="150000"/>
              </a:lnSpc>
            </a:pPr>
            <a:r>
              <a:rPr lang="ru-RU" b="1" dirty="0">
                <a:solidFill>
                  <a:srgbClr val="22272F"/>
                </a:solidFill>
                <a:latin typeface="Times New Roman" panose="02020603050405020304" pitchFamily="18" charset="0"/>
                <a:ea typeface="Times New Roman" panose="02020603050405020304" pitchFamily="18" charset="0"/>
              </a:rPr>
              <a:t>Н</a:t>
            </a:r>
            <a:r>
              <a:rPr lang="ru-RU" sz="1800" b="1" dirty="0">
                <a:solidFill>
                  <a:srgbClr val="22272F"/>
                </a:solidFill>
                <a:effectLst/>
                <a:latin typeface="Times New Roman" panose="02020603050405020304" pitchFamily="18" charset="0"/>
                <a:ea typeface="Times New Roman" panose="02020603050405020304" pitchFamily="18" charset="0"/>
              </a:rPr>
              <a:t>овая электронная форма </a:t>
            </a:r>
            <a:r>
              <a:rPr lang="ru-RU" sz="1800" dirty="0">
                <a:solidFill>
                  <a:srgbClr val="22272F"/>
                </a:solidFill>
                <a:effectLst/>
                <a:latin typeface="Times New Roman" panose="02020603050405020304" pitchFamily="18" charset="0"/>
                <a:ea typeface="Times New Roman" panose="02020603050405020304" pitchFamily="18" charset="0"/>
              </a:rPr>
              <a:t>- </a:t>
            </a:r>
            <a:r>
              <a:rPr lang="ru-RU" sz="1800" b="1" dirty="0">
                <a:solidFill>
                  <a:schemeClr val="accent3">
                    <a:lumMod val="75000"/>
                  </a:schemeClr>
                </a:solidFill>
                <a:effectLst/>
                <a:latin typeface="Times New Roman" panose="02020603050405020304" pitchFamily="18" charset="0"/>
                <a:ea typeface="Times New Roman" panose="02020603050405020304" pitchFamily="18" charset="0"/>
              </a:rPr>
              <a:t>Сведения о признании объектов права пользования нефинансовыми активами (ф. 0510478) </a:t>
            </a:r>
            <a:r>
              <a:rPr lang="ru-RU" sz="1800" dirty="0">
                <a:solidFill>
                  <a:srgbClr val="22272F"/>
                </a:solidFill>
                <a:effectLst/>
                <a:latin typeface="Times New Roman" panose="02020603050405020304" pitchFamily="18" charset="0"/>
                <a:ea typeface="Times New Roman" panose="02020603050405020304" pitchFamily="18" charset="0"/>
              </a:rPr>
              <a:t>- не входит в число "инвентаризационных". </a:t>
            </a:r>
          </a:p>
          <a:p>
            <a:pPr>
              <a:lnSpc>
                <a:spcPct val="150000"/>
              </a:lnSpc>
            </a:pPr>
            <a:r>
              <a:rPr lang="ru-RU" sz="1800" dirty="0">
                <a:solidFill>
                  <a:srgbClr val="22272F"/>
                </a:solidFill>
                <a:effectLst/>
                <a:latin typeface="Times New Roman" panose="02020603050405020304" pitchFamily="18" charset="0"/>
                <a:ea typeface="Times New Roman" panose="02020603050405020304" pitchFamily="18" charset="0"/>
              </a:rPr>
              <a:t>Она предназначена для принятия к бухгалтерскому учету объектов права пользования нефинансовыми активами </a:t>
            </a:r>
            <a:r>
              <a:rPr lang="ru-RU" sz="1800" b="1" dirty="0">
                <a:solidFill>
                  <a:schemeClr val="accent3">
                    <a:lumMod val="75000"/>
                  </a:schemeClr>
                </a:solidFill>
                <a:effectLst/>
                <a:latin typeface="Times New Roman" panose="02020603050405020304" pitchFamily="18" charset="0"/>
                <a:ea typeface="Times New Roman" panose="02020603050405020304" pitchFamily="18" charset="0"/>
              </a:rPr>
              <a:t>по договору операционной аренды </a:t>
            </a:r>
            <a:r>
              <a:rPr lang="ru-RU" sz="1800" dirty="0">
                <a:solidFill>
                  <a:srgbClr val="22272F"/>
                </a:solidFill>
                <a:effectLst/>
                <a:latin typeface="Times New Roman" panose="02020603050405020304" pitchFamily="18" charset="0"/>
                <a:ea typeface="Times New Roman" panose="02020603050405020304" pitchFamily="18" charset="0"/>
              </a:rPr>
              <a:t>на счете </a:t>
            </a:r>
            <a:r>
              <a:rPr lang="ru-RU" sz="1800" b="1" dirty="0">
                <a:solidFill>
                  <a:srgbClr val="22272F"/>
                </a:solidFill>
                <a:effectLst/>
                <a:latin typeface="Times New Roman" panose="02020603050405020304" pitchFamily="18" charset="0"/>
                <a:ea typeface="Times New Roman" panose="02020603050405020304" pitchFamily="18" charset="0"/>
              </a:rPr>
              <a:t>111 40 </a:t>
            </a:r>
            <a:r>
              <a:rPr lang="ru-RU" sz="1800" dirty="0">
                <a:solidFill>
                  <a:srgbClr val="22272F"/>
                </a:solidFill>
                <a:effectLst/>
                <a:latin typeface="Times New Roman" panose="02020603050405020304" pitchFamily="18" charset="0"/>
                <a:ea typeface="Times New Roman" panose="02020603050405020304" pitchFamily="18" charset="0"/>
              </a:rPr>
              <a:t>"Права пользования нефинансовыми активами". </a:t>
            </a:r>
          </a:p>
          <a:p>
            <a:pPr>
              <a:lnSpc>
                <a:spcPct val="150000"/>
              </a:lnSpc>
            </a:pPr>
            <a:endParaRPr lang="ru-RU" sz="1800" dirty="0" smtClean="0">
              <a:solidFill>
                <a:srgbClr val="22272F"/>
              </a:solidFill>
              <a:effectLst/>
              <a:latin typeface="Times New Roman" panose="02020603050405020304" pitchFamily="18" charset="0"/>
              <a:ea typeface="Times New Roman" panose="02020603050405020304" pitchFamily="18" charset="0"/>
            </a:endParaRPr>
          </a:p>
          <a:p>
            <a:pPr>
              <a:lnSpc>
                <a:spcPct val="150000"/>
              </a:lnSpc>
            </a:pPr>
            <a:r>
              <a:rPr lang="ru-RU" sz="1800" dirty="0" smtClean="0">
                <a:solidFill>
                  <a:srgbClr val="22272F"/>
                </a:solidFill>
                <a:effectLst/>
                <a:latin typeface="Times New Roman" panose="02020603050405020304" pitchFamily="18" charset="0"/>
                <a:ea typeface="Times New Roman" panose="02020603050405020304" pitchFamily="18" charset="0"/>
              </a:rPr>
              <a:t>Оформить </a:t>
            </a:r>
            <a:r>
              <a:rPr lang="ru-RU" sz="1800" dirty="0">
                <a:solidFill>
                  <a:srgbClr val="22272F"/>
                </a:solidFill>
                <a:effectLst/>
                <a:latin typeface="Times New Roman" panose="02020603050405020304" pitchFamily="18" charset="0"/>
                <a:ea typeface="Times New Roman" panose="02020603050405020304" pitchFamily="18" charset="0"/>
              </a:rPr>
              <a:t>Сведения (ф. 0510478) потребуется </a:t>
            </a:r>
            <a:r>
              <a:rPr lang="ru-RU" sz="1800" b="1" dirty="0">
                <a:solidFill>
                  <a:srgbClr val="FF0000"/>
                </a:solidFill>
                <a:effectLst/>
                <a:latin typeface="Times New Roman" panose="02020603050405020304" pitchFamily="18" charset="0"/>
                <a:ea typeface="Times New Roman" panose="02020603050405020304" pitchFamily="18" charset="0"/>
              </a:rPr>
              <a:t>на каждый договор </a:t>
            </a:r>
            <a:r>
              <a:rPr lang="ru-RU" sz="1800" b="1" dirty="0">
                <a:solidFill>
                  <a:srgbClr val="22272F"/>
                </a:solidFill>
                <a:effectLst/>
                <a:latin typeface="Times New Roman" panose="02020603050405020304" pitchFamily="18" charset="0"/>
                <a:ea typeface="Times New Roman" panose="02020603050405020304" pitchFamily="18" charset="0"/>
              </a:rPr>
              <a:t>операционной аренды </a:t>
            </a:r>
            <a:r>
              <a:rPr lang="ru-RU" sz="1800" b="1" dirty="0">
                <a:solidFill>
                  <a:srgbClr val="FF0000"/>
                </a:solidFill>
                <a:effectLst/>
                <a:latin typeface="Times New Roman" panose="02020603050405020304" pitchFamily="18" charset="0"/>
                <a:ea typeface="Times New Roman" panose="02020603050405020304" pitchFamily="18" charset="0"/>
              </a:rPr>
              <a:t>на день подписания руководителем </a:t>
            </a:r>
            <a:r>
              <a:rPr lang="ru-RU" sz="1800" dirty="0">
                <a:solidFill>
                  <a:srgbClr val="22272F"/>
                </a:solidFill>
                <a:effectLst/>
                <a:latin typeface="Times New Roman" panose="02020603050405020304" pitchFamily="18" charset="0"/>
                <a:ea typeface="Times New Roman" panose="02020603050405020304" pitchFamily="18" charset="0"/>
              </a:rPr>
              <a:t>учреждения Акта о приеме-передаче объектов нефинансовых активов в </a:t>
            </a:r>
            <a:r>
              <a:rPr lang="ru-RU" sz="1800" dirty="0" smtClean="0">
                <a:solidFill>
                  <a:srgbClr val="22272F"/>
                </a:solidFill>
                <a:effectLst/>
                <a:latin typeface="Times New Roman" panose="02020603050405020304" pitchFamily="18" charset="0"/>
                <a:ea typeface="Times New Roman" panose="02020603050405020304" pitchFamily="18" charset="0"/>
              </a:rPr>
              <a:t>пользование!</a:t>
            </a:r>
            <a:endParaRPr lang="ru-RU" dirty="0"/>
          </a:p>
        </p:txBody>
      </p:sp>
    </p:spTree>
    <p:extLst>
      <p:ext uri="{BB962C8B-B14F-4D97-AF65-F5344CB8AC3E}">
        <p14:creationId xmlns:p14="http://schemas.microsoft.com/office/powerpoint/2010/main" val="464813118"/>
      </p:ext>
    </p:extLst>
  </p:cSld>
  <p:clrMapOvr>
    <a:masterClrMapping/>
  </p:clrMapOvr>
  <p:transition advClick="0"/>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Условие </a:t>
            </a:r>
            <a:r>
              <a:rPr lang="ru-RU" dirty="0" err="1" smtClean="0"/>
              <a:t>автосогласования</a:t>
            </a:r>
            <a:r>
              <a:rPr lang="ru-RU" dirty="0" smtClean="0"/>
              <a:t> </a:t>
            </a:r>
            <a:r>
              <a:rPr lang="ru-RU" dirty="0"/>
              <a:t>аренды</a:t>
            </a:r>
          </a:p>
        </p:txBody>
      </p:sp>
      <p:sp>
        <p:nvSpPr>
          <p:cNvPr id="3" name="Прямоугольник 2"/>
          <p:cNvSpPr/>
          <p:nvPr/>
        </p:nvSpPr>
        <p:spPr>
          <a:xfrm>
            <a:off x="969818" y="562049"/>
            <a:ext cx="10266217" cy="5293757"/>
          </a:xfrm>
          <a:prstGeom prst="rect">
            <a:avLst/>
          </a:prstGeom>
          <a:solidFill>
            <a:schemeClr val="accent3">
              <a:lumMod val="20000"/>
              <a:lumOff val="80000"/>
            </a:schemeClr>
          </a:solidFill>
        </p:spPr>
        <p:txBody>
          <a:bodyPr wrap="square">
            <a:spAutoFit/>
          </a:bodyPr>
          <a:lstStyle/>
          <a:p>
            <a:r>
              <a:rPr lang="ru-RU" b="1" dirty="0" smtClean="0">
                <a:solidFill>
                  <a:srgbClr val="C00000"/>
                </a:solidFill>
                <a:latin typeface="Times New Roman" panose="02020603050405020304" pitchFamily="18" charset="0"/>
                <a:ea typeface="Times New Roman" panose="02020603050405020304" pitchFamily="18" charset="0"/>
              </a:rPr>
              <a:t>АРЕНДА </a:t>
            </a:r>
            <a:r>
              <a:rPr lang="ru-RU" b="1" dirty="0">
                <a:solidFill>
                  <a:srgbClr val="C00000"/>
                </a:solidFill>
                <a:latin typeface="Times New Roman" panose="02020603050405020304" pitchFamily="18" charset="0"/>
                <a:ea typeface="Times New Roman" panose="02020603050405020304" pitchFamily="18" charset="0"/>
              </a:rPr>
              <a:t> </a:t>
            </a:r>
            <a:r>
              <a:rPr lang="ru-RU" b="1" dirty="0" smtClean="0">
                <a:solidFill>
                  <a:srgbClr val="C00000"/>
                </a:solidFill>
                <a:latin typeface="Times New Roman" panose="02020603050405020304" pitchFamily="18" charset="0"/>
                <a:ea typeface="Times New Roman" panose="02020603050405020304" pitchFamily="18" charset="0"/>
              </a:rPr>
              <a:t>размещения МАЛОГАБАРИТНОГО оборудования: банкоматов, платежных терминалов, аппаратов </a:t>
            </a:r>
            <a:r>
              <a:rPr lang="ru-RU" b="1" dirty="0">
                <a:solidFill>
                  <a:srgbClr val="C00000"/>
                </a:solidFill>
                <a:latin typeface="Times New Roman" panose="02020603050405020304" pitchFamily="18" charset="0"/>
                <a:ea typeface="Times New Roman" panose="02020603050405020304" pitchFamily="18" charset="0"/>
              </a:rPr>
              <a:t>торговых и </a:t>
            </a:r>
            <a:r>
              <a:rPr lang="ru-RU" b="1" dirty="0" err="1">
                <a:solidFill>
                  <a:srgbClr val="C00000"/>
                </a:solidFill>
                <a:latin typeface="Times New Roman" panose="02020603050405020304" pitchFamily="18" charset="0"/>
                <a:ea typeface="Times New Roman" panose="02020603050405020304" pitchFamily="18" charset="0"/>
              </a:rPr>
              <a:t>вендинговых</a:t>
            </a:r>
            <a:r>
              <a:rPr lang="ru-RU" b="1" dirty="0">
                <a:solidFill>
                  <a:srgbClr val="C00000"/>
                </a:solidFill>
                <a:latin typeface="Times New Roman" panose="02020603050405020304" pitchFamily="18" charset="0"/>
                <a:ea typeface="Times New Roman" panose="02020603050405020304" pitchFamily="18" charset="0"/>
              </a:rPr>
              <a:t>, </a:t>
            </a:r>
            <a:r>
              <a:rPr lang="ru-RU" b="1" dirty="0" smtClean="0">
                <a:solidFill>
                  <a:srgbClr val="C00000"/>
                </a:solidFill>
                <a:latin typeface="Times New Roman" panose="02020603050405020304" pitchFamily="18" charset="0"/>
                <a:ea typeface="Times New Roman" panose="02020603050405020304" pitchFamily="18" charset="0"/>
              </a:rPr>
              <a:t>настенных </a:t>
            </a:r>
            <a:r>
              <a:rPr lang="ru-RU" b="1" dirty="0">
                <a:solidFill>
                  <a:srgbClr val="C00000"/>
                </a:solidFill>
                <a:latin typeface="Times New Roman" panose="02020603050405020304" pitchFamily="18" charset="0"/>
                <a:ea typeface="Times New Roman" panose="02020603050405020304" pitchFamily="18" charset="0"/>
              </a:rPr>
              <a:t>по выдаче одноразовой обуви (бахил) и </a:t>
            </a:r>
            <a:r>
              <a:rPr lang="ru-RU" b="1" dirty="0" err="1" smtClean="0">
                <a:solidFill>
                  <a:srgbClr val="C00000"/>
                </a:solidFill>
                <a:latin typeface="Times New Roman" panose="02020603050405020304" pitchFamily="18" charset="0"/>
                <a:ea typeface="Times New Roman" panose="02020603050405020304" pitchFamily="18" charset="0"/>
              </a:rPr>
              <a:t>ландроматов</a:t>
            </a:r>
            <a:r>
              <a:rPr lang="ru-RU" b="1" dirty="0" smtClean="0">
                <a:latin typeface="Times New Roman" panose="02020603050405020304" pitchFamily="18" charset="0"/>
                <a:ea typeface="Times New Roman" panose="02020603050405020304" pitchFamily="18" charset="0"/>
              </a:rPr>
              <a:t>.</a:t>
            </a:r>
          </a:p>
          <a:p>
            <a:r>
              <a:rPr lang="ru-RU" b="1" dirty="0" smtClean="0">
                <a:latin typeface="Times New Roman" panose="02020603050405020304" pitchFamily="18" charset="0"/>
                <a:ea typeface="Times New Roman" panose="02020603050405020304" pitchFamily="18" charset="0"/>
              </a:rPr>
              <a:t> </a:t>
            </a:r>
          </a:p>
          <a:p>
            <a:r>
              <a:rPr lang="ru-RU" b="1" dirty="0" smtClean="0">
                <a:latin typeface="Times New Roman" panose="02020603050405020304" pitchFamily="18" charset="0"/>
                <a:ea typeface="Times New Roman" panose="02020603050405020304" pitchFamily="18" charset="0"/>
              </a:rPr>
              <a:t>Договора </a:t>
            </a:r>
            <a:r>
              <a:rPr lang="ru-RU" b="1" dirty="0">
                <a:latin typeface="Times New Roman" panose="02020603050405020304" pitchFamily="18" charset="0"/>
                <a:ea typeface="Times New Roman" panose="02020603050405020304" pitchFamily="18" charset="0"/>
              </a:rPr>
              <a:t>аренды малых площадей </a:t>
            </a:r>
            <a:r>
              <a:rPr lang="ru-RU" dirty="0">
                <a:latin typeface="Times New Roman" panose="02020603050405020304" pitchFamily="18" charset="0"/>
                <a:ea typeface="Times New Roman" panose="02020603050405020304" pitchFamily="18" charset="0"/>
              </a:rPr>
              <a:t>(до 2,5 </a:t>
            </a:r>
            <a:r>
              <a:rPr lang="ru-RU" dirty="0" err="1">
                <a:latin typeface="Times New Roman" panose="02020603050405020304" pitchFamily="18" charset="0"/>
                <a:ea typeface="Times New Roman" panose="02020603050405020304" pitchFamily="18" charset="0"/>
              </a:rPr>
              <a:t>кв.м</a:t>
            </a:r>
            <a:r>
              <a:rPr lang="ru-RU" dirty="0">
                <a:latin typeface="Times New Roman" panose="02020603050405020304" pitchFamily="18" charset="0"/>
                <a:ea typeface="Times New Roman" panose="02020603050405020304" pitchFamily="18" charset="0"/>
              </a:rPr>
              <a:t>) </a:t>
            </a:r>
            <a:r>
              <a:rPr lang="ru-RU" b="1" dirty="0">
                <a:latin typeface="Times New Roman" panose="02020603050405020304" pitchFamily="18" charset="0"/>
                <a:ea typeface="Times New Roman" panose="02020603050405020304" pitchFamily="18" charset="0"/>
              </a:rPr>
              <a:t>на срок не более 5 лет </a:t>
            </a:r>
            <a:r>
              <a:rPr lang="ru-RU" dirty="0">
                <a:latin typeface="Times New Roman" panose="02020603050405020304" pitchFamily="18" charset="0"/>
                <a:ea typeface="Times New Roman" panose="02020603050405020304" pitchFamily="18" charset="0"/>
              </a:rPr>
              <a:t>-</a:t>
            </a:r>
            <a:r>
              <a:rPr lang="ru-RU" dirty="0" smtClean="0">
                <a:latin typeface="Times New Roman" panose="02020603050405020304" pitchFamily="18" charset="0"/>
                <a:ea typeface="Times New Roman" panose="02020603050405020304" pitchFamily="18" charset="0"/>
              </a:rPr>
              <a:t> </a:t>
            </a:r>
            <a:r>
              <a:rPr lang="ru-RU" b="1" dirty="0" smtClean="0">
                <a:solidFill>
                  <a:srgbClr val="C00000"/>
                </a:solidFill>
                <a:latin typeface="Times New Roman" panose="02020603050405020304" pitchFamily="18" charset="0"/>
                <a:ea typeface="Times New Roman" panose="02020603050405020304" pitchFamily="18" charset="0"/>
              </a:rPr>
              <a:t>АВТОСОГЛАСОВАНИЕ</a:t>
            </a:r>
            <a:r>
              <a:rPr lang="ru-RU" b="1" dirty="0" smtClean="0">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федеральным органом - учредителем и </a:t>
            </a:r>
            <a:r>
              <a:rPr lang="ru-RU" dirty="0" err="1">
                <a:latin typeface="Times New Roman" panose="02020603050405020304" pitchFamily="18" charset="0"/>
                <a:ea typeface="Times New Roman" panose="02020603050405020304" pitchFamily="18" charset="0"/>
              </a:rPr>
              <a:t>Росимуществом</a:t>
            </a:r>
            <a:r>
              <a:rPr lang="ru-RU" dirty="0">
                <a:latin typeface="Times New Roman" panose="02020603050405020304" pitchFamily="18" charset="0"/>
                <a:ea typeface="Times New Roman" panose="02020603050405020304" pitchFamily="18" charset="0"/>
              </a:rPr>
              <a:t>. </a:t>
            </a:r>
            <a:endParaRPr lang="ru-RU" dirty="0" smtClean="0">
              <a:latin typeface="Times New Roman" panose="02020603050405020304" pitchFamily="18" charset="0"/>
              <a:ea typeface="Times New Roman" panose="02020603050405020304" pitchFamily="18" charset="0"/>
            </a:endParaRPr>
          </a:p>
          <a:p>
            <a:endParaRPr lang="ru-RU" dirty="0" smtClean="0">
              <a:latin typeface="Times New Roman" panose="02020603050405020304" pitchFamily="18" charset="0"/>
              <a:ea typeface="Times New Roman" panose="02020603050405020304" pitchFamily="18" charset="0"/>
            </a:endParaRPr>
          </a:p>
          <a:p>
            <a:r>
              <a:rPr lang="ru-RU" dirty="0" smtClean="0">
                <a:latin typeface="Times New Roman" panose="02020603050405020304" pitchFamily="18" charset="0"/>
                <a:ea typeface="Times New Roman" panose="02020603050405020304" pitchFamily="18" charset="0"/>
              </a:rPr>
              <a:t>О </a:t>
            </a:r>
            <a:r>
              <a:rPr lang="ru-RU" dirty="0">
                <a:latin typeface="Times New Roman" panose="02020603050405020304" pitchFamily="18" charset="0"/>
                <a:ea typeface="Times New Roman" panose="02020603050405020304" pitchFamily="18" charset="0"/>
              </a:rPr>
              <a:t>заключении </a:t>
            </a:r>
            <a:r>
              <a:rPr lang="ru-RU" dirty="0" smtClean="0">
                <a:latin typeface="Times New Roman" panose="02020603050405020304" pitchFamily="18" charset="0"/>
                <a:ea typeface="Times New Roman" panose="02020603050405020304" pitchFamily="18" charset="0"/>
              </a:rPr>
              <a:t>договоров учреждения информирует </a:t>
            </a:r>
            <a:r>
              <a:rPr lang="ru-RU" dirty="0">
                <a:latin typeface="Times New Roman" panose="02020603050405020304" pitchFamily="18" charset="0"/>
                <a:ea typeface="Times New Roman" panose="02020603050405020304" pitchFamily="18" charset="0"/>
              </a:rPr>
              <a:t>федеральный орган - учредитель и </a:t>
            </a:r>
            <a:r>
              <a:rPr lang="ru-RU" dirty="0" err="1" smtClean="0">
                <a:latin typeface="Times New Roman" panose="02020603050405020304" pitchFamily="18" charset="0"/>
                <a:ea typeface="Times New Roman" panose="02020603050405020304" pitchFamily="18" charset="0"/>
              </a:rPr>
              <a:t>Росимущество</a:t>
            </a:r>
            <a:r>
              <a:rPr lang="ru-RU" dirty="0">
                <a:latin typeface="Times New Roman" panose="02020603050405020304" pitchFamily="18" charset="0"/>
                <a:ea typeface="Times New Roman" panose="02020603050405020304" pitchFamily="18" charset="0"/>
              </a:rPr>
              <a:t>. </a:t>
            </a:r>
          </a:p>
          <a:p>
            <a:endParaRPr lang="ru-RU" b="1" dirty="0" smtClean="0">
              <a:latin typeface="Times New Roman" panose="02020603050405020304" pitchFamily="18" charset="0"/>
              <a:ea typeface="Times New Roman" panose="02020603050405020304" pitchFamily="18" charset="0"/>
            </a:endParaRPr>
          </a:p>
          <a:p>
            <a:r>
              <a:rPr lang="ru-RU" sz="1600" b="1" dirty="0" smtClean="0">
                <a:latin typeface="Times New Roman" panose="02020603050405020304" pitchFamily="18" charset="0"/>
                <a:ea typeface="Times New Roman" panose="02020603050405020304" pitchFamily="18" charset="0"/>
              </a:rPr>
              <a:t>Одновременное </a:t>
            </a:r>
            <a:r>
              <a:rPr lang="ru-RU" sz="1600" b="1" dirty="0">
                <a:latin typeface="Times New Roman" panose="02020603050405020304" pitchFamily="18" charset="0"/>
                <a:ea typeface="Times New Roman" panose="02020603050405020304" pitchFamily="18" charset="0"/>
              </a:rPr>
              <a:t>соблюдение следующих условий</a:t>
            </a:r>
            <a:r>
              <a:rPr lang="ru-RU" sz="1600" b="1" dirty="0" smtClean="0">
                <a:latin typeface="Times New Roman" panose="02020603050405020304" pitchFamily="18" charset="0"/>
                <a:ea typeface="Times New Roman" panose="02020603050405020304" pitchFamily="18" charset="0"/>
              </a:rPr>
              <a:t>:</a:t>
            </a:r>
          </a:p>
          <a:p>
            <a:pPr marL="342900" indent="-342900">
              <a:buFont typeface="+mj-lt"/>
              <a:buAutoNum type="arabicParenR"/>
            </a:pPr>
            <a:r>
              <a:rPr lang="ru-RU" sz="1600" b="1" dirty="0" smtClean="0">
                <a:latin typeface="Times New Roman" panose="02020603050405020304" pitchFamily="18" charset="0"/>
                <a:ea typeface="Times New Roman" panose="02020603050405020304" pitchFamily="18" charset="0"/>
              </a:rPr>
              <a:t>площадь </a:t>
            </a:r>
            <a:r>
              <a:rPr lang="ru-RU" sz="1600" b="1" dirty="0">
                <a:latin typeface="Times New Roman" panose="02020603050405020304" pitchFamily="18" charset="0"/>
                <a:ea typeface="Times New Roman" panose="02020603050405020304" pitchFamily="18" charset="0"/>
              </a:rPr>
              <a:t>не превышает 2,5 кв. м; </a:t>
            </a:r>
            <a:r>
              <a:rPr lang="ru-RU" sz="1600" dirty="0" smtClean="0">
                <a:latin typeface="Times New Roman" panose="02020603050405020304" pitchFamily="18" charset="0"/>
                <a:ea typeface="Times New Roman" panose="02020603050405020304" pitchFamily="18" charset="0"/>
              </a:rPr>
              <a:t>передаваемой в аренду части объекта недвижимого имущества </a:t>
            </a:r>
          </a:p>
          <a:p>
            <a:pPr marL="342900" indent="-342900">
              <a:buFont typeface="+mj-lt"/>
              <a:buAutoNum type="arabicParenR"/>
            </a:pPr>
            <a:r>
              <a:rPr lang="ru-RU" sz="1600" b="1" dirty="0" smtClean="0">
                <a:latin typeface="Times New Roman" panose="02020603050405020304" pitchFamily="18" charset="0"/>
                <a:ea typeface="Times New Roman" panose="02020603050405020304" pitchFamily="18" charset="0"/>
              </a:rPr>
              <a:t>не </a:t>
            </a:r>
            <a:r>
              <a:rPr lang="ru-RU" sz="1600" b="1" dirty="0">
                <a:latin typeface="Times New Roman" panose="02020603050405020304" pitchFamily="18" charset="0"/>
                <a:ea typeface="Times New Roman" panose="02020603050405020304" pitchFamily="18" charset="0"/>
              </a:rPr>
              <a:t>нарушены ограничения</a:t>
            </a:r>
            <a:r>
              <a:rPr lang="ru-RU" sz="1600" dirty="0">
                <a:latin typeface="Times New Roman" panose="02020603050405020304" pitchFamily="18" charset="0"/>
                <a:ea typeface="Times New Roman" panose="02020603050405020304" pitchFamily="18" charset="0"/>
              </a:rPr>
              <a:t>, установленные </a:t>
            </a:r>
            <a:r>
              <a:rPr lang="ru-RU" sz="1600" dirty="0" smtClean="0">
                <a:latin typeface="Times New Roman" panose="02020603050405020304" pitchFamily="18" charset="0"/>
                <a:ea typeface="Times New Roman" panose="02020603050405020304" pitchFamily="18" charset="0"/>
              </a:rPr>
              <a:t>п. 14 ч. </a:t>
            </a:r>
            <a:r>
              <a:rPr lang="ru-RU" sz="1600" dirty="0">
                <a:latin typeface="Times New Roman" panose="02020603050405020304" pitchFamily="18" charset="0"/>
                <a:ea typeface="Times New Roman" panose="02020603050405020304" pitchFamily="18" charset="0"/>
              </a:rPr>
              <a:t>1 </a:t>
            </a:r>
            <a:r>
              <a:rPr lang="ru-RU" sz="1600" dirty="0" smtClean="0">
                <a:latin typeface="Times New Roman" panose="02020603050405020304" pitchFamily="18" charset="0"/>
                <a:ea typeface="Times New Roman" panose="02020603050405020304" pitchFamily="18" charset="0"/>
              </a:rPr>
              <a:t>ст. </a:t>
            </a:r>
            <a:r>
              <a:rPr lang="ru-RU" sz="1600" dirty="0">
                <a:latin typeface="Times New Roman" panose="02020603050405020304" pitchFamily="18" charset="0"/>
                <a:ea typeface="Times New Roman" panose="02020603050405020304" pitchFamily="18" charset="0"/>
              </a:rPr>
              <a:t>17.1 Федерального закона "О защите конкуренции" (в случае передачи </a:t>
            </a:r>
            <a:r>
              <a:rPr lang="ru-RU" sz="1600" b="1" dirty="0" smtClean="0">
                <a:latin typeface="Times New Roman" panose="02020603050405020304" pitchFamily="18" charset="0"/>
                <a:ea typeface="Times New Roman" panose="02020603050405020304" pitchFamily="18" charset="0"/>
              </a:rPr>
              <a:t>без </a:t>
            </a:r>
            <a:r>
              <a:rPr lang="ru-RU" sz="1600" b="1" dirty="0">
                <a:latin typeface="Times New Roman" panose="02020603050405020304" pitchFamily="18" charset="0"/>
                <a:ea typeface="Times New Roman" panose="02020603050405020304" pitchFamily="18" charset="0"/>
              </a:rPr>
              <a:t>проведения торгов</a:t>
            </a:r>
            <a:r>
              <a:rPr lang="ru-RU" sz="1600" dirty="0" smtClean="0">
                <a:latin typeface="Times New Roman" panose="02020603050405020304" pitchFamily="18" charset="0"/>
                <a:ea typeface="Times New Roman" panose="02020603050405020304" pitchFamily="18" charset="0"/>
              </a:rPr>
              <a:t>); </a:t>
            </a:r>
            <a:endParaRPr lang="ru-RU" sz="1600" dirty="0">
              <a:latin typeface="Times New Roman" panose="02020603050405020304" pitchFamily="18" charset="0"/>
              <a:ea typeface="Times New Roman" panose="02020603050405020304" pitchFamily="18" charset="0"/>
            </a:endParaRPr>
          </a:p>
          <a:p>
            <a:pPr marL="342900" indent="-342900">
              <a:buFont typeface="+mj-lt"/>
              <a:buAutoNum type="arabicParenR"/>
            </a:pPr>
            <a:r>
              <a:rPr lang="ru-RU" sz="1600" b="1" dirty="0" smtClean="0">
                <a:latin typeface="Times New Roman" panose="02020603050405020304" pitchFamily="18" charset="0"/>
                <a:ea typeface="Times New Roman" panose="02020603050405020304" pitchFamily="18" charset="0"/>
              </a:rPr>
              <a:t>срок </a:t>
            </a:r>
            <a:r>
              <a:rPr lang="ru-RU" sz="1600" b="1" dirty="0">
                <a:latin typeface="Times New Roman" panose="02020603050405020304" pitchFamily="18" charset="0"/>
                <a:ea typeface="Times New Roman" panose="02020603050405020304" pitchFamily="18" charset="0"/>
              </a:rPr>
              <a:t>действия договора </a:t>
            </a:r>
            <a:r>
              <a:rPr lang="ru-RU" sz="1600" dirty="0">
                <a:latin typeface="Times New Roman" panose="02020603050405020304" pitchFamily="18" charset="0"/>
                <a:ea typeface="Times New Roman" panose="02020603050405020304" pitchFamily="18" charset="0"/>
              </a:rPr>
              <a:t>аренды </a:t>
            </a:r>
            <a:r>
              <a:rPr lang="ru-RU" sz="1600" b="1" dirty="0">
                <a:latin typeface="Times New Roman" panose="02020603050405020304" pitchFamily="18" charset="0"/>
                <a:ea typeface="Times New Roman" panose="02020603050405020304" pitchFamily="18" charset="0"/>
              </a:rPr>
              <a:t>не должен превышать 5</a:t>
            </a:r>
            <a:r>
              <a:rPr lang="ru-RU" sz="1600" b="1" dirty="0" smtClean="0">
                <a:latin typeface="Times New Roman" panose="02020603050405020304" pitchFamily="18" charset="0"/>
                <a:ea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rPr>
              <a:t>лет</a:t>
            </a:r>
            <a:r>
              <a:rPr lang="ru-RU" sz="1600" dirty="0">
                <a:latin typeface="Times New Roman" panose="02020603050405020304" pitchFamily="18" charset="0"/>
                <a:ea typeface="Times New Roman" panose="02020603050405020304" pitchFamily="18" charset="0"/>
              </a:rPr>
              <a:t>; </a:t>
            </a:r>
            <a:endParaRPr lang="ru-RU" sz="1600" dirty="0" smtClean="0">
              <a:latin typeface="Times New Roman" panose="02020603050405020304" pitchFamily="18" charset="0"/>
              <a:ea typeface="Times New Roman" panose="02020603050405020304" pitchFamily="18" charset="0"/>
            </a:endParaRPr>
          </a:p>
          <a:p>
            <a:pPr marL="342900" indent="-342900">
              <a:buFont typeface="+mj-lt"/>
              <a:buAutoNum type="arabicParenR"/>
            </a:pPr>
            <a:r>
              <a:rPr lang="ru-RU" sz="1600" dirty="0">
                <a:latin typeface="Times New Roman" panose="02020603050405020304" pitchFamily="18" charset="0"/>
                <a:ea typeface="Times New Roman" panose="02020603050405020304" pitchFamily="18" charset="0"/>
              </a:rPr>
              <a:t>условие о возможности </a:t>
            </a:r>
            <a:r>
              <a:rPr lang="ru-RU" sz="1600" b="1" dirty="0">
                <a:latin typeface="Times New Roman" panose="02020603050405020304" pitchFamily="18" charset="0"/>
                <a:ea typeface="Times New Roman" panose="02020603050405020304" pitchFamily="18" charset="0"/>
              </a:rPr>
              <a:t>внесудебного одностороннего отказа </a:t>
            </a:r>
            <a:r>
              <a:rPr lang="ru-RU" sz="1600" dirty="0">
                <a:latin typeface="Times New Roman" panose="02020603050405020304" pitchFamily="18" charset="0"/>
                <a:ea typeface="Times New Roman" panose="02020603050405020304" pitchFamily="18" charset="0"/>
              </a:rPr>
              <a:t>арендодателя от исполнения договора аренды в случае получения соответствующего требования от </a:t>
            </a:r>
            <a:r>
              <a:rPr lang="ru-RU" sz="1600" dirty="0" smtClean="0">
                <a:latin typeface="Times New Roman" panose="02020603050405020304" pitchFamily="18" charset="0"/>
                <a:ea typeface="Times New Roman" panose="02020603050405020304" pitchFamily="18" charset="0"/>
              </a:rPr>
              <a:t>органа-учредителя;</a:t>
            </a:r>
          </a:p>
          <a:p>
            <a:pPr marL="342900" indent="-342900">
              <a:buFont typeface="+mj-lt"/>
              <a:buAutoNum type="arabicParenR"/>
            </a:pPr>
            <a:r>
              <a:rPr lang="ru-RU" sz="1600" b="1" dirty="0">
                <a:latin typeface="Times New Roman" panose="02020603050405020304" pitchFamily="18" charset="0"/>
                <a:ea typeface="Times New Roman" panose="02020603050405020304" pitchFamily="18" charset="0"/>
              </a:rPr>
              <a:t>учтен в реестре федерального </a:t>
            </a:r>
            <a:r>
              <a:rPr lang="ru-RU" sz="1600" b="1" dirty="0" smtClean="0">
                <a:latin typeface="Times New Roman" panose="02020603050405020304" pitchFamily="18" charset="0"/>
                <a:ea typeface="Times New Roman" panose="02020603050405020304" pitchFamily="18" charset="0"/>
              </a:rPr>
              <a:t>имущества </a:t>
            </a:r>
            <a:r>
              <a:rPr lang="ru-RU" sz="1600" dirty="0" smtClean="0">
                <a:latin typeface="Times New Roman" panose="02020603050405020304" pitchFamily="18" charset="0"/>
                <a:ea typeface="Times New Roman" panose="02020603050405020304" pitchFamily="18" charset="0"/>
              </a:rPr>
              <a:t>объект </a:t>
            </a:r>
            <a:r>
              <a:rPr lang="ru-RU" sz="1600" dirty="0">
                <a:latin typeface="Times New Roman" panose="02020603050405020304" pitchFamily="18" charset="0"/>
                <a:ea typeface="Times New Roman" panose="02020603050405020304" pitchFamily="18" charset="0"/>
              </a:rPr>
              <a:t>недвижимого </a:t>
            </a:r>
            <a:r>
              <a:rPr lang="ru-RU" sz="1600" dirty="0" smtClean="0">
                <a:latin typeface="Times New Roman" panose="02020603050405020304" pitchFamily="18" charset="0"/>
                <a:ea typeface="Times New Roman" panose="02020603050405020304" pitchFamily="18" charset="0"/>
              </a:rPr>
              <a:t>имущества;</a:t>
            </a:r>
          </a:p>
          <a:p>
            <a:pPr marL="342900" indent="-342900">
              <a:buFont typeface="+mj-lt"/>
              <a:buAutoNum type="arabicParenR"/>
            </a:pPr>
            <a:r>
              <a:rPr lang="ru-RU" sz="1600" dirty="0" smtClean="0">
                <a:latin typeface="Times New Roman" panose="02020603050405020304" pitchFamily="18" charset="0"/>
                <a:ea typeface="Times New Roman" panose="02020603050405020304" pitchFamily="18" charset="0"/>
              </a:rPr>
              <a:t>у </a:t>
            </a:r>
            <a:r>
              <a:rPr lang="ru-RU" sz="1600" dirty="0">
                <a:latin typeface="Times New Roman" panose="02020603050405020304" pitchFamily="18" charset="0"/>
                <a:ea typeface="Times New Roman" panose="02020603050405020304" pitchFamily="18" charset="0"/>
              </a:rPr>
              <a:t>арендатора </a:t>
            </a:r>
            <a:r>
              <a:rPr lang="ru-RU" sz="1600" b="1" dirty="0">
                <a:latin typeface="Times New Roman" panose="02020603050405020304" pitchFamily="18" charset="0"/>
                <a:ea typeface="Times New Roman" panose="02020603050405020304" pitchFamily="18" charset="0"/>
              </a:rPr>
              <a:t>отсутствуют неисполненные обязательства </a:t>
            </a:r>
            <a:r>
              <a:rPr lang="ru-RU" sz="1600" dirty="0">
                <a:latin typeface="Times New Roman" panose="02020603050405020304" pitchFamily="18" charset="0"/>
                <a:ea typeface="Times New Roman" panose="02020603050405020304" pitchFamily="18" charset="0"/>
              </a:rPr>
              <a:t>по иным договорам, ранее заключенным </a:t>
            </a:r>
          </a:p>
          <a:p>
            <a:pPr marL="342900" indent="-342900">
              <a:buFont typeface="+mj-lt"/>
              <a:buAutoNum type="arabicParenR"/>
            </a:pPr>
            <a:r>
              <a:rPr lang="ru-RU" sz="1600" b="1" dirty="0" smtClean="0">
                <a:latin typeface="Times New Roman" panose="02020603050405020304" pitchFamily="18" charset="0"/>
                <a:ea typeface="Times New Roman" panose="02020603050405020304" pitchFamily="18" charset="0"/>
              </a:rPr>
              <a:t>размер </a:t>
            </a:r>
            <a:r>
              <a:rPr lang="ru-RU" sz="1600" b="1" dirty="0">
                <a:latin typeface="Times New Roman" panose="02020603050405020304" pitchFamily="18" charset="0"/>
                <a:ea typeface="Times New Roman" panose="02020603050405020304" pitchFamily="18" charset="0"/>
              </a:rPr>
              <a:t>арендной платы определен </a:t>
            </a:r>
            <a:r>
              <a:rPr lang="ru-RU" sz="1600" dirty="0">
                <a:latin typeface="Times New Roman" panose="02020603050405020304" pitchFamily="18" charset="0"/>
                <a:ea typeface="Times New Roman" panose="02020603050405020304" pitchFamily="18" charset="0"/>
              </a:rPr>
              <a:t>по результатам торгов или в соответствии с законодательством </a:t>
            </a:r>
            <a:r>
              <a:rPr lang="ru-RU" sz="1600" dirty="0" smtClean="0">
                <a:latin typeface="Times New Roman" panose="02020603050405020304" pitchFamily="18" charset="0"/>
                <a:ea typeface="Times New Roman" panose="02020603050405020304" pitchFamily="18" charset="0"/>
              </a:rPr>
              <a:t>об </a:t>
            </a:r>
            <a:r>
              <a:rPr lang="ru-RU" sz="1600" dirty="0">
                <a:latin typeface="Times New Roman" panose="02020603050405020304" pitchFamily="18" charset="0"/>
                <a:ea typeface="Times New Roman" panose="02020603050405020304" pitchFamily="18" charset="0"/>
              </a:rPr>
              <a:t>оценочной деятельности (в случае заключения договора аренды без проведения </a:t>
            </a:r>
            <a:r>
              <a:rPr lang="ru-RU" sz="1600" dirty="0" smtClean="0">
                <a:latin typeface="Times New Roman" panose="02020603050405020304" pitchFamily="18" charset="0"/>
                <a:ea typeface="Times New Roman" panose="02020603050405020304" pitchFamily="18" charset="0"/>
              </a:rPr>
              <a:t>торгов)</a:t>
            </a:r>
          </a:p>
        </p:txBody>
      </p:sp>
      <p:pic>
        <p:nvPicPr>
          <p:cNvPr id="4" name="Рисунок 3"/>
          <p:cNvPicPr>
            <a:picLocks noChangeAspect="1"/>
          </p:cNvPicPr>
          <p:nvPr/>
        </p:nvPicPr>
        <p:blipFill>
          <a:blip r:embed="rId2"/>
          <a:stretch>
            <a:fillRect/>
          </a:stretch>
        </p:blipFill>
        <p:spPr>
          <a:xfrm>
            <a:off x="2204961" y="6351988"/>
            <a:ext cx="9333785" cy="506012"/>
          </a:xfrm>
          <a:prstGeom prst="rect">
            <a:avLst/>
          </a:prstGeom>
        </p:spPr>
      </p:pic>
      <p:pic>
        <p:nvPicPr>
          <p:cNvPr id="5" name="Picture 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847" y="395796"/>
            <a:ext cx="619539" cy="494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673909"/>
      </p:ext>
    </p:extLst>
  </p:cSld>
  <p:clrMapOvr>
    <a:masterClrMapping/>
  </p:clrMapOvr>
  <p:transition advClick="0"/>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5BF2519-F0C6-77F0-041A-8A4A211F9852}"/>
              </a:ext>
            </a:extLst>
          </p:cNvPr>
          <p:cNvSpPr>
            <a:spLocks noGrp="1"/>
          </p:cNvSpPr>
          <p:nvPr>
            <p:ph type="title"/>
          </p:nvPr>
        </p:nvSpPr>
        <p:spPr/>
        <p:txBody>
          <a:bodyPr/>
          <a:lstStyle/>
          <a:p>
            <a:pPr algn="l"/>
            <a:r>
              <a:rPr lang="ru-RU" dirty="0"/>
              <a:t>Акт сверки расчетов (ф. 0510477) </a:t>
            </a:r>
          </a:p>
        </p:txBody>
      </p:sp>
      <p:sp>
        <p:nvSpPr>
          <p:cNvPr id="4" name="TextBox 3">
            <a:extLst>
              <a:ext uri="{FF2B5EF4-FFF2-40B4-BE49-F238E27FC236}">
                <a16:creationId xmlns:a16="http://schemas.microsoft.com/office/drawing/2014/main" id="{78D90F66-AFD5-1C52-5387-2A31E3B5B8DF}"/>
              </a:ext>
            </a:extLst>
          </p:cNvPr>
          <p:cNvSpPr txBox="1"/>
          <p:nvPr/>
        </p:nvSpPr>
        <p:spPr>
          <a:xfrm>
            <a:off x="984738" y="971191"/>
            <a:ext cx="9312812" cy="6645665"/>
          </a:xfrm>
          <a:prstGeom prst="rect">
            <a:avLst/>
          </a:prstGeom>
          <a:noFill/>
        </p:spPr>
        <p:txBody>
          <a:bodyPr wrap="square">
            <a:spAutoFit/>
          </a:bodyPr>
          <a:lstStyle/>
          <a:p>
            <a:pPr>
              <a:lnSpc>
                <a:spcPct val="107000"/>
              </a:lnSpc>
              <a:spcAft>
                <a:spcPts val="800"/>
              </a:spcAft>
            </a:pPr>
            <a:r>
              <a:rPr lang="ru-RU" sz="24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Акт сверки расчетов (ф. 0510477</a:t>
            </a:r>
            <a:r>
              <a:rPr lang="ru-RU" sz="2400"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marL="285750" indent="-285750">
              <a:lnSpc>
                <a:spcPct val="107000"/>
              </a:lnSpc>
              <a:spcAft>
                <a:spcPts val="800"/>
              </a:spcAft>
              <a:buFontTx/>
              <a:buChar char="-"/>
            </a:pP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станет </a:t>
            </a:r>
            <a:r>
              <a:rPr lang="ru-RU" sz="1800" b="1"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обязательной к применению </a:t>
            </a: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унифицированной формой. </a:t>
            </a:r>
          </a:p>
          <a:p>
            <a:pPr marL="285750" indent="-285750">
              <a:lnSpc>
                <a:spcPct val="107000"/>
              </a:lnSpc>
              <a:spcAft>
                <a:spcPts val="800"/>
              </a:spcAft>
              <a:buFontTx/>
              <a:buChar char="-"/>
            </a:pP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Его </a:t>
            </a:r>
            <a:r>
              <a:rPr lang="ru-RU" sz="1800" b="1"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главная цель </a:t>
            </a: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подтвердить показатели дебиторской и кредиторской задолженности. </a:t>
            </a:r>
          </a:p>
          <a:p>
            <a:pPr marL="285750" indent="-285750">
              <a:lnSpc>
                <a:spcPct val="107000"/>
              </a:lnSpc>
              <a:spcAft>
                <a:spcPts val="800"/>
              </a:spcAft>
              <a:buFontTx/>
              <a:buChar char="-"/>
            </a:pP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Применяться он будет </a:t>
            </a:r>
            <a:r>
              <a:rPr lang="ru-RU" sz="1800" b="1"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для отражения результатов сверки расчетов</a:t>
            </a: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ü"/>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с контрагентами по правовым основаниям на поставку </a:t>
            </a:r>
            <a:r>
              <a:rPr lang="ru-RU" dirty="0">
                <a:solidFill>
                  <a:srgbClr val="22272F"/>
                </a:solidFill>
                <a:latin typeface="Times New Roman" panose="02020603050405020304" pitchFamily="18" charset="0"/>
                <a:ea typeface="Times New Roman" panose="02020603050405020304" pitchFamily="18" charset="0"/>
                <a:cs typeface="Times New Roman" panose="02020603050405020304" pitchFamily="18" charset="0"/>
              </a:rPr>
              <a:t>ТРУ;</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ü"/>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по администрируемым доходам;</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ü"/>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по кредитам, займам (ссудам);</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ü"/>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с прочими дебиторами, учтенными на счете 210 05 "Расчеты с прочими дебиторами";</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a:p>
            <a:pPr marL="742950" lvl="1" indent="-285750">
              <a:lnSpc>
                <a:spcPct val="107000"/>
              </a:lnSpc>
              <a:spcAft>
                <a:spcPts val="800"/>
              </a:spcAft>
              <a:buFont typeface="Wingdings" panose="05000000000000000000" pitchFamily="2" charset="2"/>
              <a:buChar char="ü"/>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по средствам во временном распоряжении на счете 3 304 01.</a:t>
            </a:r>
          </a:p>
          <a:p>
            <a:pPr lvl="1">
              <a:lnSpc>
                <a:spcPct val="107000"/>
              </a:lnSpc>
              <a:spcAft>
                <a:spcPts val="800"/>
              </a:spcAft>
            </a:pPr>
            <a:endParaRPr lang="ru-RU" dirty="0">
              <a:solidFill>
                <a:srgbClr val="22272F"/>
              </a:solidFill>
              <a:latin typeface="Times New Roman" panose="02020603050405020304" pitchFamily="18" charset="0"/>
              <a:ea typeface="Times New Roman" panose="02020603050405020304" pitchFamily="18" charset="0"/>
              <a:cs typeface="Times New Roman" panose="02020603050405020304" pitchFamily="18" charset="0"/>
            </a:endParaRPr>
          </a:p>
          <a:p>
            <a:pPr lvl="1">
              <a:lnSpc>
                <a:spcPct val="107000"/>
              </a:lnSpc>
              <a:spcAft>
                <a:spcPts val="800"/>
              </a:spcAft>
            </a:pPr>
            <a:r>
              <a:rPr lang="ru-RU" dirty="0">
                <a:solidFill>
                  <a:srgbClr val="22272F"/>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формировать по состоянию </a:t>
            </a:r>
            <a:r>
              <a:rPr lang="ru-RU" b="1"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на дату инвентаризации с дебиторами и кредиторами</a:t>
            </a: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по которым есть НЕНУЛЕВЫЕ остатки.</a:t>
            </a:r>
          </a:p>
          <a:p>
            <a:pPr lvl="1">
              <a:lnSpc>
                <a:spcPct val="107000"/>
              </a:lnSpc>
              <a:spcAft>
                <a:spcPts val="800"/>
              </a:spcAft>
            </a:pPr>
            <a:endPar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lvl="1">
              <a:lnSpc>
                <a:spcPct val="107000"/>
              </a:lnSpc>
              <a:spcAft>
                <a:spcPts val="800"/>
              </a:spcAft>
            </a:pPr>
            <a:endPar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endParaRPr>
          </a:p>
          <a:p>
            <a:pPr lvl="1">
              <a:lnSpc>
                <a:spcPct val="107000"/>
              </a:lnSpc>
              <a:spcAft>
                <a:spcPts val="800"/>
              </a:spcAft>
            </a:pPr>
            <a:r>
              <a:rPr lang="ru-RU"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ru-RU"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2217312"/>
      </p:ext>
    </p:extLst>
  </p:cSld>
  <p:clrMapOvr>
    <a:masterClrMapping/>
  </p:clrMapOvr>
  <p:transition advClick="0"/>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4824C4B-5C67-C692-AF45-C23E8EB982F7}"/>
              </a:ext>
            </a:extLst>
          </p:cNvPr>
          <p:cNvSpPr>
            <a:spLocks noGrp="1"/>
          </p:cNvSpPr>
          <p:nvPr>
            <p:ph type="title"/>
          </p:nvPr>
        </p:nvSpPr>
        <p:spPr>
          <a:xfrm>
            <a:off x="4079631" y="46983"/>
            <a:ext cx="7978100" cy="348813"/>
          </a:xfrm>
        </p:spPr>
        <p:txBody>
          <a:bodyPr>
            <a:normAutofit fontScale="90000"/>
          </a:bodyPr>
          <a:lstStyle/>
          <a:p>
            <a:pPr algn="l"/>
            <a:r>
              <a:rPr lang="ru-RU" dirty="0"/>
              <a:t>Изменение формы Акта о результатах инвентаризации (ф. 0510463)</a:t>
            </a:r>
          </a:p>
        </p:txBody>
      </p:sp>
      <p:sp>
        <p:nvSpPr>
          <p:cNvPr id="4" name="TextBox 3">
            <a:extLst>
              <a:ext uri="{FF2B5EF4-FFF2-40B4-BE49-F238E27FC236}">
                <a16:creationId xmlns:a16="http://schemas.microsoft.com/office/drawing/2014/main" id="{D6D422F3-6533-A3D0-D5A4-A6F5B441E96E}"/>
              </a:ext>
            </a:extLst>
          </p:cNvPr>
          <p:cNvSpPr txBox="1"/>
          <p:nvPr/>
        </p:nvSpPr>
        <p:spPr>
          <a:xfrm>
            <a:off x="1659987" y="1573107"/>
            <a:ext cx="7315201" cy="2643481"/>
          </a:xfrm>
          <a:prstGeom prst="rect">
            <a:avLst/>
          </a:prstGeom>
          <a:noFill/>
        </p:spPr>
        <p:txBody>
          <a:bodyPr wrap="square">
            <a:spAutoFit/>
          </a:bodyPr>
          <a:lstStyle/>
          <a:p>
            <a:pPr>
              <a:lnSpc>
                <a:spcPct val="150000"/>
              </a:lnSpc>
              <a:spcAft>
                <a:spcPts val="800"/>
              </a:spcAft>
            </a:pPr>
            <a:r>
              <a:rPr lang="ru-RU"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С</a:t>
            </a:r>
            <a:r>
              <a:rPr lang="ru-RU"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ерьезно изменят действующую форму Акта о результатах инвентаризации (ф. 0510463) и порядок ее заполнения</a:t>
            </a: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nSpc>
                <a:spcPct val="150000"/>
              </a:lnSpc>
              <a:spcAft>
                <a:spcPts val="800"/>
              </a:spcAft>
            </a:pPr>
            <a:r>
              <a:rPr lang="ru-RU" sz="1800" dirty="0">
                <a:solidFill>
                  <a:srgbClr val="22272F"/>
                </a:solidFill>
                <a:effectLst/>
                <a:latin typeface="Times New Roman" panose="02020603050405020304" pitchFamily="18" charset="0"/>
                <a:ea typeface="Times New Roman" panose="02020603050405020304" pitchFamily="18" charset="0"/>
                <a:cs typeface="Times New Roman" panose="02020603050405020304" pitchFamily="18" charset="0"/>
              </a:rPr>
              <a:t>Акт (ф. 0510463) по-прежнему будет состоять из трех разделов, однако будет расширена структура разделов 2 "Результаты инвентаризации с выявленными отклонениями" и 3 "Результаты выявленных качественных характеристик".</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E5DED792-4158-E188-2222-B7D38DA875DF}"/>
              </a:ext>
            </a:extLst>
          </p:cNvPr>
          <p:cNvSpPr txBox="1"/>
          <p:nvPr/>
        </p:nvSpPr>
        <p:spPr>
          <a:xfrm>
            <a:off x="3812343" y="4793734"/>
            <a:ext cx="7019779" cy="1200329"/>
          </a:xfrm>
          <a:prstGeom prst="rect">
            <a:avLst/>
          </a:prstGeom>
          <a:noFill/>
        </p:spPr>
        <p:txBody>
          <a:bodyPr wrap="square">
            <a:spAutoFit/>
          </a:bodyPr>
          <a:lstStyle/>
          <a:p>
            <a:r>
              <a:rPr lang="ru-RU" sz="1800" b="1" dirty="0">
                <a:solidFill>
                  <a:srgbClr val="22272F"/>
                </a:solidFill>
                <a:effectLst/>
                <a:latin typeface="Times New Roman" panose="02020603050405020304" pitchFamily="18" charset="0"/>
                <a:ea typeface="Times New Roman" panose="02020603050405020304" pitchFamily="18" charset="0"/>
              </a:rPr>
              <a:t>Применение:</a:t>
            </a:r>
            <a:r>
              <a:rPr lang="ru-RU" sz="1800" dirty="0">
                <a:solidFill>
                  <a:srgbClr val="22272F"/>
                </a:solidFill>
                <a:effectLst/>
                <a:latin typeface="Times New Roman" panose="02020603050405020304" pitchFamily="18" charset="0"/>
                <a:ea typeface="Times New Roman" panose="02020603050405020304" pitchFamily="18" charset="0"/>
              </a:rPr>
              <a:t> федеральные органы и подведомственные им </a:t>
            </a:r>
            <a:r>
              <a:rPr lang="ru-RU" dirty="0">
                <a:solidFill>
                  <a:srgbClr val="22272F"/>
                </a:solidFill>
                <a:latin typeface="Times New Roman" panose="02020603050405020304" pitchFamily="18" charset="0"/>
                <a:ea typeface="Times New Roman" panose="02020603050405020304" pitchFamily="18" charset="0"/>
              </a:rPr>
              <a:t>КУ</a:t>
            </a:r>
            <a:r>
              <a:rPr lang="ru-RU" sz="1800" dirty="0">
                <a:solidFill>
                  <a:srgbClr val="22272F"/>
                </a:solidFill>
                <a:effectLst/>
                <a:latin typeface="Times New Roman" panose="02020603050405020304" pitchFamily="18" charset="0"/>
                <a:ea typeface="Times New Roman" panose="02020603050405020304" pitchFamily="18" charset="0"/>
              </a:rPr>
              <a:t>, централизованные в Казначействе, обязаны внедрят новшества </a:t>
            </a:r>
            <a:r>
              <a:rPr lang="ru-RU" sz="1800" b="1" dirty="0">
                <a:solidFill>
                  <a:srgbClr val="22272F"/>
                </a:solidFill>
                <a:effectLst/>
                <a:latin typeface="Times New Roman" panose="02020603050405020304" pitchFamily="18" charset="0"/>
                <a:ea typeface="Times New Roman" panose="02020603050405020304" pitchFamily="18" charset="0"/>
              </a:rPr>
              <a:t>с 1 января 2025</a:t>
            </a:r>
            <a:r>
              <a:rPr lang="ru-RU" sz="1800" dirty="0">
                <a:solidFill>
                  <a:srgbClr val="22272F"/>
                </a:solidFill>
                <a:effectLst/>
                <a:latin typeface="Times New Roman" panose="02020603050405020304" pitchFamily="18" charset="0"/>
                <a:ea typeface="Times New Roman" panose="02020603050405020304" pitchFamily="18" charset="0"/>
              </a:rPr>
              <a:t> года, остальные учреждения - </a:t>
            </a:r>
            <a:r>
              <a:rPr lang="ru-RU" sz="1800" b="1" dirty="0">
                <a:solidFill>
                  <a:srgbClr val="22272F"/>
                </a:solidFill>
                <a:effectLst/>
                <a:latin typeface="Times New Roman" panose="02020603050405020304" pitchFamily="18" charset="0"/>
                <a:ea typeface="Times New Roman" panose="02020603050405020304" pitchFamily="18" charset="0"/>
              </a:rPr>
              <a:t>с 1 января 2026 года</a:t>
            </a:r>
            <a:r>
              <a:rPr lang="ru-RU" sz="1800" dirty="0">
                <a:solidFill>
                  <a:srgbClr val="22272F"/>
                </a:solidFill>
                <a:effectLst/>
                <a:latin typeface="Times New Roman" panose="02020603050405020304" pitchFamily="18" charset="0"/>
                <a:ea typeface="Times New Roman" panose="02020603050405020304" pitchFamily="18" charset="0"/>
              </a:rPr>
              <a:t>, если </a:t>
            </a:r>
            <a:r>
              <a:rPr lang="ru-RU" sz="1800" b="1" dirty="0">
                <a:solidFill>
                  <a:srgbClr val="22272F"/>
                </a:solidFill>
                <a:effectLst/>
                <a:latin typeface="Times New Roman" panose="02020603050405020304" pitchFamily="18" charset="0"/>
                <a:ea typeface="Times New Roman" panose="02020603050405020304" pitchFamily="18" charset="0"/>
              </a:rPr>
              <a:t>более раннюю дату </a:t>
            </a:r>
            <a:r>
              <a:rPr lang="ru-RU" sz="1800" dirty="0">
                <a:solidFill>
                  <a:srgbClr val="22272F"/>
                </a:solidFill>
                <a:effectLst/>
                <a:latin typeface="Times New Roman" panose="02020603050405020304" pitchFamily="18" charset="0"/>
                <a:ea typeface="Times New Roman" panose="02020603050405020304" pitchFamily="18" charset="0"/>
              </a:rPr>
              <a:t>не определят своей учетной политикой</a:t>
            </a:r>
            <a:endParaRPr lang="ru-RU" dirty="0"/>
          </a:p>
        </p:txBody>
      </p:sp>
    </p:spTree>
    <p:extLst>
      <p:ext uri="{BB962C8B-B14F-4D97-AF65-F5344CB8AC3E}">
        <p14:creationId xmlns:p14="http://schemas.microsoft.com/office/powerpoint/2010/main" val="1597221903"/>
      </p:ext>
    </p:extLst>
  </p:cSld>
  <p:clrMapOvr>
    <a:masterClrMapping/>
  </p:clrMapOvr>
  <p:transition advClick="0"/>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E061319-4EF7-1D26-0A67-A61A6D420AEB}"/>
              </a:ext>
            </a:extLst>
          </p:cNvPr>
          <p:cNvSpPr>
            <a:spLocks noGrp="1"/>
          </p:cNvSpPr>
          <p:nvPr>
            <p:ph type="title"/>
          </p:nvPr>
        </p:nvSpPr>
        <p:spPr/>
        <p:txBody>
          <a:bodyPr>
            <a:normAutofit fontScale="90000"/>
          </a:bodyPr>
          <a:lstStyle/>
          <a:p>
            <a:r>
              <a:rPr lang="ru-RU" b="1" dirty="0"/>
              <a:t>О применении Акта приемки </a:t>
            </a:r>
            <a:r>
              <a:rPr lang="ru-RU" dirty="0"/>
              <a:t>товаров, работ, услуг по ф. 0510452.</a:t>
            </a:r>
            <a:br>
              <a:rPr lang="ru-RU" dirty="0"/>
            </a:br>
            <a:r>
              <a:rPr lang="ru-RU" dirty="0"/>
              <a:t>(Письмо Минфина России от 02.04.2024 № 02-07-11/29697)</a:t>
            </a:r>
            <a:br>
              <a:rPr lang="ru-RU" dirty="0"/>
            </a:br>
            <a:endParaRPr lang="ru-RU" dirty="0"/>
          </a:p>
        </p:txBody>
      </p:sp>
      <p:sp>
        <p:nvSpPr>
          <p:cNvPr id="4" name="TextBox 3">
            <a:extLst>
              <a:ext uri="{FF2B5EF4-FFF2-40B4-BE49-F238E27FC236}">
                <a16:creationId xmlns:a16="http://schemas.microsoft.com/office/drawing/2014/main" id="{97E1F978-B327-F83D-6339-1E3F6BC09735}"/>
              </a:ext>
            </a:extLst>
          </p:cNvPr>
          <p:cNvSpPr txBox="1"/>
          <p:nvPr/>
        </p:nvSpPr>
        <p:spPr>
          <a:xfrm>
            <a:off x="1452033" y="2403137"/>
            <a:ext cx="8750105" cy="2308324"/>
          </a:xfrm>
          <a:prstGeom prst="rect">
            <a:avLst/>
          </a:prstGeom>
          <a:noFill/>
        </p:spPr>
        <p:txBody>
          <a:bodyPr wrap="square">
            <a:spAutoFit/>
          </a:bodyPr>
          <a:lstStyle/>
          <a:p>
            <a:pPr marL="0" marR="0" algn="just">
              <a:spcBef>
                <a:spcPts val="0"/>
              </a:spcBef>
              <a:spcAft>
                <a:spcPts val="0"/>
              </a:spcAft>
            </a:pPr>
            <a:r>
              <a:rPr lang="ru-RU" b="0" dirty="0">
                <a:effectLst/>
              </a:rPr>
              <a:t>Первичные (сводные) учетные документы </a:t>
            </a:r>
            <a:r>
              <a:rPr lang="ru-RU" b="1" dirty="0">
                <a:effectLst/>
              </a:rPr>
              <a:t>принимаются</a:t>
            </a:r>
            <a:r>
              <a:rPr lang="ru-RU" b="0" dirty="0">
                <a:effectLst/>
              </a:rPr>
              <a:t> к бухгалтерскому </a:t>
            </a:r>
            <a:r>
              <a:rPr lang="ru-RU" b="1" dirty="0">
                <a:effectLst/>
              </a:rPr>
              <a:t>учету</a:t>
            </a:r>
            <a:r>
              <a:rPr lang="ru-RU" b="0" dirty="0">
                <a:effectLst/>
              </a:rPr>
              <a:t>, если они составлены </a:t>
            </a:r>
            <a:r>
              <a:rPr lang="ru-RU" b="1" dirty="0">
                <a:effectLst/>
              </a:rPr>
              <a:t>по унифицированным формам </a:t>
            </a:r>
            <a:r>
              <a:rPr lang="ru-RU" b="0" dirty="0">
                <a:effectLst/>
              </a:rPr>
              <a:t>документов, утвержденным согласно законодательству Российской Федерации Министерством финансов Российской Федерации (пункт 25 СГС "Концептуальные основы").</a:t>
            </a:r>
          </a:p>
          <a:p>
            <a:pPr marL="0" marR="0" algn="just">
              <a:spcBef>
                <a:spcPts val="0"/>
              </a:spcBef>
              <a:spcAft>
                <a:spcPts val="0"/>
              </a:spcAft>
            </a:pPr>
            <a:endParaRPr lang="ru-RU" dirty="0"/>
          </a:p>
          <a:p>
            <a:pPr marL="0" marR="0" algn="just">
              <a:spcBef>
                <a:spcPts val="0"/>
              </a:spcBef>
              <a:spcAft>
                <a:spcPts val="0"/>
              </a:spcAft>
            </a:pPr>
            <a:r>
              <a:rPr lang="ru-RU" b="1" dirty="0">
                <a:solidFill>
                  <a:srgbClr val="FF0000"/>
                </a:solidFill>
                <a:effectLst/>
              </a:rPr>
              <a:t>НЕ ДОПУСКАЕТСЯ </a:t>
            </a:r>
            <a:r>
              <a:rPr lang="ru-RU" b="1" dirty="0"/>
              <a:t>п</a:t>
            </a:r>
            <a:r>
              <a:rPr lang="ru-RU" dirty="0">
                <a:effectLst/>
              </a:rPr>
              <a:t>рименение</a:t>
            </a:r>
            <a:r>
              <a:rPr lang="ru-RU" b="1" dirty="0">
                <a:effectLst/>
              </a:rPr>
              <a:t> иных </a:t>
            </a:r>
            <a:r>
              <a:rPr lang="ru-RU" dirty="0">
                <a:effectLst/>
              </a:rPr>
              <a:t>форм первичных учетных документов и регистров бухгалтерского учета </a:t>
            </a:r>
            <a:r>
              <a:rPr lang="ru-RU" b="1" dirty="0">
                <a:effectLst/>
              </a:rPr>
              <a:t>при наличии утвержденных унифицированных </a:t>
            </a:r>
            <a:r>
              <a:rPr lang="ru-RU" dirty="0">
                <a:effectLst/>
              </a:rPr>
              <a:t>форм документов</a:t>
            </a:r>
            <a:r>
              <a:rPr lang="ru-RU" b="1" dirty="0">
                <a:effectLst/>
              </a:rPr>
              <a:t>. </a:t>
            </a:r>
          </a:p>
        </p:txBody>
      </p:sp>
    </p:spTree>
    <p:extLst>
      <p:ext uri="{BB962C8B-B14F-4D97-AF65-F5344CB8AC3E}">
        <p14:creationId xmlns:p14="http://schemas.microsoft.com/office/powerpoint/2010/main" val="11730713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Трансформация действующих Инструкций по учету </a:t>
            </a:r>
            <a:r>
              <a:rPr lang="ru-RU" dirty="0" smtClean="0"/>
              <a:t> и отчетности в Новые стандарты госфинансов</a:t>
            </a:r>
            <a:endParaRPr lang="ru-RU" dirty="0"/>
          </a:p>
        </p:txBody>
      </p:sp>
      <p:sp>
        <p:nvSpPr>
          <p:cNvPr id="3" name="Прямоугольник 2"/>
          <p:cNvSpPr/>
          <p:nvPr/>
        </p:nvSpPr>
        <p:spPr>
          <a:xfrm>
            <a:off x="997527" y="1014029"/>
            <a:ext cx="9434946" cy="4524315"/>
          </a:xfrm>
          <a:prstGeom prst="rect">
            <a:avLst/>
          </a:prstGeom>
        </p:spPr>
        <p:txBody>
          <a:bodyPr wrap="square">
            <a:spAutoFit/>
          </a:bodyPr>
          <a:lstStyle/>
          <a:p>
            <a:pPr marL="285750" indent="-285750">
              <a:buFont typeface="Arial" panose="020B0604020202020204" pitchFamily="34" charset="0"/>
              <a:buChar char="•"/>
            </a:pPr>
            <a:endParaRPr lang="ru-RU" dirty="0" smtClean="0"/>
          </a:p>
          <a:p>
            <a:r>
              <a:rPr lang="ru-RU" dirty="0" smtClean="0"/>
              <a:t>Проекты приказов Минфина России Об </a:t>
            </a:r>
            <a:r>
              <a:rPr lang="ru-RU" dirty="0"/>
              <a:t>утверждении федерального стандарта бухгалтерского учета государственных </a:t>
            </a:r>
            <a:r>
              <a:rPr lang="ru-RU" dirty="0" smtClean="0"/>
              <a:t>финансов: </a:t>
            </a:r>
          </a:p>
          <a:p>
            <a:pPr marL="285750" indent="-285750">
              <a:buFont typeface="Arial" panose="020B0604020202020204" pitchFamily="34" charset="0"/>
              <a:buChar char="•"/>
            </a:pPr>
            <a:r>
              <a:rPr lang="ru-RU" dirty="0"/>
              <a:t>«</a:t>
            </a:r>
            <a:r>
              <a:rPr lang="ru-RU" b="1" dirty="0"/>
              <a:t>План счетов </a:t>
            </a:r>
            <a:r>
              <a:rPr lang="ru-RU" b="1" dirty="0">
                <a:solidFill>
                  <a:srgbClr val="C00000"/>
                </a:solidFill>
              </a:rPr>
              <a:t>бюджетного </a:t>
            </a:r>
            <a:r>
              <a:rPr lang="ru-RU" b="1" dirty="0" smtClean="0">
                <a:solidFill>
                  <a:srgbClr val="C00000"/>
                </a:solidFill>
              </a:rPr>
              <a:t>учета</a:t>
            </a:r>
            <a:r>
              <a:rPr lang="ru-RU" dirty="0" smtClean="0"/>
              <a:t>» ID проекта 04/15/08-24/00149612 Дата создания 06.08.2024;</a:t>
            </a:r>
            <a:endParaRPr lang="ru-RU" dirty="0"/>
          </a:p>
          <a:p>
            <a:pPr marL="285750" indent="-285750">
              <a:buFont typeface="Arial" panose="020B0604020202020204" pitchFamily="34" charset="0"/>
              <a:buChar char="•"/>
            </a:pPr>
            <a:r>
              <a:rPr lang="ru-RU" dirty="0" smtClean="0"/>
              <a:t>«</a:t>
            </a:r>
            <a:r>
              <a:rPr lang="ru-RU" b="1" dirty="0"/>
              <a:t>План счетов бухгалтерского учета </a:t>
            </a:r>
            <a:r>
              <a:rPr lang="ru-RU" b="1" dirty="0">
                <a:solidFill>
                  <a:srgbClr val="C00000"/>
                </a:solidFill>
              </a:rPr>
              <a:t>бюджетных и автономных </a:t>
            </a:r>
            <a:r>
              <a:rPr lang="ru-RU" b="1" dirty="0" smtClean="0">
                <a:solidFill>
                  <a:srgbClr val="C00000"/>
                </a:solidFill>
              </a:rPr>
              <a:t>учреждений</a:t>
            </a:r>
            <a:r>
              <a:rPr lang="ru-RU" dirty="0" smtClean="0"/>
              <a:t>» ID проекта 04/15/08-24/00149613</a:t>
            </a:r>
            <a:r>
              <a:rPr lang="ru-RU" dirty="0"/>
              <a:t> </a:t>
            </a:r>
            <a:r>
              <a:rPr lang="ru-RU" dirty="0" smtClean="0"/>
              <a:t>Дата создания 06.08.2024;</a:t>
            </a:r>
          </a:p>
          <a:p>
            <a:endParaRPr lang="ru-RU" dirty="0" smtClean="0"/>
          </a:p>
          <a:p>
            <a:pPr marL="285750" indent="-285750">
              <a:buFont typeface="Arial" panose="020B0604020202020204" pitchFamily="34" charset="0"/>
              <a:buChar char="•"/>
            </a:pPr>
            <a:r>
              <a:rPr lang="ru-RU" dirty="0" smtClean="0"/>
              <a:t>«</a:t>
            </a:r>
            <a:r>
              <a:rPr lang="ru-RU" b="1" dirty="0"/>
              <a:t>Порядок составления, представления </a:t>
            </a:r>
            <a:r>
              <a:rPr lang="ru-RU" b="1" dirty="0">
                <a:solidFill>
                  <a:srgbClr val="C00000"/>
                </a:solidFill>
              </a:rPr>
              <a:t>бюджетной отчетности организаций бюджетной сферы</a:t>
            </a:r>
            <a:r>
              <a:rPr lang="ru-RU" dirty="0"/>
              <a:t>» ID проекта </a:t>
            </a:r>
            <a:r>
              <a:rPr lang="ru-RU" dirty="0" smtClean="0"/>
              <a:t>04/15/09-24/00150619 </a:t>
            </a:r>
            <a:r>
              <a:rPr lang="ru-RU" dirty="0"/>
              <a:t>Дата создания </a:t>
            </a:r>
            <a:r>
              <a:rPr lang="ru-RU" dirty="0" smtClean="0"/>
              <a:t>10.09.2024;</a:t>
            </a:r>
          </a:p>
          <a:p>
            <a:endParaRPr lang="ru-RU" dirty="0"/>
          </a:p>
          <a:p>
            <a:pPr marL="285750" indent="-285750">
              <a:buFont typeface="Arial" panose="020B0604020202020204" pitchFamily="34" charset="0"/>
              <a:buChar char="•"/>
            </a:pPr>
            <a:r>
              <a:rPr lang="ru-RU" dirty="0" smtClean="0"/>
              <a:t>«</a:t>
            </a:r>
            <a:r>
              <a:rPr lang="ru-RU" b="1" dirty="0"/>
              <a:t>Порядок составления, представления бухгалтерской (финансовой) отчетности государственных (муниципальных) </a:t>
            </a:r>
            <a:r>
              <a:rPr lang="ru-RU" b="1" dirty="0">
                <a:solidFill>
                  <a:srgbClr val="C00000"/>
                </a:solidFill>
              </a:rPr>
              <a:t>бюджетных и автономных учреждений</a:t>
            </a:r>
            <a:r>
              <a:rPr lang="ru-RU" dirty="0" smtClean="0"/>
              <a:t>» ID проекта 04/15/09-24/00150618 Дата создания 09.09.2024</a:t>
            </a:r>
          </a:p>
          <a:p>
            <a:pPr marL="285750" indent="-285750">
              <a:buFont typeface="Arial" panose="020B0604020202020204" pitchFamily="34" charset="0"/>
              <a:buChar char="•"/>
            </a:pPr>
            <a:endParaRPr lang="ru-RU" dirty="0" smtClean="0"/>
          </a:p>
          <a:p>
            <a:pPr marL="285750" indent="-285750">
              <a:buFont typeface="Arial" panose="020B0604020202020204" pitchFamily="34" charset="0"/>
              <a:buChar char="•"/>
            </a:pPr>
            <a:r>
              <a:rPr lang="ru-RU" dirty="0" smtClean="0"/>
              <a:t>«</a:t>
            </a:r>
            <a:r>
              <a:rPr lang="ru-RU" b="1" dirty="0">
                <a:solidFill>
                  <a:srgbClr val="C00000"/>
                </a:solidFill>
              </a:rPr>
              <a:t>Внутренний контроль</a:t>
            </a:r>
            <a:r>
              <a:rPr lang="ru-RU" dirty="0"/>
              <a:t>» ID проекта </a:t>
            </a:r>
            <a:r>
              <a:rPr lang="ru-RU" dirty="0" smtClean="0"/>
              <a:t>04/15/09-24/00150617 </a:t>
            </a:r>
            <a:r>
              <a:rPr lang="ru-RU" dirty="0"/>
              <a:t>Дата создания 09.09.2024</a:t>
            </a:r>
          </a:p>
        </p:txBody>
      </p:sp>
    </p:spTree>
    <p:extLst>
      <p:ext uri="{BB962C8B-B14F-4D97-AF65-F5344CB8AC3E}">
        <p14:creationId xmlns:p14="http://schemas.microsoft.com/office/powerpoint/2010/main" val="24694702"/>
      </p:ext>
    </p:extLst>
  </p:cSld>
  <p:clrMapOvr>
    <a:masterClrMapping/>
  </p:clrMapOvr>
  <p:transition advClick="0"/>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7105889"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a:solidFill>
                  <a:schemeClr val="bg1"/>
                </a:solidFill>
                <a:latin typeface="Segoe UI Light" panose="020B0502040204020203" pitchFamily="34" charset="0"/>
                <a:cs typeface="Segoe UI Light" panose="020B0502040204020203" pitchFamily="34" charset="0"/>
              </a:rPr>
              <a:t>4. Требования федеральных стандартов и акценты формирования бухгалтерской отчетности, в т.ч. за 9 мес. и 2024 год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785191" y="4291894"/>
            <a:ext cx="9856304" cy="369332"/>
          </a:xfrm>
          <a:prstGeom prst="rect">
            <a:avLst/>
          </a:prstGeom>
          <a:noFill/>
        </p:spPr>
        <p:txBody>
          <a:bodyPr wrap="square">
            <a:spAutoFit/>
          </a:bodyPr>
          <a:lstStyle/>
          <a:p>
            <a:r>
              <a:rPr lang="ru-RU" dirty="0" smtClean="0"/>
              <a:t>Риски </a:t>
            </a:r>
            <a:endParaRPr lang="ru-RU" dirty="0"/>
          </a:p>
        </p:txBody>
      </p:sp>
    </p:spTree>
    <p:extLst>
      <p:ext uri="{BB962C8B-B14F-4D97-AF65-F5344CB8AC3E}">
        <p14:creationId xmlns:p14="http://schemas.microsoft.com/office/powerpoint/2010/main" val="2125421960"/>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FE9A0DB-C666-9FA2-0B60-A8F3D8F6FDC7}"/>
              </a:ext>
            </a:extLst>
          </p:cNvPr>
          <p:cNvSpPr>
            <a:spLocks noGrp="1"/>
          </p:cNvSpPr>
          <p:nvPr>
            <p:ph type="title"/>
          </p:nvPr>
        </p:nvSpPr>
        <p:spPr/>
        <p:txBody>
          <a:bodyPr/>
          <a:lstStyle/>
          <a:p>
            <a:pPr algn="l"/>
            <a:r>
              <a:rPr lang="ru-RU" dirty="0"/>
              <a:t>Пояснительные записки: + </a:t>
            </a:r>
            <a:r>
              <a:rPr lang="ru-RU" dirty="0" smtClean="0"/>
              <a:t> </a:t>
            </a:r>
            <a:r>
              <a:rPr lang="ru-RU" dirty="0"/>
              <a:t>таблицы</a:t>
            </a:r>
          </a:p>
        </p:txBody>
      </p:sp>
      <p:graphicFrame>
        <p:nvGraphicFramePr>
          <p:cNvPr id="5" name="Таблица 4">
            <a:extLst>
              <a:ext uri="{FF2B5EF4-FFF2-40B4-BE49-F238E27FC236}">
                <a16:creationId xmlns:a16="http://schemas.microsoft.com/office/drawing/2014/main" id="{48CA5049-32A6-3A26-00A2-C31076BF2981}"/>
              </a:ext>
            </a:extLst>
          </p:cNvPr>
          <p:cNvGraphicFramePr>
            <a:graphicFrameLocks noGrp="1"/>
          </p:cNvGraphicFramePr>
          <p:nvPr>
            <p:extLst>
              <p:ext uri="{D42A27DB-BD31-4B8C-83A1-F6EECF244321}">
                <p14:modId xmlns:p14="http://schemas.microsoft.com/office/powerpoint/2010/main" val="540108089"/>
              </p:ext>
            </p:extLst>
          </p:nvPr>
        </p:nvGraphicFramePr>
        <p:xfrm>
          <a:off x="1007166" y="1340289"/>
          <a:ext cx="9236764" cy="3606043"/>
        </p:xfrm>
        <a:graphic>
          <a:graphicData uri="http://schemas.openxmlformats.org/drawingml/2006/table">
            <a:tbl>
              <a:tblPr firstRow="1" firstCol="1" bandRow="1">
                <a:tableStyleId>{5C22544A-7EE6-4342-B048-85BDC9FD1C3A}</a:tableStyleId>
              </a:tblPr>
              <a:tblGrid>
                <a:gridCol w="6257453">
                  <a:extLst>
                    <a:ext uri="{9D8B030D-6E8A-4147-A177-3AD203B41FA5}">
                      <a16:colId xmlns:a16="http://schemas.microsoft.com/office/drawing/2014/main" val="2659559041"/>
                    </a:ext>
                  </a:extLst>
                </a:gridCol>
                <a:gridCol w="1563361">
                  <a:extLst>
                    <a:ext uri="{9D8B030D-6E8A-4147-A177-3AD203B41FA5}">
                      <a16:colId xmlns:a16="http://schemas.microsoft.com/office/drawing/2014/main" val="1830233818"/>
                    </a:ext>
                  </a:extLst>
                </a:gridCol>
                <a:gridCol w="1415950">
                  <a:extLst>
                    <a:ext uri="{9D8B030D-6E8A-4147-A177-3AD203B41FA5}">
                      <a16:colId xmlns:a16="http://schemas.microsoft.com/office/drawing/2014/main" val="2677605655"/>
                    </a:ext>
                  </a:extLst>
                </a:gridCol>
              </a:tblGrid>
              <a:tr h="812129">
                <a:tc>
                  <a:txBody>
                    <a:bodyPr/>
                    <a:lstStyle/>
                    <a:p>
                      <a:pPr algn="ctr">
                        <a:lnSpc>
                          <a:spcPct val="107000"/>
                        </a:lnSpc>
                        <a:spcAft>
                          <a:spcPts val="800"/>
                        </a:spcAft>
                      </a:pPr>
                      <a:r>
                        <a:rPr lang="ru-RU" sz="2000" dirty="0">
                          <a:effectLst/>
                        </a:rPr>
                        <a:t>Пояснительная записка: Разделы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ф. 0503760</a:t>
                      </a:r>
                    </a:p>
                    <a:p>
                      <a:pPr algn="ctr">
                        <a:lnSpc>
                          <a:spcPct val="107000"/>
                        </a:lnSpc>
                        <a:spcAft>
                          <a:spcPts val="80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АУБУ</a:t>
                      </a:r>
                    </a:p>
                  </a:txBody>
                  <a:tcPr marL="68580" marR="68580" marT="0" marB="0"/>
                </a:tc>
                <a:tc>
                  <a:txBody>
                    <a:bodyPr/>
                    <a:lstStyle/>
                    <a:p>
                      <a:pPr algn="ctr">
                        <a:lnSpc>
                          <a:spcPct val="107000"/>
                        </a:lnSpc>
                        <a:spcAft>
                          <a:spcPts val="800"/>
                        </a:spcAft>
                      </a:pPr>
                      <a:r>
                        <a:rPr lang="ru-RU" sz="2000" dirty="0">
                          <a:effectLst/>
                        </a:rPr>
                        <a:t>ф. 0503160</a:t>
                      </a:r>
                    </a:p>
                    <a:p>
                      <a:pPr algn="ctr">
                        <a:lnSpc>
                          <a:spcPct val="107000"/>
                        </a:lnSpc>
                        <a:spcAft>
                          <a:spcPts val="800"/>
                        </a:spcAft>
                      </a:pPr>
                      <a:r>
                        <a:rPr lang="ru-RU" sz="2000" dirty="0">
                          <a:effectLst/>
                          <a:latin typeface="Calibri" panose="020F0502020204030204" pitchFamily="34" charset="0"/>
                          <a:ea typeface="Calibri" panose="020F0502020204030204" pitchFamily="34" charset="0"/>
                          <a:cs typeface="Times New Roman" panose="02020603050405020304" pitchFamily="18" charset="0"/>
                        </a:rPr>
                        <a:t>КУ</a:t>
                      </a:r>
                    </a:p>
                  </a:txBody>
                  <a:tcPr marL="68580" marR="68580" marT="0" marB="0"/>
                </a:tc>
                <a:extLst>
                  <a:ext uri="{0D108BD9-81ED-4DB2-BD59-A6C34878D82A}">
                    <a16:rowId xmlns:a16="http://schemas.microsoft.com/office/drawing/2014/main" val="428795690"/>
                  </a:ext>
                </a:extLst>
              </a:tr>
              <a:tr h="396006">
                <a:tc>
                  <a:txBody>
                    <a:bodyPr/>
                    <a:lstStyle/>
                    <a:p>
                      <a:pPr marL="0" lvl="0" indent="0" algn="just">
                        <a:lnSpc>
                          <a:spcPct val="107000"/>
                        </a:lnSpc>
                        <a:spcAft>
                          <a:spcPts val="800"/>
                        </a:spcAft>
                        <a:buFont typeface="+mj-lt"/>
                        <a:buNone/>
                      </a:pPr>
                      <a:r>
                        <a:rPr lang="ru-RU" sz="2000" dirty="0">
                          <a:solidFill>
                            <a:schemeClr val="accent3">
                              <a:lumMod val="75000"/>
                            </a:schemeClr>
                          </a:solidFill>
                          <a:effectLst/>
                        </a:rPr>
                        <a:t>1. Сведения об организационной структуре </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800"/>
                        </a:spcAft>
                      </a:pPr>
                      <a:r>
                        <a:rPr lang="ru-RU" sz="2000" dirty="0">
                          <a:solidFill>
                            <a:schemeClr val="accent3">
                              <a:lumMod val="75000"/>
                            </a:schemeClr>
                          </a:solidFill>
                          <a:effectLst/>
                        </a:rPr>
                        <a:t>табл. 7</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800"/>
                        </a:spcAft>
                      </a:pPr>
                      <a:r>
                        <a:rPr lang="ru-RU" sz="2000" dirty="0">
                          <a:solidFill>
                            <a:schemeClr val="accent3">
                              <a:lumMod val="75000"/>
                            </a:schemeClr>
                          </a:solidFill>
                          <a:effectLst/>
                        </a:rPr>
                        <a:t>табл. 11</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4088022755"/>
                  </a:ext>
                </a:extLst>
              </a:tr>
              <a:tr h="396006">
                <a:tc>
                  <a:txBody>
                    <a:bodyPr/>
                    <a:lstStyle/>
                    <a:p>
                      <a:pPr marL="0" lvl="0" indent="0" algn="just">
                        <a:lnSpc>
                          <a:spcPct val="107000"/>
                        </a:lnSpc>
                        <a:spcAft>
                          <a:spcPts val="800"/>
                        </a:spcAft>
                        <a:buFont typeface="+mj-lt"/>
                        <a:buNone/>
                      </a:pPr>
                      <a:r>
                        <a:rPr lang="ru-RU" sz="2000" dirty="0">
                          <a:solidFill>
                            <a:schemeClr val="accent3">
                              <a:lumMod val="75000"/>
                            </a:schemeClr>
                          </a:solidFill>
                          <a:effectLst/>
                        </a:rPr>
                        <a:t>2. Сведения о результатах деятельности </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800"/>
                        </a:spcAft>
                      </a:pPr>
                      <a:r>
                        <a:rPr lang="ru-RU" sz="2000" dirty="0">
                          <a:solidFill>
                            <a:schemeClr val="accent3">
                              <a:lumMod val="75000"/>
                            </a:schemeClr>
                          </a:solidFill>
                          <a:effectLst/>
                        </a:rPr>
                        <a:t>табл.8</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tc>
                  <a:txBody>
                    <a:bodyPr/>
                    <a:lstStyle/>
                    <a:p>
                      <a:pPr algn="ctr">
                        <a:lnSpc>
                          <a:spcPct val="107000"/>
                        </a:lnSpc>
                        <a:spcAft>
                          <a:spcPts val="800"/>
                        </a:spcAft>
                      </a:pPr>
                      <a:r>
                        <a:rPr lang="ru-RU" sz="2000" dirty="0">
                          <a:solidFill>
                            <a:schemeClr val="accent3">
                              <a:lumMod val="75000"/>
                            </a:schemeClr>
                          </a:solidFill>
                          <a:effectLst/>
                        </a:rPr>
                        <a:t>табл.12</a:t>
                      </a:r>
                      <a:endParaRPr lang="ru-RU" sz="2000" dirty="0">
                        <a:solidFill>
                          <a:schemeClr val="accent3">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chemeClr val="accent3">
                        <a:lumMod val="20000"/>
                        <a:lumOff val="80000"/>
                      </a:schemeClr>
                    </a:solidFill>
                  </a:tcPr>
                </a:tc>
                <a:extLst>
                  <a:ext uri="{0D108BD9-81ED-4DB2-BD59-A6C34878D82A}">
                    <a16:rowId xmlns:a16="http://schemas.microsoft.com/office/drawing/2014/main" val="226374487"/>
                  </a:ext>
                </a:extLst>
              </a:tr>
              <a:tr h="396006">
                <a:tc>
                  <a:txBody>
                    <a:bodyPr/>
                    <a:lstStyle/>
                    <a:p>
                      <a:pPr marL="0" lvl="0" indent="0" algn="just">
                        <a:lnSpc>
                          <a:spcPct val="107000"/>
                        </a:lnSpc>
                        <a:spcAft>
                          <a:spcPts val="800"/>
                        </a:spcAft>
                        <a:buFont typeface="+mj-lt"/>
                        <a:buNone/>
                      </a:pPr>
                      <a:r>
                        <a:rPr lang="ru-RU" sz="2000" dirty="0">
                          <a:effectLst/>
                        </a:rPr>
                        <a:t>3. Анализ отчета об исполнении плана/бюджета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табл.9</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табл.13</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2828896"/>
                  </a:ext>
                </a:extLst>
              </a:tr>
              <a:tr h="396006">
                <a:tc>
                  <a:txBody>
                    <a:bodyPr/>
                    <a:lstStyle/>
                    <a:p>
                      <a:pPr marL="0" lvl="0" indent="0" algn="just">
                        <a:lnSpc>
                          <a:spcPct val="107000"/>
                        </a:lnSpc>
                        <a:spcAft>
                          <a:spcPts val="800"/>
                        </a:spcAft>
                        <a:buFont typeface="+mj-lt"/>
                        <a:buNone/>
                      </a:pPr>
                      <a:r>
                        <a:rPr lang="ru-RU" sz="2000" dirty="0">
                          <a:effectLst/>
                        </a:rPr>
                        <a:t>4. Анализ показателей отчетности  </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табл.10</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табл.14</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432264032"/>
                  </a:ext>
                </a:extLst>
              </a:tr>
              <a:tr h="813884">
                <a:tc>
                  <a:txBody>
                    <a:bodyPr/>
                    <a:lstStyle/>
                    <a:p>
                      <a:pPr marL="0" lvl="0" indent="0" algn="just">
                        <a:lnSpc>
                          <a:spcPct val="107000"/>
                        </a:lnSpc>
                        <a:spcAft>
                          <a:spcPts val="800"/>
                        </a:spcAft>
                        <a:buFont typeface="+mj-lt"/>
                        <a:buNone/>
                      </a:pPr>
                      <a:r>
                        <a:rPr lang="ru-RU" sz="2000" dirty="0">
                          <a:effectLst/>
                        </a:rPr>
                        <a:t>5. Причины увеличения просроченной задолженности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табл.11</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dirty="0">
                          <a:effectLst/>
                        </a:rPr>
                        <a:t>табл.15</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281109328"/>
                  </a:ext>
                </a:extLst>
              </a:tr>
              <a:tr h="396006">
                <a:tc>
                  <a:txBody>
                    <a:bodyPr/>
                    <a:lstStyle/>
                    <a:p>
                      <a:pPr marL="0" lvl="0" indent="0" algn="just">
                        <a:lnSpc>
                          <a:spcPct val="107000"/>
                        </a:lnSpc>
                        <a:spcAft>
                          <a:spcPts val="800"/>
                        </a:spcAft>
                        <a:buFont typeface="+mj-lt"/>
                        <a:buNone/>
                      </a:pPr>
                      <a:r>
                        <a:rPr lang="ru-RU" sz="2000" dirty="0">
                          <a:effectLst/>
                        </a:rPr>
                        <a:t>6. Прочие вопросы деятельности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b="1" dirty="0">
                          <a:solidFill>
                            <a:srgbClr val="C00000"/>
                          </a:solidFill>
                          <a:effectLst/>
                        </a:rPr>
                        <a:t>табл.12</a:t>
                      </a:r>
                      <a:endParaRPr lang="ru-RU" sz="2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800"/>
                        </a:spcAft>
                      </a:pPr>
                      <a:r>
                        <a:rPr lang="ru-RU" sz="2000" b="1" dirty="0">
                          <a:solidFill>
                            <a:srgbClr val="C00000"/>
                          </a:solidFill>
                          <a:effectLst/>
                        </a:rPr>
                        <a:t>табл.16</a:t>
                      </a:r>
                      <a:endParaRPr lang="ru-RU" sz="20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92108595"/>
                  </a:ext>
                </a:extLst>
              </a:tr>
            </a:tbl>
          </a:graphicData>
        </a:graphic>
      </p:graphicFrame>
      <p:sp>
        <p:nvSpPr>
          <p:cNvPr id="7" name="TextBox 6">
            <a:extLst>
              <a:ext uri="{FF2B5EF4-FFF2-40B4-BE49-F238E27FC236}">
                <a16:creationId xmlns:a16="http://schemas.microsoft.com/office/drawing/2014/main" id="{20E77A33-03F2-AEF2-941E-4850B760F435}"/>
              </a:ext>
            </a:extLst>
          </p:cNvPr>
          <p:cNvSpPr txBox="1"/>
          <p:nvPr/>
        </p:nvSpPr>
        <p:spPr>
          <a:xfrm>
            <a:off x="1007166" y="5244494"/>
            <a:ext cx="9236764" cy="646331"/>
          </a:xfrm>
          <a:prstGeom prst="rect">
            <a:avLst/>
          </a:prstGeom>
          <a:noFill/>
        </p:spPr>
        <p:txBody>
          <a:bodyPr wrap="square">
            <a:spAutoFit/>
          </a:bodyPr>
          <a:lstStyle/>
          <a:p>
            <a:r>
              <a:rPr lang="ru-RU" dirty="0"/>
              <a:t>Теперь вся «иная» информация (коды, причины и др.) подлежит отражению не в текстовой части, а в новых таблицах по соответствующим разделам</a:t>
            </a:r>
          </a:p>
        </p:txBody>
      </p:sp>
      <p:sp>
        <p:nvSpPr>
          <p:cNvPr id="3" name="Прямоугольник 2"/>
          <p:cNvSpPr/>
          <p:nvPr/>
        </p:nvSpPr>
        <p:spPr>
          <a:xfrm>
            <a:off x="1007166" y="544877"/>
            <a:ext cx="8635598" cy="369332"/>
          </a:xfrm>
          <a:prstGeom prst="rect">
            <a:avLst/>
          </a:prstGeom>
        </p:spPr>
        <p:txBody>
          <a:bodyPr wrap="square">
            <a:spAutoFit/>
          </a:bodyPr>
          <a:lstStyle/>
          <a:p>
            <a:r>
              <a:rPr lang="ru-RU" b="1" dirty="0" smtClean="0">
                <a:solidFill>
                  <a:srgbClr val="FF0000"/>
                </a:solidFill>
                <a:latin typeface="Times New Roman" panose="02020603050405020304" pitchFamily="18" charset="0"/>
                <a:ea typeface="Times New Roman" panose="02020603050405020304" pitchFamily="18" charset="0"/>
              </a:rPr>
              <a:t>Таблицы </a:t>
            </a:r>
            <a:r>
              <a:rPr lang="ru-RU" b="1" dirty="0">
                <a:solidFill>
                  <a:srgbClr val="FF0000"/>
                </a:solidFill>
                <a:latin typeface="Times New Roman" panose="02020603050405020304" pitchFamily="18" charset="0"/>
                <a:ea typeface="Times New Roman" panose="02020603050405020304" pitchFamily="18" charset="0"/>
              </a:rPr>
              <a:t>из состава Пояснительной записки тоже являются формой отчетности.</a:t>
            </a:r>
            <a:endParaRPr lang="ru-RU" b="1" dirty="0">
              <a:solidFill>
                <a:srgbClr val="FF0000"/>
              </a:solidFill>
            </a:endParaRPr>
          </a:p>
        </p:txBody>
      </p:sp>
    </p:spTree>
    <p:extLst>
      <p:ext uri="{BB962C8B-B14F-4D97-AF65-F5344CB8AC3E}">
        <p14:creationId xmlns:p14="http://schemas.microsoft.com/office/powerpoint/2010/main" val="2150429828"/>
      </p:ext>
    </p:extLst>
  </p:cSld>
  <p:clrMapOvr>
    <a:masterClrMapping/>
  </p:clrMapOvr>
  <p:transition advClick="0"/>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Пояснительные записки: + </a:t>
            </a:r>
            <a:r>
              <a:rPr lang="ru-RU" dirty="0" smtClean="0"/>
              <a:t>таблицы</a:t>
            </a:r>
            <a:endParaRPr lang="ru-RU" dirty="0"/>
          </a:p>
        </p:txBody>
      </p:sp>
      <p:sp>
        <p:nvSpPr>
          <p:cNvPr id="3" name="Прямоугольник 2"/>
          <p:cNvSpPr/>
          <p:nvPr/>
        </p:nvSpPr>
        <p:spPr>
          <a:xfrm>
            <a:off x="1565564" y="1302585"/>
            <a:ext cx="8645236" cy="3169970"/>
          </a:xfrm>
          <a:prstGeom prst="rect">
            <a:avLst/>
          </a:prstGeom>
        </p:spPr>
        <p:txBody>
          <a:bodyPr wrap="square">
            <a:spAutoFit/>
          </a:bodyPr>
          <a:lstStyle/>
          <a:p>
            <a:pPr>
              <a:lnSpc>
                <a:spcPct val="107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П</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ри </a:t>
            </a:r>
            <a:r>
              <a:rPr lang="ru-RU" dirty="0">
                <a:latin typeface="Times New Roman" panose="02020603050405020304" pitchFamily="18" charset="0"/>
                <a:ea typeface="Times New Roman" panose="02020603050405020304" pitchFamily="18" charset="0"/>
                <a:cs typeface="Times New Roman" panose="02020603050405020304" pitchFamily="18" charset="0"/>
              </a:rPr>
              <a:t>формировании </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квартальной отчетности</a:t>
            </a:r>
            <a:r>
              <a:rPr lang="ru-RU" dirty="0">
                <a:latin typeface="Times New Roman" panose="02020603050405020304" pitchFamily="18" charset="0"/>
                <a:ea typeface="Times New Roman" panose="02020603050405020304" pitchFamily="18" charset="0"/>
                <a:cs typeface="Times New Roman" panose="02020603050405020304" pitchFamily="18" charset="0"/>
              </a:rPr>
              <a:t>, если все показатели, предусмотренные таблицами,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не имеют текстовых или числовых значений</a:t>
            </a:r>
            <a:r>
              <a:rPr lang="ru-RU"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latin typeface="Times New Roman" panose="02020603050405020304" pitchFamily="18" charset="0"/>
                <a:ea typeface="Times New Roman" panose="02020603050405020304" pitchFamily="18" charset="0"/>
                <a:cs typeface="Times New Roman" panose="02020603050405020304" pitchFamily="18" charset="0"/>
              </a:rPr>
              <a:t>ПБС </a:t>
            </a:r>
            <a:r>
              <a:rPr lang="ru-RU" dirty="0">
                <a:latin typeface="Times New Roman" panose="02020603050405020304" pitchFamily="18" charset="0"/>
                <a:ea typeface="Times New Roman" panose="02020603050405020304" pitchFamily="18" charset="0"/>
                <a:cs typeface="Times New Roman" panose="02020603050405020304" pitchFamily="18" charset="0"/>
              </a:rPr>
              <a:t>в строку 040 </a:t>
            </a:r>
            <a:r>
              <a:rPr lang="ru-RU" b="1" dirty="0">
                <a:latin typeface="Times New Roman" panose="02020603050405020304" pitchFamily="18" charset="0"/>
                <a:ea typeface="Times New Roman" panose="02020603050405020304" pitchFamily="18" charset="0"/>
                <a:cs typeface="Times New Roman" panose="02020603050405020304" pitchFamily="18" charset="0"/>
              </a:rPr>
              <a:t>Таблицы N 16 </a:t>
            </a:r>
            <a:r>
              <a:rPr lang="ru-RU" dirty="0">
                <a:latin typeface="Times New Roman" panose="02020603050405020304" pitchFamily="18" charset="0"/>
                <a:ea typeface="Times New Roman" panose="02020603050405020304" pitchFamily="18" charset="0"/>
                <a:cs typeface="Times New Roman" panose="02020603050405020304" pitchFamily="18" charset="0"/>
              </a:rPr>
              <a:t>следует включать Таблицы N 13, N 14, N 15;</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latin typeface="Times New Roman" panose="02020603050405020304" pitchFamily="18" charset="0"/>
                <a:ea typeface="Times New Roman" panose="02020603050405020304" pitchFamily="18" charset="0"/>
                <a:cs typeface="Times New Roman" panose="02020603050405020304" pitchFamily="18" charset="0"/>
              </a:rPr>
              <a:t>АУ/БУ</a:t>
            </a:r>
            <a:r>
              <a:rPr lang="ru-RU" dirty="0">
                <a:latin typeface="Times New Roman" panose="02020603050405020304" pitchFamily="18" charset="0"/>
                <a:ea typeface="Times New Roman" panose="02020603050405020304" pitchFamily="18" charset="0"/>
                <a:cs typeface="Times New Roman" panose="02020603050405020304" pitchFamily="18" charset="0"/>
              </a:rPr>
              <a:t> в строку 020 </a:t>
            </a:r>
            <a:r>
              <a:rPr lang="ru-RU" b="1" dirty="0">
                <a:latin typeface="Times New Roman" panose="02020603050405020304" pitchFamily="18" charset="0"/>
                <a:ea typeface="Times New Roman" panose="02020603050405020304" pitchFamily="18" charset="0"/>
                <a:cs typeface="Times New Roman" panose="02020603050405020304" pitchFamily="18" charset="0"/>
              </a:rPr>
              <a:t>Таблицы N 12 </a:t>
            </a:r>
            <a:r>
              <a:rPr lang="ru-RU" dirty="0">
                <a:latin typeface="Times New Roman" panose="02020603050405020304" pitchFamily="18" charset="0"/>
                <a:ea typeface="Times New Roman" panose="02020603050405020304" pitchFamily="18" charset="0"/>
                <a:cs typeface="Times New Roman" panose="02020603050405020304" pitchFamily="18" charset="0"/>
              </a:rPr>
              <a:t>необходимо включать Таблицы N 9, N 10, N 11.</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ct val="107000"/>
              </a:lnSpc>
              <a:spcAft>
                <a:spcPts val="800"/>
              </a:spcAft>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ВАЖНО: </a:t>
            </a:r>
            <a:r>
              <a:rPr lang="ru-RU" dirty="0">
                <a:latin typeface="Times New Roman" panose="02020603050405020304" pitchFamily="18" charset="0"/>
                <a:ea typeface="Times New Roman" panose="02020603050405020304" pitchFamily="18" charset="0"/>
                <a:cs typeface="Times New Roman" panose="02020603050405020304" pitchFamily="18" charset="0"/>
              </a:rPr>
              <a:t>поскольку </a:t>
            </a:r>
            <a:r>
              <a:rPr lang="ru-RU" b="1" dirty="0">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для </a:t>
            </a:r>
            <a:r>
              <a:rPr lang="ru-RU" b="1" dirty="0" smtClean="0">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Таблицы 11 (АУБУ), 15 (КУ) </a:t>
            </a:r>
            <a:r>
              <a:rPr lang="ru-RU" b="1" dirty="0">
                <a:highlight>
                  <a:srgbClr val="FFFF00"/>
                </a:highlight>
                <a:latin typeface="Times New Roman" panose="02020603050405020304" pitchFamily="18" charset="0"/>
                <a:ea typeface="Times New Roman" panose="02020603050405020304" pitchFamily="18" charset="0"/>
                <a:cs typeface="Times New Roman" panose="02020603050405020304" pitchFamily="18" charset="0"/>
              </a:rPr>
              <a:t>"Причины увеличения просроченной задолженности" установлена конкретная периодичность ее формирования, включать ее в перечень "пустых" форм следует при формировании квартальной отчетности на 1 июля и 1 октября.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565564" y="4779179"/>
            <a:ext cx="8894618" cy="646331"/>
          </a:xfrm>
          <a:prstGeom prst="rect">
            <a:avLst/>
          </a:prstGeom>
        </p:spPr>
        <p:txBody>
          <a:bodyPr wrap="square">
            <a:spAutoFit/>
          </a:bodyPr>
          <a:lstStyle/>
          <a:p>
            <a:r>
              <a:rPr lang="ru-RU" dirty="0" smtClean="0">
                <a:latin typeface="Times New Roman" panose="02020603050405020304" pitchFamily="18" charset="0"/>
                <a:ea typeface="Times New Roman" panose="02020603050405020304" pitchFamily="18" charset="0"/>
              </a:rPr>
              <a:t>Таблицу </a:t>
            </a:r>
            <a:r>
              <a:rPr lang="ru-RU" dirty="0">
                <a:latin typeface="Times New Roman" panose="02020603050405020304" pitchFamily="18" charset="0"/>
                <a:ea typeface="Times New Roman" panose="02020603050405020304" pitchFamily="18" charset="0"/>
              </a:rPr>
              <a:t>"Прочие вопросы деятельности учреждения/субъекта бюджетной отчетности" в составе </a:t>
            </a:r>
            <a:r>
              <a:rPr lang="ru-RU" b="1" dirty="0">
                <a:solidFill>
                  <a:srgbClr val="C00000"/>
                </a:solidFill>
                <a:latin typeface="Times New Roman" panose="02020603050405020304" pitchFamily="18" charset="0"/>
                <a:ea typeface="Times New Roman" panose="02020603050405020304" pitchFamily="18" charset="0"/>
              </a:rPr>
              <a:t>сводной</a:t>
            </a:r>
            <a:r>
              <a:rPr lang="ru-RU" dirty="0">
                <a:latin typeface="Times New Roman" panose="02020603050405020304" pitchFamily="18" charset="0"/>
                <a:ea typeface="Times New Roman" panose="02020603050405020304" pitchFamily="18" charset="0"/>
              </a:rPr>
              <a:t> Пояснительной записки (ф. 0503160, 0503760) </a:t>
            </a:r>
            <a:r>
              <a:rPr lang="ru-RU" b="1" dirty="0">
                <a:solidFill>
                  <a:srgbClr val="C00000"/>
                </a:solidFill>
                <a:latin typeface="Times New Roman" panose="02020603050405020304" pitchFamily="18" charset="0"/>
                <a:ea typeface="Times New Roman" panose="02020603050405020304" pitchFamily="18" charset="0"/>
              </a:rPr>
              <a:t>ГРБС не формирует</a:t>
            </a:r>
            <a:r>
              <a:rPr lang="ru-RU" dirty="0">
                <a:latin typeface="Times New Roman" panose="02020603050405020304" pitchFamily="18" charset="0"/>
                <a:ea typeface="Times New Roman" panose="02020603050405020304" pitchFamily="18" charset="0"/>
              </a:rPr>
              <a:t>.</a:t>
            </a:r>
            <a:endParaRPr lang="ru-RU" dirty="0"/>
          </a:p>
        </p:txBody>
      </p:sp>
    </p:spTree>
    <p:extLst>
      <p:ext uri="{BB962C8B-B14F-4D97-AF65-F5344CB8AC3E}">
        <p14:creationId xmlns:p14="http://schemas.microsoft.com/office/powerpoint/2010/main" val="2144191948"/>
      </p:ext>
    </p:extLst>
  </p:cSld>
  <p:clrMapOvr>
    <a:masterClrMapping/>
  </p:clrMapOvr>
  <p:transition advClick="0"/>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Причины увеличения просроченной задолженности</a:t>
            </a:r>
          </a:p>
        </p:txBody>
      </p:sp>
      <p:sp>
        <p:nvSpPr>
          <p:cNvPr id="3" name="Прямоугольник 2"/>
          <p:cNvSpPr/>
          <p:nvPr/>
        </p:nvSpPr>
        <p:spPr>
          <a:xfrm>
            <a:off x="900544" y="605773"/>
            <a:ext cx="9878292" cy="5920595"/>
          </a:xfrm>
          <a:prstGeom prst="rect">
            <a:avLst/>
          </a:prstGeom>
        </p:spPr>
        <p:txBody>
          <a:bodyPr wrap="square">
            <a:spAutoFit/>
          </a:bodyPr>
          <a:lstStyle/>
          <a:p>
            <a:pPr>
              <a:lnSpc>
                <a:spcPct val="107000"/>
              </a:lnSpc>
              <a:spcAft>
                <a:spcPts val="800"/>
              </a:spcAft>
            </a:pPr>
            <a:r>
              <a:rPr lang="ru-RU" b="1" dirty="0" smtClean="0">
                <a:ea typeface="Times New Roman" panose="02020603050405020304" pitchFamily="18" charset="0"/>
                <a:cs typeface="Times New Roman" panose="02020603050405020304" pitchFamily="18" charset="0"/>
              </a:rPr>
              <a:t>Таблица </a:t>
            </a:r>
            <a:r>
              <a:rPr lang="ru-RU" b="1" dirty="0">
                <a:ea typeface="Times New Roman" panose="02020603050405020304" pitchFamily="18" charset="0"/>
                <a:cs typeface="Times New Roman" panose="02020603050405020304" pitchFamily="18" charset="0"/>
              </a:rPr>
              <a:t>"Причины увеличения просроченной </a:t>
            </a:r>
            <a:r>
              <a:rPr lang="ru-RU" b="1" dirty="0" smtClean="0">
                <a:ea typeface="Times New Roman" panose="02020603050405020304" pitchFamily="18" charset="0"/>
                <a:cs typeface="Times New Roman" panose="02020603050405020304" pitchFamily="18" charset="0"/>
              </a:rPr>
              <a:t>задолженности« - Таблицы </a:t>
            </a:r>
            <a:r>
              <a:rPr lang="en-US" b="1" dirty="0">
                <a:ea typeface="Times New Roman" panose="02020603050405020304" pitchFamily="18" charset="0"/>
                <a:cs typeface="Times New Roman" panose="02020603050405020304" pitchFamily="18" charset="0"/>
              </a:rPr>
              <a:t>N 11 </a:t>
            </a:r>
            <a:r>
              <a:rPr lang="ru-RU" b="1" dirty="0" smtClean="0">
                <a:ea typeface="Times New Roman" panose="02020603050405020304" pitchFamily="18" charset="0"/>
                <a:cs typeface="Times New Roman" panose="02020603050405020304" pitchFamily="18" charset="0"/>
              </a:rPr>
              <a:t>/15</a:t>
            </a:r>
            <a:endParaRPr lang="ru-RU" sz="1600" dirty="0">
              <a:ea typeface="Calibri" panose="020F0502020204030204" pitchFamily="34" charset="0"/>
              <a:cs typeface="Times New Roman" panose="02020603050405020304" pitchFamily="18" charset="0"/>
            </a:endParaRPr>
          </a:p>
          <a:p>
            <a:pPr>
              <a:lnSpc>
                <a:spcPct val="107000"/>
              </a:lnSpc>
              <a:spcAft>
                <a:spcPts val="800"/>
              </a:spcAft>
            </a:pPr>
            <a:r>
              <a:rPr lang="ru-RU" dirty="0">
                <a:ea typeface="Times New Roman" panose="02020603050405020304" pitchFamily="18" charset="0"/>
                <a:cs typeface="Times New Roman" panose="02020603050405020304" pitchFamily="18" charset="0"/>
              </a:rPr>
              <a:t>Информация </a:t>
            </a:r>
            <a:r>
              <a:rPr lang="ru-RU" b="1" dirty="0">
                <a:ea typeface="Times New Roman" panose="02020603050405020304" pitchFamily="18" charset="0"/>
                <a:cs typeface="Times New Roman" panose="02020603050405020304" pitchFamily="18" charset="0"/>
              </a:rPr>
              <a:t>о просроченной задолженности на отчетную дату</a:t>
            </a:r>
            <a:r>
              <a:rPr lang="ru-RU" dirty="0">
                <a:ea typeface="Times New Roman" panose="02020603050405020304" pitchFamily="18" charset="0"/>
                <a:cs typeface="Times New Roman" panose="02020603050405020304" pitchFamily="18" charset="0"/>
              </a:rPr>
              <a:t>, то есть задолженности, по которой в срок, предусмотренный правовым основанием ее возникновения, обязательства кредитором/дебитором не исполнены, раскрывается:</a:t>
            </a:r>
            <a:endParaRPr lang="ru-RU" sz="1600" dirty="0">
              <a:ea typeface="Calibri" panose="020F0502020204030204" pitchFamily="34" charset="0"/>
              <a:cs typeface="Times New Roman" panose="02020603050405020304" pitchFamily="18" charset="0"/>
            </a:endParaRPr>
          </a:p>
          <a:p>
            <a:pPr>
              <a:lnSpc>
                <a:spcPct val="107000"/>
              </a:lnSpc>
              <a:spcAft>
                <a:spcPts val="800"/>
              </a:spcAft>
            </a:pPr>
            <a:r>
              <a:rPr lang="ru-RU" dirty="0">
                <a:ea typeface="Times New Roman" panose="02020603050405020304" pitchFamily="18" charset="0"/>
                <a:cs typeface="Times New Roman" panose="02020603050405020304" pitchFamily="18" charset="0"/>
              </a:rPr>
              <a:t>- </a:t>
            </a:r>
            <a:r>
              <a:rPr lang="ru-RU" b="1" dirty="0">
                <a:ea typeface="Times New Roman" panose="02020603050405020304" pitchFamily="18" charset="0"/>
                <a:cs typeface="Times New Roman" panose="02020603050405020304" pitchFamily="18" charset="0"/>
              </a:rPr>
              <a:t>АУ / БУ в графе 5 Таблицы N 11 </a:t>
            </a:r>
            <a:r>
              <a:rPr lang="ru-RU" dirty="0">
                <a:ea typeface="Times New Roman" panose="02020603050405020304" pitchFamily="18" charset="0"/>
                <a:cs typeface="Times New Roman" panose="02020603050405020304" pitchFamily="18" charset="0"/>
              </a:rPr>
              <a:t>при наличии показателя в графе 11 раздела 1 Сведений (ф. 0503769);</a:t>
            </a:r>
            <a:endParaRPr lang="ru-RU" sz="1600" dirty="0">
              <a:ea typeface="Calibri" panose="020F0502020204030204" pitchFamily="34" charset="0"/>
              <a:cs typeface="Times New Roman" panose="02020603050405020304" pitchFamily="18" charset="0"/>
            </a:endParaRPr>
          </a:p>
          <a:p>
            <a:pPr>
              <a:lnSpc>
                <a:spcPct val="107000"/>
              </a:lnSpc>
              <a:spcAft>
                <a:spcPts val="800"/>
              </a:spcAft>
            </a:pPr>
            <a:r>
              <a:rPr lang="ru-RU" dirty="0">
                <a:ea typeface="Times New Roman" panose="02020603050405020304" pitchFamily="18" charset="0"/>
                <a:cs typeface="Times New Roman" panose="02020603050405020304" pitchFamily="18" charset="0"/>
              </a:rPr>
              <a:t>- </a:t>
            </a:r>
            <a:r>
              <a:rPr lang="ru-RU" b="1" dirty="0">
                <a:ea typeface="Times New Roman" panose="02020603050405020304" pitchFamily="18" charset="0"/>
                <a:cs typeface="Times New Roman" panose="02020603050405020304" pitchFamily="18" charset="0"/>
              </a:rPr>
              <a:t>ПБС / АД / АИФДБ в графе 5 Таблицы N 15 </a:t>
            </a:r>
            <a:r>
              <a:rPr lang="ru-RU" dirty="0">
                <a:ea typeface="Times New Roman" panose="02020603050405020304" pitchFamily="18" charset="0"/>
                <a:cs typeface="Times New Roman" panose="02020603050405020304" pitchFamily="18" charset="0"/>
              </a:rPr>
              <a:t>при наличии показателя в графе 11 раздела 1 Сведений (ф. 0503169).</a:t>
            </a:r>
            <a:endParaRPr lang="ru-RU" sz="1600" dirty="0">
              <a:ea typeface="Calibri" panose="020F0502020204030204" pitchFamily="34" charset="0"/>
              <a:cs typeface="Times New Roman" panose="02020603050405020304" pitchFamily="18" charset="0"/>
            </a:endParaRPr>
          </a:p>
          <a:p>
            <a:r>
              <a:rPr lang="ru-RU" dirty="0">
                <a:ea typeface="Times New Roman" panose="02020603050405020304" pitchFamily="18" charset="0"/>
              </a:rPr>
              <a:t>В графе 4 Таблицы указывается соответствующий </a:t>
            </a:r>
            <a:r>
              <a:rPr lang="ru-RU" b="1" dirty="0">
                <a:ea typeface="Times New Roman" panose="02020603050405020304" pitchFamily="18" charset="0"/>
              </a:rPr>
              <a:t>номер счета бухгалтерского учета (26 знаков</a:t>
            </a:r>
            <a:r>
              <a:rPr lang="ru-RU" dirty="0">
                <a:ea typeface="Times New Roman" panose="02020603050405020304" pitchFamily="18" charset="0"/>
              </a:rPr>
              <a:t>) согласно графе 1 раздела 1 Сведений (ф. 0503169, 0503769), по которому отражена </a:t>
            </a:r>
            <a:r>
              <a:rPr lang="ru-RU" b="1" dirty="0">
                <a:ea typeface="Times New Roman" panose="02020603050405020304" pitchFamily="18" charset="0"/>
              </a:rPr>
              <a:t>просроченная </a:t>
            </a:r>
            <a:r>
              <a:rPr lang="ru-RU" dirty="0">
                <a:ea typeface="Times New Roman" panose="02020603050405020304" pitchFamily="18" charset="0"/>
              </a:rPr>
              <a:t>задолженность </a:t>
            </a:r>
            <a:r>
              <a:rPr lang="ru-RU" b="1" dirty="0">
                <a:ea typeface="Times New Roman" panose="02020603050405020304" pitchFamily="18" charset="0"/>
              </a:rPr>
              <a:t>на конец отчетного </a:t>
            </a:r>
            <a:r>
              <a:rPr lang="ru-RU" b="1" dirty="0" smtClean="0">
                <a:ea typeface="Times New Roman" panose="02020603050405020304" pitchFamily="18" charset="0"/>
              </a:rPr>
              <a:t>периода.</a:t>
            </a:r>
          </a:p>
          <a:p>
            <a:r>
              <a:rPr lang="ru-RU" dirty="0" smtClean="0"/>
              <a:t>-------------------------------------------------------------------------------</a:t>
            </a:r>
          </a:p>
          <a:p>
            <a:r>
              <a:rPr lang="ru-RU" dirty="0" smtClean="0"/>
              <a:t>При </a:t>
            </a:r>
            <a:r>
              <a:rPr lang="ru-RU" dirty="0"/>
              <a:t>условии уточнения КБК вследствие изменений </a:t>
            </a:r>
            <a:r>
              <a:rPr lang="ru-RU" dirty="0" smtClean="0"/>
              <a:t>КБК номер </a:t>
            </a:r>
            <a:r>
              <a:rPr lang="ru-RU" dirty="0"/>
              <a:t>счета должен быть приведен в соответствие как в Сведениях (ф. 0503169, 0503769), так и в Таблице "Причины увеличения просроченной задолженности".</a:t>
            </a:r>
          </a:p>
          <a:p>
            <a:r>
              <a:rPr lang="ru-RU" dirty="0"/>
              <a:t>При этом в таблице </a:t>
            </a:r>
            <a:r>
              <a:rPr lang="ru-RU" b="1" dirty="0"/>
              <a:t>допустимо отражать промежуточные итоги по кодам счетов</a:t>
            </a:r>
            <a:r>
              <a:rPr lang="ru-RU" dirty="0"/>
              <a:t> (9 знаков), то есть в структуре, предусмотренной Сведениями (ф. 0503169, 0503769) </a:t>
            </a:r>
            <a:endParaRPr lang="ru-RU" dirty="0" smtClean="0"/>
          </a:p>
          <a:p>
            <a:pPr algn="r"/>
            <a:r>
              <a:rPr lang="ru-RU" dirty="0" smtClean="0"/>
              <a:t>(письмо </a:t>
            </a:r>
            <a:r>
              <a:rPr lang="ru-RU" dirty="0"/>
              <a:t>Минфина России от 04.06.2024 N 02-06-08/51395).</a:t>
            </a:r>
          </a:p>
          <a:p>
            <a:endParaRPr lang="ru-RU" b="1" dirty="0"/>
          </a:p>
        </p:txBody>
      </p:sp>
    </p:spTree>
    <p:extLst>
      <p:ext uri="{BB962C8B-B14F-4D97-AF65-F5344CB8AC3E}">
        <p14:creationId xmlns:p14="http://schemas.microsoft.com/office/powerpoint/2010/main" val="1993592578"/>
      </p:ext>
    </p:extLst>
  </p:cSld>
  <p:clrMapOvr>
    <a:masterClrMapping/>
  </p:clrMapOvr>
  <p:transition advClick="0"/>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6A4D808-26FA-59AA-3E6A-A4BEF2165916}"/>
              </a:ext>
            </a:extLst>
          </p:cNvPr>
          <p:cNvSpPr>
            <a:spLocks noGrp="1"/>
          </p:cNvSpPr>
          <p:nvPr>
            <p:ph type="title"/>
          </p:nvPr>
        </p:nvSpPr>
        <p:spPr>
          <a:xfrm>
            <a:off x="4929809" y="418044"/>
            <a:ext cx="7127922" cy="348813"/>
          </a:xfrm>
        </p:spPr>
        <p:txBody>
          <a:bodyPr>
            <a:normAutofit fontScale="90000"/>
          </a:bodyPr>
          <a:lstStyle/>
          <a:p>
            <a:pPr algn="l"/>
            <a:r>
              <a:rPr lang="ru-RU" dirty="0">
                <a:solidFill>
                  <a:srgbClr val="C00000"/>
                </a:solidFill>
              </a:rPr>
              <a:t>Приложение </a:t>
            </a:r>
            <a:r>
              <a:rPr lang="ru-RU" dirty="0"/>
              <a:t/>
            </a:r>
            <a:br>
              <a:rPr lang="ru-RU" dirty="0"/>
            </a:br>
            <a:r>
              <a:rPr lang="ru-RU" dirty="0"/>
              <a:t>к приказу Федерального казначейства  </a:t>
            </a:r>
            <a:r>
              <a:rPr lang="ru-RU" dirty="0">
                <a:solidFill>
                  <a:srgbClr val="C00000"/>
                </a:solidFill>
              </a:rPr>
              <a:t>от 1 ноября 2023 № 23н </a:t>
            </a:r>
            <a:r>
              <a:rPr lang="ru-RU" dirty="0"/>
              <a:t/>
            </a:r>
            <a:br>
              <a:rPr lang="ru-RU" dirty="0"/>
            </a:br>
            <a:endParaRPr lang="ru-RU" dirty="0"/>
          </a:p>
        </p:txBody>
      </p:sp>
      <p:graphicFrame>
        <p:nvGraphicFramePr>
          <p:cNvPr id="3" name="Таблица 2">
            <a:extLst>
              <a:ext uri="{FF2B5EF4-FFF2-40B4-BE49-F238E27FC236}">
                <a16:creationId xmlns:a16="http://schemas.microsoft.com/office/drawing/2014/main" id="{EC12273F-9D97-4CF5-7E33-6F6836E30E5E}"/>
              </a:ext>
            </a:extLst>
          </p:cNvPr>
          <p:cNvGraphicFramePr>
            <a:graphicFrameLocks noGrp="1"/>
          </p:cNvGraphicFramePr>
          <p:nvPr/>
        </p:nvGraphicFramePr>
        <p:xfrm>
          <a:off x="1060174" y="1158382"/>
          <a:ext cx="8702804" cy="4806317"/>
        </p:xfrm>
        <a:graphic>
          <a:graphicData uri="http://schemas.openxmlformats.org/drawingml/2006/table">
            <a:tbl>
              <a:tblPr firstRow="1" firstCol="1" bandRow="1">
                <a:tableStyleId>{5C22544A-7EE6-4342-B048-85BDC9FD1C3A}</a:tableStyleId>
              </a:tblPr>
              <a:tblGrid>
                <a:gridCol w="1071023">
                  <a:extLst>
                    <a:ext uri="{9D8B030D-6E8A-4147-A177-3AD203B41FA5}">
                      <a16:colId xmlns:a16="http://schemas.microsoft.com/office/drawing/2014/main" val="3942455608"/>
                    </a:ext>
                  </a:extLst>
                </a:gridCol>
                <a:gridCol w="6004750">
                  <a:extLst>
                    <a:ext uri="{9D8B030D-6E8A-4147-A177-3AD203B41FA5}">
                      <a16:colId xmlns:a16="http://schemas.microsoft.com/office/drawing/2014/main" val="1578860410"/>
                    </a:ext>
                  </a:extLst>
                </a:gridCol>
                <a:gridCol w="1627031">
                  <a:extLst>
                    <a:ext uri="{9D8B030D-6E8A-4147-A177-3AD203B41FA5}">
                      <a16:colId xmlns:a16="http://schemas.microsoft.com/office/drawing/2014/main" val="2922528909"/>
                    </a:ext>
                  </a:extLst>
                </a:gridCol>
              </a:tblGrid>
              <a:tr h="565891">
                <a:tc>
                  <a:txBody>
                    <a:bodyPr/>
                    <a:lstStyle/>
                    <a:p>
                      <a:pPr algn="ctr">
                        <a:lnSpc>
                          <a:spcPct val="107000"/>
                        </a:lnSpc>
                        <a:spcAft>
                          <a:spcPts val="800"/>
                        </a:spcAft>
                      </a:pPr>
                      <a:r>
                        <a:rPr lang="ru-RU" sz="1600" dirty="0">
                          <a:effectLst/>
                        </a:rPr>
                        <a:t>Глава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dirty="0">
                          <a:effectLst/>
                        </a:rPr>
                        <a:t>Наименование ФОИВ или организации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На 1 октября 2024 года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339113476"/>
                  </a:ext>
                </a:extLst>
              </a:tr>
              <a:tr h="542035">
                <a:tc>
                  <a:txBody>
                    <a:bodyPr/>
                    <a:lstStyle/>
                    <a:p>
                      <a:pPr algn="ctr">
                        <a:lnSpc>
                          <a:spcPct val="107000"/>
                        </a:lnSpc>
                        <a:spcAft>
                          <a:spcPts val="800"/>
                        </a:spcAft>
                      </a:pPr>
                      <a:r>
                        <a:rPr lang="ru-RU" sz="1600" dirty="0">
                          <a:effectLst/>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7000"/>
                        </a:lnSpc>
                        <a:spcAft>
                          <a:spcPts val="800"/>
                        </a:spcAft>
                      </a:pPr>
                      <a:r>
                        <a:rPr lang="ru-RU" sz="1600" dirty="0">
                          <a:effectLst/>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3">
                        <a:lumMod val="40000"/>
                        <a:lumOff val="60000"/>
                      </a:schemeClr>
                    </a:solidFill>
                  </a:tcPr>
                </a:tc>
                <a:tc>
                  <a:txBody>
                    <a:bodyPr/>
                    <a:lstStyle/>
                    <a:p>
                      <a:pPr algn="ctr">
                        <a:lnSpc>
                          <a:spcPct val="100000"/>
                        </a:lnSpc>
                        <a:spcAft>
                          <a:spcPts val="0"/>
                        </a:spcAft>
                      </a:pPr>
                      <a:r>
                        <a:rPr lang="ru-RU" sz="1600" b="1" dirty="0">
                          <a:solidFill>
                            <a:srgbClr val="C00000"/>
                          </a:solidFill>
                          <a:effectLst/>
                        </a:rPr>
                        <a:t>С 16 по 25 октября</a:t>
                      </a:r>
                      <a:endParaRPr lang="ru-RU" sz="1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solidFill>
                      <a:schemeClr val="accent3">
                        <a:lumMod val="40000"/>
                        <a:lumOff val="60000"/>
                      </a:schemeClr>
                    </a:solidFill>
                  </a:tcPr>
                </a:tc>
                <a:extLst>
                  <a:ext uri="{0D108BD9-81ED-4DB2-BD59-A6C34878D82A}">
                    <a16:rowId xmlns:a16="http://schemas.microsoft.com/office/drawing/2014/main" val="3152496312"/>
                  </a:ext>
                </a:extLst>
              </a:tr>
              <a:tr h="378841">
                <a:tc>
                  <a:txBody>
                    <a:bodyPr/>
                    <a:lstStyle/>
                    <a:p>
                      <a:pPr algn="ctr">
                        <a:lnSpc>
                          <a:spcPct val="107000"/>
                        </a:lnSpc>
                        <a:spcAft>
                          <a:spcPts val="800"/>
                        </a:spcAft>
                      </a:pPr>
                      <a:r>
                        <a:rPr lang="ru-RU" sz="1600">
                          <a:effectLst/>
                        </a:rPr>
                        <a:t>054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культуры</a:t>
                      </a:r>
                      <a:r>
                        <a:rPr lang="ru-RU" sz="1800" dirty="0">
                          <a:effectLst/>
                        </a:rPr>
                        <a:t> 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24.10.2024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294058603"/>
                  </a:ext>
                </a:extLst>
              </a:tr>
              <a:tr h="378841">
                <a:tc>
                  <a:txBody>
                    <a:bodyPr/>
                    <a:lstStyle/>
                    <a:p>
                      <a:pPr algn="ctr">
                        <a:lnSpc>
                          <a:spcPct val="107000"/>
                        </a:lnSpc>
                        <a:spcAft>
                          <a:spcPts val="800"/>
                        </a:spcAft>
                      </a:pPr>
                      <a:r>
                        <a:rPr lang="ru-RU" sz="1600">
                          <a:effectLst/>
                        </a:rPr>
                        <a:t>056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здравоохранения</a:t>
                      </a:r>
                      <a:r>
                        <a:rPr lang="ru-RU" sz="1800" dirty="0">
                          <a:effectLst/>
                        </a:rPr>
                        <a:t> 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24.10.2024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716937270"/>
                  </a:ext>
                </a:extLst>
              </a:tr>
              <a:tr h="573077">
                <a:tc>
                  <a:txBody>
                    <a:bodyPr/>
                    <a:lstStyle/>
                    <a:p>
                      <a:pPr algn="ctr">
                        <a:lnSpc>
                          <a:spcPct val="107000"/>
                        </a:lnSpc>
                        <a:spcAft>
                          <a:spcPts val="800"/>
                        </a:spcAft>
                      </a:pPr>
                      <a:r>
                        <a:rPr lang="ru-RU" sz="1600">
                          <a:effectLst/>
                        </a:rPr>
                        <a:t>060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Федеральная служба по надзору в сфере здравоохранения </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22.10.2024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92895304"/>
                  </a:ext>
                </a:extLst>
              </a:tr>
              <a:tr h="648401">
                <a:tc>
                  <a:txBody>
                    <a:bodyPr/>
                    <a:lstStyle/>
                    <a:p>
                      <a:pPr algn="ctr">
                        <a:lnSpc>
                          <a:spcPct val="107000"/>
                        </a:lnSpc>
                        <a:spcAft>
                          <a:spcPts val="800"/>
                        </a:spcAft>
                      </a:pPr>
                      <a:r>
                        <a:rPr lang="ru-RU" sz="1600">
                          <a:effectLst/>
                        </a:rPr>
                        <a:t>069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строительства и жилищно-коммунального хозяйства </a:t>
                      </a:r>
                      <a:r>
                        <a:rPr lang="ru-RU" sz="1800" dirty="0">
                          <a:effectLst/>
                        </a:rPr>
                        <a:t>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18.10.2024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839689889"/>
                  </a:ext>
                </a:extLst>
              </a:tr>
              <a:tr h="767313">
                <a:tc>
                  <a:txBody>
                    <a:bodyPr/>
                    <a:lstStyle/>
                    <a:p>
                      <a:pPr algn="ctr">
                        <a:lnSpc>
                          <a:spcPct val="107000"/>
                        </a:lnSpc>
                        <a:spcAft>
                          <a:spcPts val="800"/>
                        </a:spcAft>
                      </a:pPr>
                      <a:r>
                        <a:rPr lang="ru-RU" sz="1600">
                          <a:effectLst/>
                        </a:rPr>
                        <a:t>071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цифрового развития, связи и массовых коммуникаций </a:t>
                      </a:r>
                      <a:r>
                        <a:rPr lang="ru-RU" sz="1800" dirty="0">
                          <a:effectLst/>
                        </a:rPr>
                        <a:t>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16.10.2024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721850114"/>
                  </a:ext>
                </a:extLst>
              </a:tr>
              <a:tr h="378841">
                <a:tc>
                  <a:txBody>
                    <a:bodyPr/>
                    <a:lstStyle/>
                    <a:p>
                      <a:pPr algn="ctr">
                        <a:lnSpc>
                          <a:spcPct val="107000"/>
                        </a:lnSpc>
                        <a:spcAft>
                          <a:spcPts val="800"/>
                        </a:spcAft>
                      </a:pPr>
                      <a:r>
                        <a:rPr lang="ru-RU" sz="1600">
                          <a:effectLst/>
                        </a:rPr>
                        <a:t>073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просвещения</a:t>
                      </a:r>
                      <a:r>
                        <a:rPr lang="ru-RU" sz="1800" dirty="0">
                          <a:effectLst/>
                        </a:rPr>
                        <a:t> 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a:effectLst/>
                        </a:rPr>
                        <a:t>22.10.2024 </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828332375"/>
                  </a:ext>
                </a:extLst>
              </a:tr>
              <a:tr h="573077">
                <a:tc>
                  <a:txBody>
                    <a:bodyPr/>
                    <a:lstStyle/>
                    <a:p>
                      <a:pPr algn="ctr">
                        <a:lnSpc>
                          <a:spcPct val="107000"/>
                        </a:lnSpc>
                        <a:spcAft>
                          <a:spcPts val="800"/>
                        </a:spcAft>
                      </a:pPr>
                      <a:r>
                        <a:rPr lang="ru-RU" sz="1600" dirty="0">
                          <a:effectLst/>
                        </a:rPr>
                        <a:t>075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nSpc>
                          <a:spcPct val="100000"/>
                        </a:lnSpc>
                        <a:spcAft>
                          <a:spcPts val="800"/>
                        </a:spcAft>
                      </a:pPr>
                      <a:r>
                        <a:rPr lang="ru-RU" sz="1800" dirty="0">
                          <a:effectLst/>
                        </a:rPr>
                        <a:t>Министерство </a:t>
                      </a:r>
                      <a:r>
                        <a:rPr lang="ru-RU" sz="1800" b="1" dirty="0">
                          <a:effectLst/>
                        </a:rPr>
                        <a:t>науки и высшего образования </a:t>
                      </a:r>
                      <a:r>
                        <a:rPr lang="ru-RU" sz="1800" dirty="0">
                          <a:effectLst/>
                        </a:rPr>
                        <a:t>РФ</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algn="ctr">
                        <a:lnSpc>
                          <a:spcPct val="107000"/>
                        </a:lnSpc>
                        <a:spcAft>
                          <a:spcPts val="800"/>
                        </a:spcAft>
                      </a:pPr>
                      <a:r>
                        <a:rPr lang="ru-RU" sz="1600" dirty="0">
                          <a:effectLst/>
                        </a:rPr>
                        <a:t>25.10.2024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90575702"/>
                  </a:ext>
                </a:extLst>
              </a:tr>
            </a:tbl>
          </a:graphicData>
        </a:graphic>
      </p:graphicFrame>
    </p:spTree>
    <p:extLst>
      <p:ext uri="{BB962C8B-B14F-4D97-AF65-F5344CB8AC3E}">
        <p14:creationId xmlns:p14="http://schemas.microsoft.com/office/powerpoint/2010/main" val="3311116055"/>
      </p:ext>
    </p:extLst>
  </p:cSld>
  <p:clrMapOvr>
    <a:masterClrMapping/>
  </p:clrMapOvr>
  <p:transition advClick="0"/>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9798527"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smtClean="0">
                <a:solidFill>
                  <a:schemeClr val="bg1"/>
                </a:solidFill>
                <a:latin typeface="Segoe UI Light" panose="020B0502040204020203" pitchFamily="34" charset="0"/>
                <a:cs typeface="Segoe UI Light" panose="020B0502040204020203" pitchFamily="34" charset="0"/>
              </a:rPr>
              <a:t> </a:t>
            </a:r>
            <a:r>
              <a:rPr lang="ru-RU" sz="3200" b="1" dirty="0" smtClean="0">
                <a:solidFill>
                  <a:schemeClr val="bg1"/>
                </a:solidFill>
                <a:latin typeface="Segoe UI Light" panose="020B0502040204020203" pitchFamily="34" charset="0"/>
                <a:cs typeface="Segoe UI Light" panose="020B0502040204020203" pitchFamily="34" charset="0"/>
              </a:rPr>
              <a:t>Существенные изменения в раскрытие информации с учетом нарушений, выявленных  Казначейством и требований аудита Счетной палаты РФ </a:t>
            </a:r>
            <a:endParaRPr lang="en-US" sz="3200" b="1" dirty="0">
              <a:solidFill>
                <a:schemeClr val="bg1"/>
              </a:solidFill>
              <a:latin typeface="Segoe UI Light" panose="020B0502040204020203" pitchFamily="34" charset="0"/>
              <a:cs typeface="Segoe UI Light" panose="020B0502040204020203" pitchFamily="34" charset="0"/>
            </a:endParaRPr>
          </a:p>
        </p:txBody>
      </p:sp>
      <p:sp>
        <p:nvSpPr>
          <p:cNvPr id="3" name="TextBox 2">
            <a:extLst>
              <a:ext uri="{FF2B5EF4-FFF2-40B4-BE49-F238E27FC236}">
                <a16:creationId xmlns:a16="http://schemas.microsoft.com/office/drawing/2014/main" id="{F4339BFD-93B3-035F-FF4F-F9F4E3446FBA}"/>
              </a:ext>
            </a:extLst>
          </p:cNvPr>
          <p:cNvSpPr txBox="1"/>
          <p:nvPr/>
        </p:nvSpPr>
        <p:spPr>
          <a:xfrm>
            <a:off x="318453" y="3878858"/>
            <a:ext cx="11144677" cy="2031325"/>
          </a:xfrm>
          <a:prstGeom prst="rect">
            <a:avLst/>
          </a:prstGeom>
          <a:noFill/>
        </p:spPr>
        <p:txBody>
          <a:bodyPr wrap="square">
            <a:spAutoFit/>
          </a:bodyPr>
          <a:lstStyle/>
          <a:p>
            <a:pPr marL="342900" indent="-342900">
              <a:buFont typeface="Wingdings" panose="05000000000000000000" pitchFamily="2" charset="2"/>
              <a:buChar char="ü"/>
            </a:pPr>
            <a:r>
              <a:rPr lang="ru-RU" dirty="0"/>
              <a:t>о </a:t>
            </a:r>
            <a:r>
              <a:rPr lang="ru-RU" b="1" dirty="0"/>
              <a:t>дебиторской </a:t>
            </a:r>
            <a:r>
              <a:rPr lang="ru-RU" dirty="0"/>
              <a:t>задолженности </a:t>
            </a:r>
            <a:r>
              <a:rPr lang="ru-RU" b="1" dirty="0"/>
              <a:t>по доходам </a:t>
            </a:r>
            <a:r>
              <a:rPr lang="ru-RU" dirty="0"/>
              <a:t>(счет 205 00) с учетом аналитики; </a:t>
            </a:r>
          </a:p>
          <a:p>
            <a:pPr marL="342900" indent="-342900">
              <a:buFont typeface="Wingdings" panose="05000000000000000000" pitchFamily="2" charset="2"/>
              <a:buChar char="ü"/>
            </a:pPr>
            <a:r>
              <a:rPr lang="ru-RU" dirty="0"/>
              <a:t>об объектах </a:t>
            </a:r>
            <a:r>
              <a:rPr lang="ru-RU" b="1" dirty="0"/>
              <a:t>капстроительства </a:t>
            </a:r>
            <a:r>
              <a:rPr lang="ru-RU" dirty="0"/>
              <a:t>(ф. 0503190, 0503790), включая "незавершенку" и капвложения; </a:t>
            </a:r>
          </a:p>
          <a:p>
            <a:pPr marL="342900" indent="-342900">
              <a:buFont typeface="Wingdings" panose="05000000000000000000" pitchFamily="2" charset="2"/>
              <a:buChar char="ü"/>
            </a:pPr>
            <a:r>
              <a:rPr lang="ru-RU" dirty="0"/>
              <a:t>о существенных показателях в пояснительной записке - отражение </a:t>
            </a:r>
            <a:r>
              <a:rPr lang="ru-RU" b="1" dirty="0"/>
              <a:t>всей «иной</a:t>
            </a:r>
            <a:r>
              <a:rPr lang="ru-RU" dirty="0"/>
              <a:t>» информации</a:t>
            </a:r>
          </a:p>
          <a:p>
            <a:pPr marL="342900" indent="-342900">
              <a:buFont typeface="Wingdings" panose="05000000000000000000" pitchFamily="2" charset="2"/>
              <a:buChar char="ü"/>
            </a:pPr>
            <a:endParaRPr lang="ru-RU" dirty="0"/>
          </a:p>
          <a:p>
            <a:pPr marL="342900" indent="-342900">
              <a:buFont typeface="Wingdings" panose="05000000000000000000" pitchFamily="2" charset="2"/>
              <a:buChar char="ü"/>
            </a:pPr>
            <a:r>
              <a:rPr lang="ru-RU" dirty="0"/>
              <a:t>Письмо Минфина России </a:t>
            </a:r>
            <a:r>
              <a:rPr lang="ru-RU" b="1" dirty="0"/>
              <a:t>от 04.06.2024 № 02-06-08/51395 </a:t>
            </a:r>
            <a:r>
              <a:rPr lang="ru-RU" dirty="0"/>
              <a:t>О заполнении Таблицы № 15 Пояснительной записки (ф. 0503160) в целях раскрытия информации о </a:t>
            </a:r>
            <a:r>
              <a:rPr lang="ru-RU" b="1" dirty="0"/>
              <a:t>просроченной дебиторской (кредиторской) </a:t>
            </a:r>
            <a:r>
              <a:rPr lang="ru-RU" dirty="0"/>
              <a:t>задолженности.</a:t>
            </a:r>
          </a:p>
        </p:txBody>
      </p:sp>
    </p:spTree>
    <p:extLst>
      <p:ext uri="{BB962C8B-B14F-4D97-AF65-F5344CB8AC3E}">
        <p14:creationId xmlns:p14="http://schemas.microsoft.com/office/powerpoint/2010/main" val="2266597146"/>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2" name="Заголовок 2"/>
          <p:cNvSpPr>
            <a:spLocks noGrp="1"/>
          </p:cNvSpPr>
          <p:nvPr>
            <p:ph type="title"/>
          </p:nvPr>
        </p:nvSpPr>
        <p:spPr>
          <a:xfrm>
            <a:off x="5009322" y="185175"/>
            <a:ext cx="6776278" cy="553997"/>
          </a:xfrm>
        </p:spPr>
        <p:txBody>
          <a:bodyPr>
            <a:normAutofit/>
          </a:bodyPr>
          <a:lstStyle/>
          <a:p>
            <a:pPr marL="228594" indent="-228594" algn="l">
              <a:lnSpc>
                <a:spcPct val="150000"/>
              </a:lnSpc>
            </a:pPr>
            <a:r>
              <a:rPr lang="ru-RU" sz="2400" dirty="0">
                <a:solidFill>
                  <a:srgbClr val="C00000"/>
                </a:solidFill>
                <a:latin typeface="Montserrat SemiBold" panose="020B0604020202020204"/>
                <a:cs typeface="Arial" charset="0"/>
              </a:rPr>
              <a:t>Основные причины нарушений</a:t>
            </a:r>
          </a:p>
        </p:txBody>
      </p:sp>
      <p:sp>
        <p:nvSpPr>
          <p:cNvPr id="7" name="Номер слайда 1"/>
          <p:cNvSpPr>
            <a:spLocks noGrp="1"/>
          </p:cNvSpPr>
          <p:nvPr>
            <p:ph type="sldNum" sz="quarter" idx="12"/>
          </p:nvPr>
        </p:nvSpPr>
        <p:spPr/>
        <p:txBody>
          <a:bodyPr/>
          <a:lstStyle/>
          <a:p>
            <a:pPr>
              <a:defRPr/>
            </a:pPr>
            <a:fld id="{C9F535B6-3E65-4855-A562-3DA653CFD763}" type="slidenum">
              <a:rPr lang="ru-RU">
                <a:solidFill>
                  <a:schemeClr val="tx2"/>
                </a:solidFill>
                <a:latin typeface="Montserrat"/>
              </a:rPr>
              <a:pPr>
                <a:defRPr/>
              </a:pPr>
              <a:t>56</a:t>
            </a:fld>
            <a:endParaRPr lang="ru-RU">
              <a:solidFill>
                <a:schemeClr val="tx2"/>
              </a:solidFill>
              <a:latin typeface="Montserrat"/>
            </a:endParaRPr>
          </a:p>
        </p:txBody>
      </p:sp>
      <p:sp>
        <p:nvSpPr>
          <p:cNvPr id="6" name="Прямоугольник 5"/>
          <p:cNvSpPr/>
          <p:nvPr/>
        </p:nvSpPr>
        <p:spPr>
          <a:xfrm>
            <a:off x="508001" y="1902022"/>
            <a:ext cx="8286793" cy="1200329"/>
          </a:xfrm>
          <a:prstGeom prst="rect">
            <a:avLst/>
          </a:prstGeom>
        </p:spPr>
        <p:txBody>
          <a:bodyPr wrap="square">
            <a:spAutoFit/>
          </a:bodyPr>
          <a:lstStyle/>
          <a:p>
            <a:pPr marL="609585" indent="-609585">
              <a:spcAft>
                <a:spcPts val="1600"/>
              </a:spcAft>
              <a:buClr>
                <a:schemeClr val="accent1">
                  <a:lumMod val="50000"/>
                </a:schemeClr>
              </a:buClr>
              <a:buFont typeface="Wingdings" panose="05000000000000000000" pitchFamily="2" charset="2"/>
              <a:buChar char="Ø"/>
            </a:pPr>
            <a:r>
              <a:rPr lang="ru-RU" sz="2400" b="1" dirty="0">
                <a:solidFill>
                  <a:srgbClr val="C00000"/>
                </a:solidFill>
                <a:latin typeface="Montserrat Medium" panose="020B0604020202020204" charset="-52"/>
                <a:cs typeface="Segoe UI Light" panose="020B0502040204020203" pitchFamily="34" charset="0"/>
                <a:sym typeface="Helvetica Neue Light"/>
              </a:rPr>
              <a:t>Непредставление/ несвоевременное</a:t>
            </a:r>
            <a:r>
              <a:rPr lang="en-US" sz="2400" b="1" dirty="0">
                <a:solidFill>
                  <a:srgbClr val="C00000"/>
                </a:solidFill>
                <a:latin typeface="Montserrat Medium" panose="020B0604020202020204" charset="-52"/>
                <a:cs typeface="Segoe UI Light" panose="020B0502040204020203" pitchFamily="34" charset="0"/>
                <a:sym typeface="Helvetica Neue Light"/>
              </a:rPr>
              <a:t> </a:t>
            </a:r>
            <a:r>
              <a:rPr lang="ru-RU" sz="2400" b="1" dirty="0">
                <a:solidFill>
                  <a:srgbClr val="C00000"/>
                </a:solidFill>
                <a:latin typeface="Montserrat Medium" panose="020B0604020202020204" charset="-52"/>
                <a:cs typeface="Segoe UI Light" panose="020B0502040204020203" pitchFamily="34" charset="0"/>
                <a:sym typeface="Helvetica Neue Light"/>
              </a:rPr>
              <a:t>представление</a:t>
            </a:r>
            <a:r>
              <a:rPr lang="ru-RU" sz="2400" dirty="0">
                <a:latin typeface="Montserrat Medium" panose="020B0604020202020204" charset="-52"/>
                <a:cs typeface="Segoe UI Light" panose="020B0502040204020203" pitchFamily="34" charset="0"/>
                <a:sym typeface="Helvetica Neue Light"/>
              </a:rPr>
              <a:t> первичных документов </a:t>
            </a:r>
            <a:r>
              <a:rPr lang="ru-RU" sz="2400" b="1" dirty="0">
                <a:latin typeface="Montserrat Medium" panose="020B0604020202020204" charset="-52"/>
                <a:cs typeface="Segoe UI Light" panose="020B0502040204020203" pitchFamily="34" charset="0"/>
                <a:sym typeface="Helvetica Neue Light"/>
              </a:rPr>
              <a:t>в бухгалтерию  </a:t>
            </a:r>
          </a:p>
        </p:txBody>
      </p:sp>
      <p:sp>
        <p:nvSpPr>
          <p:cNvPr id="8" name="Прямоугольник 7"/>
          <p:cNvSpPr/>
          <p:nvPr/>
        </p:nvSpPr>
        <p:spPr>
          <a:xfrm>
            <a:off x="508001" y="3937001"/>
            <a:ext cx="8286793" cy="830997"/>
          </a:xfrm>
          <a:prstGeom prst="rect">
            <a:avLst/>
          </a:prstGeom>
        </p:spPr>
        <p:txBody>
          <a:bodyPr wrap="square">
            <a:spAutoFit/>
          </a:bodyPr>
          <a:lstStyle/>
          <a:p>
            <a:pPr marL="609585" indent="-609585">
              <a:spcAft>
                <a:spcPts val="1600"/>
              </a:spcAft>
              <a:buClr>
                <a:schemeClr val="accent1">
                  <a:lumMod val="50000"/>
                </a:schemeClr>
              </a:buClr>
              <a:buFont typeface="Wingdings" panose="05000000000000000000" pitchFamily="2" charset="2"/>
              <a:buChar char="Ø"/>
            </a:pPr>
            <a:r>
              <a:rPr lang="ru-RU" sz="2400" b="1" dirty="0">
                <a:latin typeface="Montserrat Medium" panose="020B0604020202020204" charset="-52"/>
                <a:cs typeface="Segoe UI Light" panose="020B0502040204020203" pitchFamily="34" charset="0"/>
                <a:sym typeface="Helvetica Neue Light"/>
              </a:rPr>
              <a:t>Неверная оценка </a:t>
            </a:r>
            <a:r>
              <a:rPr lang="ru-RU" sz="2400" dirty="0">
                <a:latin typeface="Montserrat Medium" panose="020B0604020202020204" charset="-52"/>
                <a:cs typeface="Segoe UI Light" panose="020B0502040204020203" pitchFamily="34" charset="0"/>
                <a:sym typeface="Helvetica Neue Light"/>
              </a:rPr>
              <a:t>фактов хозяйственной жизни бухгалтером</a:t>
            </a:r>
          </a:p>
        </p:txBody>
      </p:sp>
      <p:sp>
        <p:nvSpPr>
          <p:cNvPr id="9" name="Прямоугольник 8"/>
          <p:cNvSpPr/>
          <p:nvPr/>
        </p:nvSpPr>
        <p:spPr>
          <a:xfrm>
            <a:off x="8940801" y="2209800"/>
            <a:ext cx="2641600" cy="584775"/>
          </a:xfrm>
          <a:prstGeom prst="rect">
            <a:avLst/>
          </a:prstGeom>
        </p:spPr>
        <p:txBody>
          <a:bodyPr wrap="square">
            <a:spAutoFit/>
          </a:bodyPr>
          <a:lstStyle/>
          <a:p>
            <a:r>
              <a:rPr lang="en-US" sz="3200" b="1" dirty="0">
                <a:solidFill>
                  <a:srgbClr val="FF0000"/>
                </a:solidFill>
                <a:latin typeface="Montserrat Medium" panose="020B0604020202020204" charset="-52"/>
                <a:cs typeface="Segoe UI Light" panose="020B0502040204020203" pitchFamily="34" charset="0"/>
              </a:rPr>
              <a:t>&gt; 75 %</a:t>
            </a:r>
            <a:endParaRPr lang="ru-RU" sz="3200" b="1" dirty="0">
              <a:solidFill>
                <a:srgbClr val="FF0000"/>
              </a:solidFill>
              <a:latin typeface="Montserrat SemiBold" panose="020B0604020202020204" charset="-52"/>
              <a:cs typeface="Segoe UI Light" panose="020B0502040204020203" pitchFamily="34" charset="0"/>
            </a:endParaRPr>
          </a:p>
        </p:txBody>
      </p:sp>
      <p:sp>
        <p:nvSpPr>
          <p:cNvPr id="10" name="Прямоугольник 9"/>
          <p:cNvSpPr/>
          <p:nvPr/>
        </p:nvSpPr>
        <p:spPr>
          <a:xfrm>
            <a:off x="8940801" y="4388406"/>
            <a:ext cx="2641600" cy="584775"/>
          </a:xfrm>
          <a:prstGeom prst="rect">
            <a:avLst/>
          </a:prstGeom>
        </p:spPr>
        <p:txBody>
          <a:bodyPr wrap="square">
            <a:spAutoFit/>
          </a:bodyPr>
          <a:lstStyle/>
          <a:p>
            <a:r>
              <a:rPr lang="en-US" sz="3200" b="1" dirty="0">
                <a:latin typeface="Montserrat Medium" panose="020B0604020202020204" charset="-52"/>
                <a:cs typeface="Segoe UI Light" panose="020B0502040204020203" pitchFamily="34" charset="0"/>
              </a:rPr>
              <a:t>~ 25 %</a:t>
            </a:r>
            <a:endParaRPr lang="ru-RU" sz="3200" b="1" dirty="0">
              <a:latin typeface="Montserrat SemiBold" panose="020B0604020202020204" charset="-52"/>
              <a:cs typeface="Segoe UI Light" panose="020B0502040204020203" pitchFamily="34" charset="0"/>
            </a:endParaRPr>
          </a:p>
        </p:txBody>
      </p:sp>
    </p:spTree>
    <p:extLst>
      <p:ext uri="{BB962C8B-B14F-4D97-AF65-F5344CB8AC3E}">
        <p14:creationId xmlns:p14="http://schemas.microsoft.com/office/powerpoint/2010/main" val="2888730799"/>
      </p:ext>
    </p:extLst>
  </p:cSld>
  <p:clrMapOvr>
    <a:masterClrMapping/>
  </p:clrMapOvr>
  <p:transition advClick="0"/>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D1C339-1E72-2A2E-892C-0A8379E6DBD0}"/>
              </a:ext>
            </a:extLst>
          </p:cNvPr>
          <p:cNvSpPr>
            <a:spLocks noGrp="1"/>
          </p:cNvSpPr>
          <p:nvPr>
            <p:ph type="title"/>
          </p:nvPr>
        </p:nvSpPr>
        <p:spPr>
          <a:xfrm>
            <a:off x="6267763" y="46983"/>
            <a:ext cx="4293859" cy="348813"/>
          </a:xfrm>
        </p:spPr>
        <p:txBody>
          <a:bodyPr/>
          <a:lstStyle/>
          <a:p>
            <a:r>
              <a:rPr lang="ru-RU" dirty="0"/>
              <a:t>Проект Изменения КоАП </a:t>
            </a:r>
          </a:p>
        </p:txBody>
      </p:sp>
      <p:sp>
        <p:nvSpPr>
          <p:cNvPr id="4" name="TextBox 3">
            <a:extLst>
              <a:ext uri="{FF2B5EF4-FFF2-40B4-BE49-F238E27FC236}">
                <a16:creationId xmlns:a16="http://schemas.microsoft.com/office/drawing/2014/main" id="{2E2A6297-9584-E3B2-78D9-9E59E39233A7}"/>
              </a:ext>
            </a:extLst>
          </p:cNvPr>
          <p:cNvSpPr txBox="1"/>
          <p:nvPr/>
        </p:nvSpPr>
        <p:spPr>
          <a:xfrm>
            <a:off x="1322362" y="286438"/>
            <a:ext cx="8173329" cy="933589"/>
          </a:xfrm>
          <a:prstGeom prst="rect">
            <a:avLst/>
          </a:prstGeom>
          <a:noFill/>
        </p:spPr>
        <p:txBody>
          <a:bodyPr wrap="square">
            <a:spAutoFit/>
          </a:bodyPr>
          <a:lstStyle/>
          <a:p>
            <a:pPr algn="just">
              <a:spcAft>
                <a:spcPts val="800"/>
              </a:spcAft>
            </a:pPr>
            <a:r>
              <a:rPr lang="ru-RU"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Усиление ответственности за нарушение </a:t>
            </a:r>
          </a:p>
          <a:p>
            <a:pPr algn="just">
              <a:spcAft>
                <a:spcPts val="800"/>
              </a:spcAft>
            </a:pPr>
            <a:r>
              <a:rPr lang="ru-RU" sz="24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бюджетного законодательства: поправки в КоАП</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67C961C0-89A4-687F-752F-DC1B61104FA1}"/>
              </a:ext>
            </a:extLst>
          </p:cNvPr>
          <p:cNvSpPr txBox="1"/>
          <p:nvPr/>
        </p:nvSpPr>
        <p:spPr>
          <a:xfrm>
            <a:off x="576776" y="1395810"/>
            <a:ext cx="9903655" cy="1302921"/>
          </a:xfrm>
          <a:prstGeom prst="rect">
            <a:avLst/>
          </a:prstGeom>
          <a:noFill/>
        </p:spPr>
        <p:txBody>
          <a:bodyPr wrap="square">
            <a:spAutoFit/>
          </a:bodyPr>
          <a:lstStyle/>
          <a:p>
            <a:pPr algn="just">
              <a:spcAft>
                <a:spcPts val="800"/>
              </a:spcAft>
            </a:pP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ПРОБЛЕМА_1: Недостаточное разделение ответственности </a:t>
            </a:r>
            <a:r>
              <a:rPr lang="ru-RU" sz="18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при централизации</a:t>
            </a:r>
            <a:r>
              <a:rPr lang="ru-RU" sz="1600" dirty="0">
                <a:solidFill>
                  <a:srgbClr val="FF0000"/>
                </a:solidFill>
                <a:latin typeface="Calibri" panose="020F0502020204030204" pitchFamily="34" charset="0"/>
                <a:ea typeface="Calibri" panose="020F0502020204030204" pitchFamily="34" charset="0"/>
                <a:cs typeface="Times New Roman" panose="02020603050405020304" pitchFamily="18" charset="0"/>
              </a:rPr>
              <a:t> </a:t>
            </a:r>
            <a:r>
              <a:rPr lang="ru-RU" sz="18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полномочий </a:t>
            </a: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 учету.</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РЕШЕНИ</a:t>
            </a:r>
            <a:r>
              <a:rPr lang="ru-RU"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Е</a:t>
            </a: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уточнение </a:t>
            </a:r>
            <a:r>
              <a:rPr lang="ru-RU" sz="1800" b="1" i="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ст. 15.15.6 </a:t>
            </a: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КоАП </a:t>
            </a:r>
            <a:r>
              <a:rPr lang="ru-RU"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части </a:t>
            </a:r>
            <a:r>
              <a:rPr lang="ru-RU" sz="1800" b="1" i="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непредставления или несвоевременного </a:t>
            </a:r>
            <a:r>
              <a:rPr lang="ru-RU"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представления первичных учетных документов для отражения в бух. учете.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83011F6F-1A10-5E13-A678-8DEEF36C2678}"/>
              </a:ext>
            </a:extLst>
          </p:cNvPr>
          <p:cNvSpPr txBox="1"/>
          <p:nvPr/>
        </p:nvSpPr>
        <p:spPr>
          <a:xfrm>
            <a:off x="414392" y="2916717"/>
            <a:ext cx="10066039" cy="2825710"/>
          </a:xfrm>
          <a:prstGeom prst="rect">
            <a:avLst/>
          </a:prstGeom>
          <a:noFill/>
        </p:spPr>
        <p:txBody>
          <a:bodyPr wrap="square">
            <a:spAutoFit/>
          </a:bodyPr>
          <a:lstStyle/>
          <a:p>
            <a:pPr algn="just">
              <a:lnSpc>
                <a:spcPct val="115000"/>
              </a:lnSpc>
              <a:spcAft>
                <a:spcPts val="800"/>
              </a:spcAft>
            </a:pPr>
            <a:r>
              <a:rPr lang="ru-RU" sz="1800" b="1"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ПРОБЛЕМА_2:</a:t>
            </a:r>
            <a:r>
              <a:rPr lang="ru-RU" sz="1600" i="1" dirty="0">
                <a:latin typeface="Calibri" panose="020F0502020204030204" pitchFamily="34" charset="0"/>
                <a:ea typeface="Calibri" panose="020F0502020204030204" pitchFamily="34" charset="0"/>
                <a:cs typeface="Times New Roman" panose="02020603050405020304" pitchFamily="18" charset="0"/>
              </a:rPr>
              <a:t>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 отношении юр. лиц ответственность </a:t>
            </a:r>
            <a:r>
              <a:rPr lang="ru-RU" sz="1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только </a:t>
            </a:r>
            <a:r>
              <a:rPr lang="ru-RU" sz="1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за несоблюдение условий предоставления субсидий.</a:t>
            </a:r>
            <a:endParaRPr lang="ru-RU" sz="1600" b="1"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ru-RU" sz="1800" i="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РЕШЕНИЯ:</a:t>
            </a:r>
            <a:r>
              <a:rPr lang="ru-RU" sz="1600" i="1" dirty="0">
                <a:latin typeface="Calibri" panose="020F0502020204030204" pitchFamily="34"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Расширение состава</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ст. 15.15.4</a:t>
            </a:r>
            <a:r>
              <a:rPr lang="ru-RU" sz="1800"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r>
              <a:rPr lang="ru-RU" sz="1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Нарушение условий предоставления бюджетных инвестиций</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и </a:t>
            </a:r>
            <a:r>
              <a:rPr lang="ru-RU" sz="1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15.15.5</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Нарушение условий предоставления субсидий</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КоАП</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в части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установления ответственности юр. лиц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за нарушение порядка и (или) условий </a:t>
            </a:r>
            <a:r>
              <a:rPr lang="ru-RU" sz="1800" b="1"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ИСПОЛЬЗОВАНИЯ</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dirty="0">
                <a:solidFill>
                  <a:srgbClr val="FF0000"/>
                </a:solidFill>
                <a:effectLst/>
                <a:latin typeface="Times New Roman" panose="02020603050405020304" pitchFamily="18" charset="0"/>
                <a:ea typeface="Calibri" panose="020F0502020204030204" pitchFamily="34" charset="0"/>
                <a:cs typeface="Times New Roman" panose="02020603050405020304" pitchFamily="18" charset="0"/>
              </a:rPr>
              <a:t>(РАСХОДОВАНИЯ</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предоставленных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из бюджета средств</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Aft>
                <a:spcPts val="800"/>
              </a:spcAft>
            </a:pPr>
            <a:r>
              <a:rPr lang="ru-RU" sz="1800" b="1"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НОВЫЙ СОСТАВ </a:t>
            </a:r>
            <a:r>
              <a:rPr lang="ru-RU" sz="18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неприменение ГАБС </a:t>
            </a:r>
            <a:r>
              <a:rPr lang="ru-RU" sz="18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мер финансовой ответственности за недостижение результатов предоставления средств из бюджета.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2"/>
          <p:cNvPicPr>
            <a:picLocks noChangeAspect="1" noChangeArrowheads="1"/>
          </p:cNvPicPr>
          <p:nvPr/>
        </p:nvPicPr>
        <p:blipFill>
          <a:blip r:embed="rId2" cstate="hqprint">
            <a:extLst>
              <a:ext uri="{28A0092B-C50C-407E-A947-70E740481C1C}">
                <a14:useLocalDpi xmlns:a14="http://schemas.microsoft.com/office/drawing/2010/main" val="0"/>
              </a:ext>
            </a:extLst>
          </a:blip>
          <a:srcRect/>
          <a:stretch>
            <a:fillRect/>
          </a:stretch>
        </p:blipFill>
        <p:spPr bwMode="auto">
          <a:xfrm>
            <a:off x="86486" y="117876"/>
            <a:ext cx="980579" cy="11021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15474228"/>
      </p:ext>
    </p:extLst>
  </p:cSld>
  <p:clrMapOvr>
    <a:masterClrMapping/>
  </p:clrMapOvr>
  <p:transition advClick="0"/>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85855" y="46983"/>
            <a:ext cx="7471876" cy="348813"/>
          </a:xfrm>
        </p:spPr>
        <p:txBody>
          <a:bodyPr>
            <a:normAutofit fontScale="90000"/>
          </a:bodyPr>
          <a:lstStyle/>
          <a:p>
            <a:r>
              <a:rPr lang="ru-RU" dirty="0"/>
              <a:t>Об утверждении методических рекомендаций </a:t>
            </a:r>
            <a:r>
              <a:rPr lang="ru-RU" dirty="0" smtClean="0"/>
              <a:t> </a:t>
            </a:r>
            <a:r>
              <a:rPr lang="ru-RU" dirty="0" err="1" smtClean="0"/>
              <a:t>минфина</a:t>
            </a:r>
            <a:r>
              <a:rPr lang="ru-RU" dirty="0" smtClean="0"/>
              <a:t> </a:t>
            </a:r>
            <a:r>
              <a:rPr lang="ru-RU" dirty="0" err="1" smtClean="0"/>
              <a:t>россии</a:t>
            </a:r>
            <a:endParaRPr lang="ru-RU" dirty="0"/>
          </a:p>
        </p:txBody>
      </p:sp>
      <p:sp>
        <p:nvSpPr>
          <p:cNvPr id="3" name="Прямоугольник 2"/>
          <p:cNvSpPr/>
          <p:nvPr/>
        </p:nvSpPr>
        <p:spPr>
          <a:xfrm>
            <a:off x="1052945" y="395796"/>
            <a:ext cx="9656618" cy="6146811"/>
          </a:xfrm>
          <a:prstGeom prst="rect">
            <a:avLst/>
          </a:prstGeom>
        </p:spPr>
        <p:txBody>
          <a:bodyPr wrap="square">
            <a:spAutoFit/>
          </a:bodyPr>
          <a:lstStyle/>
          <a:p>
            <a:pPr indent="342900" algn="just">
              <a:lnSpc>
                <a:spcPct val="115000"/>
              </a:lnSpc>
              <a:spcBef>
                <a:spcPts val="525"/>
              </a:spcBef>
              <a:spcAft>
                <a:spcPts val="0"/>
              </a:spcAft>
            </a:pPr>
            <a:r>
              <a:rPr lang="ru-RU" u="sng" dirty="0" smtClean="0">
                <a:latin typeface="Times New Roman" panose="02020603050405020304" pitchFamily="18" charset="0"/>
                <a:ea typeface="Times New Roman" panose="02020603050405020304" pitchFamily="18" charset="0"/>
                <a:cs typeface="Times New Roman" panose="02020603050405020304" pitchFamily="18" charset="0"/>
              </a:rPr>
              <a:t>2024 </a:t>
            </a:r>
            <a:r>
              <a:rPr lang="ru-RU" u="sng" dirty="0">
                <a:latin typeface="Times New Roman" panose="02020603050405020304" pitchFamily="18" charset="0"/>
                <a:ea typeface="Times New Roman" panose="02020603050405020304" pitchFamily="18" charset="0"/>
                <a:cs typeface="Times New Roman" panose="02020603050405020304" pitchFamily="18" charset="0"/>
              </a:rPr>
              <a:t>год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Проект приказа «Об утверждении методических рекомендаций по проведению органами внутреннего государственного (муниципального) финансового контроля </a:t>
            </a:r>
            <a:r>
              <a:rPr lang="ru-RU" b="1" dirty="0">
                <a:latin typeface="Times New Roman" panose="02020603050405020304" pitchFamily="18" charset="0"/>
                <a:ea typeface="Times New Roman" panose="02020603050405020304" pitchFamily="18" charset="0"/>
                <a:cs typeface="Times New Roman" panose="02020603050405020304" pitchFamily="18" charset="0"/>
              </a:rPr>
              <a:t>проверок соблюдения порядка администрирования доходов</a:t>
            </a:r>
            <a:r>
              <a:rPr lang="ru-RU" dirty="0">
                <a:latin typeface="Times New Roman" panose="02020603050405020304" pitchFamily="18" charset="0"/>
                <a:ea typeface="Times New Roman" panose="02020603050405020304" pitchFamily="18" charset="0"/>
                <a:cs typeface="Times New Roman" panose="02020603050405020304" pitchFamily="18" charset="0"/>
              </a:rPr>
              <a:t> бюджетов бюджетной системы Российской Федерации (соблюдения порядка осуществления </a:t>
            </a:r>
            <a:r>
              <a:rPr lang="ru-RU" b="1" dirty="0">
                <a:latin typeface="Times New Roman" panose="02020603050405020304" pitchFamily="18" charset="0"/>
                <a:ea typeface="Times New Roman" panose="02020603050405020304" pitchFamily="18" charset="0"/>
                <a:cs typeface="Times New Roman" panose="02020603050405020304" pitchFamily="18" charset="0"/>
              </a:rPr>
              <a:t>полномочий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главного администратора (администратора) доходов бюджета</a:t>
            </a:r>
            <a:r>
              <a:rPr lang="ru-RU"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Проект приказа «Об утверждении методических указаний по применению федерального стандарта внутреннего государственного (муниципального) финансового контроля «</a:t>
            </a:r>
            <a:r>
              <a:rPr lang="ru-RU" b="1" dirty="0">
                <a:latin typeface="Times New Roman" panose="02020603050405020304" pitchFamily="18" charset="0"/>
                <a:ea typeface="Times New Roman" panose="02020603050405020304" pitchFamily="18" charset="0"/>
                <a:cs typeface="Times New Roman" panose="02020603050405020304" pitchFamily="18" charset="0"/>
              </a:rPr>
              <a:t>Проведение проверок, ревизий и обследований и оформление их результатов</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latin typeface="Times New Roman" panose="02020603050405020304" pitchFamily="18" charset="0"/>
                <a:ea typeface="Times New Roman" panose="02020603050405020304" pitchFamily="18" charset="0"/>
                <a:cs typeface="Times New Roman" panose="02020603050405020304" pitchFamily="18" charset="0"/>
              </a:rPr>
              <a:t>в части</a:t>
            </a:r>
            <a:r>
              <a:rPr lang="ru-RU" dirty="0">
                <a:latin typeface="Times New Roman" panose="02020603050405020304" pitchFamily="18" charset="0"/>
                <a:ea typeface="Times New Roman" panose="02020603050405020304" pitchFamily="18" charset="0"/>
                <a:cs typeface="Times New Roman" panose="02020603050405020304" pitchFamily="18" charset="0"/>
              </a:rPr>
              <a:t> проведения </a:t>
            </a:r>
            <a:r>
              <a:rPr lang="ru-RU"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проверок предоставления и (или) использования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субсидий</a:t>
            </a:r>
            <a:r>
              <a:rPr lang="ru-RU" dirty="0">
                <a:latin typeface="Times New Roman" panose="02020603050405020304" pitchFamily="18" charset="0"/>
                <a:ea typeface="Times New Roman" panose="02020603050405020304" pitchFamily="18" charset="0"/>
                <a:cs typeface="Times New Roman" panose="02020603050405020304" pitchFamily="18" charset="0"/>
              </a:rPr>
              <a:t>, предоставленных из бюджета публично- правового образования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бюджетным (автономным) учреждениям»</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u="sng"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2025 год</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Проект приказа «Об утверждении методических рекомендаций по проведению органами внутреннего государственного (муниципального) финансового контроля проверок предоставления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межбюджетных трансфертов</a:t>
            </a:r>
            <a:r>
              <a:rPr lang="ru-RU"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из бюджетов бюджетной системы Российской Федерации, имеющих целевое назначение, и (или) их использования, и оформлению их результатов»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5000"/>
              </a:lnSpc>
              <a:spcBef>
                <a:spcPts val="525"/>
              </a:spcBef>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50560934"/>
      </p:ext>
    </p:extLst>
  </p:cSld>
  <p:clrMapOvr>
    <a:masterClrMapping/>
  </p:clrMapOvr>
  <p:transition advClick="0"/>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Признаки неправомерного</a:t>
            </a:r>
            <a:r>
              <a:rPr lang="ru-RU" dirty="0"/>
              <a:t>, неэффективного </a:t>
            </a:r>
          </a:p>
        </p:txBody>
      </p:sp>
      <p:sp>
        <p:nvSpPr>
          <p:cNvPr id="3" name="Прямоугольник 2"/>
          <p:cNvSpPr/>
          <p:nvPr/>
        </p:nvSpPr>
        <p:spPr>
          <a:xfrm>
            <a:off x="1217781" y="479800"/>
            <a:ext cx="10099963" cy="1366528"/>
          </a:xfrm>
          <a:prstGeom prst="rect">
            <a:avLst/>
          </a:prstGeom>
        </p:spPr>
        <p:txBody>
          <a:bodyPr wrap="square">
            <a:spAutoFit/>
          </a:bodyPr>
          <a:lstStyle/>
          <a:p>
            <a:pPr marL="285750" indent="-285750" algn="just">
              <a:lnSpc>
                <a:spcPct val="115000"/>
              </a:lnSpc>
              <a:spcBef>
                <a:spcPts val="525"/>
              </a:spcBef>
              <a:spcAft>
                <a:spcPts val="0"/>
              </a:spcAft>
              <a:buFont typeface="Wingdings" panose="05000000000000000000" pitchFamily="2" charset="2"/>
              <a:buChar char="q"/>
            </a:pPr>
            <a:r>
              <a:rPr lang="ru-RU" dirty="0">
                <a:latin typeface="Times New Roman" panose="02020603050405020304" pitchFamily="18" charset="0"/>
                <a:ea typeface="Times New Roman" panose="02020603050405020304" pitchFamily="18" charset="0"/>
                <a:cs typeface="Times New Roman" panose="02020603050405020304" pitchFamily="18" charset="0"/>
              </a:rPr>
              <a:t>Приказ Минфина России от </a:t>
            </a:r>
            <a:r>
              <a:rPr lang="ru-RU" b="1"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30.11.2023 № 532</a:t>
            </a:r>
            <a:r>
              <a:rPr lang="ru-RU"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«Об утверждении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методических рекомендаций </a:t>
            </a:r>
            <a:r>
              <a:rPr lang="ru-RU" dirty="0">
                <a:latin typeface="Times New Roman" panose="02020603050405020304" pitchFamily="18" charset="0"/>
                <a:ea typeface="Times New Roman" panose="02020603050405020304" pitchFamily="18" charset="0"/>
                <a:cs typeface="Times New Roman" panose="02020603050405020304" pitchFamily="18" charset="0"/>
              </a:rPr>
              <a:t>по </a:t>
            </a:r>
            <a:r>
              <a:rPr lang="ru-RU" b="1" dirty="0">
                <a:latin typeface="Times New Roman" panose="02020603050405020304" pitchFamily="18" charset="0"/>
                <a:ea typeface="Times New Roman" panose="02020603050405020304" pitchFamily="18" charset="0"/>
                <a:cs typeface="Times New Roman" panose="02020603050405020304" pitchFamily="18" charset="0"/>
              </a:rPr>
              <a:t>оценке действий </a:t>
            </a:r>
            <a:r>
              <a:rPr lang="ru-RU" dirty="0">
                <a:latin typeface="Times New Roman" panose="02020603050405020304" pitchFamily="18" charset="0"/>
                <a:ea typeface="Times New Roman" panose="02020603050405020304" pitchFamily="18" charset="0"/>
                <a:cs typeface="Times New Roman" panose="02020603050405020304" pitchFamily="18" charset="0"/>
              </a:rPr>
              <a:t>объекта внутреннего государственного (муниципального) финансового контроля в целях подтверждения </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признаков неправомерного, неэффективного использования </a:t>
            </a:r>
            <a:r>
              <a:rPr lang="ru-RU" dirty="0">
                <a:latin typeface="Times New Roman" panose="02020603050405020304" pitchFamily="18" charset="0"/>
                <a:ea typeface="Times New Roman" panose="02020603050405020304" pitchFamily="18" charset="0"/>
                <a:cs typeface="Times New Roman" panose="02020603050405020304" pitchFamily="18" charset="0"/>
              </a:rPr>
              <a:t>бюджетных средств </a:t>
            </a: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и определения их последствий</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b="1"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217781" y="1846328"/>
            <a:ext cx="10363201" cy="4075988"/>
          </a:xfrm>
          <a:prstGeom prst="rect">
            <a:avLst/>
          </a:prstGeom>
          <a:solidFill>
            <a:schemeClr val="accent3">
              <a:lumMod val="20000"/>
              <a:lumOff val="80000"/>
            </a:schemeClr>
          </a:solidFill>
        </p:spPr>
        <p:txBody>
          <a:bodyPr wrap="square">
            <a:spAutoFit/>
          </a:bodyPr>
          <a:lstStyle/>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определение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НЕПРАВОМЕРНОГО</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использования бюджетных средств</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СООТНОШЕНИЕ С</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НЕЦЕЛЕВЫМ</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использованием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бюджетных средств</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нарушениями в сфере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закупок;</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раскрытие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состава документов</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которые необходимо изучить в целях подтверждения признаков неправомерного использования бюджетных средств как в отношении участников бюджетного процесса, так и иных юридических лиц, физических лиц – производителей товаров, работ, услуг;</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какие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определения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НЕЦЕЛЕВОГО</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использования бюджетных средств и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в каких случаях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необходимо брать за основу для оценки действий объекта контроля;</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последовательность выполнения контрольных</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действий, их суть;</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формирование суждения по результатам</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контрольных действий о наличии (отсутствии) признаков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НЕЦЕЛЕВОГО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использования</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бюджетных средств в зависимости от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ВИДОВ РАСХОДОВ;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Bef>
                <a:spcPts val="525"/>
              </a:spcBef>
              <a:spcAft>
                <a:spcPts val="0"/>
              </a:spcAft>
            </a:pPr>
            <a:r>
              <a:rPr lang="ru-RU" sz="1600" dirty="0">
                <a:latin typeface="Segoe UI Symbol" panose="020B0502040204020203" pitchFamily="34" charset="0"/>
                <a:ea typeface="Times New Roman" panose="02020603050405020304" pitchFamily="18" charset="0"/>
                <a:cs typeface="Segoe UI Symbol" panose="020B0502040204020203" pitchFamily="34"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анализ суждения о наличии признаков нецелевого использования бюджетных средств в целях принятия решения по результатам рассмотрения акта проверки (ревизии), в том числе причин и условий нарушения,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наличия ущерба.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81833304"/>
      </p:ext>
    </p:extLst>
  </p:cSld>
  <p:clrMapOvr>
    <a:masterClrMapping/>
  </p:clrMapOvr>
  <p:transition advClick="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6FDC107-D9D4-E9D2-2A7F-1823ECDCB0F8}"/>
              </a:ext>
            </a:extLst>
          </p:cNvPr>
          <p:cNvSpPr>
            <a:spLocks noGrp="1"/>
          </p:cNvSpPr>
          <p:nvPr>
            <p:ph type="title"/>
          </p:nvPr>
        </p:nvSpPr>
        <p:spPr/>
        <p:txBody>
          <a:bodyPr/>
          <a:lstStyle/>
          <a:p>
            <a:r>
              <a:rPr lang="ru-RU" dirty="0"/>
              <a:t>Новые НПА ЕУП - 2024</a:t>
            </a:r>
          </a:p>
        </p:txBody>
      </p:sp>
      <p:sp>
        <p:nvSpPr>
          <p:cNvPr id="4" name="TextBox 3">
            <a:extLst>
              <a:ext uri="{FF2B5EF4-FFF2-40B4-BE49-F238E27FC236}">
                <a16:creationId xmlns:a16="http://schemas.microsoft.com/office/drawing/2014/main" id="{8A563C30-2910-9931-0F95-48024A47F930}"/>
              </a:ext>
            </a:extLst>
          </p:cNvPr>
          <p:cNvSpPr txBox="1"/>
          <p:nvPr/>
        </p:nvSpPr>
        <p:spPr>
          <a:xfrm>
            <a:off x="910883" y="922670"/>
            <a:ext cx="10370234" cy="4801314"/>
          </a:xfrm>
          <a:prstGeom prst="rect">
            <a:avLst/>
          </a:prstGeom>
          <a:noFill/>
        </p:spPr>
        <p:txBody>
          <a:bodyPr wrap="square">
            <a:spAutoFit/>
          </a:bodyPr>
          <a:lstStyle/>
          <a:p>
            <a:r>
              <a:rPr lang="ru-RU" b="1" dirty="0"/>
              <a:t>НОВЫЕ Приказы Федерального казначейства: </a:t>
            </a:r>
          </a:p>
          <a:p>
            <a:pPr marL="285750" indent="-285750">
              <a:buFont typeface="Wingdings" panose="05000000000000000000" pitchFamily="2" charset="2"/>
              <a:buChar char="q"/>
            </a:pPr>
            <a:endParaRPr lang="ru-RU" dirty="0"/>
          </a:p>
          <a:p>
            <a:pPr marL="285750" indent="-285750">
              <a:buFont typeface="Wingdings" panose="05000000000000000000" pitchFamily="2" charset="2"/>
              <a:buChar char="q"/>
            </a:pPr>
            <a:r>
              <a:rPr lang="ru-RU" b="1" dirty="0">
                <a:solidFill>
                  <a:srgbClr val="FF0000"/>
                </a:solidFill>
              </a:rPr>
              <a:t>от 07.05.2024 № 2н</a:t>
            </a:r>
            <a:r>
              <a:rPr lang="ru-RU" dirty="0"/>
              <a:t> "Об утверждении </a:t>
            </a:r>
            <a:r>
              <a:rPr lang="ru-RU" b="1" dirty="0">
                <a:solidFill>
                  <a:srgbClr val="FF0000"/>
                </a:solidFill>
              </a:rPr>
              <a:t>Рабочего плана счетов </a:t>
            </a:r>
            <a:r>
              <a:rPr lang="ru-RU" dirty="0"/>
              <a:t>централизованного бухгалтерского учета и Правил формирования номера счета бухгалтерского учета, а также порядка внесения изменений в Рабочий план счетов централизованного бухгалтерского учета в рамках единой учетной политики при централизации учета" (зарегистрирован Минюстом России 09.07.2024)</a:t>
            </a:r>
          </a:p>
          <a:p>
            <a:endParaRPr lang="ru-RU" dirty="0"/>
          </a:p>
          <a:p>
            <a:pPr marL="285750" indent="-285750">
              <a:buFont typeface="Wingdings" panose="05000000000000000000" pitchFamily="2" charset="2"/>
              <a:buChar char="q"/>
            </a:pPr>
            <a:r>
              <a:rPr lang="ru-RU" b="1" dirty="0">
                <a:solidFill>
                  <a:srgbClr val="FF0000"/>
                </a:solidFill>
              </a:rPr>
              <a:t>от 04.06.2024 № 4н </a:t>
            </a:r>
            <a:r>
              <a:rPr lang="ru-RU" dirty="0"/>
              <a:t>"Об утверждении </a:t>
            </a:r>
            <a:r>
              <a:rPr lang="ru-RU" b="1" dirty="0">
                <a:solidFill>
                  <a:srgbClr val="FF0000"/>
                </a:solidFill>
              </a:rPr>
              <a:t>графика документооборота </a:t>
            </a:r>
            <a:r>
              <a:rPr lang="ru-RU" dirty="0"/>
              <a:t>при централизации учёта" (зарегистрирован Минюстом России 08.08.2024)</a:t>
            </a:r>
          </a:p>
          <a:p>
            <a:pPr marL="285750" indent="-285750">
              <a:buFont typeface="Wingdings" panose="05000000000000000000" pitchFamily="2" charset="2"/>
              <a:buChar char="q"/>
            </a:pPr>
            <a:endParaRPr lang="ru-RU" dirty="0"/>
          </a:p>
          <a:p>
            <a:pPr marL="285750" indent="-285750">
              <a:buFont typeface="Wingdings" panose="05000000000000000000" pitchFamily="2" charset="2"/>
              <a:buChar char="q"/>
            </a:pPr>
            <a:endParaRPr lang="ru-RU" dirty="0"/>
          </a:p>
          <a:p>
            <a:pPr marL="285750" indent="-285750">
              <a:buFont typeface="Wingdings" panose="05000000000000000000" pitchFamily="2" charset="2"/>
              <a:buChar char="q"/>
            </a:pPr>
            <a:r>
              <a:rPr lang="ru-RU" b="1" dirty="0"/>
              <a:t> </a:t>
            </a:r>
            <a:r>
              <a:rPr lang="ru-RU" b="1" dirty="0">
                <a:solidFill>
                  <a:srgbClr val="FF0000"/>
                </a:solidFill>
              </a:rPr>
              <a:t>от 09.07.2024 № 5н </a:t>
            </a:r>
            <a:r>
              <a:rPr lang="ru-RU" dirty="0"/>
              <a:t>"Об утверждении </a:t>
            </a:r>
            <a:r>
              <a:rPr lang="ru-RU" b="1" dirty="0">
                <a:solidFill>
                  <a:srgbClr val="FF0000"/>
                </a:solidFill>
              </a:rPr>
              <a:t>Методов оценки объектов </a:t>
            </a:r>
            <a:r>
              <a:rPr lang="ru-RU" dirty="0"/>
              <a:t>бухгалтерского учета, порядка признания (постановки на учет) и прекращения признания (выбытия из учета) объектов бухгалтерского учета, иных способов ведения бухгалтерского учета при централизации учета и Порядка признания в бухгалтерском учете и раскрытия в бухгалтерской (финансовой) отчетности событий после отчетной даты при централизации учета"  (Зарегистрирован Минюстом России 29.08.2024 № 79328). Начало действия - </a:t>
            </a:r>
            <a:r>
              <a:rPr lang="ru-RU" b="1" dirty="0"/>
              <a:t>10.09.2024. </a:t>
            </a:r>
          </a:p>
        </p:txBody>
      </p:sp>
    </p:spTree>
    <p:extLst>
      <p:ext uri="{BB962C8B-B14F-4D97-AF65-F5344CB8AC3E}">
        <p14:creationId xmlns:p14="http://schemas.microsoft.com/office/powerpoint/2010/main" val="248745273"/>
      </p:ext>
    </p:extLst>
  </p:cSld>
  <p:clrMapOvr>
    <a:masterClrMapping/>
  </p:clrMapOvr>
  <p:transition advClick="0"/>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735782" y="46983"/>
            <a:ext cx="6321949" cy="348813"/>
          </a:xfrm>
        </p:spPr>
        <p:txBody>
          <a:bodyPr>
            <a:normAutofit fontScale="90000"/>
          </a:bodyPr>
          <a:lstStyle/>
          <a:p>
            <a:r>
              <a:rPr lang="ru-RU" dirty="0"/>
              <a:t>Формы и меры ответственности </a:t>
            </a:r>
            <a:r>
              <a:rPr lang="ru-RU" dirty="0" smtClean="0"/>
              <a:t/>
            </a:r>
            <a:br>
              <a:rPr lang="ru-RU" dirty="0" smtClean="0"/>
            </a:br>
            <a:r>
              <a:rPr lang="ru-RU" dirty="0" smtClean="0"/>
              <a:t>нецелевого </a:t>
            </a:r>
            <a:r>
              <a:rPr lang="ru-RU" dirty="0"/>
              <a:t>использования</a:t>
            </a:r>
          </a:p>
        </p:txBody>
      </p:sp>
      <p:graphicFrame>
        <p:nvGraphicFramePr>
          <p:cNvPr id="3" name="Таблица 2"/>
          <p:cNvGraphicFramePr>
            <a:graphicFrameLocks noGrp="1"/>
          </p:cNvGraphicFramePr>
          <p:nvPr>
            <p:extLst/>
          </p:nvPr>
        </p:nvGraphicFramePr>
        <p:xfrm>
          <a:off x="845128" y="581892"/>
          <a:ext cx="9822872" cy="5384102"/>
        </p:xfrm>
        <a:graphic>
          <a:graphicData uri="http://schemas.openxmlformats.org/drawingml/2006/table">
            <a:tbl>
              <a:tblPr firstRow="1" firstCol="1" bandRow="1">
                <a:tableStyleId>{5C22544A-7EE6-4342-B048-85BDC9FD1C3A}</a:tableStyleId>
              </a:tblPr>
              <a:tblGrid>
                <a:gridCol w="2081250">
                  <a:extLst>
                    <a:ext uri="{9D8B030D-6E8A-4147-A177-3AD203B41FA5}">
                      <a16:colId xmlns:a16="http://schemas.microsoft.com/office/drawing/2014/main" val="4208553880"/>
                    </a:ext>
                  </a:extLst>
                </a:gridCol>
                <a:gridCol w="3873439">
                  <a:extLst>
                    <a:ext uri="{9D8B030D-6E8A-4147-A177-3AD203B41FA5}">
                      <a16:colId xmlns:a16="http://schemas.microsoft.com/office/drawing/2014/main" val="129936565"/>
                    </a:ext>
                  </a:extLst>
                </a:gridCol>
                <a:gridCol w="3868183">
                  <a:extLst>
                    <a:ext uri="{9D8B030D-6E8A-4147-A177-3AD203B41FA5}">
                      <a16:colId xmlns:a16="http://schemas.microsoft.com/office/drawing/2014/main" val="1502652096"/>
                    </a:ext>
                  </a:extLst>
                </a:gridCol>
              </a:tblGrid>
              <a:tr h="506476">
                <a:tc>
                  <a:txBody>
                    <a:bodyPr/>
                    <a:lstStyle/>
                    <a:p>
                      <a:pPr algn="ctr">
                        <a:lnSpc>
                          <a:spcPct val="115000"/>
                        </a:lnSpc>
                        <a:spcAft>
                          <a:spcPts val="0"/>
                        </a:spcAft>
                      </a:pPr>
                      <a:r>
                        <a:rPr lang="ru-RU" sz="1600" dirty="0">
                          <a:effectLst/>
                        </a:rPr>
                        <a:t> Правовое основание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a:txBody>
                    <a:bodyPr/>
                    <a:lstStyle/>
                    <a:p>
                      <a:pPr algn="ctr">
                        <a:lnSpc>
                          <a:spcPct val="115000"/>
                        </a:lnSpc>
                        <a:spcAft>
                          <a:spcPts val="0"/>
                        </a:spcAft>
                      </a:pPr>
                      <a:r>
                        <a:rPr lang="ru-RU" sz="1600">
                          <a:effectLst/>
                        </a:rPr>
                        <a:t>Содержание нарушения</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a:txBody>
                    <a:bodyPr/>
                    <a:lstStyle/>
                    <a:p>
                      <a:pPr algn="ctr">
                        <a:lnSpc>
                          <a:spcPct val="115000"/>
                        </a:lnSpc>
                        <a:spcAft>
                          <a:spcPts val="0"/>
                        </a:spcAft>
                      </a:pPr>
                      <a:r>
                        <a:rPr lang="ru-RU" sz="1600">
                          <a:effectLst/>
                        </a:rPr>
                        <a:t>Ответственность</a:t>
                      </a:r>
                    </a:p>
                    <a:p>
                      <a:pPr algn="ctr">
                        <a:lnSpc>
                          <a:spcPct val="115000"/>
                        </a:lnSpc>
                        <a:spcAft>
                          <a:spcPts val="0"/>
                        </a:spcAft>
                      </a:pPr>
                      <a:r>
                        <a:rPr lang="ru-RU" sz="1600">
                          <a:effectLst/>
                        </a:rPr>
                        <a:t>Наказание/принуждение</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extLst>
                  <a:ext uri="{0D108BD9-81ED-4DB2-BD59-A6C34878D82A}">
                    <a16:rowId xmlns:a16="http://schemas.microsoft.com/office/drawing/2014/main" val="3008338689"/>
                  </a:ext>
                </a:extLst>
              </a:tr>
              <a:tr h="289022">
                <a:tc gridSpan="3">
                  <a:txBody>
                    <a:bodyPr/>
                    <a:lstStyle/>
                    <a:p>
                      <a:pPr algn="ctr">
                        <a:lnSpc>
                          <a:spcPct val="150000"/>
                        </a:lnSpc>
                        <a:spcAft>
                          <a:spcPts val="0"/>
                        </a:spcAft>
                      </a:pPr>
                      <a:r>
                        <a:rPr lang="ru-RU" sz="1600" dirty="0">
                          <a:effectLst/>
                        </a:rPr>
                        <a:t>НЕЦЕЛЕВОЕ использование бюджетных средств</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722552317"/>
                  </a:ext>
                </a:extLst>
              </a:tr>
              <a:tr h="1925586">
                <a:tc rowSpan="2">
                  <a:txBody>
                    <a:bodyPr/>
                    <a:lstStyle/>
                    <a:p>
                      <a:pPr algn="just">
                        <a:lnSpc>
                          <a:spcPct val="115000"/>
                        </a:lnSpc>
                        <a:spcAft>
                          <a:spcPts val="0"/>
                        </a:spcAft>
                      </a:pPr>
                      <a:r>
                        <a:rPr lang="ru-RU" sz="1600" dirty="0">
                          <a:effectLst/>
                        </a:rPr>
                        <a:t>Пункт 1. Статьи 306.4. БК РФ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a:txBody>
                    <a:bodyPr/>
                    <a:lstStyle/>
                    <a:p>
                      <a:pPr algn="just">
                        <a:lnSpc>
                          <a:spcPct val="107000"/>
                        </a:lnSpc>
                        <a:spcAft>
                          <a:spcPts val="0"/>
                        </a:spcAft>
                      </a:pPr>
                      <a:r>
                        <a:rPr lang="ru-RU" sz="1600" dirty="0">
                          <a:effectLst/>
                        </a:rPr>
                        <a:t>Направление средств бюджета и оплата денежных обязательств в целях, не соответствующих полностью или частично целям: </a:t>
                      </a:r>
                    </a:p>
                    <a:p>
                      <a:pPr marL="342900" lvl="0" indent="-342900" algn="just">
                        <a:spcAft>
                          <a:spcPts val="0"/>
                        </a:spcAft>
                        <a:buFont typeface="Symbol" panose="05050102010706020507" pitchFamily="18" charset="2"/>
                        <a:buChar char=""/>
                      </a:pPr>
                      <a:r>
                        <a:rPr lang="ru-RU" sz="1600" dirty="0">
                          <a:effectLst/>
                        </a:rPr>
                        <a:t>закона (решения) о бюджете, </a:t>
                      </a:r>
                    </a:p>
                    <a:p>
                      <a:pPr marL="342900" lvl="0" indent="-342900" algn="just">
                        <a:spcAft>
                          <a:spcPts val="0"/>
                        </a:spcAft>
                        <a:buFont typeface="Symbol" panose="05050102010706020507" pitchFamily="18" charset="2"/>
                        <a:buChar char=""/>
                      </a:pPr>
                      <a:r>
                        <a:rPr lang="ru-RU" sz="1600" dirty="0">
                          <a:effectLst/>
                        </a:rPr>
                        <a:t>сводной/ бюджетной росписью, </a:t>
                      </a:r>
                    </a:p>
                    <a:p>
                      <a:pPr marL="342900" lvl="0" indent="-342900" algn="just">
                        <a:spcAft>
                          <a:spcPts val="0"/>
                        </a:spcAft>
                        <a:buFont typeface="Symbol" panose="05050102010706020507" pitchFamily="18" charset="2"/>
                        <a:buChar char=""/>
                      </a:pPr>
                      <a:r>
                        <a:rPr lang="ru-RU" sz="1600" dirty="0">
                          <a:effectLst/>
                        </a:rPr>
                        <a:t>ЛБО, бюджетной сметой, </a:t>
                      </a:r>
                    </a:p>
                    <a:p>
                      <a:pPr marL="342900" lvl="0" indent="-342900" algn="just">
                        <a:spcAft>
                          <a:spcPts val="0"/>
                        </a:spcAft>
                        <a:buFont typeface="Symbol" panose="05050102010706020507" pitchFamily="18" charset="2"/>
                        <a:buChar char=""/>
                      </a:pPr>
                      <a:r>
                        <a:rPr lang="ru-RU" sz="1600" dirty="0">
                          <a:effectLst/>
                        </a:rPr>
                        <a:t>договором (соглашением);</a:t>
                      </a:r>
                    </a:p>
                    <a:p>
                      <a:pPr marL="342900" lvl="0" indent="-342900" algn="just">
                        <a:spcAft>
                          <a:spcPts val="0"/>
                        </a:spcAft>
                        <a:buFont typeface="Symbol" panose="05050102010706020507" pitchFamily="18" charset="2"/>
                        <a:buChar char=""/>
                      </a:pPr>
                      <a:r>
                        <a:rPr lang="ru-RU" sz="1600" dirty="0">
                          <a:effectLst/>
                        </a:rPr>
                        <a:t>либо правовым актом - основание для их предоставления</a:t>
                      </a:r>
                      <a:endParaRPr lang="ru-RU" sz="1600" dirty="0">
                        <a:effectLst/>
                        <a:latin typeface="Calibri" panose="020F0502020204030204" pitchFamily="34" charset="0"/>
                        <a:cs typeface="Times New Roman" panose="02020603050405020304" pitchFamily="18" charset="0"/>
                      </a:endParaRPr>
                    </a:p>
                  </a:txBody>
                  <a:tcPr marL="65379" marR="65379" marT="0" marB="0"/>
                </a:tc>
                <a:tc>
                  <a:txBody>
                    <a:bodyPr/>
                    <a:lstStyle/>
                    <a:p>
                      <a:pPr algn="just">
                        <a:lnSpc>
                          <a:spcPct val="115000"/>
                        </a:lnSpc>
                        <a:spcAft>
                          <a:spcPts val="0"/>
                        </a:spcAft>
                      </a:pPr>
                      <a:r>
                        <a:rPr lang="ru-RU" sz="1600" dirty="0">
                          <a:effectLst/>
                        </a:rPr>
                        <a:t>Административный штраф (ст. </a:t>
                      </a:r>
                      <a:r>
                        <a:rPr lang="ru-RU" sz="1600" b="1" dirty="0">
                          <a:effectLst/>
                        </a:rPr>
                        <a:t>15.14</a:t>
                      </a:r>
                      <a:r>
                        <a:rPr lang="ru-RU" sz="1600" dirty="0">
                          <a:effectLst/>
                        </a:rPr>
                        <a:t> КоАП РФ) &lt;*&gt;:</a:t>
                      </a:r>
                    </a:p>
                    <a:p>
                      <a:pPr algn="just">
                        <a:lnSpc>
                          <a:spcPct val="115000"/>
                        </a:lnSpc>
                        <a:spcAft>
                          <a:spcPts val="0"/>
                        </a:spcAft>
                      </a:pPr>
                      <a:r>
                        <a:rPr lang="ru-RU" sz="1600" dirty="0">
                          <a:effectLst/>
                        </a:rPr>
                        <a:t>на ДОЛЖНОСТНЫХ ЛИЦ: </a:t>
                      </a:r>
                    </a:p>
                    <a:p>
                      <a:pPr marL="342900" lvl="0" indent="-342900" algn="just">
                        <a:lnSpc>
                          <a:spcPct val="115000"/>
                        </a:lnSpc>
                        <a:spcAft>
                          <a:spcPts val="0"/>
                        </a:spcAft>
                        <a:buFont typeface="Symbol" panose="05050102010706020507" pitchFamily="18" charset="2"/>
                        <a:buChar char=""/>
                      </a:pPr>
                      <a:r>
                        <a:rPr lang="ru-RU" sz="1600" dirty="0">
                          <a:effectLst/>
                        </a:rPr>
                        <a:t>штраф от 20 тыс. до 50 тыс. руб. </a:t>
                      </a:r>
                    </a:p>
                    <a:p>
                      <a:pPr marL="342900" lvl="0" indent="-342900" algn="just">
                        <a:lnSpc>
                          <a:spcPct val="115000"/>
                        </a:lnSpc>
                        <a:spcAft>
                          <a:spcPts val="0"/>
                        </a:spcAft>
                        <a:buFont typeface="Symbol" panose="05050102010706020507" pitchFamily="18" charset="2"/>
                        <a:buChar char=""/>
                      </a:pPr>
                      <a:r>
                        <a:rPr lang="ru-RU" sz="1600" dirty="0">
                          <a:effectLst/>
                        </a:rPr>
                        <a:t>или дисквалификация на срок от 1 года до 3-х лет; </a:t>
                      </a:r>
                    </a:p>
                    <a:p>
                      <a:pPr algn="just">
                        <a:lnSpc>
                          <a:spcPct val="115000"/>
                        </a:lnSpc>
                        <a:spcAft>
                          <a:spcPts val="0"/>
                        </a:spcAft>
                      </a:pPr>
                      <a:r>
                        <a:rPr lang="ru-RU" sz="1600" dirty="0">
                          <a:effectLst/>
                        </a:rPr>
                        <a:t>на юр. лиц – штраф от 5 до 25 % суммы нецелевого использования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extLst>
                  <a:ext uri="{0D108BD9-81ED-4DB2-BD59-A6C34878D82A}">
                    <a16:rowId xmlns:a16="http://schemas.microsoft.com/office/drawing/2014/main" val="4250436233"/>
                  </a:ext>
                </a:extLst>
              </a:tr>
              <a:tr h="253238">
                <a:tc vMerge="1">
                  <a:txBody>
                    <a:bodyPr/>
                    <a:lstStyle/>
                    <a:p>
                      <a:endParaRPr lang="ru-RU"/>
                    </a:p>
                  </a:txBody>
                  <a:tcPr/>
                </a:tc>
                <a:tc gridSpan="2">
                  <a:txBody>
                    <a:bodyPr/>
                    <a:lstStyle/>
                    <a:p>
                      <a:pPr algn="just">
                        <a:lnSpc>
                          <a:spcPct val="115000"/>
                        </a:lnSpc>
                        <a:spcAft>
                          <a:spcPts val="0"/>
                        </a:spcAft>
                      </a:pPr>
                      <a:r>
                        <a:rPr lang="ru-RU" sz="1600" dirty="0">
                          <a:effectLst/>
                        </a:rPr>
                        <a:t>&lt;*&gt; Если такое действие не содержит уголовно наказуемого деяния.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hMerge="1">
                  <a:txBody>
                    <a:bodyPr/>
                    <a:lstStyle/>
                    <a:p>
                      <a:endParaRPr lang="ru-RU"/>
                    </a:p>
                  </a:txBody>
                  <a:tcPr/>
                </a:tc>
                <a:extLst>
                  <a:ext uri="{0D108BD9-81ED-4DB2-BD59-A6C34878D82A}">
                    <a16:rowId xmlns:a16="http://schemas.microsoft.com/office/drawing/2014/main" val="620125123"/>
                  </a:ext>
                </a:extLst>
              </a:tr>
              <a:tr h="302784">
                <a:tc gridSpan="3">
                  <a:txBody>
                    <a:bodyPr/>
                    <a:lstStyle/>
                    <a:p>
                      <a:pPr algn="ctr">
                        <a:lnSpc>
                          <a:spcPct val="150000"/>
                        </a:lnSpc>
                        <a:spcAft>
                          <a:spcPts val="0"/>
                        </a:spcAft>
                      </a:pPr>
                      <a:r>
                        <a:rPr lang="ru-RU" sz="1600" dirty="0">
                          <a:effectLst/>
                        </a:rPr>
                        <a:t>Нецелевое использование (не по назначению) МБТ &lt;**&gt;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784138279"/>
                  </a:ext>
                </a:extLst>
              </a:tr>
              <a:tr h="1080008">
                <a:tc>
                  <a:txBody>
                    <a:bodyPr/>
                    <a:lstStyle/>
                    <a:p>
                      <a:pPr algn="just">
                        <a:lnSpc>
                          <a:spcPct val="107000"/>
                        </a:lnSpc>
                        <a:spcAft>
                          <a:spcPts val="0"/>
                        </a:spcAft>
                      </a:pPr>
                      <a:r>
                        <a:rPr lang="ru-RU" sz="1600">
                          <a:effectLst/>
                        </a:rPr>
                        <a:t>Пункт 3. Статьи 306.4. БК РФ</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a:txBody>
                    <a:bodyPr/>
                    <a:lstStyle/>
                    <a:p>
                      <a:pPr algn="just">
                        <a:lnSpc>
                          <a:spcPct val="107000"/>
                        </a:lnSpc>
                        <a:spcAft>
                          <a:spcPts val="0"/>
                        </a:spcAft>
                      </a:pPr>
                      <a:r>
                        <a:rPr lang="ru-RU" sz="1600" dirty="0">
                          <a:effectLst/>
                        </a:rPr>
                        <a:t>Направление не по назначению бюджетных средств, источником </a:t>
                      </a:r>
                      <a:r>
                        <a:rPr lang="ru-RU" sz="1600" dirty="0" err="1">
                          <a:effectLst/>
                        </a:rPr>
                        <a:t>финобеспечения</a:t>
                      </a:r>
                      <a:r>
                        <a:rPr lang="ru-RU" sz="1600" dirty="0">
                          <a:effectLst/>
                        </a:rPr>
                        <a:t>/ </a:t>
                      </a:r>
                      <a:r>
                        <a:rPr lang="ru-RU" sz="1600" dirty="0" err="1">
                          <a:effectLst/>
                        </a:rPr>
                        <a:t>софинансирования</a:t>
                      </a:r>
                      <a:r>
                        <a:rPr lang="ru-RU" sz="1600" dirty="0">
                          <a:effectLst/>
                        </a:rPr>
                        <a:t> которых являлся МБТ, имеющий целевое назначение</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5379" marR="65379" marT="0" marB="0"/>
                </a:tc>
                <a:tc>
                  <a:txBody>
                    <a:bodyPr/>
                    <a:lstStyle/>
                    <a:p>
                      <a:pPr>
                        <a:spcAft>
                          <a:spcPts val="0"/>
                        </a:spcAft>
                      </a:pPr>
                      <a:r>
                        <a:rPr lang="ru-RU" sz="1600" dirty="0">
                          <a:effectLst/>
                        </a:rPr>
                        <a:t>бесспорное взыскание суммы;</a:t>
                      </a:r>
                    </a:p>
                    <a:p>
                      <a:pPr>
                        <a:spcAft>
                          <a:spcPts val="0"/>
                        </a:spcAft>
                      </a:pPr>
                      <a:r>
                        <a:rPr lang="ru-RU" sz="1600" dirty="0">
                          <a:effectLst/>
                        </a:rPr>
                        <a:t>или сокращение предоставления МБТ (за исключением субвенций и дотаций на выравнивание обеспеченности субъектов РФ и МО)</a:t>
                      </a:r>
                      <a:endParaRPr lang="ru-RU" sz="1600" dirty="0">
                        <a:effectLst/>
                        <a:latin typeface="Calibri" panose="020F0502020204030204" pitchFamily="34" charset="0"/>
                        <a:cs typeface="Times New Roman" panose="02020603050405020304" pitchFamily="18" charset="0"/>
                      </a:endParaRPr>
                    </a:p>
                  </a:txBody>
                  <a:tcPr marL="65379" marR="65379" marT="0" marB="0"/>
                </a:tc>
                <a:extLst>
                  <a:ext uri="{0D108BD9-81ED-4DB2-BD59-A6C34878D82A}">
                    <a16:rowId xmlns:a16="http://schemas.microsoft.com/office/drawing/2014/main" val="1526938585"/>
                  </a:ext>
                </a:extLst>
              </a:tr>
            </a:tbl>
          </a:graphicData>
        </a:graphic>
      </p:graphicFrame>
    </p:spTree>
    <p:extLst>
      <p:ext uri="{BB962C8B-B14F-4D97-AF65-F5344CB8AC3E}">
        <p14:creationId xmlns:p14="http://schemas.microsoft.com/office/powerpoint/2010/main" val="3453864962"/>
      </p:ext>
    </p:extLst>
  </p:cSld>
  <p:clrMapOvr>
    <a:masterClrMapping/>
  </p:clrMapOvr>
  <p:transition advClick="0"/>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Анализ структуры номера счета бюджетного учета в Сведениях ф. 0503369</a:t>
            </a:r>
          </a:p>
        </p:txBody>
      </p:sp>
      <p:sp>
        <p:nvSpPr>
          <p:cNvPr id="3" name="Прямоугольник 2"/>
          <p:cNvSpPr/>
          <p:nvPr/>
        </p:nvSpPr>
        <p:spPr>
          <a:xfrm>
            <a:off x="1898072" y="3438435"/>
            <a:ext cx="6442363" cy="1754326"/>
          </a:xfrm>
          <a:prstGeom prst="rect">
            <a:avLst/>
          </a:prstGeom>
          <a:solidFill>
            <a:schemeClr val="accent2">
              <a:lumMod val="20000"/>
              <a:lumOff val="80000"/>
            </a:schemeClr>
          </a:solidFill>
        </p:spPr>
        <p:txBody>
          <a:bodyPr wrap="square">
            <a:spAutoFit/>
          </a:bodyPr>
          <a:lstStyle/>
          <a:p>
            <a:r>
              <a:rPr lang="ru-RU" dirty="0"/>
              <a:t>При приеме отчетности </a:t>
            </a:r>
            <a:r>
              <a:rPr lang="ru-RU" dirty="0">
                <a:solidFill>
                  <a:srgbClr val="C00000"/>
                </a:solidFill>
              </a:rPr>
              <a:t>на 01.10.2024 </a:t>
            </a:r>
            <a:r>
              <a:rPr lang="ru-RU" dirty="0"/>
              <a:t>будут </a:t>
            </a:r>
            <a:r>
              <a:rPr lang="ru-RU" dirty="0">
                <a:solidFill>
                  <a:srgbClr val="C00000"/>
                </a:solidFill>
              </a:rPr>
              <a:t>установлены </a:t>
            </a:r>
            <a:r>
              <a:rPr lang="ru-RU" b="1" dirty="0" smtClean="0">
                <a:solidFill>
                  <a:srgbClr val="C00000"/>
                </a:solidFill>
              </a:rPr>
              <a:t>контроли на </a:t>
            </a:r>
            <a:r>
              <a:rPr lang="ru-RU" b="1" dirty="0">
                <a:solidFill>
                  <a:srgbClr val="C00000"/>
                </a:solidFill>
              </a:rPr>
              <a:t>соответствие:: </a:t>
            </a:r>
            <a:endParaRPr lang="ru-RU" b="1" dirty="0" smtClean="0">
              <a:solidFill>
                <a:srgbClr val="C00000"/>
              </a:solidFill>
            </a:endParaRPr>
          </a:p>
          <a:p>
            <a:r>
              <a:rPr lang="ru-RU" dirty="0" smtClean="0"/>
              <a:t>➢ </a:t>
            </a:r>
            <a:r>
              <a:rPr lang="ru-RU" dirty="0"/>
              <a:t>Указания о порядке применения КБК, КОСГУ </a:t>
            </a:r>
            <a:endParaRPr lang="ru-RU" dirty="0" smtClean="0"/>
          </a:p>
          <a:p>
            <a:r>
              <a:rPr lang="ru-RU" dirty="0" smtClean="0"/>
              <a:t>➢ </a:t>
            </a:r>
            <a:r>
              <a:rPr lang="ru-RU" dirty="0"/>
              <a:t>План счетов бюджетного учета </a:t>
            </a:r>
            <a:endParaRPr lang="ru-RU" dirty="0" smtClean="0"/>
          </a:p>
          <a:p>
            <a:r>
              <a:rPr lang="ru-RU" dirty="0" smtClean="0"/>
              <a:t>➢ </a:t>
            </a:r>
            <a:r>
              <a:rPr lang="ru-RU" dirty="0"/>
              <a:t>Таблица соответствия КВР и КОСГУ </a:t>
            </a:r>
            <a:endParaRPr lang="ru-RU" dirty="0" smtClean="0"/>
          </a:p>
          <a:p>
            <a:r>
              <a:rPr lang="ru-RU" dirty="0" smtClean="0"/>
              <a:t>➢ </a:t>
            </a:r>
            <a:r>
              <a:rPr lang="ru-RU" dirty="0"/>
              <a:t>Таблица соответствия КДБ и КОСГУ</a:t>
            </a:r>
          </a:p>
        </p:txBody>
      </p:sp>
      <p:sp>
        <p:nvSpPr>
          <p:cNvPr id="4" name="Прямоугольник 3"/>
          <p:cNvSpPr/>
          <p:nvPr/>
        </p:nvSpPr>
        <p:spPr>
          <a:xfrm>
            <a:off x="1543337" y="431431"/>
            <a:ext cx="8182553" cy="646331"/>
          </a:xfrm>
          <a:prstGeom prst="rect">
            <a:avLst/>
          </a:prstGeom>
        </p:spPr>
        <p:txBody>
          <a:bodyPr wrap="square">
            <a:spAutoFit/>
          </a:bodyPr>
          <a:lstStyle/>
          <a:p>
            <a:r>
              <a:rPr lang="ru-RU" b="1" dirty="0" smtClean="0">
                <a:solidFill>
                  <a:srgbClr val="C00000"/>
                </a:solidFill>
              </a:rPr>
              <a:t>Отдельные вопросы формирования </a:t>
            </a:r>
            <a:r>
              <a:rPr lang="ru-RU" b="1" dirty="0">
                <a:solidFill>
                  <a:srgbClr val="C00000"/>
                </a:solidFill>
              </a:rPr>
              <a:t>бюджетной</a:t>
            </a:r>
          </a:p>
          <a:p>
            <a:r>
              <a:rPr lang="ru-RU" b="1" dirty="0">
                <a:solidFill>
                  <a:srgbClr val="C00000"/>
                </a:solidFill>
              </a:rPr>
              <a:t>(бухгалтерской) отчетности </a:t>
            </a:r>
            <a:r>
              <a:rPr lang="ru-RU" b="1" dirty="0" smtClean="0">
                <a:solidFill>
                  <a:srgbClr val="C00000"/>
                </a:solidFill>
              </a:rPr>
              <a:t>в 2024 году</a:t>
            </a:r>
            <a:endParaRPr lang="ru-RU" b="1" dirty="0">
              <a:solidFill>
                <a:srgbClr val="C00000"/>
              </a:solidFill>
            </a:endParaRPr>
          </a:p>
        </p:txBody>
      </p:sp>
      <p:sp>
        <p:nvSpPr>
          <p:cNvPr id="5" name="Прямоугольник 4"/>
          <p:cNvSpPr/>
          <p:nvPr/>
        </p:nvSpPr>
        <p:spPr>
          <a:xfrm>
            <a:off x="1898072" y="1219353"/>
            <a:ext cx="6442363" cy="2031325"/>
          </a:xfrm>
          <a:prstGeom prst="rect">
            <a:avLst/>
          </a:prstGeom>
          <a:solidFill>
            <a:schemeClr val="accent4">
              <a:lumMod val="20000"/>
              <a:lumOff val="80000"/>
            </a:schemeClr>
          </a:solidFill>
        </p:spPr>
        <p:txBody>
          <a:bodyPr wrap="square">
            <a:spAutoFit/>
          </a:bodyPr>
          <a:lstStyle/>
          <a:p>
            <a:pPr algn="ctr"/>
            <a:r>
              <a:rPr lang="ru-RU" b="1" dirty="0">
                <a:solidFill>
                  <a:srgbClr val="C00000"/>
                </a:solidFill>
              </a:rPr>
              <a:t>Системные </a:t>
            </a:r>
            <a:r>
              <a:rPr lang="ru-RU" b="1" dirty="0" smtClean="0">
                <a:solidFill>
                  <a:srgbClr val="C00000"/>
                </a:solidFill>
              </a:rPr>
              <a:t>вопросы: </a:t>
            </a:r>
          </a:p>
          <a:p>
            <a:r>
              <a:rPr lang="ru-RU" dirty="0" smtClean="0"/>
              <a:t>➢ </a:t>
            </a:r>
            <a:r>
              <a:rPr lang="ru-RU" dirty="0"/>
              <a:t>Неактуальные КБК </a:t>
            </a:r>
            <a:endParaRPr lang="ru-RU" dirty="0" smtClean="0"/>
          </a:p>
          <a:p>
            <a:r>
              <a:rPr lang="ru-RU" dirty="0" smtClean="0"/>
              <a:t>➢ </a:t>
            </a:r>
            <a:r>
              <a:rPr lang="ru-RU" dirty="0" err="1"/>
              <a:t>Недетализированные</a:t>
            </a:r>
            <a:r>
              <a:rPr lang="ru-RU" dirty="0"/>
              <a:t> (укрупненные) КБК </a:t>
            </a:r>
            <a:endParaRPr lang="ru-RU" dirty="0" smtClean="0"/>
          </a:p>
          <a:p>
            <a:r>
              <a:rPr lang="ru-RU" dirty="0" smtClean="0"/>
              <a:t>➢ </a:t>
            </a:r>
            <a:r>
              <a:rPr lang="ru-RU" dirty="0"/>
              <a:t>Неактуальные счета </a:t>
            </a:r>
            <a:endParaRPr lang="ru-RU" dirty="0" smtClean="0"/>
          </a:p>
          <a:p>
            <a:r>
              <a:rPr lang="ru-RU" dirty="0"/>
              <a:t>➢ Несоответствие аналитических кодов счетов</a:t>
            </a:r>
          </a:p>
          <a:p>
            <a:r>
              <a:rPr lang="ru-RU" dirty="0"/>
              <a:t>бюджетного учета КБК</a:t>
            </a:r>
          </a:p>
          <a:p>
            <a:r>
              <a:rPr lang="ru-RU" dirty="0"/>
              <a:t>➢ Недопустимые КБК</a:t>
            </a:r>
          </a:p>
        </p:txBody>
      </p:sp>
      <p:pic>
        <p:nvPicPr>
          <p:cNvPr id="6"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2506" y="3438435"/>
            <a:ext cx="62865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Стрелка вниз 6"/>
          <p:cNvSpPr/>
          <p:nvPr/>
        </p:nvSpPr>
        <p:spPr>
          <a:xfrm>
            <a:off x="4703616" y="2950802"/>
            <a:ext cx="831273" cy="4849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808722715"/>
      </p:ext>
    </p:extLst>
  </p:cSld>
  <p:clrMapOvr>
    <a:masterClrMapping/>
  </p:clrMapOvr>
  <p:transition advClick="0"/>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Заголовок 2"/>
          <p:cNvSpPr>
            <a:spLocks noGrp="1"/>
          </p:cNvSpPr>
          <p:nvPr>
            <p:ph type="title"/>
          </p:nvPr>
        </p:nvSpPr>
        <p:spPr>
          <a:xfrm>
            <a:off x="4284269" y="194530"/>
            <a:ext cx="7620000" cy="553997"/>
          </a:xfrm>
        </p:spPr>
        <p:txBody>
          <a:bodyPr>
            <a:normAutofit fontScale="90000"/>
          </a:bodyPr>
          <a:lstStyle/>
          <a:p>
            <a:pPr marL="228594" indent="-228594">
              <a:lnSpc>
                <a:spcPct val="150000"/>
              </a:lnSpc>
            </a:pPr>
            <a:r>
              <a:rPr lang="ru-RU" sz="2400" dirty="0">
                <a:solidFill>
                  <a:srgbClr val="11437F"/>
                </a:solidFill>
                <a:latin typeface="Montserrat SemiBold"/>
                <a:cs typeface="Arial" charset="0"/>
              </a:rPr>
              <a:t>Дебиторская задолженность по доходам</a:t>
            </a:r>
          </a:p>
        </p:txBody>
      </p:sp>
      <p:sp>
        <p:nvSpPr>
          <p:cNvPr id="7" name="Скругленный прямоугольник 6"/>
          <p:cNvSpPr/>
          <p:nvPr/>
        </p:nvSpPr>
        <p:spPr>
          <a:xfrm>
            <a:off x="4673600" y="1504174"/>
            <a:ext cx="6604000" cy="1010426"/>
          </a:xfrm>
          <a:prstGeom prst="roundRect">
            <a:avLst/>
          </a:prstGeom>
        </p:spPr>
        <p:style>
          <a:lnRef idx="0">
            <a:schemeClr val="accent1"/>
          </a:lnRef>
          <a:fillRef idx="3">
            <a:schemeClr val="accent1"/>
          </a:fillRef>
          <a:effectRef idx="3">
            <a:schemeClr val="accent1"/>
          </a:effectRef>
          <a:fontRef idx="minor">
            <a:schemeClr val="lt1"/>
          </a:fontRef>
        </p:style>
        <p:txBody>
          <a:bodyPr anchor="ctr"/>
          <a:lstStyle/>
          <a:p>
            <a:pPr algn="ctr" defTabSz="1932384">
              <a:defRPr/>
            </a:pPr>
            <a:r>
              <a:rPr lang="ru-RU" sz="2000" dirty="0">
                <a:latin typeface="Montserrat Medium"/>
              </a:rPr>
              <a:t>ФК (по предъявленным исполнительным листам</a:t>
            </a:r>
          </a:p>
        </p:txBody>
      </p:sp>
      <p:sp>
        <p:nvSpPr>
          <p:cNvPr id="9" name="Блок-схема: альтернативный процесс 8"/>
          <p:cNvSpPr/>
          <p:nvPr/>
        </p:nvSpPr>
        <p:spPr>
          <a:xfrm>
            <a:off x="1157818" y="1547285"/>
            <a:ext cx="3155949" cy="895348"/>
          </a:xfrm>
          <a:prstGeom prst="flowChartAlternateProcess">
            <a:avLst/>
          </a:prstGeom>
        </p:spPr>
        <p:style>
          <a:lnRef idx="0">
            <a:schemeClr val="accent6"/>
          </a:lnRef>
          <a:fillRef idx="3">
            <a:schemeClr val="accent6"/>
          </a:fillRef>
          <a:effectRef idx="3">
            <a:schemeClr val="accent6"/>
          </a:effectRef>
          <a:fontRef idx="minor">
            <a:schemeClr val="lt1"/>
          </a:fontRef>
        </p:style>
        <p:txBody>
          <a:bodyPr anchor="ctr"/>
          <a:lstStyle/>
          <a:p>
            <a:pPr algn="ctr" defTabSz="1932384">
              <a:defRPr/>
            </a:pPr>
            <a:r>
              <a:rPr lang="ru-RU" sz="2800" b="1" dirty="0">
                <a:latin typeface="Montserrat Medium"/>
              </a:rPr>
              <a:t>ЕГРЮЛ</a:t>
            </a:r>
          </a:p>
        </p:txBody>
      </p:sp>
      <p:sp>
        <p:nvSpPr>
          <p:cNvPr id="11" name="Блок-схема: альтернативный процесс 10"/>
          <p:cNvSpPr/>
          <p:nvPr/>
        </p:nvSpPr>
        <p:spPr>
          <a:xfrm>
            <a:off x="7785102" y="3981450"/>
            <a:ext cx="3450167" cy="880532"/>
          </a:xfrm>
          <a:prstGeom prst="flowChartAlternateProcess">
            <a:avLst/>
          </a:prstGeom>
        </p:spPr>
        <p:style>
          <a:lnRef idx="0">
            <a:schemeClr val="accent2"/>
          </a:lnRef>
          <a:fillRef idx="3">
            <a:schemeClr val="accent2"/>
          </a:fillRef>
          <a:effectRef idx="3">
            <a:schemeClr val="accent2"/>
          </a:effectRef>
          <a:fontRef idx="minor">
            <a:schemeClr val="lt1"/>
          </a:fontRef>
        </p:style>
        <p:txBody>
          <a:bodyPr anchor="ctr"/>
          <a:lstStyle/>
          <a:p>
            <a:pPr algn="ctr" defTabSz="1932384">
              <a:defRPr/>
            </a:pPr>
            <a:r>
              <a:rPr lang="ru-RU" sz="2400" b="1" dirty="0">
                <a:latin typeface="Montserrat Medium"/>
              </a:rPr>
              <a:t>ФНС, СФР</a:t>
            </a:r>
          </a:p>
        </p:txBody>
      </p:sp>
      <p:sp>
        <p:nvSpPr>
          <p:cNvPr id="12" name="Блок-схема: альтернативный процесс 11"/>
          <p:cNvSpPr/>
          <p:nvPr/>
        </p:nvSpPr>
        <p:spPr>
          <a:xfrm>
            <a:off x="219451" y="4009814"/>
            <a:ext cx="2942167" cy="841063"/>
          </a:xfrm>
          <a:prstGeom prst="flowChartAlternateProcess">
            <a:avLst/>
          </a:prstGeom>
        </p:spPr>
        <p:style>
          <a:lnRef idx="0">
            <a:schemeClr val="accent4"/>
          </a:lnRef>
          <a:fillRef idx="3">
            <a:schemeClr val="accent4"/>
          </a:fillRef>
          <a:effectRef idx="3">
            <a:schemeClr val="accent4"/>
          </a:effectRef>
          <a:fontRef idx="minor">
            <a:schemeClr val="lt1"/>
          </a:fontRef>
        </p:style>
        <p:txBody>
          <a:bodyPr anchor="ctr"/>
          <a:lstStyle/>
          <a:p>
            <a:pPr algn="ctr" defTabSz="1932384">
              <a:defRPr/>
            </a:pPr>
            <a:r>
              <a:rPr lang="ru-RU" sz="2400" b="1" dirty="0">
                <a:latin typeface="Montserrat Medium"/>
              </a:rPr>
              <a:t>ЕГРИП</a:t>
            </a:r>
          </a:p>
        </p:txBody>
      </p:sp>
      <p:sp>
        <p:nvSpPr>
          <p:cNvPr id="8" name="Блок-схема: узел 7"/>
          <p:cNvSpPr/>
          <p:nvPr/>
        </p:nvSpPr>
        <p:spPr>
          <a:xfrm>
            <a:off x="4064000" y="4089400"/>
            <a:ext cx="2336800" cy="2235200"/>
          </a:xfrm>
          <a:prstGeom prst="flowChartConnector">
            <a:avLst/>
          </a:prstGeom>
          <a:solidFill>
            <a:schemeClr val="accent2">
              <a:lumMod val="75000"/>
            </a:schemeClr>
          </a:solidFill>
          <a:ln/>
        </p:spPr>
        <p:style>
          <a:lnRef idx="0">
            <a:schemeClr val="accent3"/>
          </a:lnRef>
          <a:fillRef idx="1003">
            <a:schemeClr val="dk2"/>
          </a:fillRef>
          <a:effectRef idx="3">
            <a:schemeClr val="accent3"/>
          </a:effectRef>
          <a:fontRef idx="minor">
            <a:schemeClr val="lt1"/>
          </a:fontRef>
        </p:style>
        <p:txBody>
          <a:bodyPr anchor="ctr"/>
          <a:lstStyle/>
          <a:p>
            <a:pPr algn="ctr" defTabSz="1932384">
              <a:defRPr/>
            </a:pPr>
            <a:r>
              <a:rPr lang="ru-RU" sz="2667" dirty="0">
                <a:solidFill>
                  <a:srgbClr val="FFFF00"/>
                </a:solidFill>
                <a:latin typeface="Montserrat Medium"/>
              </a:rPr>
              <a:t>Субъект учета</a:t>
            </a:r>
          </a:p>
        </p:txBody>
      </p:sp>
      <p:cxnSp>
        <p:nvCxnSpPr>
          <p:cNvPr id="14" name="Прямая со стрелкой 13"/>
          <p:cNvCxnSpPr/>
          <p:nvPr/>
        </p:nvCxnSpPr>
        <p:spPr>
          <a:xfrm flipH="1" flipV="1">
            <a:off x="3657600" y="2442634"/>
            <a:ext cx="1219200" cy="1697567"/>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5" name="Прямая со стрелкой 14"/>
          <p:cNvCxnSpPr>
            <a:cxnSpLocks/>
            <a:stCxn id="8" idx="1"/>
            <a:endCxn id="27" idx="3"/>
          </p:cNvCxnSpPr>
          <p:nvPr/>
        </p:nvCxnSpPr>
        <p:spPr>
          <a:xfrm flipH="1" flipV="1">
            <a:off x="3166534" y="3224742"/>
            <a:ext cx="1239682" cy="1191995"/>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8" name="Прямая со стрелкой 17"/>
          <p:cNvCxnSpPr>
            <a:cxnSpLocks/>
            <a:endCxn id="12" idx="3"/>
          </p:cNvCxnSpPr>
          <p:nvPr/>
        </p:nvCxnSpPr>
        <p:spPr>
          <a:xfrm flipH="1" flipV="1">
            <a:off x="3161618" y="4430346"/>
            <a:ext cx="931332" cy="115732"/>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a:cxnSpLocks/>
            <a:endCxn id="11" idx="1"/>
          </p:cNvCxnSpPr>
          <p:nvPr/>
        </p:nvCxnSpPr>
        <p:spPr>
          <a:xfrm flipV="1">
            <a:off x="6292851" y="4421716"/>
            <a:ext cx="1492251" cy="486835"/>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7" name="Блок-схема: альтернативный процесс 26"/>
          <p:cNvSpPr/>
          <p:nvPr/>
        </p:nvSpPr>
        <p:spPr>
          <a:xfrm>
            <a:off x="194734" y="2791884"/>
            <a:ext cx="2971800" cy="865716"/>
          </a:xfrm>
          <a:prstGeom prst="flowChartAlternateProcess">
            <a:avLst/>
          </a:prstGeom>
        </p:spPr>
        <p:style>
          <a:lnRef idx="0">
            <a:schemeClr val="accent5"/>
          </a:lnRef>
          <a:fillRef idx="3">
            <a:schemeClr val="accent5"/>
          </a:fillRef>
          <a:effectRef idx="3">
            <a:schemeClr val="accent5"/>
          </a:effectRef>
          <a:fontRef idx="minor">
            <a:schemeClr val="lt1"/>
          </a:fontRef>
        </p:style>
        <p:txBody>
          <a:bodyPr anchor="ctr"/>
          <a:lstStyle/>
          <a:p>
            <a:pPr algn="ctr" defTabSz="1932384">
              <a:defRPr/>
            </a:pPr>
            <a:r>
              <a:rPr lang="ru-RU" sz="2400" b="1" dirty="0">
                <a:latin typeface="Montserrat Medium"/>
              </a:rPr>
              <a:t>ФССП</a:t>
            </a:r>
          </a:p>
        </p:txBody>
      </p:sp>
      <p:sp>
        <p:nvSpPr>
          <p:cNvPr id="29" name="Блок-схема: альтернативный процесс 28"/>
          <p:cNvSpPr/>
          <p:nvPr/>
        </p:nvSpPr>
        <p:spPr>
          <a:xfrm>
            <a:off x="6705600" y="2954866"/>
            <a:ext cx="5177367" cy="652929"/>
          </a:xfrm>
          <a:prstGeom prst="flowChartAlternateProcess">
            <a:avLst/>
          </a:prstGeom>
          <a:solidFill>
            <a:schemeClr val="accent3">
              <a:lumMod val="75000"/>
            </a:schemeClr>
          </a:solidFill>
        </p:spPr>
        <p:style>
          <a:lnRef idx="0">
            <a:schemeClr val="accent1"/>
          </a:lnRef>
          <a:fillRef idx="1001">
            <a:schemeClr val="dk2"/>
          </a:fillRef>
          <a:effectRef idx="3">
            <a:schemeClr val="accent1"/>
          </a:effectRef>
          <a:fontRef idx="minor">
            <a:schemeClr val="lt1"/>
          </a:fontRef>
        </p:style>
        <p:txBody>
          <a:bodyPr anchor="ctr"/>
          <a:lstStyle/>
          <a:p>
            <a:pPr algn="ctr" defTabSz="1932384">
              <a:defRPr/>
            </a:pPr>
            <a:r>
              <a:rPr lang="ru-RU" sz="2400" b="1" dirty="0">
                <a:latin typeface="Montserrat Medium"/>
              </a:rPr>
              <a:t>ГАС «Правосудие»</a:t>
            </a:r>
          </a:p>
        </p:txBody>
      </p:sp>
      <p:cxnSp>
        <p:nvCxnSpPr>
          <p:cNvPr id="40" name="Прямая со стрелкой 39"/>
          <p:cNvCxnSpPr/>
          <p:nvPr/>
        </p:nvCxnSpPr>
        <p:spPr>
          <a:xfrm flipV="1">
            <a:off x="5588000" y="2514600"/>
            <a:ext cx="711200" cy="1625600"/>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3" name="Прямая со стрелкой 42"/>
          <p:cNvCxnSpPr/>
          <p:nvPr/>
        </p:nvCxnSpPr>
        <p:spPr>
          <a:xfrm flipV="1">
            <a:off x="6197600" y="3666069"/>
            <a:ext cx="1117600" cy="880532"/>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0" name="Блок-схема: альтернативный процесс 59"/>
          <p:cNvSpPr/>
          <p:nvPr/>
        </p:nvSpPr>
        <p:spPr>
          <a:xfrm>
            <a:off x="171451" y="5207000"/>
            <a:ext cx="3407833" cy="725024"/>
          </a:xfrm>
          <a:prstGeom prst="flowChartAlternateProcess">
            <a:avLst/>
          </a:prstGeom>
        </p:spPr>
        <p:style>
          <a:lnRef idx="0">
            <a:schemeClr val="accent3"/>
          </a:lnRef>
          <a:fillRef idx="3">
            <a:schemeClr val="accent3"/>
          </a:fillRef>
          <a:effectRef idx="3">
            <a:schemeClr val="accent3"/>
          </a:effectRef>
          <a:fontRef idx="minor">
            <a:schemeClr val="lt1"/>
          </a:fontRef>
        </p:style>
        <p:txBody>
          <a:bodyPr anchor="ctr"/>
          <a:lstStyle/>
          <a:p>
            <a:pPr algn="ctr" defTabSz="1932384">
              <a:defRPr/>
            </a:pPr>
            <a:r>
              <a:rPr lang="ru-RU" sz="2400" dirty="0">
                <a:latin typeface="Montserrat Medium"/>
              </a:rPr>
              <a:t>Электронный бюджет</a:t>
            </a:r>
          </a:p>
        </p:txBody>
      </p:sp>
      <p:cxnSp>
        <p:nvCxnSpPr>
          <p:cNvPr id="61" name="Прямая со стрелкой 60"/>
          <p:cNvCxnSpPr/>
          <p:nvPr/>
        </p:nvCxnSpPr>
        <p:spPr>
          <a:xfrm flipH="1">
            <a:off x="3567169" y="5297479"/>
            <a:ext cx="567267" cy="501651"/>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9" name="Блок-схема: альтернативный процесс 68"/>
          <p:cNvSpPr/>
          <p:nvPr/>
        </p:nvSpPr>
        <p:spPr>
          <a:xfrm>
            <a:off x="7315200" y="5135064"/>
            <a:ext cx="3450167" cy="886752"/>
          </a:xfrm>
          <a:prstGeom prst="flowChartAlternateProcess">
            <a:avLst/>
          </a:prstGeom>
          <a:solidFill>
            <a:srgbClr val="C00000"/>
          </a:solidFill>
        </p:spPr>
        <p:style>
          <a:lnRef idx="0">
            <a:schemeClr val="dk1"/>
          </a:lnRef>
          <a:fillRef idx="3">
            <a:schemeClr val="dk1"/>
          </a:fillRef>
          <a:effectRef idx="3">
            <a:schemeClr val="dk1"/>
          </a:effectRef>
          <a:fontRef idx="minor">
            <a:schemeClr val="lt1"/>
          </a:fontRef>
        </p:style>
        <p:txBody>
          <a:bodyPr anchor="ctr"/>
          <a:lstStyle/>
          <a:p>
            <a:pPr algn="ctr" defTabSz="1932384">
              <a:defRPr/>
            </a:pPr>
            <a:r>
              <a:rPr lang="ru-RU" sz="2400" dirty="0">
                <a:latin typeface="Montserrat Medium"/>
              </a:rPr>
              <a:t>ЕИС</a:t>
            </a:r>
          </a:p>
        </p:txBody>
      </p:sp>
      <p:cxnSp>
        <p:nvCxnSpPr>
          <p:cNvPr id="70" name="Прямая со стрелкой 69"/>
          <p:cNvCxnSpPr>
            <a:cxnSpLocks/>
            <a:stCxn id="8" idx="6"/>
            <a:endCxn id="69" idx="1"/>
          </p:cNvCxnSpPr>
          <p:nvPr/>
        </p:nvCxnSpPr>
        <p:spPr>
          <a:xfrm>
            <a:off x="6400800" y="5207000"/>
            <a:ext cx="914400" cy="371440"/>
          </a:xfrm>
          <a:prstGeom prst="straightConnector1">
            <a:avLst/>
          </a:prstGeom>
          <a:ln w="190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0406315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12" name="Заголовок 2"/>
          <p:cNvSpPr>
            <a:spLocks noGrp="1"/>
          </p:cNvSpPr>
          <p:nvPr>
            <p:ph type="title"/>
          </p:nvPr>
        </p:nvSpPr>
        <p:spPr>
          <a:xfrm>
            <a:off x="6299200" y="185175"/>
            <a:ext cx="5486400" cy="490220"/>
          </a:xfrm>
        </p:spPr>
        <p:txBody>
          <a:bodyPr>
            <a:normAutofit fontScale="90000"/>
          </a:bodyPr>
          <a:lstStyle/>
          <a:p>
            <a:pPr marL="228594" indent="-228594" algn="l">
              <a:lnSpc>
                <a:spcPct val="150000"/>
              </a:lnSpc>
            </a:pPr>
            <a:r>
              <a:rPr lang="ru-RU" sz="2400" dirty="0">
                <a:solidFill>
                  <a:srgbClr val="C00000"/>
                </a:solidFill>
                <a:latin typeface="Montserrat SemiBold" panose="020B0604020202020204"/>
                <a:cs typeface="Arial" charset="0"/>
              </a:rPr>
              <a:t>Учет субсидий</a:t>
            </a:r>
          </a:p>
        </p:txBody>
      </p:sp>
      <p:sp>
        <p:nvSpPr>
          <p:cNvPr id="7" name="Номер слайда 1"/>
          <p:cNvSpPr>
            <a:spLocks noGrp="1"/>
          </p:cNvSpPr>
          <p:nvPr>
            <p:ph type="sldNum" sz="quarter" idx="12"/>
          </p:nvPr>
        </p:nvSpPr>
        <p:spPr/>
        <p:txBody>
          <a:bodyPr/>
          <a:lstStyle/>
          <a:p>
            <a:pPr>
              <a:defRPr/>
            </a:pPr>
            <a:fld id="{C9F535B6-3E65-4855-A562-3DA653CFD763}" type="slidenum">
              <a:rPr lang="ru-RU">
                <a:solidFill>
                  <a:schemeClr val="tx2"/>
                </a:solidFill>
                <a:latin typeface="Montserrat"/>
              </a:rPr>
              <a:pPr>
                <a:defRPr/>
              </a:pPr>
              <a:t>63</a:t>
            </a:fld>
            <a:endParaRPr lang="ru-RU">
              <a:solidFill>
                <a:schemeClr val="tx2"/>
              </a:solidFill>
              <a:latin typeface="Montserrat"/>
            </a:endParaRPr>
          </a:p>
        </p:txBody>
      </p:sp>
      <p:sp>
        <p:nvSpPr>
          <p:cNvPr id="3" name="Скругленный прямоугольник 2"/>
          <p:cNvSpPr/>
          <p:nvPr/>
        </p:nvSpPr>
        <p:spPr>
          <a:xfrm>
            <a:off x="609600" y="3225800"/>
            <a:ext cx="2235200" cy="12192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dirty="0">
                <a:latin typeface="Montserrat Medium" panose="020B0604020202020204"/>
              </a:rPr>
              <a:t>ГРБС</a:t>
            </a:r>
          </a:p>
        </p:txBody>
      </p:sp>
      <p:sp>
        <p:nvSpPr>
          <p:cNvPr id="4" name="Стрелка вправо 3"/>
          <p:cNvSpPr/>
          <p:nvPr/>
        </p:nvSpPr>
        <p:spPr>
          <a:xfrm>
            <a:off x="3352800" y="3276600"/>
            <a:ext cx="3759200" cy="1117600"/>
          </a:xfrm>
          <a:prstGeom prst="right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dirty="0">
                <a:latin typeface="Montserrat Medium" panose="020B0604020202020204"/>
              </a:rPr>
              <a:t>Субсидия</a:t>
            </a:r>
          </a:p>
        </p:txBody>
      </p:sp>
      <p:sp>
        <p:nvSpPr>
          <p:cNvPr id="5" name="Блок-схема: узел 4"/>
          <p:cNvSpPr/>
          <p:nvPr/>
        </p:nvSpPr>
        <p:spPr>
          <a:xfrm>
            <a:off x="7518400" y="2506825"/>
            <a:ext cx="4133851" cy="2540000"/>
          </a:xfrm>
          <a:prstGeom prst="flowChartConnector">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ru-RU" sz="2400" dirty="0">
                <a:latin typeface="Montserrat Medium" panose="020B0604020202020204"/>
              </a:rPr>
              <a:t>Получатель субсидии</a:t>
            </a:r>
          </a:p>
        </p:txBody>
      </p:sp>
      <p:sp>
        <p:nvSpPr>
          <p:cNvPr id="11" name="Выгнутая вниз стрелка 10"/>
          <p:cNvSpPr/>
          <p:nvPr/>
        </p:nvSpPr>
        <p:spPr>
          <a:xfrm>
            <a:off x="2032000" y="4749800"/>
            <a:ext cx="6197600" cy="1524000"/>
          </a:xfrm>
          <a:prstGeom prst="curved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a:solidFill>
                <a:schemeClr val="tx1"/>
              </a:solidFill>
            </a:endParaRPr>
          </a:p>
        </p:txBody>
      </p:sp>
      <p:sp>
        <p:nvSpPr>
          <p:cNvPr id="13" name="Выгнутая вниз стрелка 12"/>
          <p:cNvSpPr/>
          <p:nvPr/>
        </p:nvSpPr>
        <p:spPr>
          <a:xfrm rot="10800000">
            <a:off x="2032000" y="1042899"/>
            <a:ext cx="6197600" cy="1674901"/>
          </a:xfrm>
          <a:prstGeom prst="curvedUp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ru-RU" sz="2400">
              <a:solidFill>
                <a:schemeClr val="tx1"/>
              </a:solidFill>
            </a:endParaRPr>
          </a:p>
        </p:txBody>
      </p:sp>
      <p:sp>
        <p:nvSpPr>
          <p:cNvPr id="12" name="TextBox 11"/>
          <p:cNvSpPr txBox="1"/>
          <p:nvPr/>
        </p:nvSpPr>
        <p:spPr>
          <a:xfrm>
            <a:off x="4419600" y="5359401"/>
            <a:ext cx="1625600" cy="830997"/>
          </a:xfrm>
          <a:prstGeom prst="rect">
            <a:avLst/>
          </a:prstGeom>
          <a:noFill/>
        </p:spPr>
        <p:txBody>
          <a:bodyPr wrap="square" rtlCol="0">
            <a:spAutoFit/>
          </a:bodyPr>
          <a:lstStyle/>
          <a:p>
            <a:r>
              <a:rPr lang="ru-RU" sz="2400">
                <a:latin typeface="Montserrat Medium" panose="020B0604020202020204"/>
              </a:rPr>
              <a:t>Аванс счет 206</a:t>
            </a:r>
            <a:endParaRPr lang="ru-RU" sz="2400" dirty="0">
              <a:latin typeface="Montserrat Medium" panose="020B0604020202020204"/>
            </a:endParaRPr>
          </a:p>
        </p:txBody>
      </p:sp>
      <p:sp>
        <p:nvSpPr>
          <p:cNvPr id="14" name="TextBox 13"/>
          <p:cNvSpPr txBox="1"/>
          <p:nvPr/>
        </p:nvSpPr>
        <p:spPr>
          <a:xfrm>
            <a:off x="3683000" y="1408425"/>
            <a:ext cx="3098800" cy="1323632"/>
          </a:xfrm>
          <a:prstGeom prst="rect">
            <a:avLst/>
          </a:prstGeom>
          <a:noFill/>
        </p:spPr>
        <p:txBody>
          <a:bodyPr wrap="square" rtlCol="0">
            <a:spAutoFit/>
          </a:bodyPr>
          <a:lstStyle/>
          <a:p>
            <a:pPr algn="ctr"/>
            <a:r>
              <a:rPr lang="ru-RU" sz="2667" dirty="0">
                <a:latin typeface="Montserrat Medium" panose="020B0604020202020204"/>
              </a:rPr>
              <a:t>Отчет о кассовых расходах </a:t>
            </a:r>
          </a:p>
        </p:txBody>
      </p:sp>
      <p:sp>
        <p:nvSpPr>
          <p:cNvPr id="15" name="Умножение 14"/>
          <p:cNvSpPr/>
          <p:nvPr/>
        </p:nvSpPr>
        <p:spPr>
          <a:xfrm>
            <a:off x="4095750" y="980195"/>
            <a:ext cx="2305050" cy="2123983"/>
          </a:xfrm>
          <a:prstGeom prst="mathMultiply">
            <a:avLst>
              <a:gd name="adj1" fmla="val 5753"/>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2400"/>
          </a:p>
        </p:txBody>
      </p:sp>
      <p:sp>
        <p:nvSpPr>
          <p:cNvPr id="2" name="TextBox 1"/>
          <p:cNvSpPr txBox="1"/>
          <p:nvPr/>
        </p:nvSpPr>
        <p:spPr>
          <a:xfrm>
            <a:off x="273430" y="1394193"/>
            <a:ext cx="2381251" cy="830997"/>
          </a:xfrm>
          <a:prstGeom prst="rect">
            <a:avLst/>
          </a:prstGeom>
          <a:noFill/>
        </p:spPr>
        <p:txBody>
          <a:bodyPr wrap="square" rtlCol="0">
            <a:spAutoFit/>
          </a:bodyPr>
          <a:lstStyle/>
          <a:p>
            <a:r>
              <a:rPr lang="ru-RU" sz="2400" b="1" dirty="0">
                <a:solidFill>
                  <a:srgbClr val="C00000"/>
                </a:solidFill>
                <a:latin typeface="Montserrat Medium" panose="020B0604020202020204"/>
              </a:rPr>
              <a:t>Финансовый результат</a:t>
            </a:r>
          </a:p>
        </p:txBody>
      </p:sp>
      <p:sp>
        <p:nvSpPr>
          <p:cNvPr id="16" name="TextBox 15"/>
          <p:cNvSpPr txBox="1"/>
          <p:nvPr/>
        </p:nvSpPr>
        <p:spPr>
          <a:xfrm>
            <a:off x="609600" y="5615224"/>
            <a:ext cx="2804584" cy="830997"/>
          </a:xfrm>
          <a:prstGeom prst="rect">
            <a:avLst/>
          </a:prstGeom>
          <a:solidFill>
            <a:schemeClr val="accent2">
              <a:lumMod val="20000"/>
              <a:lumOff val="80000"/>
            </a:schemeClr>
          </a:solidFill>
        </p:spPr>
        <p:txBody>
          <a:bodyPr wrap="square" rtlCol="0">
            <a:spAutoFit/>
          </a:bodyPr>
          <a:lstStyle/>
          <a:p>
            <a:r>
              <a:rPr lang="ru-RU" sz="2400" b="1" dirty="0">
                <a:solidFill>
                  <a:srgbClr val="C00000"/>
                </a:solidFill>
                <a:latin typeface="Montserrat Medium" panose="020B0604020202020204"/>
              </a:rPr>
              <a:t>Дебиторская </a:t>
            </a:r>
            <a:r>
              <a:rPr lang="ru-RU" sz="2400" dirty="0">
                <a:latin typeface="Montserrat Medium" panose="020B0604020202020204"/>
              </a:rPr>
              <a:t>задолженность</a:t>
            </a:r>
          </a:p>
        </p:txBody>
      </p:sp>
      <p:sp>
        <p:nvSpPr>
          <p:cNvPr id="8" name="TextBox 7">
            <a:extLst>
              <a:ext uri="{FF2B5EF4-FFF2-40B4-BE49-F238E27FC236}">
                <a16:creationId xmlns:a16="http://schemas.microsoft.com/office/drawing/2014/main" id="{E6B1F442-E73E-A779-19CC-BF16B38916FD}"/>
              </a:ext>
            </a:extLst>
          </p:cNvPr>
          <p:cNvSpPr txBox="1"/>
          <p:nvPr/>
        </p:nvSpPr>
        <p:spPr>
          <a:xfrm>
            <a:off x="8151641" y="890661"/>
            <a:ext cx="4016717" cy="1200329"/>
          </a:xfrm>
          <a:prstGeom prst="rect">
            <a:avLst/>
          </a:prstGeom>
          <a:solidFill>
            <a:schemeClr val="accent3">
              <a:lumMod val="60000"/>
              <a:lumOff val="40000"/>
            </a:schemeClr>
          </a:solidFill>
        </p:spPr>
        <p:txBody>
          <a:bodyPr wrap="square">
            <a:spAutoFit/>
          </a:bodyPr>
          <a:lstStyle/>
          <a:p>
            <a:r>
              <a:rPr lang="ru-RU" dirty="0"/>
              <a:t>Субсидии, целевые трансферты – </a:t>
            </a:r>
            <a:r>
              <a:rPr lang="ru-RU" b="1" dirty="0">
                <a:solidFill>
                  <a:srgbClr val="FF0000"/>
                </a:solidFill>
              </a:rPr>
              <a:t>срок</a:t>
            </a:r>
          </a:p>
          <a:p>
            <a:r>
              <a:rPr lang="ru-RU" b="1" dirty="0">
                <a:solidFill>
                  <a:srgbClr val="FF0000"/>
                </a:solidFill>
              </a:rPr>
              <a:t>предоставления отчета </a:t>
            </a:r>
            <a:r>
              <a:rPr lang="ru-RU" b="1" dirty="0"/>
              <a:t>с учетом</a:t>
            </a:r>
          </a:p>
          <a:p>
            <a:r>
              <a:rPr lang="ru-RU" b="1" dirty="0"/>
              <a:t>периода рассмотрения и принятия</a:t>
            </a:r>
          </a:p>
          <a:p>
            <a:r>
              <a:rPr lang="ru-RU" b="1" dirty="0"/>
              <a:t>отчета</a:t>
            </a:r>
          </a:p>
        </p:txBody>
      </p:sp>
    </p:spTree>
    <p:extLst>
      <p:ext uri="{BB962C8B-B14F-4D97-AF65-F5344CB8AC3E}">
        <p14:creationId xmlns:p14="http://schemas.microsoft.com/office/powerpoint/2010/main" val="421254513"/>
      </p:ext>
    </p:extLst>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arn(inVertical)">
                                      <p:cBhvr>
                                        <p:cTn id="7" dur="1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составе НЕКАССОВЫХ </a:t>
            </a:r>
            <a:r>
              <a:rPr lang="ru-RU" dirty="0" err="1" smtClean="0"/>
              <a:t>операций_Иные</a:t>
            </a:r>
            <a:r>
              <a:rPr lang="ru-RU" dirty="0" smtClean="0"/>
              <a:t> вопросы</a:t>
            </a:r>
            <a:endParaRPr lang="ru-RU" dirty="0"/>
          </a:p>
        </p:txBody>
      </p:sp>
      <p:sp>
        <p:nvSpPr>
          <p:cNvPr id="3" name="Прямоугольник 2"/>
          <p:cNvSpPr/>
          <p:nvPr/>
        </p:nvSpPr>
        <p:spPr>
          <a:xfrm>
            <a:off x="2410691" y="667481"/>
            <a:ext cx="6567054" cy="646331"/>
          </a:xfrm>
          <a:prstGeom prst="rect">
            <a:avLst/>
          </a:prstGeom>
        </p:spPr>
        <p:txBody>
          <a:bodyPr wrap="square">
            <a:spAutoFit/>
          </a:bodyPr>
          <a:lstStyle/>
          <a:p>
            <a:r>
              <a:rPr lang="ru-RU" b="1" dirty="0">
                <a:solidFill>
                  <a:srgbClr val="C00000"/>
                </a:solidFill>
              </a:rPr>
              <a:t>Анализ показателей Отчета об исполнении Плана финансово-хозяйственной деятельности учреждений (ф. 0503737)</a:t>
            </a:r>
          </a:p>
        </p:txBody>
      </p:sp>
      <p:sp>
        <p:nvSpPr>
          <p:cNvPr id="4" name="Прямоугольник 3"/>
          <p:cNvSpPr/>
          <p:nvPr/>
        </p:nvSpPr>
        <p:spPr>
          <a:xfrm>
            <a:off x="1849581" y="1499074"/>
            <a:ext cx="7689273" cy="2031325"/>
          </a:xfrm>
          <a:prstGeom prst="rect">
            <a:avLst/>
          </a:prstGeom>
          <a:solidFill>
            <a:schemeClr val="accent3">
              <a:lumMod val="20000"/>
              <a:lumOff val="80000"/>
            </a:schemeClr>
          </a:solidFill>
        </p:spPr>
        <p:txBody>
          <a:bodyPr wrap="square">
            <a:spAutoFit/>
          </a:bodyPr>
          <a:lstStyle/>
          <a:p>
            <a:r>
              <a:rPr lang="ru-RU" dirty="0"/>
              <a:t>Исполнение ПФХД </a:t>
            </a:r>
            <a:r>
              <a:rPr lang="ru-RU" b="1" dirty="0"/>
              <a:t>по составным частям кодов бюджетной классификации </a:t>
            </a:r>
            <a:r>
              <a:rPr lang="ru-RU" dirty="0"/>
              <a:t>исходя </a:t>
            </a:r>
            <a:r>
              <a:rPr lang="ru-RU" b="1" dirty="0"/>
              <a:t>из экономического содержания </a:t>
            </a:r>
            <a:r>
              <a:rPr lang="ru-RU" dirty="0"/>
              <a:t>платежей осуществляется </a:t>
            </a:r>
            <a:r>
              <a:rPr lang="ru-RU" dirty="0" smtClean="0"/>
              <a:t> АУБУ в </a:t>
            </a:r>
            <a:r>
              <a:rPr lang="ru-RU" dirty="0"/>
              <a:t>соответствии с п. 6 ст. 220.1 Бюджетного кодекса </a:t>
            </a:r>
            <a:r>
              <a:rPr lang="ru-RU" dirty="0" smtClean="0"/>
              <a:t>РФ </a:t>
            </a:r>
            <a:r>
              <a:rPr lang="ru-RU" b="1" dirty="0" smtClean="0"/>
              <a:t>через </a:t>
            </a:r>
            <a:r>
              <a:rPr lang="ru-RU" b="1" dirty="0">
                <a:solidFill>
                  <a:srgbClr val="FF0000"/>
                </a:solidFill>
              </a:rPr>
              <a:t>лицевые счета</a:t>
            </a:r>
            <a:r>
              <a:rPr lang="ru-RU" b="1" dirty="0"/>
              <a:t>, открываемые им соответственно в Федеральном казначействе</a:t>
            </a:r>
            <a:r>
              <a:rPr lang="ru-RU" dirty="0"/>
              <a:t>, </a:t>
            </a:r>
            <a:r>
              <a:rPr lang="ru-RU" b="1" dirty="0"/>
              <a:t>финансовом органе субъекта </a:t>
            </a:r>
            <a:r>
              <a:rPr lang="ru-RU" dirty="0"/>
              <a:t>Российской Федерации (</a:t>
            </a:r>
            <a:r>
              <a:rPr lang="ru-RU" b="1" dirty="0"/>
              <a:t>муниципального образования</a:t>
            </a:r>
            <a:r>
              <a:rPr lang="ru-RU" dirty="0"/>
              <a:t>), </a:t>
            </a:r>
            <a:r>
              <a:rPr lang="ru-RU" b="1" dirty="0" smtClean="0">
                <a:solidFill>
                  <a:srgbClr val="FF0000"/>
                </a:solidFill>
              </a:rPr>
              <a:t>за исключением </a:t>
            </a:r>
            <a:r>
              <a:rPr lang="ru-RU" dirty="0" smtClean="0"/>
              <a:t>случаев</a:t>
            </a:r>
            <a:r>
              <a:rPr lang="ru-RU" dirty="0"/>
              <a:t>, установленных федеральными законами</a:t>
            </a:r>
            <a:r>
              <a:rPr lang="ru-RU" dirty="0" smtClean="0"/>
              <a:t>.</a:t>
            </a:r>
            <a:endParaRPr lang="ru-RU" dirty="0"/>
          </a:p>
        </p:txBody>
      </p:sp>
      <p:sp>
        <p:nvSpPr>
          <p:cNvPr id="5" name="Прямоугольник 4"/>
          <p:cNvSpPr/>
          <p:nvPr/>
        </p:nvSpPr>
        <p:spPr>
          <a:xfrm>
            <a:off x="2022764" y="4033512"/>
            <a:ext cx="7516090" cy="1200329"/>
          </a:xfrm>
          <a:prstGeom prst="rect">
            <a:avLst/>
          </a:prstGeom>
          <a:solidFill>
            <a:schemeClr val="accent4">
              <a:lumMod val="20000"/>
              <a:lumOff val="80000"/>
            </a:schemeClr>
          </a:solidFill>
        </p:spPr>
        <p:txBody>
          <a:bodyPr wrap="square">
            <a:spAutoFit/>
          </a:bodyPr>
          <a:lstStyle/>
          <a:p>
            <a:pPr algn="ctr"/>
            <a:r>
              <a:rPr lang="ru-RU" b="1" dirty="0">
                <a:solidFill>
                  <a:srgbClr val="C00000"/>
                </a:solidFill>
              </a:rPr>
              <a:t>Практика: </a:t>
            </a:r>
            <a:endParaRPr lang="ru-RU" b="1" dirty="0" smtClean="0">
              <a:solidFill>
                <a:srgbClr val="C00000"/>
              </a:solidFill>
            </a:endParaRPr>
          </a:p>
          <a:p>
            <a:r>
              <a:rPr lang="ru-RU" b="1" dirty="0" smtClean="0"/>
              <a:t>зачет </a:t>
            </a:r>
            <a:r>
              <a:rPr lang="ru-RU" b="1" dirty="0"/>
              <a:t>широкого круга взаимных требований и обязательств </a:t>
            </a:r>
            <a:r>
              <a:rPr lang="ru-RU" dirty="0"/>
              <a:t>с физическими, юридическими лицами и бюджетом </a:t>
            </a:r>
            <a:r>
              <a:rPr lang="ru-RU" b="1" dirty="0"/>
              <a:t>отражается учреждениями в составе </a:t>
            </a:r>
            <a:r>
              <a:rPr lang="ru-RU" b="1" dirty="0" smtClean="0">
                <a:solidFill>
                  <a:srgbClr val="C00000"/>
                </a:solidFill>
              </a:rPr>
              <a:t>НЕКАССОВЫХ </a:t>
            </a:r>
            <a:r>
              <a:rPr lang="ru-RU" b="1" dirty="0">
                <a:solidFill>
                  <a:srgbClr val="C00000"/>
                </a:solidFill>
              </a:rPr>
              <a:t>операций</a:t>
            </a:r>
          </a:p>
        </p:txBody>
      </p:sp>
      <p:sp>
        <p:nvSpPr>
          <p:cNvPr id="6" name="Стрелка вниз 5"/>
          <p:cNvSpPr/>
          <p:nvPr/>
        </p:nvSpPr>
        <p:spPr>
          <a:xfrm>
            <a:off x="5538493" y="3530399"/>
            <a:ext cx="484632" cy="4103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 name="Picture 1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681" y="4014551"/>
            <a:ext cx="1231900" cy="1238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92663860"/>
      </p:ext>
    </p:extLst>
  </p:cSld>
  <p:clrMapOvr>
    <a:masterClrMapping/>
  </p:clrMapOvr>
  <p:transition advClick="0"/>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Примеры некассовых операций</a:t>
            </a:r>
          </a:p>
        </p:txBody>
      </p:sp>
      <p:sp>
        <p:nvSpPr>
          <p:cNvPr id="3" name="Прямоугольник 2"/>
          <p:cNvSpPr/>
          <p:nvPr/>
        </p:nvSpPr>
        <p:spPr>
          <a:xfrm>
            <a:off x="1413164" y="1319380"/>
            <a:ext cx="8686800" cy="4524315"/>
          </a:xfrm>
          <a:prstGeom prst="rect">
            <a:avLst/>
          </a:prstGeom>
        </p:spPr>
        <p:txBody>
          <a:bodyPr wrap="square">
            <a:spAutoFit/>
          </a:bodyPr>
          <a:lstStyle/>
          <a:p>
            <a:pPr marL="285750" indent="-285750">
              <a:buFont typeface="Wingdings" panose="05000000000000000000" pitchFamily="2" charset="2"/>
              <a:buChar char="ü"/>
            </a:pPr>
            <a:r>
              <a:rPr lang="ru-RU" dirty="0"/>
              <a:t>Зачет требований </a:t>
            </a:r>
            <a:r>
              <a:rPr lang="ru-RU" b="1" dirty="0"/>
              <a:t>между учреждением и арендаторами </a:t>
            </a:r>
            <a:r>
              <a:rPr lang="ru-RU" dirty="0"/>
              <a:t>имущества, возмещение </a:t>
            </a:r>
            <a:r>
              <a:rPr lang="ru-RU" b="1" dirty="0"/>
              <a:t>коммунальных услу</a:t>
            </a:r>
            <a:r>
              <a:rPr lang="ru-RU" dirty="0"/>
              <a:t>г при оказании арендатором услуг учреждению </a:t>
            </a:r>
            <a:endParaRPr lang="ru-RU" dirty="0" smtClean="0"/>
          </a:p>
          <a:p>
            <a:pPr marL="285750" indent="-285750">
              <a:buFont typeface="Wingdings" panose="05000000000000000000" pitchFamily="2" charset="2"/>
              <a:buChar char="ü"/>
            </a:pPr>
            <a:r>
              <a:rPr lang="ru-RU" dirty="0" smtClean="0"/>
              <a:t>Зачет </a:t>
            </a:r>
            <a:r>
              <a:rPr lang="ru-RU" dirty="0"/>
              <a:t>требований </a:t>
            </a:r>
            <a:r>
              <a:rPr lang="ru-RU" b="1" dirty="0"/>
              <a:t>между учреждениями образования и </a:t>
            </a:r>
            <a:r>
              <a:rPr lang="ru-RU" b="1" dirty="0" smtClean="0"/>
              <a:t>физ. лицами</a:t>
            </a:r>
            <a:r>
              <a:rPr lang="ru-RU" dirty="0"/>
              <a:t>, обучающимися на платной основе, по предоставлению студентам </a:t>
            </a:r>
            <a:r>
              <a:rPr lang="ru-RU" b="1" dirty="0"/>
              <a:t>грантов, стипендий </a:t>
            </a:r>
            <a:endParaRPr lang="ru-RU" b="1" dirty="0" smtClean="0"/>
          </a:p>
          <a:p>
            <a:pPr marL="285750" indent="-285750">
              <a:buFont typeface="Wingdings" panose="05000000000000000000" pitchFamily="2" charset="2"/>
              <a:buChar char="ü"/>
            </a:pPr>
            <a:r>
              <a:rPr lang="ru-RU" dirty="0" smtClean="0"/>
              <a:t>Зачет </a:t>
            </a:r>
            <a:r>
              <a:rPr lang="ru-RU" b="1" dirty="0"/>
              <a:t>налоговых платежей в бюджет между видами налогов</a:t>
            </a:r>
            <a:r>
              <a:rPr lang="ru-RU" dirty="0"/>
              <a:t>, </a:t>
            </a:r>
            <a:r>
              <a:rPr lang="ru-RU" i="1" dirty="0"/>
              <a:t>например, зачет переплаты по налогу на доходы физических лиц и налогу на имущество и т.д. </a:t>
            </a:r>
            <a:endParaRPr lang="ru-RU" i="1" dirty="0" smtClean="0"/>
          </a:p>
          <a:p>
            <a:pPr marL="285750" indent="-285750">
              <a:buFont typeface="Wingdings" panose="05000000000000000000" pitchFamily="2" charset="2"/>
              <a:buChar char="ü"/>
            </a:pPr>
            <a:r>
              <a:rPr lang="ru-RU" dirty="0" smtClean="0"/>
              <a:t>Зачет </a:t>
            </a:r>
            <a:r>
              <a:rPr lang="ru-RU" dirty="0"/>
              <a:t>требований </a:t>
            </a:r>
            <a:r>
              <a:rPr lang="ru-RU" b="1" dirty="0"/>
              <a:t>по расчетам с организациями по получению дивидендов </a:t>
            </a:r>
            <a:r>
              <a:rPr lang="ru-RU" dirty="0"/>
              <a:t>в случае передачи учреждению товарно-материальных ценностей в счет погашения задолженности по дивидендам </a:t>
            </a:r>
            <a:endParaRPr lang="ru-RU" dirty="0" smtClean="0"/>
          </a:p>
          <a:p>
            <a:pPr marL="285750" indent="-285750">
              <a:buFont typeface="Wingdings" panose="05000000000000000000" pitchFamily="2" charset="2"/>
              <a:buChar char="ü"/>
            </a:pPr>
            <a:r>
              <a:rPr lang="ru-RU" dirty="0" smtClean="0"/>
              <a:t>Уточнение </a:t>
            </a:r>
            <a:r>
              <a:rPr lang="ru-RU" dirty="0"/>
              <a:t>поступивших платежей </a:t>
            </a:r>
            <a:r>
              <a:rPr lang="ru-RU" b="1" dirty="0"/>
              <a:t>между видами доходов </a:t>
            </a:r>
            <a:r>
              <a:rPr lang="ru-RU" dirty="0"/>
              <a:t>(</a:t>
            </a:r>
            <a:r>
              <a:rPr lang="ru-RU" i="1" dirty="0"/>
              <a:t>например, между доходами от арендной платы и доходами от компенсации коммунальных платежей) </a:t>
            </a:r>
            <a:endParaRPr lang="ru-RU" i="1" dirty="0" smtClean="0"/>
          </a:p>
          <a:p>
            <a:pPr marL="285750" indent="-285750">
              <a:buFont typeface="Wingdings" panose="05000000000000000000" pitchFamily="2" charset="2"/>
              <a:buChar char="ü"/>
            </a:pPr>
            <a:r>
              <a:rPr lang="ru-RU" dirty="0" smtClean="0"/>
              <a:t>Отражение </a:t>
            </a:r>
            <a:r>
              <a:rPr lang="ru-RU" b="1" dirty="0"/>
              <a:t>поступления пожертвования в форме оплаты благотворителем оборудования</a:t>
            </a:r>
            <a:r>
              <a:rPr lang="ru-RU" dirty="0"/>
              <a:t>, приобретенного для учреждения, по заключенному договору между учреждением и поставщиком</a:t>
            </a:r>
          </a:p>
        </p:txBody>
      </p:sp>
      <p:sp>
        <p:nvSpPr>
          <p:cNvPr id="4" name="Прямоугольник 3"/>
          <p:cNvSpPr/>
          <p:nvPr/>
        </p:nvSpPr>
        <p:spPr>
          <a:xfrm>
            <a:off x="1722956" y="672922"/>
            <a:ext cx="4075411" cy="400110"/>
          </a:xfrm>
          <a:prstGeom prst="rect">
            <a:avLst/>
          </a:prstGeom>
        </p:spPr>
        <p:txBody>
          <a:bodyPr wrap="none">
            <a:spAutoFit/>
          </a:bodyPr>
          <a:lstStyle/>
          <a:p>
            <a:r>
              <a:rPr lang="ru-RU" sz="2000" b="1" dirty="0" smtClean="0">
                <a:solidFill>
                  <a:srgbClr val="C00000"/>
                </a:solidFill>
              </a:rPr>
              <a:t>Примеры НЕКАССОВЫХ операций</a:t>
            </a:r>
            <a:r>
              <a:rPr lang="ru-RU" b="1" dirty="0" smtClean="0">
                <a:solidFill>
                  <a:srgbClr val="C00000"/>
                </a:solidFill>
              </a:rPr>
              <a:t>:</a:t>
            </a:r>
            <a:endParaRPr lang="ru-RU" b="1" dirty="0">
              <a:solidFill>
                <a:srgbClr val="C00000"/>
              </a:solidFill>
            </a:endParaRPr>
          </a:p>
        </p:txBody>
      </p:sp>
      <p:sp>
        <p:nvSpPr>
          <p:cNvPr id="5" name="Прямоугольник 4"/>
          <p:cNvSpPr/>
          <p:nvPr/>
        </p:nvSpPr>
        <p:spPr>
          <a:xfrm>
            <a:off x="6267763" y="591033"/>
            <a:ext cx="2479963" cy="369332"/>
          </a:xfrm>
          <a:prstGeom prst="rect">
            <a:avLst/>
          </a:prstGeom>
          <a:solidFill>
            <a:schemeClr val="accent2">
              <a:lumMod val="20000"/>
              <a:lumOff val="80000"/>
            </a:schemeClr>
          </a:solidFill>
        </p:spPr>
        <p:txBody>
          <a:bodyPr wrap="square">
            <a:spAutoFit/>
          </a:bodyPr>
          <a:lstStyle/>
          <a:p>
            <a:pPr algn="ctr"/>
            <a:r>
              <a:rPr lang="ru-RU" b="1" dirty="0">
                <a:solidFill>
                  <a:srgbClr val="C00000"/>
                </a:solidFill>
              </a:rPr>
              <a:t>анализ </a:t>
            </a:r>
            <a:r>
              <a:rPr lang="ru-RU" b="1" dirty="0" smtClean="0">
                <a:solidFill>
                  <a:srgbClr val="C00000"/>
                </a:solidFill>
              </a:rPr>
              <a:t>и контроль</a:t>
            </a:r>
            <a:endParaRPr lang="ru-RU" b="1" dirty="0">
              <a:solidFill>
                <a:srgbClr val="C00000"/>
              </a:solidFill>
            </a:endParaRPr>
          </a:p>
        </p:txBody>
      </p:sp>
      <p:sp>
        <p:nvSpPr>
          <p:cNvPr id="6" name="Стрелка вниз 5"/>
          <p:cNvSpPr/>
          <p:nvPr/>
        </p:nvSpPr>
        <p:spPr>
          <a:xfrm>
            <a:off x="7086739" y="975631"/>
            <a:ext cx="484632" cy="41037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088435822"/>
      </p:ext>
    </p:extLst>
  </p:cSld>
  <p:clrMapOvr>
    <a:masterClrMapping/>
  </p:clrMapOvr>
  <p:transition advClick="0"/>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87826" y="279400"/>
            <a:ext cx="10070826" cy="358445"/>
          </a:xfrm>
        </p:spPr>
        <p:txBody>
          <a:bodyPr>
            <a:normAutofit fontScale="90000"/>
          </a:bodyPr>
          <a:lstStyle/>
          <a:p>
            <a:pPr algn="l"/>
            <a:r>
              <a:rPr lang="ru-RU" dirty="0">
                <a:latin typeface="Montserrat SemiBold"/>
              </a:rPr>
              <a:t>РЕЕСТР ОБЪЕКТОВ НЕЗАВЕРШЕННОГО СТРОИТЕЛЬСТВА (</a:t>
            </a:r>
            <a:r>
              <a:rPr lang="ru-RU" dirty="0" err="1">
                <a:latin typeface="Montserrat SemiBold"/>
              </a:rPr>
              <a:t>онс</a:t>
            </a:r>
            <a:r>
              <a:rPr lang="ru-RU" dirty="0">
                <a:latin typeface="Montserrat SemiBold"/>
              </a:rPr>
              <a:t>)  </a:t>
            </a:r>
          </a:p>
        </p:txBody>
      </p:sp>
      <p:sp>
        <p:nvSpPr>
          <p:cNvPr id="4" name="Скругленный прямоугольник 3"/>
          <p:cNvSpPr/>
          <p:nvPr/>
        </p:nvSpPr>
        <p:spPr>
          <a:xfrm>
            <a:off x="514626" y="2209800"/>
            <a:ext cx="2946399" cy="1883898"/>
          </a:xfrm>
          <a:prstGeom prst="roundRect">
            <a:avLst/>
          </a:prstGeom>
          <a:solidFill>
            <a:schemeClr val="accent3">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ru-RU" sz="2667" b="1" u="sng" dirty="0">
                <a:solidFill>
                  <a:schemeClr val="tx1"/>
                </a:solidFill>
                <a:latin typeface="Montserrat Medium"/>
              </a:rPr>
              <a:t> федеральный</a:t>
            </a:r>
          </a:p>
          <a:p>
            <a:pPr algn="ctr"/>
            <a:endParaRPr lang="ru-RU" sz="2667" dirty="0">
              <a:latin typeface="Montserrat Medium"/>
            </a:endParaRPr>
          </a:p>
          <a:p>
            <a:pPr algn="ctr"/>
            <a:r>
              <a:rPr lang="ru-RU" sz="2400" dirty="0">
                <a:latin typeface="Montserrat Medium"/>
              </a:rPr>
              <a:t> реестр ОНС</a:t>
            </a:r>
          </a:p>
        </p:txBody>
      </p:sp>
      <p:sp>
        <p:nvSpPr>
          <p:cNvPr id="10" name="Скругленный прямоугольник 3">
            <a:extLst>
              <a:ext uri="{FF2B5EF4-FFF2-40B4-BE49-F238E27FC236}">
                <a16:creationId xmlns:a16="http://schemas.microsoft.com/office/drawing/2014/main" id="{7C8D8258-1574-490E-A882-E75C8375B593}"/>
              </a:ext>
            </a:extLst>
          </p:cNvPr>
          <p:cNvSpPr/>
          <p:nvPr/>
        </p:nvSpPr>
        <p:spPr>
          <a:xfrm>
            <a:off x="8427738" y="2032781"/>
            <a:ext cx="3249636" cy="1602599"/>
          </a:xfrm>
          <a:prstGeom prst="roundRect">
            <a:avLst/>
          </a:prstGeom>
          <a:solidFill>
            <a:schemeClr val="accent3">
              <a:lumMod val="60000"/>
              <a:lumOff val="40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t" anchorCtr="0"/>
          <a:lstStyle/>
          <a:p>
            <a:pPr algn="ctr"/>
            <a:r>
              <a:rPr lang="ru-RU" sz="2667" b="1" u="sng" dirty="0">
                <a:solidFill>
                  <a:schemeClr val="tx1"/>
                </a:solidFill>
                <a:latin typeface="Montserrat Medium"/>
              </a:rPr>
              <a:t>Региональный  </a:t>
            </a:r>
          </a:p>
          <a:p>
            <a:pPr algn="ctr"/>
            <a:endParaRPr lang="ru-RU" sz="2667" dirty="0">
              <a:latin typeface="Montserrat Medium"/>
            </a:endParaRPr>
          </a:p>
          <a:p>
            <a:pPr algn="ctr"/>
            <a:r>
              <a:rPr lang="ru-RU" sz="2400" dirty="0">
                <a:latin typeface="Montserrat Medium"/>
              </a:rPr>
              <a:t> реестр ОНС</a:t>
            </a:r>
          </a:p>
        </p:txBody>
      </p:sp>
      <p:sp>
        <p:nvSpPr>
          <p:cNvPr id="5" name="Овал 4"/>
          <p:cNvSpPr/>
          <p:nvPr/>
        </p:nvSpPr>
        <p:spPr>
          <a:xfrm>
            <a:off x="4548975" y="1891999"/>
            <a:ext cx="2897095" cy="2496430"/>
          </a:xfrm>
          <a:prstGeom prst="ellipse">
            <a:avLst/>
          </a:prstGeom>
          <a:solidFill>
            <a:schemeClr val="accent3">
              <a:lumMod val="75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ru-RU" sz="2400" b="1" dirty="0">
                <a:solidFill>
                  <a:schemeClr val="bg1"/>
                </a:solidFill>
                <a:latin typeface="Montserrat Medium" panose="020B0604020202020204"/>
              </a:rPr>
              <a:t>Реестр</a:t>
            </a:r>
          </a:p>
          <a:p>
            <a:pPr algn="ctr"/>
            <a:r>
              <a:rPr lang="ru-RU" sz="1600" b="1" dirty="0">
                <a:solidFill>
                  <a:schemeClr val="bg1"/>
                </a:solidFill>
                <a:latin typeface="Montserrat Medium" panose="020B0604020202020204"/>
              </a:rPr>
              <a:t>ОБЪЕКТОВ НЕЗАВЕРШЕННОГО СТРОИТЕЛЬСТВА   </a:t>
            </a:r>
          </a:p>
          <a:p>
            <a:pPr algn="ctr"/>
            <a:endParaRPr lang="ru-RU" sz="2400" b="1" dirty="0">
              <a:solidFill>
                <a:schemeClr val="bg1"/>
              </a:solidFill>
              <a:latin typeface="Montserrat Medium" panose="020B0604020202020204"/>
            </a:endParaRPr>
          </a:p>
          <a:p>
            <a:pPr algn="ctr"/>
            <a:r>
              <a:rPr lang="ru-RU" sz="2400" b="1" dirty="0">
                <a:solidFill>
                  <a:schemeClr val="bg1"/>
                </a:solidFill>
                <a:latin typeface="Montserrat Medium" panose="020B0604020202020204"/>
              </a:rPr>
              <a:t>ОНС</a:t>
            </a:r>
          </a:p>
        </p:txBody>
      </p:sp>
      <p:sp>
        <p:nvSpPr>
          <p:cNvPr id="6" name="Стрелка вправо 5"/>
          <p:cNvSpPr/>
          <p:nvPr/>
        </p:nvSpPr>
        <p:spPr>
          <a:xfrm>
            <a:off x="3484098" y="2246755"/>
            <a:ext cx="888607" cy="1219200"/>
          </a:xfrm>
          <a:prstGeom prst="rightArrow">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sz="2400" dirty="0"/>
          </a:p>
        </p:txBody>
      </p:sp>
      <p:sp>
        <p:nvSpPr>
          <p:cNvPr id="9" name="Стрелка вправо 8"/>
          <p:cNvSpPr/>
          <p:nvPr/>
        </p:nvSpPr>
        <p:spPr>
          <a:xfrm rot="10800000">
            <a:off x="7539131" y="2209800"/>
            <a:ext cx="888607" cy="1219200"/>
          </a:xfrm>
          <a:prstGeom prst="rightArrow">
            <a:avLst/>
          </a:prstGeom>
          <a:solidFill>
            <a:srgbClr val="C00000"/>
          </a:solidFill>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ru-RU" sz="2400" dirty="0"/>
          </a:p>
        </p:txBody>
      </p:sp>
      <p:sp>
        <p:nvSpPr>
          <p:cNvPr id="7" name="TextBox 6">
            <a:extLst>
              <a:ext uri="{FF2B5EF4-FFF2-40B4-BE49-F238E27FC236}">
                <a16:creationId xmlns:a16="http://schemas.microsoft.com/office/drawing/2014/main" id="{F870B541-5F92-A752-12DD-0451CFA6CA1F}"/>
              </a:ext>
            </a:extLst>
          </p:cNvPr>
          <p:cNvSpPr txBox="1"/>
          <p:nvPr/>
        </p:nvSpPr>
        <p:spPr>
          <a:xfrm>
            <a:off x="661182" y="990600"/>
            <a:ext cx="5008098" cy="923330"/>
          </a:xfrm>
          <a:prstGeom prst="rect">
            <a:avLst/>
          </a:prstGeom>
          <a:noFill/>
        </p:spPr>
        <p:txBody>
          <a:bodyPr wrap="square">
            <a:spAutoFit/>
          </a:bodyPr>
          <a:lstStyle/>
          <a:p>
            <a:pPr algn="just"/>
            <a:r>
              <a:rPr lang="ru-RU" sz="1800" b="1" dirty="0">
                <a:solidFill>
                  <a:srgbClr val="C00000"/>
                </a:solidFill>
                <a:latin typeface="Times New Roman" panose="02020603050405020304" pitchFamily="18" charset="0"/>
                <a:cs typeface="Times New Roman" panose="02020603050405020304" pitchFamily="18" charset="0"/>
              </a:rPr>
              <a:t>Статья 55.34 Градостроительного кодекса РФ (ред. от 30.12.2021 </a:t>
            </a:r>
            <a:r>
              <a:rPr lang="ru-RU" b="1" dirty="0">
                <a:solidFill>
                  <a:srgbClr val="C00000"/>
                </a:solidFill>
                <a:latin typeface="Times New Roman" panose="02020603050405020304" pitchFamily="18" charset="0"/>
                <a:cs typeface="Times New Roman" panose="02020603050405020304" pitchFamily="18" charset="0"/>
              </a:rPr>
              <a:t>№</a:t>
            </a:r>
            <a:r>
              <a:rPr lang="en-US" sz="1800" b="1" dirty="0">
                <a:solidFill>
                  <a:srgbClr val="C00000"/>
                </a:solidFill>
                <a:latin typeface="Times New Roman" panose="02020603050405020304" pitchFamily="18" charset="0"/>
                <a:cs typeface="Times New Roman" panose="02020603050405020304" pitchFamily="18" charset="0"/>
              </a:rPr>
              <a:t> 447-</a:t>
            </a:r>
            <a:r>
              <a:rPr lang="ru-RU" sz="1800" b="1" dirty="0">
                <a:solidFill>
                  <a:srgbClr val="C00000"/>
                </a:solidFill>
                <a:latin typeface="Times New Roman" panose="02020603050405020304" pitchFamily="18" charset="0"/>
                <a:cs typeface="Times New Roman" panose="02020603050405020304" pitchFamily="18" charset="0"/>
              </a:rPr>
              <a:t>ФЗ)</a:t>
            </a:r>
          </a:p>
          <a:p>
            <a:pPr algn="just"/>
            <a:endParaRPr lang="ru-RU" sz="1800" b="1" dirty="0">
              <a:solidFill>
                <a:srgbClr val="C00000"/>
              </a:solidFill>
              <a:latin typeface="Times New Roman" panose="02020603050405020304" pitchFamily="18" charset="0"/>
              <a:cs typeface="Times New Roman" panose="02020603050405020304" pitchFamily="18" charset="0"/>
            </a:endParaRPr>
          </a:p>
        </p:txBody>
      </p:sp>
      <p:sp>
        <p:nvSpPr>
          <p:cNvPr id="11" name="TextBox 10">
            <a:extLst>
              <a:ext uri="{FF2B5EF4-FFF2-40B4-BE49-F238E27FC236}">
                <a16:creationId xmlns:a16="http://schemas.microsoft.com/office/drawing/2014/main" id="{A5660E37-E6B3-6F53-C2E6-B69CB7E7AA15}"/>
              </a:ext>
            </a:extLst>
          </p:cNvPr>
          <p:cNvSpPr txBox="1"/>
          <p:nvPr/>
        </p:nvSpPr>
        <p:spPr>
          <a:xfrm>
            <a:off x="692778" y="4823936"/>
            <a:ext cx="10852051" cy="2031325"/>
          </a:xfrm>
          <a:prstGeom prst="rect">
            <a:avLst/>
          </a:prstGeom>
          <a:noFill/>
        </p:spPr>
        <p:txBody>
          <a:bodyPr wrap="square">
            <a:spAutoFit/>
          </a:bodyPr>
          <a:lstStyle/>
          <a:p>
            <a:pPr marL="0" marR="0">
              <a:spcBef>
                <a:spcPts val="0"/>
              </a:spcBef>
              <a:spcAft>
                <a:spcPts val="0"/>
              </a:spcAft>
            </a:pPr>
            <a:r>
              <a:rPr lang="ru-RU" b="0" dirty="0">
                <a:effectLst/>
              </a:rPr>
              <a:t>1</a:t>
            </a:r>
            <a:r>
              <a:rPr lang="ru-RU" b="1" dirty="0">
                <a:effectLst/>
              </a:rPr>
              <a:t>. Объект </a:t>
            </a:r>
            <a:r>
              <a:rPr lang="ru-RU" b="0" dirty="0">
                <a:effectLst/>
              </a:rPr>
              <a:t>незавершенного строительства, строительство, реконструкция которого осуществляются </a:t>
            </a:r>
            <a:r>
              <a:rPr lang="ru-RU" b="1" dirty="0">
                <a:effectLst/>
              </a:rPr>
              <a:t>полностью или частично за счет средств бюджетов </a:t>
            </a:r>
            <a:r>
              <a:rPr lang="ru-RU" b="0" dirty="0">
                <a:effectLst/>
              </a:rPr>
              <a:t>бюджетной системы Российской Федерации и не завершены, </a:t>
            </a:r>
            <a:r>
              <a:rPr lang="ru-RU" b="1" dirty="0">
                <a:solidFill>
                  <a:srgbClr val="C00000"/>
                </a:solidFill>
                <a:effectLst/>
              </a:rPr>
              <a:t>ПРИЗНАЕТСЯ НЕЗАВЕРШЕННЫМ </a:t>
            </a:r>
            <a:r>
              <a:rPr lang="ru-RU" b="0" dirty="0">
                <a:effectLst/>
              </a:rPr>
              <a:t>объектом капитального строительства </a:t>
            </a:r>
            <a:r>
              <a:rPr lang="ru-RU" b="1" dirty="0">
                <a:solidFill>
                  <a:srgbClr val="C00000"/>
                </a:solidFill>
                <a:effectLst/>
              </a:rPr>
              <a:t>СО ДНЯ ВКЛЮЧЕНИЯ </a:t>
            </a:r>
            <a:r>
              <a:rPr lang="ru-RU" b="1" dirty="0">
                <a:effectLst/>
              </a:rPr>
              <a:t>сведений о нем В ФЕДЕРАЛЬНЫЙ РЕЕСТР, РЕГИОНАЛЬНЫЕ РЕЕСТРЫ…</a:t>
            </a:r>
            <a:r>
              <a:rPr lang="ru-RU" b="1" dirty="0">
                <a:solidFill>
                  <a:srgbClr val="C00000"/>
                </a:solidFill>
                <a:effectLst/>
              </a:rPr>
              <a:t> </a:t>
            </a:r>
            <a:endParaRPr lang="ru-RU" b="1" dirty="0">
              <a:effectLst/>
            </a:endParaRPr>
          </a:p>
          <a:p>
            <a:pPr marL="0" marR="0">
              <a:spcBef>
                <a:spcPts val="0"/>
              </a:spcBef>
              <a:spcAft>
                <a:spcPts val="0"/>
              </a:spcAft>
            </a:pPr>
            <a:r>
              <a:rPr lang="ru-RU" b="1" dirty="0">
                <a:effectLst/>
              </a:rPr>
              <a:t>.</a:t>
            </a:r>
          </a:p>
          <a:p>
            <a:pPr marL="0" marR="0">
              <a:spcBef>
                <a:spcPts val="0"/>
              </a:spcBef>
              <a:spcAft>
                <a:spcPts val="0"/>
              </a:spcAft>
            </a:pPr>
            <a:r>
              <a:rPr lang="ru-RU" b="1" dirty="0">
                <a:effectLst/>
              </a:rPr>
              <a:t/>
            </a:r>
            <a:br>
              <a:rPr lang="ru-RU" b="1" dirty="0">
                <a:effectLst/>
              </a:rPr>
            </a:br>
            <a:endParaRPr lang="ru-RU" b="1" dirty="0">
              <a:effectLst/>
            </a:endParaRPr>
          </a:p>
        </p:txBody>
      </p:sp>
      <p:sp>
        <p:nvSpPr>
          <p:cNvPr id="13" name="TextBox 12">
            <a:extLst>
              <a:ext uri="{FF2B5EF4-FFF2-40B4-BE49-F238E27FC236}">
                <a16:creationId xmlns:a16="http://schemas.microsoft.com/office/drawing/2014/main" id="{937C0426-E760-51CA-341C-E07447705E38}"/>
              </a:ext>
            </a:extLst>
          </p:cNvPr>
          <p:cNvSpPr txBox="1"/>
          <p:nvPr/>
        </p:nvSpPr>
        <p:spPr>
          <a:xfrm>
            <a:off x="8167489" y="3767993"/>
            <a:ext cx="3733780" cy="923330"/>
          </a:xfrm>
          <a:prstGeom prst="rect">
            <a:avLst/>
          </a:prstGeom>
          <a:noFill/>
        </p:spPr>
        <p:txBody>
          <a:bodyPr wrap="square">
            <a:spAutoFit/>
          </a:bodyPr>
          <a:lstStyle/>
          <a:p>
            <a:r>
              <a:rPr lang="ru-RU" b="1" dirty="0">
                <a:solidFill>
                  <a:srgbClr val="C00000"/>
                </a:solidFill>
              </a:rPr>
              <a:t>Статья 55.35. </a:t>
            </a:r>
            <a:r>
              <a:rPr lang="ru-RU" b="1" dirty="0" err="1">
                <a:solidFill>
                  <a:srgbClr val="C00000"/>
                </a:solidFill>
              </a:rPr>
              <a:t>ГрК</a:t>
            </a:r>
            <a:r>
              <a:rPr lang="ru-RU" b="1" dirty="0">
                <a:solidFill>
                  <a:srgbClr val="C00000"/>
                </a:solidFill>
              </a:rPr>
              <a:t> РФ </a:t>
            </a:r>
            <a:r>
              <a:rPr lang="ru-RU" dirty="0">
                <a:solidFill>
                  <a:srgbClr val="C00000"/>
                </a:solidFill>
              </a:rPr>
              <a:t>Реестры незавершенных объектов капитального строительства</a:t>
            </a:r>
          </a:p>
        </p:txBody>
      </p:sp>
      <p:sp>
        <p:nvSpPr>
          <p:cNvPr id="15" name="TextBox 14">
            <a:extLst>
              <a:ext uri="{FF2B5EF4-FFF2-40B4-BE49-F238E27FC236}">
                <a16:creationId xmlns:a16="http://schemas.microsoft.com/office/drawing/2014/main" id="{BD095DBC-55EA-E020-E97B-C3D8B6AE0DA9}"/>
              </a:ext>
            </a:extLst>
          </p:cNvPr>
          <p:cNvSpPr txBox="1"/>
          <p:nvPr/>
        </p:nvSpPr>
        <p:spPr>
          <a:xfrm>
            <a:off x="6182988" y="675809"/>
            <a:ext cx="5814647" cy="923330"/>
          </a:xfrm>
          <a:prstGeom prst="rect">
            <a:avLst/>
          </a:prstGeom>
          <a:noFill/>
        </p:spPr>
        <p:txBody>
          <a:bodyPr wrap="square">
            <a:spAutoFit/>
          </a:bodyPr>
          <a:lstStyle/>
          <a:p>
            <a:r>
              <a:rPr lang="ru-RU" b="1" dirty="0">
                <a:solidFill>
                  <a:srgbClr val="C00000"/>
                </a:solidFill>
              </a:rPr>
              <a:t>Полномочия Минстроя России </a:t>
            </a:r>
            <a:r>
              <a:rPr lang="ru-RU" dirty="0"/>
              <a:t>в части ведения реестра ОНС, объектов недвижимого имущества, строительства (Постановление Правительства РФ от </a:t>
            </a:r>
            <a:r>
              <a:rPr lang="ru-RU" b="1" dirty="0"/>
              <a:t>05.07.2024 № 916</a:t>
            </a:r>
          </a:p>
        </p:txBody>
      </p:sp>
    </p:spTree>
    <p:extLst>
      <p:ext uri="{BB962C8B-B14F-4D97-AF65-F5344CB8AC3E}">
        <p14:creationId xmlns:p14="http://schemas.microsoft.com/office/powerpoint/2010/main" val="229869266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D6F0ACE-32F3-9AC9-63B8-AEE48F83A844}"/>
              </a:ext>
            </a:extLst>
          </p:cNvPr>
          <p:cNvSpPr>
            <a:spLocks noGrp="1"/>
          </p:cNvSpPr>
          <p:nvPr>
            <p:ph type="title"/>
          </p:nvPr>
        </p:nvSpPr>
        <p:spPr>
          <a:xfrm>
            <a:off x="3882683" y="46983"/>
            <a:ext cx="8175048" cy="348813"/>
          </a:xfrm>
        </p:spPr>
        <p:txBody>
          <a:bodyPr>
            <a:normAutofit fontScale="90000"/>
          </a:bodyPr>
          <a:lstStyle/>
          <a:p>
            <a:pPr algn="l">
              <a:lnSpc>
                <a:spcPct val="150000"/>
              </a:lnSpc>
            </a:pPr>
            <a:r>
              <a:rPr lang="ru-RU" dirty="0">
                <a:solidFill>
                  <a:srgbClr val="C00000"/>
                </a:solidFill>
              </a:rPr>
              <a:t>Пояснительная записка к отчетности </a:t>
            </a:r>
            <a:r>
              <a:rPr lang="ru-RU" dirty="0"/>
              <a:t>федеральных учреждений: небольшие изменения </a:t>
            </a:r>
            <a:r>
              <a:rPr lang="ru-RU" dirty="0" err="1"/>
              <a:t>МинфинА</a:t>
            </a:r>
            <a:r>
              <a:rPr lang="ru-RU" dirty="0"/>
              <a:t>   </a:t>
            </a:r>
          </a:p>
        </p:txBody>
      </p:sp>
      <p:sp>
        <p:nvSpPr>
          <p:cNvPr id="4" name="TextBox 3">
            <a:extLst>
              <a:ext uri="{FF2B5EF4-FFF2-40B4-BE49-F238E27FC236}">
                <a16:creationId xmlns:a16="http://schemas.microsoft.com/office/drawing/2014/main" id="{0C074763-AB95-DC25-D299-4B67137F2E01}"/>
              </a:ext>
            </a:extLst>
          </p:cNvPr>
          <p:cNvSpPr txBox="1"/>
          <p:nvPr/>
        </p:nvSpPr>
        <p:spPr>
          <a:xfrm>
            <a:off x="1179341" y="1125036"/>
            <a:ext cx="9833317" cy="4607928"/>
          </a:xfrm>
          <a:prstGeom prst="rect">
            <a:avLst/>
          </a:prstGeom>
          <a:noFill/>
        </p:spPr>
        <p:txBody>
          <a:bodyPr wrap="square">
            <a:spAutoFit/>
          </a:bodyPr>
          <a:lstStyle/>
          <a:p>
            <a:pPr algn="just">
              <a:lnSpc>
                <a:spcPct val="150000"/>
              </a:lnSpc>
              <a:spcAft>
                <a:spcPts val="800"/>
              </a:spcAft>
            </a:pP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П</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оправки к инструкциям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191н, 33н и 15н</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Ф</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едеральные ПБС и учреждения, которые размещают данные об активах и обязательствах в системе "Электронный бюджет", будут включать информацию об этом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пояснительную записку (ф. 0503160, ф. 0503760).</a:t>
            </a:r>
            <a:endParaRPr lang="ru-RU" sz="1600" b="1"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Проект Приказа Минфина России "О внесении изменений в Инструкцию о порядке составления и представления годовой, квартальной и месячной отчетности об исполнении бюджетов бюджетной системы Российской Федерации, утвержденную приказом Министерства финансов Российской Федерации от 28 декабря 2010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191н</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 состоянию на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13.08.2024</a:t>
            </a:r>
            <a:r>
              <a:rPr lang="ru-RU" b="1"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подготовлен Минфином России, ID проекта 01/02/08-24/00149798);</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50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38645708"/>
      </p:ext>
    </p:extLst>
  </p:cSld>
  <p:clrMapOvr>
    <a:masterClrMapping/>
  </p:clrMapOvr>
  <p:transition advClick="0"/>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7BDA7C9-9365-41FC-7DD3-1D1E38DA7258}"/>
              </a:ext>
            </a:extLst>
          </p:cNvPr>
          <p:cNvSpPr>
            <a:spLocks noGrp="1"/>
          </p:cNvSpPr>
          <p:nvPr>
            <p:ph type="title"/>
          </p:nvPr>
        </p:nvSpPr>
        <p:spPr/>
        <p:txBody>
          <a:bodyPr/>
          <a:lstStyle/>
          <a:p>
            <a:r>
              <a:rPr lang="ru-RU" dirty="0"/>
              <a:t>Дополнение 191н, 33н</a:t>
            </a:r>
          </a:p>
        </p:txBody>
      </p:sp>
      <p:sp>
        <p:nvSpPr>
          <p:cNvPr id="4" name="TextBox 3">
            <a:extLst>
              <a:ext uri="{FF2B5EF4-FFF2-40B4-BE49-F238E27FC236}">
                <a16:creationId xmlns:a16="http://schemas.microsoft.com/office/drawing/2014/main" id="{6CD380A4-6CA7-EC8D-A8B8-513558D057A3}"/>
              </a:ext>
            </a:extLst>
          </p:cNvPr>
          <p:cNvSpPr txBox="1"/>
          <p:nvPr/>
        </p:nvSpPr>
        <p:spPr>
          <a:xfrm>
            <a:off x="745587" y="562436"/>
            <a:ext cx="9242474" cy="2652008"/>
          </a:xfrm>
          <a:prstGeom prst="rect">
            <a:avLst/>
          </a:prstGeom>
          <a:noFill/>
        </p:spPr>
        <p:txBody>
          <a:bodyPr wrap="square">
            <a:spAutoFit/>
          </a:bodyPr>
          <a:lstStyle/>
          <a:p>
            <a:pPr algn="just">
              <a:lnSpc>
                <a:spcPct val="15000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Дополнить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пунктом 294.1 приказ </a:t>
            </a:r>
            <a:r>
              <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191н</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следующего содержания: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"294.1 В случае размещения получателями средств федерального бюджета информации о финансовых и нефинансовых активах, об обязательствах, а также об операциях, их изменяющих, и о полученных финансовых результатах (далее - данные об активах и обязательствах) в  ГИИС управления общественными финансами "Электронный бюджет"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раскрытие информации в Пояснительной записке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(ф. 0503160) осуществляется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учетом представленных данных об активах и обязательствах</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p>
          <a:p>
            <a:pPr algn="just">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(подготовлен 13.08.2024 Минфином России </a:t>
            </a:r>
            <a:r>
              <a:rPr lang="en-US"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ID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проекта 01/02/08-24/00149798).</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352C6C97-A80F-3C92-A575-2F3A4F53EE52}"/>
              </a:ext>
            </a:extLst>
          </p:cNvPr>
          <p:cNvSpPr txBox="1"/>
          <p:nvPr/>
        </p:nvSpPr>
        <p:spPr>
          <a:xfrm>
            <a:off x="2314135" y="3381084"/>
            <a:ext cx="8700868" cy="3072636"/>
          </a:xfrm>
          <a:prstGeom prst="rect">
            <a:avLst/>
          </a:prstGeom>
          <a:noFill/>
        </p:spPr>
        <p:txBody>
          <a:bodyPr wrap="square">
            <a:spAutoFit/>
          </a:bodyPr>
          <a:lstStyle/>
          <a:p>
            <a:pPr algn="just">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Пункт 8</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приказа </a:t>
            </a:r>
            <a:r>
              <a:rPr lang="ru-RU" sz="1800" b="1" dirty="0">
                <a:solidFill>
                  <a:srgbClr val="C00000"/>
                </a:solidFill>
                <a:effectLst/>
                <a:latin typeface="Times New Roman" panose="02020603050405020304" pitchFamily="18" charset="0"/>
                <a:ea typeface="Times New Roman" panose="02020603050405020304" pitchFamily="18" charset="0"/>
                <a:cs typeface="Times New Roman" panose="02020603050405020304" pitchFamily="18" charset="0"/>
              </a:rPr>
              <a:t>33н</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дополнить абзацем следующего содержания:</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p>
            <a:pPr algn="just">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"В случае размещения федеральными государственными </a:t>
            </a:r>
            <a:r>
              <a:rPr lang="ru-RU" sz="1800" i="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бюджетными и автономными</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учреждениями информации о финансовых и нефинансовых активах, об обязательствах, а также об операциях, их изменяющих, и о полученных финансовых результатах (далее - данные об активах и обязательствах) в </a:t>
            </a:r>
            <a:r>
              <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ГИИС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управления общественными финансами "Электронный бюджет"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раскрытие информации в Пояснительной записке к Балансу учреждения</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(ф.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0503760)</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осуществляется </a:t>
            </a:r>
            <a:r>
              <a:rPr lang="ru-RU" sz="18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с учетом </a:t>
            </a: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представленных данных об активах и обязательствах.</a:t>
            </a:r>
            <a:endParaRPr lang="ru-RU"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just">
              <a:lnSpc>
                <a:spcPts val="1440"/>
              </a:lnSpc>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(подготовлен 13.08.2024 Минфином России, ID проекта 01/02/08-24/00149801)</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spcAft>
                <a:spcPts val="800"/>
              </a:spcAft>
            </a:pPr>
            <a:r>
              <a:rPr lang="ru-RU" sz="18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012728276"/>
      </p:ext>
    </p:extLst>
  </p:cSld>
  <p:clrMapOvr>
    <a:masterClrMapping/>
  </p:clrMapOvr>
  <p:transition advClick="0"/>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7105889"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a:solidFill>
                  <a:schemeClr val="bg1"/>
                </a:solidFill>
                <a:latin typeface="Segoe UI Light" panose="020B0502040204020203" pitchFamily="34" charset="0"/>
                <a:cs typeface="Segoe UI Light" panose="020B0502040204020203" pitchFamily="34" charset="0"/>
              </a:rPr>
              <a:t>5. Новое в планировании ФХД, внутреннем контроле, налогообложении учреждений бюджетной сферы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785191" y="4291894"/>
            <a:ext cx="9856304" cy="1341649"/>
          </a:xfrm>
          <a:prstGeom prst="rect">
            <a:avLst/>
          </a:prstGeom>
          <a:noFill/>
        </p:spPr>
        <p:txBody>
          <a:bodyPr wrap="square">
            <a:spAutoFit/>
          </a:bodyPr>
          <a:lstStyle/>
          <a:p>
            <a:pPr algn="just">
              <a:lnSpc>
                <a:spcPct val="107000"/>
              </a:lnSpc>
              <a:spcAft>
                <a:spcPts val="80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Актуальные вопросы применения </a:t>
            </a:r>
            <a:r>
              <a:rPr lang="ru-RU" sz="1800" b="1" dirty="0">
                <a:effectLst/>
                <a:latin typeface="Times New Roman" panose="02020603050405020304" pitchFamily="18" charset="0"/>
                <a:ea typeface="Calibri" panose="020F0502020204030204" pitchFamily="34" charset="0"/>
                <a:cs typeface="Times New Roman" panose="02020603050405020304" pitchFamily="18" charset="0"/>
              </a:rPr>
              <a:t>бюджетной классификации </a:t>
            </a: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РФ в 2024 году и при планировании ФХД будущих лет;</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p>
            <a:r>
              <a:rPr lang="ru-RU" sz="1800" dirty="0">
                <a:effectLst/>
                <a:latin typeface="Times New Roman" panose="02020603050405020304" pitchFamily="18" charset="0"/>
                <a:ea typeface="Calibri" panose="020F0502020204030204" pitchFamily="34" charset="0"/>
              </a:rPr>
              <a:t>- </a:t>
            </a:r>
            <a:r>
              <a:rPr lang="ru-RU" sz="1800" b="1" dirty="0">
                <a:effectLst/>
                <a:latin typeface="Times New Roman" panose="02020603050405020304" pitchFamily="18" charset="0"/>
                <a:ea typeface="Calibri" panose="020F0502020204030204" pitchFamily="34" charset="0"/>
              </a:rPr>
              <a:t>Организация внутреннего контроля</a:t>
            </a:r>
            <a:r>
              <a:rPr lang="ru-RU" sz="1800" dirty="0">
                <a:effectLst/>
                <a:latin typeface="Times New Roman" panose="02020603050405020304" pitchFamily="18" charset="0"/>
                <a:ea typeface="Calibri" panose="020F0502020204030204" pitchFamily="34" charset="0"/>
              </a:rPr>
              <a:t>, объекты контроля, документирование, риск-ориентированный подход к контролю</a:t>
            </a:r>
            <a:r>
              <a:rPr lang="ru-RU" dirty="0"/>
              <a:t>  </a:t>
            </a:r>
          </a:p>
        </p:txBody>
      </p:sp>
    </p:spTree>
    <p:extLst>
      <p:ext uri="{BB962C8B-B14F-4D97-AF65-F5344CB8AC3E}">
        <p14:creationId xmlns:p14="http://schemas.microsoft.com/office/powerpoint/2010/main" val="909390584"/>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9" y="511627"/>
            <a:ext cx="7471648"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200" b="1" dirty="0">
                <a:solidFill>
                  <a:schemeClr val="bg1"/>
                </a:solidFill>
                <a:latin typeface="Segoe UI Light" panose="020B0502040204020203" pitchFamily="34" charset="0"/>
                <a:cs typeface="Segoe UI Light" panose="020B0502040204020203" pitchFamily="34" charset="0"/>
              </a:rPr>
              <a:t> </a:t>
            </a:r>
            <a:r>
              <a:rPr lang="ru-RU" sz="2800" b="1" dirty="0">
                <a:solidFill>
                  <a:schemeClr val="bg1"/>
                </a:solidFill>
                <a:latin typeface="Segoe UI Light" panose="020B0502040204020203" pitchFamily="34" charset="0"/>
                <a:cs typeface="Segoe UI Light" panose="020B0502040204020203" pitchFamily="34" charset="0"/>
              </a:rPr>
              <a:t>1. Изменения в бюджетном (бухгалтерском) учете и практике применении ФСБУ государственных финансов (СГС)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517236" y="3860912"/>
            <a:ext cx="10348928" cy="1938992"/>
          </a:xfrm>
          <a:prstGeom prst="rect">
            <a:avLst/>
          </a:prstGeom>
          <a:noFill/>
        </p:spPr>
        <p:txBody>
          <a:bodyPr wrap="square">
            <a:spAutoFit/>
          </a:bodyPr>
          <a:lstStyle/>
          <a:p>
            <a:r>
              <a:rPr lang="ru-RU" sz="1800" b="1" spc="-5" dirty="0">
                <a:solidFill>
                  <a:srgbClr val="000000"/>
                </a:solidFill>
                <a:effectLst/>
                <a:ea typeface="Calibri" panose="020F0502020204030204" pitchFamily="34" charset="0"/>
                <a:cs typeface="Times New Roman" panose="02020603050405020304" pitchFamily="18" charset="0"/>
              </a:rPr>
              <a:t>Трансформация</a:t>
            </a:r>
            <a:r>
              <a:rPr lang="ru-RU" b="1" spc="-5" dirty="0">
                <a:solidFill>
                  <a:srgbClr val="000000"/>
                </a:solidFill>
                <a:ea typeface="Calibri" panose="020F0502020204030204" pitchFamily="34" charset="0"/>
                <a:cs typeface="Times New Roman" panose="02020603050405020304" pitchFamily="18" charset="0"/>
              </a:rPr>
              <a:t> </a:t>
            </a:r>
            <a:r>
              <a:rPr lang="ru-RU" sz="1800" spc="-5" dirty="0">
                <a:solidFill>
                  <a:srgbClr val="000000"/>
                </a:solidFill>
                <a:effectLst/>
                <a:ea typeface="Calibri" panose="020F0502020204030204" pitchFamily="34" charset="0"/>
                <a:cs typeface="Times New Roman" panose="02020603050405020304" pitchFamily="18" charset="0"/>
              </a:rPr>
              <a:t>действующих Инструкций по учету № 157н, 162н, 174н, 183н </a:t>
            </a:r>
            <a:r>
              <a:rPr lang="ru-RU" sz="1800" b="1" spc="-5" dirty="0">
                <a:solidFill>
                  <a:srgbClr val="000000"/>
                </a:solidFill>
                <a:effectLst/>
                <a:ea typeface="Calibri" panose="020F0502020204030204" pitchFamily="34" charset="0"/>
                <a:cs typeface="Times New Roman" panose="02020603050405020304" pitchFamily="18" charset="0"/>
              </a:rPr>
              <a:t>в стандарты (СГС</a:t>
            </a:r>
            <a:r>
              <a:rPr lang="ru-RU" sz="1800" spc="-5" dirty="0" smtClean="0">
                <a:solidFill>
                  <a:srgbClr val="000000"/>
                </a:solidFill>
                <a:effectLst/>
                <a:ea typeface="Calibri" panose="020F0502020204030204" pitchFamily="34" charset="0"/>
                <a:cs typeface="Times New Roman" panose="02020603050405020304" pitchFamily="18" charset="0"/>
              </a:rPr>
              <a:t>);</a:t>
            </a:r>
          </a:p>
          <a:p>
            <a:endParaRPr lang="ru-RU" dirty="0" smtClean="0"/>
          </a:p>
          <a:p>
            <a:r>
              <a:rPr lang="ru-RU" sz="1400" b="1" dirty="0" smtClean="0"/>
              <a:t>Приказ </a:t>
            </a:r>
            <a:r>
              <a:rPr lang="ru-RU" sz="1400" b="1" dirty="0"/>
              <a:t>Минфина России от 30.08.2024 </a:t>
            </a:r>
            <a:r>
              <a:rPr lang="ru-RU" sz="1400" dirty="0" smtClean="0"/>
              <a:t>№ </a:t>
            </a:r>
            <a:r>
              <a:rPr lang="ru-RU" sz="1400" b="1" dirty="0"/>
              <a:t>121н</a:t>
            </a:r>
            <a:r>
              <a:rPr lang="ru-RU" sz="1400" dirty="0"/>
              <a:t> "Об утверждении федерального стандарта бухгалтерского учета государственных финансов "Единый план счетов бухгалтерского учета государственных финансов" </a:t>
            </a:r>
            <a:endParaRPr lang="ru-RU" sz="1400" dirty="0" smtClean="0"/>
          </a:p>
          <a:p>
            <a:r>
              <a:rPr lang="ru-RU" sz="1400" b="1" dirty="0"/>
              <a:t>Приказ Минфина России от 30.08.2024 N 122н </a:t>
            </a:r>
            <a:r>
              <a:rPr lang="ru-RU" sz="1400" dirty="0"/>
              <a:t>"О признании утратившим силу приказа Министерства финансов </a:t>
            </a:r>
            <a:r>
              <a:rPr lang="ru-RU" sz="1400" dirty="0" smtClean="0"/>
              <a:t>РФ от </a:t>
            </a:r>
            <a:r>
              <a:rPr lang="ru-RU" sz="1400" dirty="0"/>
              <a:t>1 декабря 2010 г. </a:t>
            </a:r>
            <a:r>
              <a:rPr lang="ru-RU" sz="1400" dirty="0" smtClean="0"/>
              <a:t>№ </a:t>
            </a:r>
            <a:r>
              <a:rPr lang="ru-RU" sz="1400" dirty="0"/>
              <a:t>157н "Об утверждении Единого плана счетов бухгалтерского учета для органов государственной власти (государственных органов), органов местного самоуправления, органов управления государственными внебюджетными фондами, государственных академий наук, государственных (муниципальных) учреждений и Инструкции по его применению" и внесенных в него изменений" </a:t>
            </a:r>
          </a:p>
        </p:txBody>
      </p:sp>
    </p:spTree>
    <p:extLst>
      <p:ext uri="{BB962C8B-B14F-4D97-AF65-F5344CB8AC3E}">
        <p14:creationId xmlns:p14="http://schemas.microsoft.com/office/powerpoint/2010/main" val="9480559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формировании плана ФХД</a:t>
            </a:r>
          </a:p>
        </p:txBody>
      </p:sp>
      <p:sp>
        <p:nvSpPr>
          <p:cNvPr id="3" name="Прямоугольник 2"/>
          <p:cNvSpPr/>
          <p:nvPr/>
        </p:nvSpPr>
        <p:spPr>
          <a:xfrm>
            <a:off x="1399309" y="1288398"/>
            <a:ext cx="8423564" cy="3170099"/>
          </a:xfrm>
          <a:prstGeom prst="rect">
            <a:avLst/>
          </a:prstGeom>
        </p:spPr>
        <p:txBody>
          <a:bodyPr wrap="square">
            <a:spAutoFit/>
          </a:bodyPr>
          <a:lstStyle/>
          <a:p>
            <a:pPr algn="just">
              <a:lnSpc>
                <a:spcPct val="200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000"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Нарушения </a:t>
            </a:r>
            <a:r>
              <a:rPr lang="ru-RU" sz="20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при формировании плана ФХД:</a:t>
            </a:r>
            <a:endParaRPr lang="ru-RU" sz="20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200000"/>
              </a:lnSpc>
              <a:spcAft>
                <a:spcPts val="0"/>
              </a:spcAft>
              <a:buFont typeface="Wingdings" panose="05000000000000000000" pitchFamily="2" charset="2"/>
              <a:buChar char="ü"/>
            </a:pPr>
            <a:r>
              <a:rPr lang="ru-RU"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не </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отражены сведения </a:t>
            </a: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 остатках на начало</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года;</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200000"/>
              </a:lnSpc>
              <a:spcAft>
                <a:spcPts val="0"/>
              </a:spcAft>
              <a:buFont typeface="Wingdings" panose="05000000000000000000" pitchFamily="2" charset="2"/>
              <a:buChar char="ü"/>
            </a:pPr>
            <a:r>
              <a:rPr lang="ru-RU" sz="2000"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в </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обоснованиях / расчетах </a:t>
            </a:r>
            <a:r>
              <a:rPr lang="ru-RU" sz="2000"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не отражена </a:t>
            </a:r>
            <a:r>
              <a:rPr lang="ru-RU" sz="2000"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информация о кредиторской и дебиторской задолженности;</a:t>
            </a:r>
            <a:endParaRPr lang="ru-RU" sz="2000" b="1" dirty="0">
              <a:solidFill>
                <a:srgbClr val="FF0000"/>
              </a:solidFill>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200000"/>
              </a:lnSpc>
              <a:spcAft>
                <a:spcPts val="0"/>
              </a:spcAft>
              <a:buFont typeface="Wingdings" panose="05000000000000000000" pitchFamily="2" charset="2"/>
              <a:buChar char="ü"/>
            </a:pPr>
            <a:r>
              <a:rPr lang="ru-RU" sz="2000" b="1"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превышение </a:t>
            </a: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кассового расхода</a:t>
            </a:r>
            <a:r>
              <a:rPr lang="ru-RU" sz="20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над плановыми назначениями.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368" y="2873447"/>
            <a:ext cx="493713" cy="4873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4821507"/>
      </p:ext>
    </p:extLst>
  </p:cSld>
  <p:clrMapOvr>
    <a:masterClrMapping/>
  </p:clrMapOvr>
  <p:transition advClick="0"/>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ДВА Правила  Учесть  в планировании </a:t>
            </a:r>
            <a:r>
              <a:rPr lang="ru-RU" dirty="0" err="1" smtClean="0"/>
              <a:t>фхд</a:t>
            </a:r>
            <a:endParaRPr lang="ru-RU" dirty="0"/>
          </a:p>
        </p:txBody>
      </p:sp>
      <p:sp>
        <p:nvSpPr>
          <p:cNvPr id="3" name="Прямоугольник 2"/>
          <p:cNvSpPr/>
          <p:nvPr/>
        </p:nvSpPr>
        <p:spPr>
          <a:xfrm>
            <a:off x="1080655" y="944985"/>
            <a:ext cx="8562109" cy="2585323"/>
          </a:xfrm>
          <a:prstGeom prst="rect">
            <a:avLst/>
          </a:prstGeom>
          <a:solidFill>
            <a:schemeClr val="accent2">
              <a:lumMod val="20000"/>
              <a:lumOff val="80000"/>
            </a:schemeClr>
          </a:solidFill>
        </p:spPr>
        <p:txBody>
          <a:bodyPr wrap="square">
            <a:spAutoFit/>
          </a:bodyPr>
          <a:lstStyle/>
          <a:p>
            <a:pPr algn="just"/>
            <a:r>
              <a:rPr lang="ru-RU" b="1" dirty="0"/>
              <a:t>План государственного (муниципального) бюджетного учреждения </a:t>
            </a:r>
            <a:r>
              <a:rPr lang="ru-RU" b="1" dirty="0" smtClean="0">
                <a:solidFill>
                  <a:srgbClr val="FF0000"/>
                </a:solidFill>
              </a:rPr>
              <a:t>УТВЕРЖДАЕТСЯ:</a:t>
            </a:r>
            <a:r>
              <a:rPr lang="ru-RU" b="1" dirty="0"/>
              <a:t/>
            </a:r>
            <a:br>
              <a:rPr lang="ru-RU" b="1" dirty="0"/>
            </a:br>
            <a:endParaRPr lang="ru-RU" dirty="0"/>
          </a:p>
          <a:p>
            <a:pPr marL="285750" indent="-285750" algn="just">
              <a:buFont typeface="Wingdings" panose="05000000000000000000" pitchFamily="2" charset="2"/>
              <a:buChar char="ü"/>
            </a:pPr>
            <a:r>
              <a:rPr lang="ru-RU" b="1" dirty="0"/>
              <a:t>уполномоченным лицом органа-учредителя, </a:t>
            </a:r>
            <a:r>
              <a:rPr lang="ru-RU" b="1" dirty="0">
                <a:solidFill>
                  <a:srgbClr val="FF0000"/>
                </a:solidFill>
              </a:rPr>
              <a:t>в случае наличия </a:t>
            </a:r>
            <a:r>
              <a:rPr lang="ru-RU" dirty="0"/>
              <a:t>у учреждения </a:t>
            </a:r>
            <a:r>
              <a:rPr lang="ru-RU" b="1" dirty="0"/>
              <a:t>на </a:t>
            </a:r>
            <a:r>
              <a:rPr lang="ru-RU" b="1" dirty="0" smtClean="0"/>
              <a:t>ПОСЛЕДНЮЮ ОТЧЕТНУЮ дату </a:t>
            </a:r>
            <a:r>
              <a:rPr lang="ru-RU" dirty="0"/>
              <a:t>бухгалтерской отчетности, </a:t>
            </a:r>
            <a:r>
              <a:rPr lang="ru-RU" b="1" dirty="0"/>
              <a:t>предшествующую дате утверждения </a:t>
            </a:r>
            <a:r>
              <a:rPr lang="ru-RU" b="1" dirty="0" smtClean="0"/>
              <a:t>Плана ФХД </a:t>
            </a:r>
            <a:r>
              <a:rPr lang="ru-RU" b="1" dirty="0"/>
              <a:t>(внесения изменений в План), </a:t>
            </a:r>
            <a:r>
              <a:rPr lang="ru-RU" b="1" dirty="0" smtClean="0">
                <a:solidFill>
                  <a:srgbClr val="FF0000"/>
                </a:solidFill>
              </a:rPr>
              <a:t>ПРОСРОЧЕННОЙ КРЕДИТОРСКОЙ задолженности </a:t>
            </a:r>
            <a:r>
              <a:rPr lang="ru-RU" dirty="0" smtClean="0"/>
              <a:t>(</a:t>
            </a:r>
            <a:r>
              <a:rPr lang="ru-RU" i="1" dirty="0" err="1" smtClean="0"/>
              <a:t>абз</a:t>
            </a:r>
            <a:r>
              <a:rPr lang="ru-RU" i="1" dirty="0" smtClean="0"/>
              <a:t>. 4 пункт </a:t>
            </a:r>
            <a:r>
              <a:rPr lang="ru-RU" i="1" dirty="0"/>
              <a:t>46 </a:t>
            </a:r>
            <a:r>
              <a:rPr lang="ru-RU" i="1" dirty="0" smtClean="0"/>
              <a:t>Требований к </a:t>
            </a:r>
            <a:r>
              <a:rPr lang="ru-RU" i="1" dirty="0"/>
              <a:t>составлению и утверждению плана </a:t>
            </a:r>
            <a:r>
              <a:rPr lang="ru-RU" i="1" dirty="0" smtClean="0"/>
              <a:t>ФХД </a:t>
            </a:r>
            <a:r>
              <a:rPr lang="ru-RU" i="1" dirty="0"/>
              <a:t>государственного (муниципального) учреждения, </a:t>
            </a:r>
            <a:r>
              <a:rPr lang="ru-RU" i="1" dirty="0" smtClean="0"/>
              <a:t>утв. приказом </a:t>
            </a:r>
            <a:r>
              <a:rPr lang="ru-RU" i="1" dirty="0"/>
              <a:t>Минфина России от 31.08.2018 N 186н (ред. от 25.08.2022)</a:t>
            </a:r>
          </a:p>
        </p:txBody>
      </p:sp>
      <p:sp>
        <p:nvSpPr>
          <p:cNvPr id="4" name="Прямоугольник 3"/>
          <p:cNvSpPr/>
          <p:nvPr/>
        </p:nvSpPr>
        <p:spPr>
          <a:xfrm>
            <a:off x="2313709" y="4408299"/>
            <a:ext cx="7536873" cy="369332"/>
          </a:xfrm>
          <a:prstGeom prst="rect">
            <a:avLst/>
          </a:prstGeom>
        </p:spPr>
        <p:txBody>
          <a:bodyPr wrap="square">
            <a:spAutoFit/>
          </a:bodyPr>
          <a:lstStyle/>
          <a:p>
            <a:r>
              <a:rPr lang="ru-RU" dirty="0" smtClean="0"/>
              <a:t> </a:t>
            </a:r>
            <a:endParaRPr lang="ru-RU" dirty="0"/>
          </a:p>
        </p:txBody>
      </p:sp>
      <p:sp>
        <p:nvSpPr>
          <p:cNvPr id="5" name="Прямоугольник 4"/>
          <p:cNvSpPr/>
          <p:nvPr/>
        </p:nvSpPr>
        <p:spPr>
          <a:xfrm>
            <a:off x="2743200" y="3761968"/>
            <a:ext cx="8492836" cy="1754326"/>
          </a:xfrm>
          <a:prstGeom prst="rect">
            <a:avLst/>
          </a:prstGeom>
          <a:solidFill>
            <a:schemeClr val="accent2">
              <a:lumMod val="20000"/>
              <a:lumOff val="80000"/>
            </a:schemeClr>
          </a:solidFill>
        </p:spPr>
        <p:txBody>
          <a:bodyPr wrap="square">
            <a:spAutoFit/>
          </a:bodyPr>
          <a:lstStyle/>
          <a:p>
            <a:pPr marL="285750" indent="-285750">
              <a:buFont typeface="Wingdings" panose="05000000000000000000" pitchFamily="2" charset="2"/>
              <a:buChar char="ü"/>
            </a:pPr>
            <a:r>
              <a:rPr lang="ru-RU" b="1" dirty="0" smtClean="0"/>
              <a:t>Органу </a:t>
            </a:r>
            <a:r>
              <a:rPr lang="ru-RU" b="1" dirty="0"/>
              <a:t>- учредителю </a:t>
            </a:r>
            <a:r>
              <a:rPr lang="ru-RU" dirty="0"/>
              <a:t>направляется информация </a:t>
            </a:r>
            <a:r>
              <a:rPr lang="ru-RU" b="1" dirty="0">
                <a:solidFill>
                  <a:srgbClr val="FF0000"/>
                </a:solidFill>
              </a:rPr>
              <a:t>о причинах </a:t>
            </a:r>
            <a:r>
              <a:rPr lang="ru-RU" b="1" dirty="0" smtClean="0">
                <a:solidFill>
                  <a:srgbClr val="FF0000"/>
                </a:solidFill>
              </a:rPr>
              <a:t>изменения </a:t>
            </a:r>
            <a:r>
              <a:rPr lang="ru-RU" b="1" dirty="0">
                <a:solidFill>
                  <a:srgbClr val="FF0000"/>
                </a:solidFill>
              </a:rPr>
              <a:t>показателей поступлений </a:t>
            </a:r>
            <a:r>
              <a:rPr lang="ru-RU" b="1" dirty="0"/>
              <a:t>в </a:t>
            </a:r>
            <a:r>
              <a:rPr lang="ru-RU" b="1" dirty="0" smtClean="0"/>
              <a:t>ОЧЕРЕДНОМ </a:t>
            </a:r>
            <a:r>
              <a:rPr lang="ru-RU" dirty="0"/>
              <a:t>финансовом году </a:t>
            </a:r>
            <a:r>
              <a:rPr lang="ru-RU" b="1" dirty="0"/>
              <a:t>и в соответствующем году планового</a:t>
            </a:r>
            <a:r>
              <a:rPr lang="ru-RU" dirty="0"/>
              <a:t> </a:t>
            </a:r>
            <a:r>
              <a:rPr lang="ru-RU" dirty="0" smtClean="0"/>
              <a:t>периода </a:t>
            </a:r>
            <a:r>
              <a:rPr lang="ru-RU" b="1" dirty="0">
                <a:solidFill>
                  <a:srgbClr val="FF0000"/>
                </a:solidFill>
              </a:rPr>
              <a:t>более чем на </a:t>
            </a:r>
            <a:r>
              <a:rPr lang="ru-RU" b="1" dirty="0" smtClean="0">
                <a:solidFill>
                  <a:srgbClr val="FF0000"/>
                </a:solidFill>
              </a:rPr>
              <a:t>20% </a:t>
            </a:r>
            <a:r>
              <a:rPr lang="ru-RU" b="1" dirty="0"/>
              <a:t>по </a:t>
            </a:r>
            <a:r>
              <a:rPr lang="ru-RU" b="1" dirty="0" smtClean="0"/>
              <a:t>сравнению </a:t>
            </a:r>
            <a:r>
              <a:rPr lang="ru-RU" b="1" dirty="0"/>
              <a:t>с </a:t>
            </a:r>
            <a:r>
              <a:rPr lang="ru-RU" b="1" dirty="0" smtClean="0"/>
              <a:t>отчетным</a:t>
            </a:r>
            <a:r>
              <a:rPr lang="ru-RU" dirty="0"/>
              <a:t> </a:t>
            </a:r>
            <a:r>
              <a:rPr lang="ru-RU" dirty="0" smtClean="0"/>
              <a:t>(</a:t>
            </a:r>
            <a:r>
              <a:rPr lang="ru-RU" i="1" dirty="0" smtClean="0"/>
              <a:t>пункт </a:t>
            </a:r>
            <a:r>
              <a:rPr lang="ru-RU" i="1" dirty="0"/>
              <a:t>27 Порядка составления и ведения планов ФХД и федеральных бюджетных и автономных </a:t>
            </a:r>
            <a:r>
              <a:rPr lang="ru-RU" i="1" dirty="0" smtClean="0"/>
              <a:t>учреждений, утв. Приказом </a:t>
            </a:r>
            <a:r>
              <a:rPr lang="ru-RU" i="1" dirty="0"/>
              <a:t>Минфина России от 17.08.2020 </a:t>
            </a:r>
            <a:r>
              <a:rPr lang="ru-RU" i="1" dirty="0" smtClean="0"/>
              <a:t>№ 168н (ред</a:t>
            </a:r>
            <a:r>
              <a:rPr lang="ru-RU" i="1" dirty="0"/>
              <a:t>. от </a:t>
            </a:r>
            <a:r>
              <a:rPr lang="ru-RU" i="1" dirty="0" smtClean="0"/>
              <a:t>16.02.2023).</a:t>
            </a:r>
            <a:endParaRPr lang="ru-RU" i="1" dirty="0">
              <a:effectLst/>
            </a:endParaRPr>
          </a:p>
        </p:txBody>
      </p:sp>
      <p:pic>
        <p:nvPicPr>
          <p:cNvPr id="6" name="Рисунок 5"/>
          <p:cNvPicPr>
            <a:picLocks noChangeAspect="1"/>
          </p:cNvPicPr>
          <p:nvPr/>
        </p:nvPicPr>
        <p:blipFill>
          <a:blip r:embed="rId3"/>
          <a:stretch>
            <a:fillRect/>
          </a:stretch>
        </p:blipFill>
        <p:spPr>
          <a:xfrm>
            <a:off x="323339" y="944985"/>
            <a:ext cx="627942" cy="853514"/>
          </a:xfrm>
          <a:prstGeom prst="rect">
            <a:avLst/>
          </a:prstGeom>
        </p:spPr>
      </p:pic>
      <p:pic>
        <p:nvPicPr>
          <p:cNvPr id="7" name="Picture 2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899805" y="3891226"/>
            <a:ext cx="62865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28500054"/>
      </p:ext>
    </p:extLst>
  </p:cSld>
  <p:clrMapOvr>
    <a:masterClrMapping/>
  </p:clrMapOvr>
  <p:transition advClick="0"/>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Уточнение</a:t>
            </a:r>
            <a:r>
              <a:rPr lang="ru-RU" dirty="0" smtClean="0"/>
              <a:t> уровня инфляции на 2024 год</a:t>
            </a:r>
            <a:endParaRPr lang="ru-RU" dirty="0"/>
          </a:p>
        </p:txBody>
      </p:sp>
      <p:sp>
        <p:nvSpPr>
          <p:cNvPr id="3" name="Прямоугольник 2"/>
          <p:cNvSpPr/>
          <p:nvPr/>
        </p:nvSpPr>
        <p:spPr>
          <a:xfrm>
            <a:off x="886691" y="1582341"/>
            <a:ext cx="8977745" cy="3477875"/>
          </a:xfrm>
          <a:prstGeom prst="rect">
            <a:avLst/>
          </a:prstGeom>
        </p:spPr>
        <p:txBody>
          <a:bodyPr wrap="square">
            <a:spAutoFit/>
          </a:bodyPr>
          <a:lstStyle/>
          <a:p>
            <a:r>
              <a:rPr lang="ru-RU" sz="2000" b="1" dirty="0">
                <a:solidFill>
                  <a:srgbClr val="000000"/>
                </a:solidFill>
                <a:latin typeface="Arial" panose="020B0604020202020204" pitchFamily="34" charset="0"/>
              </a:rPr>
              <a:t>Федеральный закон от 27.11.2023 </a:t>
            </a:r>
            <a:r>
              <a:rPr lang="ru-RU" sz="2000" b="1" dirty="0" smtClean="0">
                <a:solidFill>
                  <a:srgbClr val="000000"/>
                </a:solidFill>
                <a:latin typeface="Arial" panose="020B0604020202020204" pitchFamily="34" charset="0"/>
              </a:rPr>
              <a:t>№ </a:t>
            </a:r>
            <a:r>
              <a:rPr lang="ru-RU" sz="2000" b="1" dirty="0">
                <a:solidFill>
                  <a:srgbClr val="000000"/>
                </a:solidFill>
                <a:latin typeface="Arial" panose="020B0604020202020204" pitchFamily="34" charset="0"/>
              </a:rPr>
              <a:t>540-ФЗ (ред. </a:t>
            </a:r>
            <a:r>
              <a:rPr lang="ru-RU" sz="2000" b="1" dirty="0">
                <a:solidFill>
                  <a:srgbClr val="FF0000"/>
                </a:solidFill>
                <a:latin typeface="Arial" panose="020B0604020202020204" pitchFamily="34" charset="0"/>
              </a:rPr>
              <a:t>от 12.07.2024</a:t>
            </a:r>
            <a:r>
              <a:rPr lang="ru-RU" sz="2000" b="1" dirty="0">
                <a:solidFill>
                  <a:srgbClr val="000000"/>
                </a:solidFill>
                <a:latin typeface="Arial" panose="020B0604020202020204" pitchFamily="34" charset="0"/>
              </a:rPr>
              <a:t>) "О федеральном бюджете на 2024 год и на плановый период 2025 и 2026 годов"</a:t>
            </a:r>
          </a:p>
          <a:p>
            <a:endParaRPr lang="ru-RU" sz="2000" b="1" dirty="0" smtClean="0">
              <a:solidFill>
                <a:srgbClr val="000000"/>
              </a:solidFill>
              <a:latin typeface="Arial" panose="020B0604020202020204" pitchFamily="34" charset="0"/>
            </a:endParaRPr>
          </a:p>
          <a:p>
            <a:r>
              <a:rPr lang="ru-RU" sz="2000" b="1" dirty="0" smtClean="0">
                <a:solidFill>
                  <a:srgbClr val="000000"/>
                </a:solidFill>
                <a:latin typeface="Arial" panose="020B0604020202020204" pitchFamily="34" charset="0"/>
              </a:rPr>
              <a:t>Статья </a:t>
            </a:r>
            <a:r>
              <a:rPr lang="ru-RU" sz="2000" b="1" dirty="0">
                <a:solidFill>
                  <a:srgbClr val="000000"/>
                </a:solidFill>
                <a:latin typeface="Arial" panose="020B0604020202020204" pitchFamily="34" charset="0"/>
              </a:rPr>
              <a:t>1. Основные характеристики федерального бюджета на 2024 год и на плановый период 2025 и 2026 годов</a:t>
            </a:r>
          </a:p>
          <a:p>
            <a:pPr marL="342900" indent="-342900">
              <a:buAutoNum type="arabicPeriod"/>
            </a:pPr>
            <a:r>
              <a:rPr lang="ru-RU" sz="2000" dirty="0" smtClean="0">
                <a:solidFill>
                  <a:srgbClr val="000000"/>
                </a:solidFill>
                <a:latin typeface="Times New Roman" panose="02020603050405020304" pitchFamily="18" charset="0"/>
              </a:rPr>
              <a:t>Утвердить </a:t>
            </a:r>
            <a:r>
              <a:rPr lang="ru-RU" sz="2000" dirty="0">
                <a:solidFill>
                  <a:srgbClr val="000000"/>
                </a:solidFill>
                <a:latin typeface="Times New Roman" panose="02020603050405020304" pitchFamily="18" charset="0"/>
              </a:rPr>
              <a:t>основные характеристики федерального бюджета </a:t>
            </a:r>
            <a:r>
              <a:rPr lang="ru-RU" sz="2000" b="1" dirty="0">
                <a:solidFill>
                  <a:srgbClr val="000000"/>
                </a:solidFill>
                <a:latin typeface="Times New Roman" panose="02020603050405020304" pitchFamily="18" charset="0"/>
              </a:rPr>
              <a:t>на 2024 год</a:t>
            </a:r>
            <a:r>
              <a:rPr lang="ru-RU" sz="2000" dirty="0">
                <a:solidFill>
                  <a:srgbClr val="000000"/>
                </a:solidFill>
                <a:latin typeface="Times New Roman" panose="02020603050405020304" pitchFamily="18" charset="0"/>
              </a:rPr>
              <a:t>, определенные исходя из прогнозируемого объема валового внутреннего продукта в размере 191 437 млрд. рублей и </a:t>
            </a:r>
            <a:r>
              <a:rPr lang="ru-RU" sz="2000" b="1" dirty="0">
                <a:solidFill>
                  <a:srgbClr val="FF0000"/>
                </a:solidFill>
                <a:latin typeface="Times New Roman" panose="02020603050405020304" pitchFamily="18" charset="0"/>
              </a:rPr>
              <a:t>уровня инфляции, не превышающего 5,1 процента </a:t>
            </a:r>
            <a:r>
              <a:rPr lang="ru-RU" sz="2000" dirty="0">
                <a:solidFill>
                  <a:srgbClr val="000000"/>
                </a:solidFill>
                <a:latin typeface="Times New Roman" panose="02020603050405020304" pitchFamily="18" charset="0"/>
              </a:rPr>
              <a:t>(декабрь 2024 года к декабрю 2023 года</a:t>
            </a:r>
            <a:r>
              <a:rPr lang="ru-RU" sz="2000" dirty="0" smtClean="0">
                <a:solidFill>
                  <a:srgbClr val="000000"/>
                </a:solidFill>
                <a:latin typeface="Times New Roman" panose="02020603050405020304" pitchFamily="18" charset="0"/>
              </a:rPr>
              <a:t>):</a:t>
            </a:r>
          </a:p>
          <a:p>
            <a:pPr lvl="1"/>
            <a:r>
              <a:rPr lang="ru-RU" sz="2000" dirty="0" smtClean="0">
                <a:solidFill>
                  <a:srgbClr val="828282"/>
                </a:solidFill>
                <a:latin typeface="Times New Roman" panose="02020603050405020304" pitchFamily="18" charset="0"/>
              </a:rPr>
              <a:t>(</a:t>
            </a:r>
            <a:r>
              <a:rPr lang="ru-RU" sz="2000" b="1" dirty="0">
                <a:solidFill>
                  <a:srgbClr val="FF0000"/>
                </a:solidFill>
                <a:latin typeface="Times New Roman" panose="02020603050405020304" pitchFamily="18" charset="0"/>
              </a:rPr>
              <a:t>в ред. Федерального закона от 12.07.2024 </a:t>
            </a:r>
            <a:r>
              <a:rPr lang="ru-RU" sz="2000" b="1" dirty="0" smtClean="0">
                <a:solidFill>
                  <a:srgbClr val="FF0000"/>
                </a:solidFill>
                <a:latin typeface="Times New Roman" panose="02020603050405020304" pitchFamily="18" charset="0"/>
              </a:rPr>
              <a:t>№ </a:t>
            </a:r>
            <a:r>
              <a:rPr lang="ru-RU" sz="2000" b="1" dirty="0">
                <a:solidFill>
                  <a:srgbClr val="FF0000"/>
                </a:solidFill>
                <a:latin typeface="Times New Roman" panose="02020603050405020304" pitchFamily="18" charset="0"/>
              </a:rPr>
              <a:t>175-ФЗ</a:t>
            </a:r>
            <a:r>
              <a:rPr lang="ru-RU" sz="2000" dirty="0">
                <a:solidFill>
                  <a:srgbClr val="828282"/>
                </a:solidFill>
                <a:latin typeface="Times New Roman" panose="02020603050405020304" pitchFamily="18" charset="0"/>
              </a:rPr>
              <a:t>)</a:t>
            </a:r>
            <a:endParaRPr lang="ru-RU" sz="2000" b="0" i="0" dirty="0">
              <a:solidFill>
                <a:srgbClr val="828282"/>
              </a:solidFill>
              <a:effectLst/>
              <a:latin typeface="Times New Roman" panose="02020603050405020304" pitchFamily="18" charset="0"/>
            </a:endParaRPr>
          </a:p>
        </p:txBody>
      </p:sp>
      <p:pic>
        <p:nvPicPr>
          <p:cNvPr id="5" name="Picture 1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7584" y="239769"/>
            <a:ext cx="938213"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3"/>
          <p:cNvPicPr>
            <a:picLocks noChangeAspect="1"/>
          </p:cNvPicPr>
          <p:nvPr/>
        </p:nvPicPr>
        <p:blipFill>
          <a:blip r:embed="rId3"/>
          <a:stretch>
            <a:fillRect/>
          </a:stretch>
        </p:blipFill>
        <p:spPr>
          <a:xfrm>
            <a:off x="603201" y="4309019"/>
            <a:ext cx="566977" cy="512108"/>
          </a:xfrm>
          <a:prstGeom prst="rect">
            <a:avLst/>
          </a:prstGeom>
        </p:spPr>
      </p:pic>
    </p:spTree>
    <p:extLst>
      <p:ext uri="{BB962C8B-B14F-4D97-AF65-F5344CB8AC3E}">
        <p14:creationId xmlns:p14="http://schemas.microsoft.com/office/powerpoint/2010/main" val="2115690918"/>
      </p:ext>
    </p:extLst>
  </p:cSld>
  <p:clrMapOvr>
    <a:masterClrMapping/>
  </p:clrMapOvr>
  <p:transition advClick="0"/>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Коэффициенты индексации: нюансы применения</a:t>
            </a:r>
          </a:p>
        </p:txBody>
      </p:sp>
      <p:graphicFrame>
        <p:nvGraphicFramePr>
          <p:cNvPr id="3" name="Таблица 2"/>
          <p:cNvGraphicFramePr>
            <a:graphicFrameLocks noGrp="1"/>
          </p:cNvGraphicFramePr>
          <p:nvPr>
            <p:extLst/>
          </p:nvPr>
        </p:nvGraphicFramePr>
        <p:xfrm>
          <a:off x="900545" y="999908"/>
          <a:ext cx="9143999" cy="1565529"/>
        </p:xfrm>
        <a:graphic>
          <a:graphicData uri="http://schemas.openxmlformats.org/drawingml/2006/table">
            <a:tbl>
              <a:tblPr firstRow="1" firstCol="1" bandRow="1">
                <a:tableStyleId>{5C22544A-7EE6-4342-B048-85BDC9FD1C3A}</a:tableStyleId>
              </a:tblPr>
              <a:tblGrid>
                <a:gridCol w="1846107">
                  <a:extLst>
                    <a:ext uri="{9D8B030D-6E8A-4147-A177-3AD203B41FA5}">
                      <a16:colId xmlns:a16="http://schemas.microsoft.com/office/drawing/2014/main" val="4037161156"/>
                    </a:ext>
                  </a:extLst>
                </a:gridCol>
                <a:gridCol w="1672948">
                  <a:extLst>
                    <a:ext uri="{9D8B030D-6E8A-4147-A177-3AD203B41FA5}">
                      <a16:colId xmlns:a16="http://schemas.microsoft.com/office/drawing/2014/main" val="3052351374"/>
                    </a:ext>
                  </a:extLst>
                </a:gridCol>
                <a:gridCol w="1393488">
                  <a:extLst>
                    <a:ext uri="{9D8B030D-6E8A-4147-A177-3AD203B41FA5}">
                      <a16:colId xmlns:a16="http://schemas.microsoft.com/office/drawing/2014/main" val="2192644564"/>
                    </a:ext>
                  </a:extLst>
                </a:gridCol>
                <a:gridCol w="1680990">
                  <a:extLst>
                    <a:ext uri="{9D8B030D-6E8A-4147-A177-3AD203B41FA5}">
                      <a16:colId xmlns:a16="http://schemas.microsoft.com/office/drawing/2014/main" val="602122122"/>
                    </a:ext>
                  </a:extLst>
                </a:gridCol>
                <a:gridCol w="1217268">
                  <a:extLst>
                    <a:ext uri="{9D8B030D-6E8A-4147-A177-3AD203B41FA5}">
                      <a16:colId xmlns:a16="http://schemas.microsoft.com/office/drawing/2014/main" val="1898218136"/>
                    </a:ext>
                  </a:extLst>
                </a:gridCol>
                <a:gridCol w="1225380">
                  <a:extLst>
                    <a:ext uri="{9D8B030D-6E8A-4147-A177-3AD203B41FA5}">
                      <a16:colId xmlns:a16="http://schemas.microsoft.com/office/drawing/2014/main" val="729029384"/>
                    </a:ext>
                  </a:extLst>
                </a:gridCol>
                <a:gridCol w="107818">
                  <a:extLst>
                    <a:ext uri="{9D8B030D-6E8A-4147-A177-3AD203B41FA5}">
                      <a16:colId xmlns:a16="http://schemas.microsoft.com/office/drawing/2014/main" val="2872094103"/>
                    </a:ext>
                  </a:extLst>
                </a:gridCol>
              </a:tblGrid>
              <a:tr h="0">
                <a:tc rowSpan="2">
                  <a:txBody>
                    <a:bodyPr/>
                    <a:lstStyle/>
                    <a:p>
                      <a:pPr algn="ctr">
                        <a:lnSpc>
                          <a:spcPct val="107000"/>
                        </a:lnSpc>
                        <a:spcAft>
                          <a:spcPts val="0"/>
                        </a:spcAft>
                      </a:pPr>
                      <a:r>
                        <a:rPr lang="ru-RU" sz="1600" dirty="0">
                          <a:effectLst/>
                        </a:rPr>
                        <a:t>Показатель</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ru-RU" sz="1600" dirty="0" smtClean="0">
                          <a:effectLst/>
                        </a:rPr>
                        <a:t>2023</a:t>
                      </a:r>
                    </a:p>
                    <a:p>
                      <a:pPr algn="ctr">
                        <a:lnSpc>
                          <a:spcPct val="107000"/>
                        </a:lnSpc>
                        <a:spcAft>
                          <a:spcPts val="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tc>
                  <a:txBody>
                    <a:bodyPr/>
                    <a:lstStyle/>
                    <a:p>
                      <a:pPr algn="ctr">
                        <a:lnSpc>
                          <a:spcPct val="107000"/>
                        </a:lnSpc>
                        <a:spcAft>
                          <a:spcPts val="0"/>
                        </a:spcAft>
                      </a:pPr>
                      <a:r>
                        <a:rPr lang="ru-RU" sz="1600" dirty="0">
                          <a:effectLst/>
                        </a:rPr>
                        <a:t>2024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2025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gridSpan="2">
                  <a:txBody>
                    <a:bodyPr/>
                    <a:lstStyle/>
                    <a:p>
                      <a:pPr algn="ctr">
                        <a:lnSpc>
                          <a:spcPct val="107000"/>
                        </a:lnSpc>
                        <a:spcAft>
                          <a:spcPts val="0"/>
                        </a:spcAft>
                      </a:pPr>
                      <a:r>
                        <a:rPr lang="ru-RU" sz="1600" dirty="0">
                          <a:effectLst/>
                        </a:rPr>
                        <a:t>2026</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hMerge="1">
                  <a:txBody>
                    <a:bodyPr/>
                    <a:lstStyle/>
                    <a:p>
                      <a:endParaRPr lang="ru-RU"/>
                    </a:p>
                  </a:txBody>
                  <a:tcPr/>
                </a:tc>
                <a:extLst>
                  <a:ext uri="{0D108BD9-81ED-4DB2-BD59-A6C34878D82A}">
                    <a16:rowId xmlns:a16="http://schemas.microsoft.com/office/drawing/2014/main" val="3283166897"/>
                  </a:ext>
                </a:extLst>
              </a:tr>
              <a:tr h="0">
                <a:tc vMerge="1">
                  <a:txBody>
                    <a:bodyPr/>
                    <a:lstStyle/>
                    <a:p>
                      <a:endParaRPr lang="ru-RU"/>
                    </a:p>
                  </a:txBody>
                  <a:tcPr/>
                </a:tc>
                <a:tc>
                  <a:txBody>
                    <a:bodyPr/>
                    <a:lstStyle/>
                    <a:p>
                      <a:pPr algn="ctr">
                        <a:lnSpc>
                          <a:spcPct val="107000"/>
                        </a:lnSpc>
                        <a:spcAft>
                          <a:spcPts val="0"/>
                        </a:spcAft>
                      </a:pPr>
                      <a:r>
                        <a:rPr lang="ru-RU" sz="1600" b="1" dirty="0">
                          <a:effectLst/>
                        </a:rPr>
                        <a:t>Прогноз, </a:t>
                      </a:r>
                    </a:p>
                    <a:p>
                      <a:pPr algn="ctr">
                        <a:lnSpc>
                          <a:spcPct val="107000"/>
                        </a:lnSpc>
                        <a:spcAft>
                          <a:spcPts val="0"/>
                        </a:spcAft>
                      </a:pPr>
                      <a:r>
                        <a:rPr lang="ru-RU" sz="1600" b="1" dirty="0">
                          <a:effectLst/>
                        </a:rPr>
                        <a:t>Закон № 390-ФЗ</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b="1" dirty="0">
                          <a:effectLst/>
                        </a:rPr>
                        <a:t>Оценка</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Прогноз, </a:t>
                      </a:r>
                    </a:p>
                    <a:p>
                      <a:pPr algn="ctr">
                        <a:lnSpc>
                          <a:spcPct val="107000"/>
                        </a:lnSpc>
                        <a:spcAft>
                          <a:spcPts val="0"/>
                        </a:spcAft>
                      </a:pPr>
                      <a:r>
                        <a:rPr lang="ru-RU" sz="1600" dirty="0">
                          <a:effectLst/>
                        </a:rPr>
                        <a:t>Закон № 540-ФЗ</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Прогноз</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Прогноз</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344010942"/>
                  </a:ext>
                </a:extLst>
              </a:tr>
              <a:tr h="0">
                <a:tc>
                  <a:txBody>
                    <a:bodyPr/>
                    <a:lstStyle/>
                    <a:p>
                      <a:pPr algn="ctr">
                        <a:lnSpc>
                          <a:spcPct val="107000"/>
                        </a:lnSpc>
                        <a:spcAft>
                          <a:spcPts val="0"/>
                        </a:spcAft>
                      </a:pPr>
                      <a:r>
                        <a:rPr lang="ru-RU" sz="1600" dirty="0">
                          <a:effectLst/>
                        </a:rPr>
                        <a:t>Инфляция, прирост цен,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4,0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7,5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smtClean="0">
                          <a:solidFill>
                            <a:srgbClr val="C00000"/>
                          </a:solidFill>
                          <a:effectLst/>
                        </a:rPr>
                        <a:t>5,1%</a:t>
                      </a:r>
                    </a:p>
                    <a:p>
                      <a:pPr algn="ctr">
                        <a:lnSpc>
                          <a:spcPct val="107000"/>
                        </a:lnSpc>
                        <a:spcAft>
                          <a:spcPts val="0"/>
                        </a:spcAft>
                      </a:pPr>
                      <a:r>
                        <a:rPr lang="ru-RU" sz="1600" dirty="0" smtClean="0">
                          <a:effectLst/>
                        </a:rPr>
                        <a:t>(было - 4,5%)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solidFill>
                      <a:srgbClr val="FFFF00"/>
                    </a:solidFill>
                  </a:tcPr>
                </a:tc>
                <a:tc>
                  <a:txBody>
                    <a:bodyPr/>
                    <a:lstStyle/>
                    <a:p>
                      <a:pPr algn="ctr">
                        <a:lnSpc>
                          <a:spcPct val="107000"/>
                        </a:lnSpc>
                        <a:spcAft>
                          <a:spcPts val="0"/>
                        </a:spcAft>
                      </a:pPr>
                      <a:r>
                        <a:rPr lang="ru-RU" sz="1600" dirty="0">
                          <a:effectLst/>
                        </a:rPr>
                        <a:t>4,0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gn="ctr">
                        <a:lnSpc>
                          <a:spcPct val="107000"/>
                        </a:lnSpc>
                        <a:spcAft>
                          <a:spcPts val="0"/>
                        </a:spcAft>
                      </a:pPr>
                      <a:r>
                        <a:rPr lang="ru-RU" sz="1600" dirty="0">
                          <a:effectLst/>
                        </a:rPr>
                        <a:t>4,0</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a:lnSpc>
                          <a:spcPct val="107000"/>
                        </a:lnSpc>
                        <a:spcAft>
                          <a:spcPts val="800"/>
                        </a:spcAft>
                      </a:pPr>
                      <a:r>
                        <a:rPr lang="ru-RU" sz="1100" dirty="0">
                          <a:effectLst/>
                        </a:rPr>
                        <a:t> </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72179782"/>
                  </a:ext>
                </a:extLst>
              </a:tr>
            </a:tbl>
          </a:graphicData>
        </a:graphic>
      </p:graphicFrame>
      <p:sp>
        <p:nvSpPr>
          <p:cNvPr id="4" name="Прямоугольник 3"/>
          <p:cNvSpPr/>
          <p:nvPr/>
        </p:nvSpPr>
        <p:spPr>
          <a:xfrm>
            <a:off x="1025235" y="2749032"/>
            <a:ext cx="9296400" cy="3053528"/>
          </a:xfrm>
          <a:prstGeom prst="rect">
            <a:avLst/>
          </a:prstGeom>
        </p:spPr>
        <p:txBody>
          <a:bodyPr wrap="square">
            <a:spAutoFit/>
          </a:bodyPr>
          <a:lstStyle/>
          <a:p>
            <a:pPr indent="342900" algn="just">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В текущем 2024 году применяются </a:t>
            </a:r>
            <a:r>
              <a:rPr lang="ru-RU"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разные коэффициенты индексации </a:t>
            </a:r>
            <a:r>
              <a:rPr lang="ru-RU" dirty="0" smtClean="0">
                <a:latin typeface="Times New Roman" panose="02020603050405020304" pitchFamily="18" charset="0"/>
                <a:ea typeface="Calibri" panose="020F0502020204030204" pitchFamily="34" charset="0"/>
                <a:cs typeface="Times New Roman" panose="02020603050405020304" pitchFamily="18" charset="0"/>
              </a:rPr>
              <a:t>(уточнения </a:t>
            </a:r>
            <a:r>
              <a:rPr lang="ru-RU" dirty="0">
                <a:latin typeface="Times New Roman" panose="02020603050405020304" pitchFamily="18" charset="0"/>
                <a:ea typeface="Calibri" panose="020F0502020204030204" pitchFamily="34" charset="0"/>
                <a:cs typeface="Times New Roman" panose="02020603050405020304" pitchFamily="18" charset="0"/>
              </a:rPr>
              <a:t>в 2024 году по применению </a:t>
            </a:r>
            <a:r>
              <a:rPr lang="ru-RU" dirty="0" smtClean="0">
                <a:latin typeface="Times New Roman" panose="02020603050405020304" pitchFamily="18" charset="0"/>
                <a:ea typeface="Calibri" panose="020F0502020204030204" pitchFamily="34" charset="0"/>
                <a:cs typeface="Times New Roman" panose="02020603050405020304" pitchFamily="18" charset="0"/>
              </a:rPr>
              <a:t>коэффициентов, </a:t>
            </a:r>
            <a:r>
              <a:rPr lang="ru-RU" dirty="0">
                <a:latin typeface="Times New Roman" panose="02020603050405020304" pitchFamily="18" charset="0"/>
                <a:ea typeface="Calibri" panose="020F0502020204030204" pitchFamily="34" charset="0"/>
                <a:cs typeface="Times New Roman" panose="02020603050405020304" pitchFamily="18" charset="0"/>
              </a:rPr>
              <a:t>так:</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b="1" dirty="0" smtClean="0">
                <a:solidFill>
                  <a:srgbClr val="FF0000"/>
                </a:solidFill>
                <a:latin typeface="Times New Roman" panose="02020603050405020304" pitchFamily="18" charset="0"/>
                <a:ea typeface="Calibri" panose="020F0502020204030204" pitchFamily="34" charset="0"/>
                <a:cs typeface="Times New Roman" panose="02020603050405020304" pitchFamily="18" charset="0"/>
              </a:rPr>
              <a:t>5,1 %</a:t>
            </a:r>
            <a:r>
              <a:rPr lang="ru-RU" dirty="0" smtClean="0">
                <a:latin typeface="Times New Roman" panose="02020603050405020304" pitchFamily="18" charset="0"/>
                <a:ea typeface="Calibri" panose="020F0502020204030204" pitchFamily="34" charset="0"/>
                <a:cs typeface="Times New Roman" panose="02020603050405020304" pitchFamily="18" charset="0"/>
              </a:rPr>
              <a:t> (было - </a:t>
            </a:r>
            <a:r>
              <a:rPr lang="ru-RU" b="1" dirty="0" smtClean="0">
                <a:latin typeface="Times New Roman" panose="02020603050405020304" pitchFamily="18" charset="0"/>
                <a:ea typeface="Calibri" panose="020F0502020204030204" pitchFamily="34" charset="0"/>
                <a:cs typeface="Times New Roman" panose="02020603050405020304" pitchFamily="18" charset="0"/>
              </a:rPr>
              <a:t>4.5%)</a:t>
            </a:r>
            <a:r>
              <a:rPr lang="ru-RU" dirty="0" smtClean="0">
                <a:latin typeface="Times New Roman" panose="02020603050405020304" pitchFamily="18" charset="0"/>
                <a:ea typeface="Calibri" panose="020F0502020204030204" pitchFamily="34"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u="sng" dirty="0">
                <a:latin typeface="Times New Roman" panose="02020603050405020304" pitchFamily="18" charset="0"/>
                <a:ea typeface="Calibri" panose="020F0502020204030204" pitchFamily="34" charset="0"/>
                <a:cs typeface="Times New Roman" panose="02020603050405020304" pitchFamily="18" charset="0"/>
              </a:rPr>
              <a:t>прогнозный уровень инфляции </a:t>
            </a:r>
            <a:r>
              <a:rPr lang="ru-RU" b="1" dirty="0">
                <a:latin typeface="Times New Roman" panose="02020603050405020304" pitchFamily="18" charset="0"/>
                <a:ea typeface="Calibri" panose="020F0502020204030204" pitchFamily="34" charset="0"/>
                <a:cs typeface="Times New Roman" panose="02020603050405020304" pitchFamily="18" charset="0"/>
              </a:rPr>
              <a:t>на 2024 год</a:t>
            </a:r>
            <a:r>
              <a:rPr lang="ru-RU" dirty="0">
                <a:latin typeface="Times New Roman" panose="02020603050405020304" pitchFamily="18" charset="0"/>
                <a:ea typeface="Calibri" panose="020F0502020204030204" pitchFamily="34" charset="0"/>
                <a:cs typeface="Times New Roman" panose="02020603050405020304" pitchFamily="18" charset="0"/>
              </a:rPr>
              <a:t> установлен </a:t>
            </a: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статьей 1 </a:t>
            </a:r>
            <a:r>
              <a:rPr lang="ru-RU" dirty="0">
                <a:latin typeface="Times New Roman" panose="02020603050405020304" pitchFamily="18" charset="0"/>
                <a:ea typeface="Calibri" panose="020F0502020204030204" pitchFamily="34" charset="0"/>
                <a:cs typeface="Times New Roman" panose="02020603050405020304" pitchFamily="18" charset="0"/>
              </a:rPr>
              <a:t>Закона № </a:t>
            </a:r>
            <a:r>
              <a:rPr lang="ru-RU" dirty="0" smtClean="0">
                <a:latin typeface="Times New Roman" panose="02020603050405020304" pitchFamily="18" charset="0"/>
                <a:ea typeface="Calibri" panose="020F0502020204030204" pitchFamily="34" charset="0"/>
                <a:cs typeface="Times New Roman" panose="02020603050405020304" pitchFamily="18" charset="0"/>
              </a:rPr>
              <a:t>540-ФЗ </a:t>
            </a:r>
            <a:r>
              <a:rPr lang="ru-RU" b="1" dirty="0" smtClean="0">
                <a:latin typeface="Times New Roman" panose="02020603050405020304" pitchFamily="18" charset="0"/>
                <a:ea typeface="Calibri" panose="020F0502020204030204" pitchFamily="34" charset="0"/>
                <a:cs typeface="Times New Roman" panose="02020603050405020304" pitchFamily="18" charset="0"/>
              </a:rPr>
              <a:t>(в </a:t>
            </a:r>
            <a:r>
              <a:rPr lang="ru-RU" b="1" dirty="0">
                <a:latin typeface="Times New Roman" panose="02020603050405020304" pitchFamily="18" charset="0"/>
                <a:ea typeface="Calibri" panose="020F0502020204030204" pitchFamily="34" charset="0"/>
                <a:cs typeface="Times New Roman" panose="02020603050405020304" pitchFamily="18" charset="0"/>
              </a:rPr>
              <a:t>ред. Федерального закона от 12.07.2024 № </a:t>
            </a:r>
            <a:r>
              <a:rPr lang="ru-RU" b="1" dirty="0" smtClean="0">
                <a:latin typeface="Times New Roman" panose="02020603050405020304" pitchFamily="18" charset="0"/>
                <a:ea typeface="Calibri" panose="020F0502020204030204" pitchFamily="34" charset="0"/>
                <a:cs typeface="Times New Roman" panose="02020603050405020304" pitchFamily="18" charset="0"/>
              </a:rPr>
              <a:t>175-ФЗ)  </a:t>
            </a:r>
            <a:r>
              <a:rPr lang="ru-RU" dirty="0">
                <a:latin typeface="Times New Roman" panose="02020603050405020304" pitchFamily="18" charset="0"/>
                <a:ea typeface="Calibri" panose="020F0502020204030204" pitchFamily="34" charset="0"/>
                <a:cs typeface="Times New Roman" panose="02020603050405020304" pitchFamily="18" charset="0"/>
              </a:rPr>
              <a:t>для </a:t>
            </a:r>
            <a:r>
              <a:rPr lang="ru-RU" b="1" dirty="0">
                <a:latin typeface="Times New Roman" panose="02020603050405020304" pitchFamily="18" charset="0"/>
                <a:ea typeface="Calibri" panose="020F0502020204030204" pitchFamily="34" charset="0"/>
                <a:cs typeface="Times New Roman" panose="02020603050405020304" pitchFamily="18" charset="0"/>
              </a:rPr>
              <a:t>индексации окладов (зарплаты) работников бюджетной сферы и стипендий</a:t>
            </a:r>
            <a:r>
              <a:rPr lang="ru-RU" dirty="0">
                <a:latin typeface="Times New Roman" panose="02020603050405020304" pitchFamily="18" charset="0"/>
                <a:ea typeface="Calibri" panose="020F0502020204030204" pitchFamily="34"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r>
              <a:rPr lang="ru-RU" b="1" dirty="0">
                <a:latin typeface="Times New Roman" panose="02020603050405020304" pitchFamily="18" charset="0"/>
                <a:ea typeface="Calibri" panose="020F0502020204030204" pitchFamily="34" charset="0"/>
                <a:cs typeface="Times New Roman" panose="02020603050405020304" pitchFamily="18" charset="0"/>
              </a:rPr>
              <a:t>7,5%</a:t>
            </a:r>
            <a:r>
              <a:rPr lang="ru-RU" dirty="0">
                <a:latin typeface="Times New Roman" panose="02020603050405020304" pitchFamily="18" charset="0"/>
                <a:ea typeface="Calibri" panose="020F0502020204030204" pitchFamily="34" charset="0"/>
                <a:cs typeface="Times New Roman" panose="02020603050405020304" pitchFamily="18" charset="0"/>
              </a:rPr>
              <a:t> – </a:t>
            </a:r>
            <a:r>
              <a:rPr lang="ru-RU" u="sng" dirty="0">
                <a:latin typeface="Times New Roman" panose="02020603050405020304" pitchFamily="18" charset="0"/>
                <a:ea typeface="Calibri" panose="020F0502020204030204" pitchFamily="34" charset="0"/>
                <a:cs typeface="Times New Roman" panose="02020603050405020304" pitchFamily="18" charset="0"/>
              </a:rPr>
              <a:t>прогнозный уровень инфляции </a:t>
            </a:r>
            <a:r>
              <a:rPr lang="ru-RU" b="1" u="sng"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за предыдущий </a:t>
            </a: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год</a:t>
            </a:r>
            <a:r>
              <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a:t>
            </a:r>
            <a:r>
              <a:rPr lang="ru-RU" b="1" dirty="0">
                <a:latin typeface="Times New Roman" panose="02020603050405020304" pitchFamily="18" charset="0"/>
                <a:ea typeface="Calibri" panose="020F0502020204030204" pitchFamily="34" charset="0"/>
                <a:cs typeface="Times New Roman" panose="02020603050405020304" pitchFamily="18" charset="0"/>
              </a:rPr>
              <a:t>(</a:t>
            </a: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оценка </a:t>
            </a:r>
            <a:r>
              <a:rPr lang="ru-RU" b="1" dirty="0">
                <a:latin typeface="Times New Roman" panose="02020603050405020304" pitchFamily="18" charset="0"/>
                <a:ea typeface="Calibri" panose="020F0502020204030204" pitchFamily="34" charset="0"/>
                <a:cs typeface="Times New Roman" panose="02020603050405020304" pitchFamily="18" charset="0"/>
              </a:rPr>
              <a:t>за 2023 год</a:t>
            </a:r>
            <a:r>
              <a:rPr lang="ru-RU" dirty="0">
                <a:latin typeface="Times New Roman" panose="02020603050405020304" pitchFamily="18" charset="0"/>
                <a:ea typeface="Calibri" panose="020F0502020204030204" pitchFamily="34" charset="0"/>
                <a:cs typeface="Times New Roman" panose="02020603050405020304" pitchFamily="18" charset="0"/>
              </a:rPr>
              <a:t>) для индексации </a:t>
            </a:r>
            <a:r>
              <a:rPr lang="ru-RU" dirty="0" smtClean="0">
                <a:latin typeface="Times New Roman" panose="02020603050405020304" pitchFamily="18" charset="0"/>
                <a:ea typeface="Calibri" panose="020F0502020204030204" pitchFamily="34" charset="0"/>
                <a:cs typeface="Times New Roman" panose="02020603050405020304" pitchFamily="18" charset="0"/>
              </a:rPr>
              <a:t>ПНО /публичных - иных обязательств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dirty="0">
                <a:latin typeface="Times New Roman" panose="02020603050405020304" pitchFamily="18" charset="0"/>
                <a:ea typeface="Calibri" panose="020F0502020204030204" pitchFamily="34" charset="0"/>
                <a:cs typeface="Times New Roman" panose="02020603050405020304" pitchFamily="18" charset="0"/>
              </a:rPr>
              <a:t>Показатели инфляции установлены </a:t>
            </a:r>
            <a:r>
              <a:rPr lang="ru-RU" b="1" dirty="0">
                <a:latin typeface="Times New Roman" panose="02020603050405020304" pitchFamily="18" charset="0"/>
                <a:ea typeface="Calibri" panose="020F0502020204030204" pitchFamily="34" charset="0"/>
                <a:cs typeface="Times New Roman" panose="02020603050405020304" pitchFamily="18" charset="0"/>
              </a:rPr>
              <a:t>основными параметрами прогноза </a:t>
            </a:r>
            <a:r>
              <a:rPr lang="ru-RU" dirty="0">
                <a:latin typeface="Times New Roman" panose="02020603050405020304" pitchFamily="18" charset="0"/>
                <a:ea typeface="Calibri" panose="020F0502020204030204" pitchFamily="34" charset="0"/>
                <a:cs typeface="Times New Roman" panose="02020603050405020304" pitchFamily="18" charset="0"/>
              </a:rPr>
              <a:t>социально-экономического развития на 2024–2026 годы.</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Стрелка вниз 4"/>
          <p:cNvSpPr/>
          <p:nvPr/>
        </p:nvSpPr>
        <p:spPr>
          <a:xfrm>
            <a:off x="4253345" y="6032661"/>
            <a:ext cx="2174887" cy="53297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3808" y="3514147"/>
            <a:ext cx="566737" cy="5127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8016438"/>
      </p:ext>
    </p:extLst>
  </p:cSld>
  <p:clrMapOvr>
    <a:masterClrMapping/>
  </p:clrMapOvr>
  <p:transition advClick="0"/>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Коэффициенты индексации</a:t>
            </a:r>
            <a:r>
              <a:rPr lang="ru-RU" dirty="0" smtClean="0"/>
              <a:t>: применение 2024</a:t>
            </a:r>
            <a:endParaRPr lang="ru-RU" dirty="0"/>
          </a:p>
        </p:txBody>
      </p:sp>
      <p:graphicFrame>
        <p:nvGraphicFramePr>
          <p:cNvPr id="3" name="Таблица 2"/>
          <p:cNvGraphicFramePr>
            <a:graphicFrameLocks noGrp="1"/>
          </p:cNvGraphicFramePr>
          <p:nvPr>
            <p:extLst/>
          </p:nvPr>
        </p:nvGraphicFramePr>
        <p:xfrm>
          <a:off x="1066799" y="825287"/>
          <a:ext cx="10072255" cy="5011420"/>
        </p:xfrm>
        <a:graphic>
          <a:graphicData uri="http://schemas.openxmlformats.org/drawingml/2006/table">
            <a:tbl>
              <a:tblPr firstRow="1" firstCol="1" bandRow="1">
                <a:tableStyleId>{5C22544A-7EE6-4342-B048-85BDC9FD1C3A}</a:tableStyleId>
              </a:tblPr>
              <a:tblGrid>
                <a:gridCol w="3841019">
                  <a:extLst>
                    <a:ext uri="{9D8B030D-6E8A-4147-A177-3AD203B41FA5}">
                      <a16:colId xmlns:a16="http://schemas.microsoft.com/office/drawing/2014/main" val="3959179241"/>
                    </a:ext>
                  </a:extLst>
                </a:gridCol>
                <a:gridCol w="1679882">
                  <a:extLst>
                    <a:ext uri="{9D8B030D-6E8A-4147-A177-3AD203B41FA5}">
                      <a16:colId xmlns:a16="http://schemas.microsoft.com/office/drawing/2014/main" val="2792230838"/>
                    </a:ext>
                  </a:extLst>
                </a:gridCol>
                <a:gridCol w="1679882">
                  <a:extLst>
                    <a:ext uri="{9D8B030D-6E8A-4147-A177-3AD203B41FA5}">
                      <a16:colId xmlns:a16="http://schemas.microsoft.com/office/drawing/2014/main" val="3558187814"/>
                    </a:ext>
                  </a:extLst>
                </a:gridCol>
                <a:gridCol w="1452816">
                  <a:extLst>
                    <a:ext uri="{9D8B030D-6E8A-4147-A177-3AD203B41FA5}">
                      <a16:colId xmlns:a16="http://schemas.microsoft.com/office/drawing/2014/main" val="1039825284"/>
                    </a:ext>
                  </a:extLst>
                </a:gridCol>
                <a:gridCol w="1418656">
                  <a:extLst>
                    <a:ext uri="{9D8B030D-6E8A-4147-A177-3AD203B41FA5}">
                      <a16:colId xmlns:a16="http://schemas.microsoft.com/office/drawing/2014/main" val="2662203637"/>
                    </a:ext>
                  </a:extLst>
                </a:gridCol>
              </a:tblGrid>
              <a:tr h="232809">
                <a:tc rowSpan="2">
                  <a:txBody>
                    <a:bodyPr/>
                    <a:lstStyle/>
                    <a:p>
                      <a:pPr algn="ctr">
                        <a:lnSpc>
                          <a:spcPct val="107000"/>
                        </a:lnSpc>
                        <a:spcAft>
                          <a:spcPts val="0"/>
                        </a:spcAft>
                      </a:pPr>
                      <a:r>
                        <a:rPr lang="ru-RU" sz="1800" dirty="0">
                          <a:effectLst/>
                        </a:rPr>
                        <a:t>Наименование выплат</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gridSpan="4">
                  <a:txBody>
                    <a:bodyPr/>
                    <a:lstStyle/>
                    <a:p>
                      <a:pPr algn="ctr">
                        <a:lnSpc>
                          <a:spcPct val="115000"/>
                        </a:lnSpc>
                        <a:spcAft>
                          <a:spcPts val="0"/>
                        </a:spcAft>
                      </a:pPr>
                      <a:r>
                        <a:rPr lang="ru-RU" sz="1800">
                          <a:effectLst/>
                        </a:rPr>
                        <a:t>Индексация (в %)</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305789539"/>
                  </a:ext>
                </a:extLst>
              </a:tr>
              <a:tr h="216613">
                <a:tc vMerge="1">
                  <a:txBody>
                    <a:bodyPr/>
                    <a:lstStyle/>
                    <a:p>
                      <a:endParaRPr lang="ru-RU"/>
                    </a:p>
                  </a:txBody>
                  <a:tcPr/>
                </a:tc>
                <a:tc>
                  <a:txBody>
                    <a:bodyPr/>
                    <a:lstStyle/>
                    <a:p>
                      <a:pPr algn="ctr">
                        <a:lnSpc>
                          <a:spcPct val="107000"/>
                        </a:lnSpc>
                        <a:spcAft>
                          <a:spcPts val="0"/>
                        </a:spcAft>
                      </a:pPr>
                      <a:r>
                        <a:rPr lang="ru-RU" sz="1800">
                          <a:effectLst/>
                        </a:rPr>
                        <a:t>2023</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b="1" dirty="0">
                          <a:solidFill>
                            <a:srgbClr val="FF0000"/>
                          </a:solidFill>
                          <a:effectLst/>
                        </a:rPr>
                        <a:t>2024</a:t>
                      </a:r>
                      <a:endParaRPr lang="ru-RU" sz="18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2025</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2026</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1427386620"/>
                  </a:ext>
                </a:extLst>
              </a:tr>
              <a:tr h="216613">
                <a:tc rowSpan="2">
                  <a:txBody>
                    <a:bodyPr/>
                    <a:lstStyle/>
                    <a:p>
                      <a:pPr>
                        <a:lnSpc>
                          <a:spcPct val="107000"/>
                        </a:lnSpc>
                        <a:spcAft>
                          <a:spcPts val="0"/>
                        </a:spcAft>
                      </a:pPr>
                      <a:r>
                        <a:rPr lang="ru-RU" sz="1800" dirty="0">
                          <a:effectLst/>
                        </a:rPr>
                        <a:t>Выплаты пособий, компенсаций, предусмотренные перечнем (отдельными федеральными законами)</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a:effectLst/>
                        </a:rPr>
                        <a:t>11,9</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a:effectLst/>
                        </a:rPr>
                        <a:t>7,4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a:effectLst/>
                        </a:rPr>
                        <a:t>х</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х</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4133611085"/>
                  </a:ext>
                </a:extLst>
              </a:tr>
              <a:tr h="622753">
                <a:tc vMerge="1">
                  <a:txBody>
                    <a:bodyPr/>
                    <a:lstStyle/>
                    <a:p>
                      <a:endParaRPr lang="ru-RU"/>
                    </a:p>
                  </a:txBody>
                  <a:tcPr/>
                </a:tc>
                <a:tc gridSpan="4">
                  <a:txBody>
                    <a:bodyPr/>
                    <a:lstStyle/>
                    <a:p>
                      <a:pPr algn="ctr">
                        <a:lnSpc>
                          <a:spcPct val="107000"/>
                        </a:lnSpc>
                        <a:spcAft>
                          <a:spcPts val="0"/>
                        </a:spcAft>
                      </a:pPr>
                      <a:r>
                        <a:rPr lang="ru-RU" sz="1800" dirty="0">
                          <a:effectLst/>
                        </a:rPr>
                        <a:t>исходя из сложившегося за 2023 год индекса потребительских цен, равного 107,24%</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396835569"/>
                  </a:ext>
                </a:extLst>
              </a:tr>
              <a:tr h="649840">
                <a:tc>
                  <a:txBody>
                    <a:bodyPr/>
                    <a:lstStyle/>
                    <a:p>
                      <a:pPr>
                        <a:lnSpc>
                          <a:spcPct val="107000"/>
                        </a:lnSpc>
                        <a:spcAft>
                          <a:spcPts val="0"/>
                        </a:spcAft>
                      </a:pPr>
                      <a:r>
                        <a:rPr lang="ru-RU" sz="1800">
                          <a:effectLst/>
                        </a:rPr>
                        <a:t>Оплата труда работников организаций бюджетной сферы </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a:effectLst/>
                        </a:rPr>
                        <a:t>5,5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b="1" dirty="0" smtClean="0">
                          <a:solidFill>
                            <a:srgbClr val="FF0000"/>
                          </a:solidFill>
                          <a:effectLst/>
                        </a:rPr>
                        <a:t>5,1%</a:t>
                      </a:r>
                      <a:endParaRPr lang="ru-RU" sz="1800" b="1" dirty="0">
                        <a:solidFill>
                          <a:srgbClr val="FF0000"/>
                        </a:solidFill>
                        <a:effectLst/>
                      </a:endParaRPr>
                    </a:p>
                    <a:p>
                      <a:pPr algn="ctr">
                        <a:lnSpc>
                          <a:spcPct val="107000"/>
                        </a:lnSpc>
                        <a:spcAft>
                          <a:spcPts val="0"/>
                        </a:spcAft>
                      </a:pPr>
                      <a:r>
                        <a:rPr lang="ru-RU" sz="1800" dirty="0">
                          <a:effectLst/>
                        </a:rPr>
                        <a:t>(было- 4,5)</a:t>
                      </a:r>
                    </a:p>
                    <a:p>
                      <a:pPr algn="ctr">
                        <a:lnSpc>
                          <a:spcPct val="107000"/>
                        </a:lnSpc>
                        <a:spcAft>
                          <a:spcPts val="0"/>
                        </a:spcAft>
                      </a:pPr>
                      <a:r>
                        <a:rPr lang="ru-RU" sz="1800" dirty="0">
                          <a:effectLst/>
                        </a:rPr>
                        <a:t>(было 4,0)</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a:effectLst/>
                        </a:rPr>
                        <a:t>4,0</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1565579775"/>
                  </a:ext>
                </a:extLst>
              </a:tr>
              <a:tr h="216613">
                <a:tc>
                  <a:txBody>
                    <a:bodyPr/>
                    <a:lstStyle/>
                    <a:p>
                      <a:pPr>
                        <a:lnSpc>
                          <a:spcPct val="107000"/>
                        </a:lnSpc>
                        <a:spcAft>
                          <a:spcPts val="0"/>
                        </a:spcAft>
                      </a:pPr>
                      <a:r>
                        <a:rPr lang="ru-RU" sz="1800">
                          <a:effectLst/>
                        </a:rPr>
                        <a:t>оклады госслужащим</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5,5</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пропуск</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391098447"/>
                  </a:ext>
                </a:extLst>
              </a:tr>
              <a:tr h="433226">
                <a:tc>
                  <a:txBody>
                    <a:bodyPr/>
                    <a:lstStyle/>
                    <a:p>
                      <a:pPr>
                        <a:lnSpc>
                          <a:spcPct val="107000"/>
                        </a:lnSpc>
                        <a:spcAft>
                          <a:spcPts val="0"/>
                        </a:spcAft>
                      </a:pPr>
                      <a:r>
                        <a:rPr lang="ru-RU" sz="1800">
                          <a:effectLst/>
                        </a:rPr>
                        <a:t>Денежное довольствие</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5,5</a:t>
                      </a:r>
                    </a:p>
                    <a:p>
                      <a:pPr algn="ctr">
                        <a:lnSpc>
                          <a:spcPct val="107000"/>
                        </a:lnSpc>
                        <a:spcAft>
                          <a:spcPts val="0"/>
                        </a:spcAft>
                      </a:pPr>
                      <a:r>
                        <a:rPr lang="ru-RU" sz="1800">
                          <a:effectLst/>
                        </a:rPr>
                        <a:t>+ 5,0)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smtClean="0">
                          <a:solidFill>
                            <a:srgbClr val="FF0000"/>
                          </a:solidFill>
                          <a:effectLst/>
                        </a:rPr>
                        <a:t>5,1%</a:t>
                      </a:r>
                    </a:p>
                    <a:p>
                      <a:pPr algn="ctr">
                        <a:lnSpc>
                          <a:spcPct val="107000"/>
                        </a:lnSpc>
                        <a:spcAft>
                          <a:spcPts val="0"/>
                        </a:spcAft>
                      </a:pPr>
                      <a:r>
                        <a:rPr lang="ru-RU" sz="1800" dirty="0" smtClean="0">
                          <a:effectLst/>
                        </a:rPr>
                        <a:t>(было - 4,5)</a:t>
                      </a:r>
                      <a:endParaRPr lang="ru-RU" sz="1800" dirty="0" smtClean="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4282617169"/>
                  </a:ext>
                </a:extLst>
              </a:tr>
              <a:tr h="415169">
                <a:tc>
                  <a:txBody>
                    <a:bodyPr/>
                    <a:lstStyle/>
                    <a:p>
                      <a:pPr>
                        <a:lnSpc>
                          <a:spcPct val="107000"/>
                        </a:lnSpc>
                        <a:spcAft>
                          <a:spcPts val="0"/>
                        </a:spcAft>
                      </a:pPr>
                      <a:r>
                        <a:rPr lang="ru-RU" sz="1800">
                          <a:effectLst/>
                        </a:rPr>
                        <a:t>Стипендии обучающимся в образовательных учреждениях</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5,5</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dirty="0" smtClean="0">
                          <a:solidFill>
                            <a:srgbClr val="FF0000"/>
                          </a:solidFill>
                          <a:effectLst/>
                        </a:rPr>
                        <a:t>5,1%</a:t>
                      </a:r>
                    </a:p>
                    <a:p>
                      <a:pPr algn="ctr">
                        <a:lnSpc>
                          <a:spcPct val="107000"/>
                        </a:lnSpc>
                        <a:spcAft>
                          <a:spcPts val="0"/>
                        </a:spcAft>
                      </a:pPr>
                      <a:r>
                        <a:rPr lang="ru-RU" sz="1800" dirty="0" smtClean="0">
                          <a:effectLst/>
                        </a:rPr>
                        <a:t>(было - 4,5)</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a:txBody>
                    <a:bodyPr/>
                    <a:lstStyle/>
                    <a:p>
                      <a:pPr algn="ctr">
                        <a:lnSpc>
                          <a:spcPct val="107000"/>
                        </a:lnSpc>
                        <a:spcAft>
                          <a:spcPts val="0"/>
                        </a:spcAft>
                      </a:pPr>
                      <a:r>
                        <a:rPr lang="ru-RU" sz="1800">
                          <a:effectLst/>
                        </a:rPr>
                        <a:t>4,0</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extLst>
                  <a:ext uri="{0D108BD9-81ED-4DB2-BD59-A6C34878D82A}">
                    <a16:rowId xmlns:a16="http://schemas.microsoft.com/office/drawing/2014/main" val="1912206018"/>
                  </a:ext>
                </a:extLst>
              </a:tr>
              <a:tr h="622754">
                <a:tc>
                  <a:txBody>
                    <a:bodyPr/>
                    <a:lstStyle/>
                    <a:p>
                      <a:pPr>
                        <a:lnSpc>
                          <a:spcPct val="107000"/>
                        </a:lnSpc>
                        <a:spcAft>
                          <a:spcPts val="0"/>
                        </a:spcAft>
                      </a:pPr>
                      <a:r>
                        <a:rPr lang="ru-RU" sz="1800">
                          <a:effectLst/>
                        </a:rPr>
                        <a:t>Повышение оплаты труда (окладов) «указным» работникам организаций бюджетной сферы</a:t>
                      </a:r>
                      <a:endParaRPr lang="ru-RU" sz="180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gridSpan="4">
                  <a:txBody>
                    <a:bodyPr/>
                    <a:lstStyle/>
                    <a:p>
                      <a:pPr algn="ctr">
                        <a:lnSpc>
                          <a:spcPct val="107000"/>
                        </a:lnSpc>
                        <a:spcAft>
                          <a:spcPts val="0"/>
                        </a:spcAft>
                      </a:pPr>
                      <a:r>
                        <a:rPr lang="ru-RU" sz="1800" dirty="0">
                          <a:effectLst/>
                        </a:rPr>
                        <a:t>на прогнозный темп роста среднемесячной начисленной заработной платы работников организаций</a:t>
                      </a:r>
                      <a:endParaRPr lang="ru-RU"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59743" marR="59743" marT="0" marB="0"/>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255109886"/>
                  </a:ext>
                </a:extLst>
              </a:tr>
            </a:tbl>
          </a:graphicData>
        </a:graphic>
      </p:graphicFrame>
    </p:spTree>
    <p:extLst>
      <p:ext uri="{BB962C8B-B14F-4D97-AF65-F5344CB8AC3E}">
        <p14:creationId xmlns:p14="http://schemas.microsoft.com/office/powerpoint/2010/main" val="3920620884"/>
      </p:ext>
    </p:extLst>
  </p:cSld>
  <p:clrMapOvr>
    <a:masterClrMapping/>
  </p:clrMapOvr>
  <p:transition advClick="0"/>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Общие подходы к </a:t>
            </a:r>
            <a:r>
              <a:rPr lang="ru-RU" dirty="0" smtClean="0"/>
              <a:t>индексации 2024-2026 </a:t>
            </a:r>
            <a:endParaRPr lang="ru-RU" dirty="0"/>
          </a:p>
        </p:txBody>
      </p:sp>
      <p:sp>
        <p:nvSpPr>
          <p:cNvPr id="3" name="Прямоугольник 2"/>
          <p:cNvSpPr/>
          <p:nvPr/>
        </p:nvSpPr>
        <p:spPr>
          <a:xfrm>
            <a:off x="997528" y="1254556"/>
            <a:ext cx="9892145" cy="4781822"/>
          </a:xfrm>
          <a:prstGeom prst="rect">
            <a:avLst/>
          </a:prstGeom>
        </p:spPr>
        <p:txBody>
          <a:bodyPr wrap="square">
            <a:spAutoFit/>
          </a:bodyPr>
          <a:lstStyle/>
          <a:p>
            <a:pPr indent="342900" algn="just">
              <a:lnSpc>
                <a:spcPct val="115000"/>
              </a:lnSpc>
              <a:spcAft>
                <a:spcPts val="0"/>
              </a:spcAft>
            </a:pPr>
            <a:r>
              <a:rPr lang="ru-RU"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4)</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latin typeface="Times New Roman" panose="02020603050405020304" pitchFamily="18" charset="0"/>
                <a:ea typeface="Times New Roman" panose="02020603050405020304" pitchFamily="18" charset="0"/>
                <a:cs typeface="Times New Roman" panose="02020603050405020304" pitchFamily="18" charset="0"/>
              </a:rPr>
              <a:t>на темп роста среднемесячной начисленной заработной платы </a:t>
            </a:r>
            <a:r>
              <a:rPr lang="ru-RU" dirty="0">
                <a:latin typeface="Times New Roman" panose="02020603050405020304" pitchFamily="18" charset="0"/>
                <a:ea typeface="Times New Roman" panose="02020603050405020304" pitchFamily="18" charset="0"/>
                <a:cs typeface="Times New Roman" panose="02020603050405020304" pitchFamily="18" charset="0"/>
              </a:rPr>
              <a:t>работников </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организаций</a:t>
            </a:r>
          </a:p>
          <a:p>
            <a:pPr marL="742950" lvl="1" indent="-285750" algn="just">
              <a:lnSpc>
                <a:spcPct val="115000"/>
              </a:lnSpc>
              <a:buFont typeface="Arial" panose="020B0604020202020204" pitchFamily="34" charset="0"/>
              <a:buChar char="•"/>
            </a:pP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b="1" dirty="0">
                <a:latin typeface="Times New Roman" panose="02020603050405020304" pitchFamily="18" charset="0"/>
                <a:ea typeface="Times New Roman" panose="02020603050405020304" pitchFamily="18" charset="0"/>
                <a:cs typeface="Times New Roman" panose="02020603050405020304" pitchFamily="18" charset="0"/>
              </a:rPr>
              <a:t>2024 году на 9,8%, </a:t>
            </a:r>
            <a:endParaRPr lang="ru-RU" b="1"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lnSpc>
                <a:spcPct val="115000"/>
              </a:lnSpc>
              <a:buFont typeface="Arial" panose="020B0604020202020204" pitchFamily="34" charset="0"/>
              <a:buChar char="•"/>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dirty="0">
                <a:latin typeface="Times New Roman" panose="02020603050405020304" pitchFamily="18" charset="0"/>
                <a:ea typeface="Times New Roman" panose="02020603050405020304" pitchFamily="18" charset="0"/>
                <a:cs typeface="Times New Roman" panose="02020603050405020304" pitchFamily="18" charset="0"/>
              </a:rPr>
              <a:t>2025 году на 6,8%, </a:t>
            </a: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marL="742950" lvl="1" indent="-285750" algn="just">
              <a:lnSpc>
                <a:spcPct val="115000"/>
              </a:lnSpc>
              <a:buFont typeface="Arial" panose="020B0604020202020204" pitchFamily="34" charset="0"/>
              <a:buChar char="•"/>
            </a:pP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в </a:t>
            </a:r>
            <a:r>
              <a:rPr lang="ru-RU" dirty="0">
                <a:latin typeface="Times New Roman" panose="02020603050405020304" pitchFamily="18" charset="0"/>
                <a:ea typeface="Times New Roman" panose="02020603050405020304" pitchFamily="18" charset="0"/>
                <a:cs typeface="Times New Roman" panose="02020603050405020304" pitchFamily="18" charset="0"/>
              </a:rPr>
              <a:t>2026 году на 6,4% </a:t>
            </a: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indent="342900" algn="just">
              <a:lnSpc>
                <a:spcPct val="115000"/>
              </a:lnSpc>
              <a:spcAft>
                <a:spcPts val="0"/>
              </a:spcAft>
            </a:pP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с </a:t>
            </a:r>
            <a:r>
              <a:rPr lang="ru-RU" b="1" dirty="0">
                <a:latin typeface="Times New Roman" panose="02020603050405020304" pitchFamily="18" charset="0"/>
                <a:ea typeface="Times New Roman" panose="02020603050405020304" pitchFamily="18" charset="0"/>
                <a:cs typeface="Times New Roman" panose="02020603050405020304" pitchFamily="18" charset="0"/>
              </a:rPr>
              <a:t>1 января проиндексированы бюджетные ассигнования на оплату труда отдельных категорий</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УКАЗНЫХ</a:t>
            </a:r>
            <a:r>
              <a:rPr lang="ru-RU"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работников</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b="1" u="sng" dirty="0">
                <a:latin typeface="Times New Roman" panose="02020603050405020304" pitchFamily="18" charset="0"/>
                <a:ea typeface="Times New Roman" panose="02020603050405020304" pitchFamily="18" charset="0"/>
                <a:cs typeface="Times New Roman" panose="02020603050405020304" pitchFamily="18" charset="0"/>
              </a:rPr>
              <a:t>федеральных государственных учреждений здравоохранения, социального обеспечения населения, образования, культуры и науки</a:t>
            </a:r>
            <a:r>
              <a:rPr lang="ru-RU" b="1"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определенных Указами Президента РФ </a:t>
            </a:r>
            <a:r>
              <a:rPr lang="ru-RU" b="1" dirty="0">
                <a:latin typeface="Times New Roman" panose="02020603050405020304" pitchFamily="18" charset="0"/>
                <a:ea typeface="Times New Roman" panose="02020603050405020304" pitchFamily="18" charset="0"/>
                <a:cs typeface="Times New Roman" panose="02020603050405020304" pitchFamily="18" charset="0"/>
              </a:rPr>
              <a:t>от 07.05.2012 № 597</a:t>
            </a:r>
            <a:r>
              <a:rPr lang="ru-RU" dirty="0">
                <a:latin typeface="Times New Roman" panose="02020603050405020304" pitchFamily="18" charset="0"/>
                <a:ea typeface="Times New Roman" panose="02020603050405020304" pitchFamily="18" charset="0"/>
                <a:cs typeface="Times New Roman" panose="02020603050405020304" pitchFamily="18" charset="0"/>
              </a:rPr>
              <a:t> «О мероприятиях по реализации государственной социальной политики» и </a:t>
            </a:r>
            <a:r>
              <a:rPr lang="ru-RU" b="1" dirty="0">
                <a:latin typeface="Times New Roman" panose="02020603050405020304" pitchFamily="18" charset="0"/>
                <a:ea typeface="Times New Roman" panose="02020603050405020304" pitchFamily="18" charset="0"/>
                <a:cs typeface="Times New Roman" panose="02020603050405020304" pitchFamily="18" charset="0"/>
              </a:rPr>
              <a:t>от 28.12.2012 № 1688</a:t>
            </a:r>
            <a:r>
              <a:rPr lang="ru-RU" dirty="0">
                <a:latin typeface="Times New Roman" panose="02020603050405020304" pitchFamily="18" charset="0"/>
                <a:ea typeface="Times New Roman" panose="02020603050405020304" pitchFamily="18" charset="0"/>
                <a:cs typeface="Times New Roman" panose="02020603050405020304" pitchFamily="18" charset="0"/>
              </a:rPr>
              <a:t> «О некоторых мерах по реализации </a:t>
            </a:r>
            <a:r>
              <a:rPr lang="ru-RU" dirty="0" err="1" smtClean="0">
                <a:latin typeface="Times New Roman" panose="02020603050405020304" pitchFamily="18" charset="0"/>
                <a:ea typeface="Times New Roman" panose="02020603050405020304" pitchFamily="18" charset="0"/>
                <a:cs typeface="Times New Roman" panose="02020603050405020304" pitchFamily="18" charset="0"/>
              </a:rPr>
              <a:t>госполитики</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 сфере защиты детей-сирот и детей, оставшихся без попечения родителей», </a:t>
            </a:r>
            <a:r>
              <a:rPr lang="ru-RU" b="1" dirty="0">
                <a:latin typeface="Times New Roman" panose="02020603050405020304" pitchFamily="18" charset="0"/>
                <a:ea typeface="Times New Roman" panose="02020603050405020304" pitchFamily="18" charset="0"/>
                <a:cs typeface="Times New Roman" panose="02020603050405020304" pitchFamily="18" charset="0"/>
              </a:rPr>
              <a:t>в целях сохранения соотношения средней </a:t>
            </a:r>
            <a:r>
              <a:rPr lang="ru-RU" b="1" dirty="0" smtClean="0">
                <a:latin typeface="Times New Roman" panose="02020603050405020304" pitchFamily="18" charset="0"/>
                <a:ea typeface="Times New Roman" panose="02020603050405020304" pitchFamily="18" charset="0"/>
                <a:cs typeface="Times New Roman" panose="02020603050405020304" pitchFamily="18" charset="0"/>
              </a:rPr>
              <a:t>зарплаты</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Times New Roman" panose="02020603050405020304" pitchFamily="18" charset="0"/>
                <a:cs typeface="Times New Roman" panose="02020603050405020304" pitchFamily="18" charset="0"/>
              </a:rPr>
              <a:t>в соответствии с Указами;</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b="1" dirty="0">
                <a:latin typeface="Times New Roman" panose="02020603050405020304" pitchFamily="18" charset="0"/>
                <a:ea typeface="Calibri" panose="020F0502020204030204" pitchFamily="34" charset="0"/>
              </a:rPr>
              <a:t>5)</a:t>
            </a:r>
            <a:r>
              <a:rPr lang="ru-RU" dirty="0">
                <a:latin typeface="Times New Roman" panose="02020603050405020304" pitchFamily="18" charset="0"/>
                <a:ea typeface="Calibri" panose="020F0502020204030204" pitchFamily="34" charset="0"/>
              </a:rPr>
              <a:t> </a:t>
            </a:r>
            <a:r>
              <a:rPr lang="ru-RU" b="1" dirty="0">
                <a:latin typeface="Times New Roman" panose="02020603050405020304" pitchFamily="18" charset="0"/>
                <a:ea typeface="Calibri" panose="020F0502020204030204" pitchFamily="34" charset="0"/>
              </a:rPr>
              <a:t>пропуск индексации оплаты труда государственных служащих</a:t>
            </a:r>
            <a:r>
              <a:rPr lang="ru-RU" dirty="0">
                <a:latin typeface="Times New Roman" panose="02020603050405020304" pitchFamily="18" charset="0"/>
                <a:ea typeface="Calibri" panose="020F0502020204030204" pitchFamily="34" charset="0"/>
              </a:rPr>
              <a:t>, в том числе федеральных госслужащих, а также сенаторов и депутатов Государственной Думы (Федеральный закон </a:t>
            </a:r>
            <a:r>
              <a:rPr lang="ru-RU" b="1" dirty="0">
                <a:latin typeface="Times New Roman" panose="02020603050405020304" pitchFamily="18" charset="0"/>
                <a:ea typeface="Calibri" panose="020F0502020204030204" pitchFamily="34" charset="0"/>
              </a:rPr>
              <a:t>от 27.11.2023 № 544-ФЗ</a:t>
            </a:r>
            <a:r>
              <a:rPr lang="ru-RU" dirty="0">
                <a:latin typeface="Times New Roman" panose="02020603050405020304" pitchFamily="18" charset="0"/>
                <a:ea typeface="Calibri" panose="020F0502020204030204" pitchFamily="34" charset="0"/>
              </a:rPr>
              <a:t>) в 2024 году с индексацией на прогнозный уровень инфляции только в 2025-2026 годах.</a:t>
            </a:r>
          </a:p>
        </p:txBody>
      </p:sp>
    </p:spTree>
    <p:extLst>
      <p:ext uri="{BB962C8B-B14F-4D97-AF65-F5344CB8AC3E}">
        <p14:creationId xmlns:p14="http://schemas.microsoft.com/office/powerpoint/2010/main" val="3949371457"/>
      </p:ext>
    </p:extLst>
  </p:cSld>
  <p:clrMapOvr>
    <a:masterClrMapping/>
  </p:clrMapOvr>
  <p:transition advClick="0"/>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Общие подходы к индексации </a:t>
            </a:r>
          </a:p>
        </p:txBody>
      </p:sp>
      <p:sp>
        <p:nvSpPr>
          <p:cNvPr id="3" name="Прямоугольник 2"/>
          <p:cNvSpPr/>
          <p:nvPr/>
        </p:nvSpPr>
        <p:spPr>
          <a:xfrm>
            <a:off x="817418" y="1480284"/>
            <a:ext cx="9407237" cy="2640723"/>
          </a:xfrm>
          <a:prstGeom prst="rect">
            <a:avLst/>
          </a:prstGeom>
        </p:spPr>
        <p:txBody>
          <a:bodyPr wrap="square">
            <a:spAutoFit/>
          </a:bodyPr>
          <a:lstStyle/>
          <a:p>
            <a:pPr indent="342900" algn="just">
              <a:lnSpc>
                <a:spcPct val="115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Общие подходы к индексации при формировании объема расходов федерального бюджета на 2024–2026 годы приведены </a:t>
            </a:r>
            <a:r>
              <a:rPr lang="ru-RU" b="1" dirty="0">
                <a:latin typeface="Times New Roman" panose="02020603050405020304" pitchFamily="18" charset="0"/>
                <a:ea typeface="Times New Roman" panose="02020603050405020304" pitchFamily="18" charset="0"/>
                <a:cs typeface="Times New Roman" panose="02020603050405020304" pitchFamily="18" charset="0"/>
              </a:rPr>
              <a:t>в пояснительной записке к</a:t>
            </a:r>
            <a:r>
              <a:rPr lang="ru-RU" dirty="0">
                <a:latin typeface="Times New Roman" panose="02020603050405020304" pitchFamily="18" charset="0"/>
                <a:ea typeface="Times New Roman" panose="02020603050405020304" pitchFamily="18"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Федерального закона </a:t>
            </a:r>
            <a:r>
              <a:rPr lang="ru-RU" b="1" dirty="0">
                <a:latin typeface="Times New Roman" panose="02020603050405020304" pitchFamily="18" charset="0"/>
                <a:ea typeface="Calibri" panose="020F0502020204030204" pitchFamily="34" charset="0"/>
                <a:cs typeface="Times New Roman" panose="02020603050405020304" pitchFamily="18" charset="0"/>
              </a:rPr>
              <a:t>от 27.11.2023 № 540-ФЗ</a:t>
            </a:r>
            <a:r>
              <a:rPr lang="ru-RU" dirty="0">
                <a:latin typeface="Times New Roman" panose="02020603050405020304" pitchFamily="18" charset="0"/>
                <a:ea typeface="Calibri" panose="020F0502020204030204" pitchFamily="34" charset="0"/>
                <a:cs typeface="Times New Roman" panose="02020603050405020304" pitchFamily="18" charset="0"/>
              </a:rPr>
              <a:t> «О федеральном бюджете </a:t>
            </a:r>
            <a:r>
              <a:rPr lang="ru-RU" b="1" dirty="0">
                <a:latin typeface="Times New Roman" panose="02020603050405020304" pitchFamily="18" charset="0"/>
                <a:ea typeface="Calibri" panose="020F0502020204030204" pitchFamily="34" charset="0"/>
                <a:cs typeface="Times New Roman" panose="02020603050405020304" pitchFamily="18" charset="0"/>
              </a:rPr>
              <a:t>на 2024 год и на плановый период 2025 и 2026 годов» </a:t>
            </a:r>
            <a:r>
              <a:rPr lang="ru-RU" dirty="0">
                <a:latin typeface="Times New Roman" panose="02020603050405020304" pitchFamily="18" charset="0"/>
                <a:ea typeface="Calibri" panose="020F0502020204030204" pitchFamily="34" charset="0"/>
                <a:cs typeface="Times New Roman" panose="02020603050405020304" pitchFamily="18" charset="0"/>
              </a:rPr>
              <a:t>(далее – Закон № 540-ФЗ)</a:t>
            </a:r>
            <a:r>
              <a:rPr lang="ru-RU" sz="1050" dirty="0">
                <a:latin typeface="Times New Roman" panose="02020603050405020304" pitchFamily="18" charset="0"/>
                <a:ea typeface="Calibri" panose="020F0502020204030204" pitchFamily="34" charset="0"/>
                <a:cs typeface="Times New Roman" panose="02020603050405020304" pitchFamily="18" charset="0"/>
              </a:rPr>
              <a:t> </a:t>
            </a:r>
            <a:r>
              <a:rPr lang="ru-RU" dirty="0">
                <a:latin typeface="Times New Roman" panose="02020603050405020304" pitchFamily="18" charset="0"/>
                <a:ea typeface="Calibri" panose="020F0502020204030204" pitchFamily="34" charset="0"/>
                <a:cs typeface="Times New Roman" panose="02020603050405020304" pitchFamily="18" charset="0"/>
              </a:rPr>
              <a:t>.</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Законодательно установленный объем бюджетных ассигнований уточнен</a:t>
            </a:r>
            <a:r>
              <a:rPr lang="ru-RU" dirty="0" smtClean="0">
                <a:latin typeface="Times New Roman" panose="02020603050405020304" pitchFamily="18" charset="0"/>
                <a:ea typeface="Times New Roman" panose="02020603050405020304" pitchFamily="18" charset="0"/>
                <a:cs typeface="Times New Roman" panose="02020603050405020304" pitchFamily="18" charset="0"/>
              </a:rPr>
              <a:t>:</a:t>
            </a:r>
            <a:r>
              <a:rPr lang="ru-RU" sz="1600" dirty="0" smtClean="0">
                <a:latin typeface="Calibri" panose="020F0502020204030204" pitchFamily="34" charset="0"/>
                <a:ea typeface="Calibri" panose="020F0502020204030204" pitchFamily="34" charset="0"/>
                <a:cs typeface="Times New Roman" panose="02020603050405020304" pitchFamily="18" charset="0"/>
              </a:rPr>
              <a:t> </a:t>
            </a:r>
            <a:r>
              <a:rPr lang="ru-RU" sz="1200" dirty="0" smtClean="0">
                <a:latin typeface="Calibri" panose="020F0502020204030204" pitchFamily="34" charset="0"/>
                <a:ea typeface="Calibri" panose="020F0502020204030204" pitchFamily="34" charset="0"/>
                <a:cs typeface="Times New Roman" panose="02020603050405020304" pitchFamily="18" charset="0"/>
              </a:rPr>
              <a:t> </a:t>
            </a:r>
            <a:r>
              <a:rPr lang="ru-RU" dirty="0" smtClean="0">
                <a:latin typeface="Times New Roman" panose="02020603050405020304" pitchFamily="18" charset="0"/>
                <a:ea typeface="Calibri" panose="020F0502020204030204" pitchFamily="34" charset="0"/>
                <a:cs typeface="Times New Roman" panose="02020603050405020304" pitchFamily="18" charset="0"/>
              </a:rPr>
              <a:t>в </a:t>
            </a:r>
            <a:r>
              <a:rPr lang="ru-RU" dirty="0">
                <a:latin typeface="Times New Roman" panose="02020603050405020304" pitchFamily="18" charset="0"/>
                <a:ea typeface="Calibri" panose="020F0502020204030204" pitchFamily="34" charset="0"/>
                <a:cs typeface="Times New Roman" panose="02020603050405020304" pitchFamily="18" charset="0"/>
              </a:rPr>
              <a:t>соответствии с Правилами составления проекта федерального бюджета на очередной финансовый год и плановый период (утв. постановлением Правительства от 24.03.2018 № 326 (ред. от </a:t>
            </a:r>
            <a:r>
              <a:rPr lang="ru-RU" b="1" dirty="0">
                <a:latin typeface="Times New Roman" panose="02020603050405020304" pitchFamily="18" charset="0"/>
                <a:ea typeface="Calibri" panose="020F0502020204030204" pitchFamily="34" charset="0"/>
                <a:cs typeface="Times New Roman" panose="02020603050405020304" pitchFamily="18" charset="0"/>
              </a:rPr>
              <a:t>24.03.2023 № 471</a:t>
            </a:r>
            <a:r>
              <a:rPr lang="ru-RU" dirty="0">
                <a:latin typeface="Times New Roman" panose="02020603050405020304" pitchFamily="18" charset="0"/>
                <a:ea typeface="Calibri" panose="020F0502020204030204" pitchFamily="34" charset="0"/>
                <a:cs typeface="Times New Roman" panose="02020603050405020304" pitchFamily="18" charset="0"/>
              </a:rPr>
              <a:t>)</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stretch>
            <a:fillRect/>
          </a:stretch>
        </p:blipFill>
        <p:spPr>
          <a:xfrm>
            <a:off x="4631198" y="5205495"/>
            <a:ext cx="2292295" cy="792549"/>
          </a:xfrm>
          <a:prstGeom prst="rect">
            <a:avLst/>
          </a:prstGeom>
        </p:spPr>
      </p:pic>
    </p:spTree>
    <p:extLst>
      <p:ext uri="{BB962C8B-B14F-4D97-AF65-F5344CB8AC3E}">
        <p14:creationId xmlns:p14="http://schemas.microsoft.com/office/powerpoint/2010/main" val="1248687450"/>
      </p:ext>
    </p:extLst>
  </p:cSld>
  <p:clrMapOvr>
    <a:masterClrMapping/>
  </p:clrMapOvr>
  <p:transition advClick="0"/>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dirty="0"/>
              <a:t>Общие подходы к индексации </a:t>
            </a:r>
            <a:r>
              <a:rPr lang="ru-RU" dirty="0" smtClean="0"/>
              <a:t> 2024-2026</a:t>
            </a:r>
            <a:endParaRPr lang="ru-RU" dirty="0"/>
          </a:p>
        </p:txBody>
      </p:sp>
      <p:sp>
        <p:nvSpPr>
          <p:cNvPr id="3" name="Прямоугольник 2"/>
          <p:cNvSpPr/>
          <p:nvPr/>
        </p:nvSpPr>
        <p:spPr>
          <a:xfrm>
            <a:off x="928254" y="395796"/>
            <a:ext cx="10501746" cy="5472267"/>
          </a:xfrm>
          <a:prstGeom prst="rect">
            <a:avLst/>
          </a:prstGeom>
        </p:spPr>
        <p:txBody>
          <a:bodyPr wrap="square">
            <a:spAutoFit/>
          </a:bodyPr>
          <a:lstStyle/>
          <a:p>
            <a:pPr indent="342900" algn="just">
              <a:lnSpc>
                <a:spcPct val="115000"/>
              </a:lnSpc>
              <a:spcAft>
                <a:spcPts val="0"/>
              </a:spcAft>
            </a:pPr>
            <a:r>
              <a:rPr lang="ru-RU" sz="1600" dirty="0">
                <a:latin typeface="Times New Roman" panose="02020603050405020304" pitchFamily="18" charset="0"/>
                <a:ea typeface="Times New Roman" panose="02020603050405020304" pitchFamily="18" charset="0"/>
                <a:cs typeface="Times New Roman" panose="02020603050405020304" pitchFamily="18" charset="0"/>
              </a:rPr>
              <a:t>Законодательно установленный объем бюджетных ассигнований уточнен:</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1</a:t>
            </a:r>
            <a:r>
              <a:rPr lang="ru-RU" sz="1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на прогнозный уровень инфляции</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(индекс роста потребительских цен), в том числе: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а)</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 1 февраля</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ежегодно </a:t>
            </a:r>
            <a:r>
              <a:rPr lang="ru-RU" sz="1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на прогнозный уровень инфляции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(индекс роста потребительских цен) </a:t>
            </a: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ПРЕДЫДУЩИЙ</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год</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в 2024 году </a:t>
            </a: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на 7,5%,</a:t>
            </a:r>
            <a:r>
              <a:rPr lang="ru-RU" sz="1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 2025 году на 4,5% и в 2026 году на 4% проиндексированы: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публичные нормативные обязательства</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за исключением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отдельных публичных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нормативных обязательств, индексация которых производится с 1 января на 4,5%;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иные обязательства</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подлежащие индексации в соответствии с законодательством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РФ</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б)</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ежегодно </a:t>
            </a: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на прогнозный уровень </a:t>
            </a:r>
            <a:r>
              <a:rPr lang="ru-RU" sz="1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инфляции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(индекс роста потребительских цен)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в 2024 году</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на 4,5%</a:t>
            </a:r>
            <a:r>
              <a:rPr lang="ru-RU" sz="1600"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a:t>
            </a: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 2025 году на 4,0% и в 2026 году на 4,0% проиндексированы: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 1 января – отдельные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ПНО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и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иные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О,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подлежащие индексации в соответствии с законодательством РФ;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С 1 СЕНТЯБРЯ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СТИПЕНДИАЛЬНЫЙ ФОНД</a:t>
            </a:r>
            <a:r>
              <a:rPr lang="ru-RU" sz="1600"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для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студентов федеральных образовательных учреждений профессионального образования, аспирантов, ординаторов и ассистентов-стажеров;</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 1 октября –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БА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на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денежное довольствие военнослужащих</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и приравненных к ним лиц;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 1 октября – пенсии</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лицам, уволенным с военной и приравненной к ней службы;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с 1 октября –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ПНО</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зависящие от размера</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денежного содержания</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довольствия) в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иностранной валюте;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15000"/>
              </a:lnSpc>
              <a:spcAft>
                <a:spcPts val="0"/>
              </a:spcAft>
              <a:buFont typeface="Symbol" panose="05050102010706020507" pitchFamily="18" charset="2"/>
              <a:buChar char=""/>
            </a:pP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С 1 ОКТЯБРЯ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 НА </a:t>
            </a:r>
            <a:r>
              <a:rPr lang="ru-RU" sz="1600" b="1" dirty="0" smtClean="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ОПЛАТУ ТРУДА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РАБОТНИКОВ ОРГАНИЗАЦИЙ БЮДЖЕТНОЙ СФЕРЫ.</a:t>
            </a:r>
            <a:r>
              <a:rPr lang="ru-RU" sz="1600" dirty="0" smtClean="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342900" algn="just">
              <a:lnSpc>
                <a:spcPct val="115000"/>
              </a:lnSpc>
              <a:spcAft>
                <a:spcPts val="0"/>
              </a:spcAft>
            </a:pPr>
            <a:r>
              <a:rPr lang="ru-RU" sz="1600" b="1"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2)</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на </a:t>
            </a:r>
            <a:r>
              <a:rPr lang="ru-RU" sz="1600" b="1" dirty="0" smtClean="0">
                <a:latin typeface="Times New Roman" panose="02020603050405020304" pitchFamily="18" charset="0"/>
                <a:ea typeface="Times New Roman" panose="02020603050405020304" pitchFamily="18" charset="0"/>
                <a:cs typeface="Times New Roman" panose="02020603050405020304" pitchFamily="18" charset="0"/>
              </a:rPr>
              <a:t>ПРОПУСК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индексации</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1600" b="1" dirty="0">
                <a:latin typeface="Times New Roman" panose="02020603050405020304" pitchFamily="18" charset="0"/>
                <a:ea typeface="Times New Roman" panose="02020603050405020304" pitchFamily="18" charset="0"/>
                <a:cs typeface="Times New Roman" panose="02020603050405020304" pitchFamily="18" charset="0"/>
              </a:rPr>
              <a:t>заработной платы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в 2024 году </a:t>
            </a:r>
            <a:r>
              <a:rPr lang="ru-RU" sz="1600" u="sng"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за исключением индексации оплаты труда работников организаций бюджетной сферы </a:t>
            </a:r>
            <a:r>
              <a:rPr lang="ru-RU" sz="1600" dirty="0">
                <a:latin typeface="Times New Roman" panose="02020603050405020304" pitchFamily="18" charset="0"/>
                <a:ea typeface="Times New Roman" panose="02020603050405020304" pitchFamily="18" charset="0"/>
                <a:cs typeface="Times New Roman" panose="02020603050405020304" pitchFamily="18" charset="0"/>
              </a:rPr>
              <a:t>(пункт 1.3.1 раздела III протокола совещания у Председателя Правительства РФ от 07.09.2023 № ММ-П13-14пр);</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47580525"/>
      </p:ext>
    </p:extLst>
  </p:cSld>
  <p:clrMapOvr>
    <a:masterClrMapping/>
  </p:clrMapOvr>
  <p:transition advClick="0"/>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Планы Увеличения </a:t>
            </a:r>
            <a:r>
              <a:rPr lang="ru-RU" dirty="0"/>
              <a:t>МРОТ</a:t>
            </a:r>
            <a:br>
              <a:rPr lang="ru-RU" dirty="0"/>
            </a:br>
            <a:endParaRPr lang="ru-RU" dirty="0"/>
          </a:p>
        </p:txBody>
      </p:sp>
      <p:sp>
        <p:nvSpPr>
          <p:cNvPr id="3" name="Прямоугольник 2"/>
          <p:cNvSpPr/>
          <p:nvPr/>
        </p:nvSpPr>
        <p:spPr>
          <a:xfrm>
            <a:off x="1260764" y="1901018"/>
            <a:ext cx="8534400" cy="2463238"/>
          </a:xfrm>
          <a:prstGeom prst="rect">
            <a:avLst/>
          </a:prstGeom>
        </p:spPr>
        <p:txBody>
          <a:bodyPr wrap="square">
            <a:spAutoFit/>
          </a:bodyPr>
          <a:lstStyle/>
          <a:p>
            <a:pPr algn="just">
              <a:lnSpc>
                <a:spcPct val="107000"/>
              </a:lnSpc>
              <a:spcAft>
                <a:spcPts val="0"/>
              </a:spcAft>
            </a:pPr>
            <a:r>
              <a:rPr lang="ru-RU"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Увеличение МРОТ</a:t>
            </a:r>
            <a:endParaRPr lang="ru-RU" sz="16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С 1 января 2026 года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минимальный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размер оплаты труда (МРОТ) </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может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увеличиться на 3 198 руб. и составить </a:t>
            </a:r>
            <a:r>
              <a:rPr lang="ru-RU" b="1"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22 440</a:t>
            </a:r>
            <a:r>
              <a:rPr lang="ru-RU" dirty="0">
                <a:solidFill>
                  <a:srgbClr val="FF0000"/>
                </a:solidFill>
                <a:latin typeface="Times New Roman" panose="02020603050405020304" pitchFamily="18" charset="0"/>
                <a:ea typeface="Calibri" panose="020F0502020204030204" pitchFamily="34" charset="0"/>
                <a:cs typeface="Times New Roman" panose="02020603050405020304" pitchFamily="18" charset="0"/>
              </a:rPr>
              <a:t> руб</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Однако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группа депутатов предлагают повысить этот показатель сразу до 30 000 руб.</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П</a:t>
            </a:r>
            <a:r>
              <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ослание </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Федеральному Собранию 29.02.2023, Президент РФ сообщил о планах по повышению МРОТ </a:t>
            </a:r>
            <a:r>
              <a:rPr lang="ru-RU"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до 35 тыс. руб. к 2030 году</a:t>
            </a:r>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52579042"/>
      </p:ext>
    </p:extLst>
  </p:cSld>
  <p:clrMapOvr>
    <a:masterClrMapping/>
  </p:clrMapOvr>
  <p:transition advClick="0"/>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36473" y="46983"/>
            <a:ext cx="7721258" cy="348813"/>
          </a:xfrm>
        </p:spPr>
        <p:txBody>
          <a:bodyPr>
            <a:normAutofit fontScale="90000"/>
          </a:bodyPr>
          <a:lstStyle/>
          <a:p>
            <a:r>
              <a:rPr lang="ru-RU" dirty="0"/>
              <a:t>Предельная база по взносам на 2025 год: Минфин подготовил проект</a:t>
            </a:r>
          </a:p>
        </p:txBody>
      </p:sp>
      <p:sp>
        <p:nvSpPr>
          <p:cNvPr id="4" name="Прямоугольник 3"/>
          <p:cNvSpPr/>
          <p:nvPr/>
        </p:nvSpPr>
        <p:spPr>
          <a:xfrm>
            <a:off x="1329314" y="1751976"/>
            <a:ext cx="8742939" cy="2585323"/>
          </a:xfrm>
          <a:prstGeom prst="rect">
            <a:avLst/>
          </a:prstGeom>
        </p:spPr>
        <p:txBody>
          <a:bodyPr wrap="square">
            <a:spAutoFit/>
          </a:bodyPr>
          <a:lstStyle/>
          <a:p>
            <a:pPr>
              <a:lnSpc>
                <a:spcPct val="150000"/>
              </a:lnSpc>
            </a:pPr>
            <a:r>
              <a:rPr lang="ru-RU" b="1" dirty="0">
                <a:solidFill>
                  <a:srgbClr val="C00000"/>
                </a:solidFill>
              </a:rPr>
              <a:t>Единую предельную базу по взносам </a:t>
            </a:r>
            <a:r>
              <a:rPr lang="ru-RU" dirty="0">
                <a:solidFill>
                  <a:srgbClr val="C00000"/>
                </a:solidFill>
              </a:rPr>
              <a:t>на </a:t>
            </a:r>
            <a:r>
              <a:rPr lang="ru-RU" dirty="0" smtClean="0">
                <a:solidFill>
                  <a:srgbClr val="C00000"/>
                </a:solidFill>
              </a:rPr>
              <a:t>2025 </a:t>
            </a:r>
            <a:r>
              <a:rPr lang="ru-RU" dirty="0">
                <a:solidFill>
                  <a:srgbClr val="C00000"/>
                </a:solidFill>
              </a:rPr>
              <a:t>год </a:t>
            </a:r>
            <a:r>
              <a:rPr lang="ru-RU" dirty="0" smtClean="0">
                <a:solidFill>
                  <a:srgbClr val="C00000"/>
                </a:solidFill>
              </a:rPr>
              <a:t> </a:t>
            </a:r>
            <a:r>
              <a:rPr lang="ru-RU" dirty="0" smtClean="0"/>
              <a:t>планируют установить </a:t>
            </a:r>
          </a:p>
          <a:p>
            <a:pPr>
              <a:lnSpc>
                <a:spcPct val="150000"/>
              </a:lnSpc>
            </a:pPr>
            <a:r>
              <a:rPr lang="ru-RU" dirty="0" smtClean="0"/>
              <a:t>на </a:t>
            </a:r>
            <a:r>
              <a:rPr lang="ru-RU" dirty="0"/>
              <a:t>уровне </a:t>
            </a:r>
            <a:r>
              <a:rPr lang="ru-RU" b="1" dirty="0">
                <a:solidFill>
                  <a:srgbClr val="C00000"/>
                </a:solidFill>
              </a:rPr>
              <a:t>2 759 тыс. руб</a:t>
            </a:r>
            <a:r>
              <a:rPr lang="ru-RU" dirty="0"/>
              <a:t>.  </a:t>
            </a:r>
            <a:r>
              <a:rPr lang="ru-RU" dirty="0" smtClean="0"/>
              <a:t>(в </a:t>
            </a:r>
            <a:r>
              <a:rPr lang="ru-RU" dirty="0"/>
              <a:t>2024 году </a:t>
            </a:r>
            <a:r>
              <a:rPr lang="ru-RU" dirty="0" smtClean="0"/>
              <a:t>– </a:t>
            </a:r>
            <a:r>
              <a:rPr lang="ru-RU" dirty="0"/>
              <a:t>2 225 тыс. руб</a:t>
            </a:r>
            <a:r>
              <a:rPr lang="ru-RU" dirty="0" smtClean="0"/>
              <a:t>.)</a:t>
            </a:r>
          </a:p>
          <a:p>
            <a:pPr>
              <a:lnSpc>
                <a:spcPct val="150000"/>
              </a:lnSpc>
            </a:pPr>
            <a:endParaRPr lang="ru-RU" dirty="0"/>
          </a:p>
          <a:p>
            <a:pPr>
              <a:lnSpc>
                <a:spcPct val="150000"/>
              </a:lnSpc>
            </a:pPr>
            <a:r>
              <a:rPr lang="ru-RU" dirty="0" smtClean="0"/>
              <a:t>Основание</a:t>
            </a:r>
            <a:r>
              <a:rPr lang="ru-RU" dirty="0"/>
              <a:t>: Проект постановления Правительства </a:t>
            </a:r>
          </a:p>
          <a:p>
            <a:pPr>
              <a:lnSpc>
                <a:spcPct val="150000"/>
              </a:lnSpc>
            </a:pPr>
            <a:r>
              <a:rPr lang="ru-RU" dirty="0" smtClean="0"/>
              <a:t>Постановление </a:t>
            </a:r>
            <a:r>
              <a:rPr lang="ru-RU" dirty="0"/>
              <a:t>Правительства РФ от 10.11.2023 N </a:t>
            </a:r>
            <a:r>
              <a:rPr lang="ru-RU" dirty="0" smtClean="0"/>
              <a:t>1883 О </a:t>
            </a:r>
            <a:r>
              <a:rPr lang="ru-RU" dirty="0"/>
              <a:t>единой предельной величине базы </a:t>
            </a:r>
          </a:p>
        </p:txBody>
      </p:sp>
    </p:spTree>
    <p:extLst>
      <p:ext uri="{BB962C8B-B14F-4D97-AF65-F5344CB8AC3E}">
        <p14:creationId xmlns:p14="http://schemas.microsoft.com/office/powerpoint/2010/main" val="1025460298"/>
      </p:ext>
    </p:extLst>
  </p:cSld>
  <p:clrMapOvr>
    <a:masterClrMapping/>
  </p:clrMapOvr>
  <p:transition advClick="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E62AF9-5668-97F6-446C-07E2ABAC0AB9}"/>
              </a:ext>
            </a:extLst>
          </p:cNvPr>
          <p:cNvSpPr>
            <a:spLocks noGrp="1"/>
          </p:cNvSpPr>
          <p:nvPr>
            <p:ph type="title"/>
          </p:nvPr>
        </p:nvSpPr>
        <p:spPr/>
        <p:txBody>
          <a:bodyPr>
            <a:normAutofit fontScale="90000"/>
          </a:bodyPr>
          <a:lstStyle/>
          <a:p>
            <a:r>
              <a:rPr lang="ru-RU" dirty="0"/>
              <a:t>Структура </a:t>
            </a:r>
            <a:r>
              <a:rPr lang="ru-RU" dirty="0" smtClean="0"/>
              <a:t>нового СГС </a:t>
            </a:r>
            <a:r>
              <a:rPr lang="ru-RU" dirty="0"/>
              <a:t>«ЕПС</a:t>
            </a:r>
            <a:r>
              <a:rPr lang="ru-RU" dirty="0" smtClean="0"/>
              <a:t>» № 121:</a:t>
            </a:r>
            <a:br>
              <a:rPr lang="ru-RU" dirty="0" smtClean="0"/>
            </a:br>
            <a:r>
              <a:rPr lang="ru-RU" dirty="0" smtClean="0"/>
              <a:t>4 раздела и 2 приложения н</a:t>
            </a:r>
            <a:endParaRPr lang="ru-RU" dirty="0"/>
          </a:p>
        </p:txBody>
      </p:sp>
      <p:sp>
        <p:nvSpPr>
          <p:cNvPr id="4" name="TextBox 3">
            <a:extLst>
              <a:ext uri="{FF2B5EF4-FFF2-40B4-BE49-F238E27FC236}">
                <a16:creationId xmlns:a16="http://schemas.microsoft.com/office/drawing/2014/main" id="{50BBEF51-EA7A-CA7A-EF2A-05E99EC3FA57}"/>
              </a:ext>
            </a:extLst>
          </p:cNvPr>
          <p:cNvSpPr txBox="1"/>
          <p:nvPr/>
        </p:nvSpPr>
        <p:spPr>
          <a:xfrm>
            <a:off x="1003494" y="515947"/>
            <a:ext cx="9692215" cy="5509200"/>
          </a:xfrm>
          <a:prstGeom prst="rect">
            <a:avLst/>
          </a:prstGeom>
          <a:noFill/>
        </p:spPr>
        <p:txBody>
          <a:bodyPr wrap="square">
            <a:spAutoFit/>
          </a:bodyPr>
          <a:lstStyle/>
          <a:p>
            <a:pPr marL="400050" indent="-400050">
              <a:buAutoNum type="romanUcPeriod"/>
            </a:pPr>
            <a:r>
              <a:rPr lang="ru-RU" dirty="0">
                <a:solidFill>
                  <a:srgbClr val="FF0000"/>
                </a:solidFill>
              </a:rPr>
              <a:t>Общие положения</a:t>
            </a:r>
          </a:p>
          <a:p>
            <a:pPr marL="400050" indent="-400050">
              <a:buAutoNum type="romanUcPeriod"/>
            </a:pPr>
            <a:r>
              <a:rPr lang="ru-RU" b="1" dirty="0">
                <a:solidFill>
                  <a:srgbClr val="FF0000"/>
                </a:solidFill>
              </a:rPr>
              <a:t>Термины и их </a:t>
            </a:r>
            <a:r>
              <a:rPr lang="ru-RU" b="1" dirty="0" smtClean="0">
                <a:solidFill>
                  <a:srgbClr val="FF0000"/>
                </a:solidFill>
              </a:rPr>
              <a:t>определения</a:t>
            </a:r>
          </a:p>
          <a:p>
            <a:pPr marL="400050" indent="-400050">
              <a:buAutoNum type="romanUcPeriod"/>
            </a:pPr>
            <a:r>
              <a:rPr lang="ru-RU" b="1" dirty="0" smtClean="0">
                <a:solidFill>
                  <a:srgbClr val="FF0000"/>
                </a:solidFill>
              </a:rPr>
              <a:t>Минимально </a:t>
            </a:r>
            <a:r>
              <a:rPr lang="ru-RU" b="1" dirty="0">
                <a:solidFill>
                  <a:srgbClr val="FF0000"/>
                </a:solidFill>
              </a:rPr>
              <a:t>необходимые </a:t>
            </a:r>
            <a:r>
              <a:rPr lang="ru-RU" dirty="0">
                <a:solidFill>
                  <a:srgbClr val="FF0000"/>
                </a:solidFill>
              </a:rPr>
              <a:t>требования </a:t>
            </a:r>
            <a:r>
              <a:rPr lang="ru-RU" b="1" dirty="0"/>
              <a:t>к бухгалтерскому </a:t>
            </a:r>
            <a:r>
              <a:rPr lang="ru-RU" b="1" dirty="0" smtClean="0"/>
              <a:t>учету </a:t>
            </a:r>
            <a:r>
              <a:rPr lang="ru-RU" dirty="0" smtClean="0"/>
              <a:t>по </a:t>
            </a:r>
            <a:r>
              <a:rPr lang="ru-RU" dirty="0"/>
              <a:t>счетам </a:t>
            </a:r>
            <a:r>
              <a:rPr lang="ru-RU" dirty="0" smtClean="0"/>
              <a:t>ЕПС</a:t>
            </a:r>
          </a:p>
          <a:p>
            <a:pPr marL="400050" indent="-400050">
              <a:buAutoNum type="romanUcPeriod"/>
            </a:pPr>
            <a:r>
              <a:rPr lang="ru-RU" b="1" dirty="0" smtClean="0">
                <a:solidFill>
                  <a:srgbClr val="FF0000"/>
                </a:solidFill>
              </a:rPr>
              <a:t>Минимально </a:t>
            </a:r>
            <a:r>
              <a:rPr lang="ru-RU" b="1" dirty="0">
                <a:solidFill>
                  <a:srgbClr val="FF0000"/>
                </a:solidFill>
              </a:rPr>
              <a:t>необходимые </a:t>
            </a:r>
            <a:r>
              <a:rPr lang="ru-RU" dirty="0">
                <a:solidFill>
                  <a:srgbClr val="FF0000"/>
                </a:solidFill>
              </a:rPr>
              <a:t>требования </a:t>
            </a:r>
            <a:r>
              <a:rPr lang="ru-RU" b="1" dirty="0"/>
              <a:t>к систематизации </a:t>
            </a:r>
            <a:r>
              <a:rPr lang="ru-RU" b="1" dirty="0" smtClean="0"/>
              <a:t>и обобщению </a:t>
            </a:r>
            <a:r>
              <a:rPr lang="ru-RU" b="1" dirty="0"/>
              <a:t>информации </a:t>
            </a:r>
            <a:r>
              <a:rPr lang="ru-RU" dirty="0"/>
              <a:t>об объектах</a:t>
            </a:r>
            <a:r>
              <a:rPr lang="ru-RU" dirty="0">
                <a:solidFill>
                  <a:srgbClr val="FF0000"/>
                </a:solidFill>
              </a:rPr>
              <a:t> </a:t>
            </a:r>
            <a:r>
              <a:rPr lang="ru-RU" dirty="0"/>
              <a:t>бухгалтерского учета</a:t>
            </a:r>
          </a:p>
          <a:p>
            <a:endParaRPr lang="ru-RU" dirty="0"/>
          </a:p>
          <a:p>
            <a:r>
              <a:rPr lang="ru-RU" sz="1600" dirty="0" smtClean="0"/>
              <a:t>(</a:t>
            </a:r>
            <a:r>
              <a:rPr lang="ru-RU" sz="1600" b="1" dirty="0" smtClean="0"/>
              <a:t>Первоначально </a:t>
            </a:r>
            <a:r>
              <a:rPr lang="ru-RU" sz="1600" b="1" i="1" dirty="0" smtClean="0"/>
              <a:t>было </a:t>
            </a:r>
            <a:r>
              <a:rPr lang="ru-RU" sz="1600" i="1" dirty="0" smtClean="0"/>
              <a:t>– </a:t>
            </a:r>
            <a:r>
              <a:rPr lang="en-US" sz="1600" i="1" dirty="0" smtClean="0"/>
              <a:t>III</a:t>
            </a:r>
            <a:r>
              <a:rPr lang="en-US" sz="1600" i="1" dirty="0"/>
              <a:t>.</a:t>
            </a:r>
            <a:r>
              <a:rPr lang="ru-RU" sz="1600" i="1" dirty="0" smtClean="0"/>
              <a:t>. </a:t>
            </a:r>
            <a:r>
              <a:rPr lang="ru-RU" sz="1600" b="1" i="1" dirty="0" smtClean="0"/>
              <a:t>Общий </a:t>
            </a:r>
            <a:r>
              <a:rPr lang="ru-RU" sz="1600" b="1" i="1" dirty="0"/>
              <a:t>порядок </a:t>
            </a:r>
            <a:r>
              <a:rPr lang="ru-RU" sz="1600" i="1" dirty="0"/>
              <a:t>признания (принятие к бюджетному учету) и прекращения признания (выбытие с бюджетного учета) объектов учета</a:t>
            </a:r>
          </a:p>
          <a:p>
            <a:r>
              <a:rPr lang="ru-RU" sz="1600" b="1" i="1" dirty="0" smtClean="0"/>
              <a:t>было – </a:t>
            </a:r>
            <a:r>
              <a:rPr lang="en-US" sz="1600" dirty="0"/>
              <a:t>IV.</a:t>
            </a:r>
            <a:r>
              <a:rPr lang="ru-RU" sz="1600" i="1" dirty="0" smtClean="0"/>
              <a:t> </a:t>
            </a:r>
            <a:r>
              <a:rPr lang="ru-RU" sz="1600" b="1" i="1" dirty="0" smtClean="0"/>
              <a:t>Общие </a:t>
            </a:r>
            <a:r>
              <a:rPr lang="ru-RU" sz="1600" b="1" i="1" dirty="0"/>
              <a:t>требования </a:t>
            </a:r>
            <a:r>
              <a:rPr lang="ru-RU" sz="1600" i="1" dirty="0"/>
              <a:t>к порядку формирования информации, раскрываемой в бухгалтерской (финансовой) </a:t>
            </a:r>
            <a:r>
              <a:rPr lang="ru-RU" sz="1600" i="1" dirty="0" smtClean="0"/>
              <a:t>отчетности)</a:t>
            </a:r>
            <a:endParaRPr lang="ru-RU" sz="1600" i="1" dirty="0"/>
          </a:p>
          <a:p>
            <a:endParaRPr lang="ru-RU" b="1" dirty="0" smtClean="0"/>
          </a:p>
          <a:p>
            <a:r>
              <a:rPr lang="ru-RU" b="1" dirty="0" smtClean="0">
                <a:solidFill>
                  <a:srgbClr val="FF0000"/>
                </a:solidFill>
              </a:rPr>
              <a:t>Приложение </a:t>
            </a:r>
            <a:r>
              <a:rPr lang="ru-RU" b="1" dirty="0">
                <a:solidFill>
                  <a:srgbClr val="FF0000"/>
                </a:solidFill>
              </a:rPr>
              <a:t>N 1 Единый план счетов </a:t>
            </a:r>
            <a:r>
              <a:rPr lang="ru-RU" dirty="0">
                <a:solidFill>
                  <a:srgbClr val="FF0000"/>
                </a:solidFill>
              </a:rPr>
              <a:t>бухгалтерского учета государственных </a:t>
            </a:r>
            <a:r>
              <a:rPr lang="ru-RU" dirty="0" smtClean="0">
                <a:solidFill>
                  <a:srgbClr val="FF0000"/>
                </a:solidFill>
              </a:rPr>
              <a:t>финансов </a:t>
            </a:r>
            <a:r>
              <a:rPr lang="ru-RU" dirty="0" smtClean="0"/>
              <a:t>(БАЛАНСОВЫЕ и ЗАБАЛАНСОВЫЕ </a:t>
            </a:r>
            <a:r>
              <a:rPr lang="ru-RU" dirty="0"/>
              <a:t>СЧЕТА</a:t>
            </a:r>
            <a:r>
              <a:rPr lang="ru-RU" dirty="0" smtClean="0"/>
              <a:t>)</a:t>
            </a:r>
            <a:endParaRPr lang="ru-RU" dirty="0"/>
          </a:p>
          <a:p>
            <a:r>
              <a:rPr lang="ru-RU" b="1" dirty="0">
                <a:solidFill>
                  <a:srgbClr val="FF0000"/>
                </a:solidFill>
              </a:rPr>
              <a:t>Приложение </a:t>
            </a:r>
            <a:r>
              <a:rPr lang="en-US" b="1" dirty="0">
                <a:solidFill>
                  <a:srgbClr val="FF0000"/>
                </a:solidFill>
              </a:rPr>
              <a:t>N 2</a:t>
            </a:r>
            <a:r>
              <a:rPr lang="ru-RU" b="1" dirty="0">
                <a:solidFill>
                  <a:srgbClr val="FF0000"/>
                </a:solidFill>
              </a:rPr>
              <a:t> Порядок применения Единого плана </a:t>
            </a:r>
            <a:r>
              <a:rPr lang="ru-RU" b="1" dirty="0" smtClean="0">
                <a:solidFill>
                  <a:srgbClr val="FF0000"/>
                </a:solidFill>
              </a:rPr>
              <a:t>счетов бухгалтерского </a:t>
            </a:r>
            <a:r>
              <a:rPr lang="ru-RU" b="1" dirty="0">
                <a:solidFill>
                  <a:srgbClr val="FF0000"/>
                </a:solidFill>
              </a:rPr>
              <a:t>учета государственных финансов</a:t>
            </a:r>
          </a:p>
          <a:p>
            <a:pPr marL="857250" lvl="1" indent="-400050">
              <a:buAutoNum type="romanUcPeriod"/>
            </a:pPr>
            <a:r>
              <a:rPr lang="ru-RU" b="1" dirty="0" smtClean="0">
                <a:solidFill>
                  <a:srgbClr val="FF0000"/>
                </a:solidFill>
              </a:rPr>
              <a:t>Счета </a:t>
            </a:r>
            <a:r>
              <a:rPr lang="ru-RU" b="1" dirty="0">
                <a:solidFill>
                  <a:srgbClr val="FF0000"/>
                </a:solidFill>
              </a:rPr>
              <a:t>бухгалтерского учета организаций бюджетной </a:t>
            </a:r>
            <a:r>
              <a:rPr lang="ru-RU" b="1" dirty="0" smtClean="0">
                <a:solidFill>
                  <a:srgbClr val="FF0000"/>
                </a:solidFill>
              </a:rPr>
              <a:t>сферы</a:t>
            </a:r>
          </a:p>
          <a:p>
            <a:pPr marL="857250" lvl="1" indent="-400050">
              <a:buAutoNum type="romanUcPeriod"/>
            </a:pPr>
            <a:r>
              <a:rPr lang="ru-RU" b="1" dirty="0" smtClean="0">
                <a:solidFill>
                  <a:srgbClr val="FF0000"/>
                </a:solidFill>
              </a:rPr>
              <a:t>Счета </a:t>
            </a:r>
            <a:r>
              <a:rPr lang="ru-RU" b="1" dirty="0">
                <a:solidFill>
                  <a:srgbClr val="FF0000"/>
                </a:solidFill>
              </a:rPr>
              <a:t>объектов учета системы казначейских </a:t>
            </a:r>
            <a:r>
              <a:rPr lang="ru-RU" b="1" dirty="0" smtClean="0">
                <a:solidFill>
                  <a:srgbClr val="FF0000"/>
                </a:solidFill>
              </a:rPr>
              <a:t>платежей</a:t>
            </a:r>
          </a:p>
          <a:p>
            <a:pPr lvl="1"/>
            <a:r>
              <a:rPr lang="ru-RU" b="1" dirty="0"/>
              <a:t>(</a:t>
            </a:r>
            <a:r>
              <a:rPr lang="ru-RU" b="1" i="1" dirty="0"/>
              <a:t>было</a:t>
            </a:r>
            <a:r>
              <a:rPr lang="ru-RU" i="1" dirty="0"/>
              <a:t> – Приложение № 2 ОБЩИЕ ТРЕБОВАНИЯ к применению единого плана счетов бухгалтерского учета государственных финансов</a:t>
            </a:r>
            <a:r>
              <a:rPr lang="ru-RU" b="1" i="1" dirty="0"/>
              <a:t>)</a:t>
            </a:r>
          </a:p>
          <a:p>
            <a:pPr lvl="1"/>
            <a:endParaRPr lang="ru-RU" b="1" dirty="0">
              <a:solidFill>
                <a:srgbClr val="FF0000"/>
              </a:solidFill>
            </a:endParaRPr>
          </a:p>
        </p:txBody>
      </p:sp>
    </p:spTree>
    <p:extLst>
      <p:ext uri="{BB962C8B-B14F-4D97-AF65-F5344CB8AC3E}">
        <p14:creationId xmlns:p14="http://schemas.microsoft.com/office/powerpoint/2010/main" val="483125952"/>
      </p:ext>
    </p:extLst>
  </p:cSld>
  <p:clrMapOvr>
    <a:masterClrMapping/>
  </p:clrMapOvr>
  <p:transition advClick="0"/>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C00000"/>
                </a:solidFill>
              </a:rPr>
              <a:t>Обновлены примерные положения об оплате труда для учреждений </a:t>
            </a:r>
            <a:r>
              <a:rPr lang="ru-RU" b="1" dirty="0" err="1" smtClean="0"/>
              <a:t>Минобрнауки</a:t>
            </a:r>
            <a:r>
              <a:rPr lang="ru-RU" b="1" dirty="0" smtClean="0"/>
              <a:t>, </a:t>
            </a:r>
            <a:r>
              <a:rPr lang="ru-RU" b="1" dirty="0" err="1" smtClean="0"/>
              <a:t>минпроса</a:t>
            </a:r>
            <a:r>
              <a:rPr lang="ru-RU" b="1" dirty="0" smtClean="0"/>
              <a:t> и </a:t>
            </a:r>
            <a:r>
              <a:rPr lang="ru-RU" b="1" dirty="0" err="1" smtClean="0"/>
              <a:t>минкультуры</a:t>
            </a:r>
            <a:endParaRPr lang="ru-RU" dirty="0"/>
          </a:p>
        </p:txBody>
      </p:sp>
      <p:sp>
        <p:nvSpPr>
          <p:cNvPr id="3" name="Текст 2"/>
          <p:cNvSpPr>
            <a:spLocks noGrp="1"/>
          </p:cNvSpPr>
          <p:nvPr>
            <p:ph type="body" idx="1"/>
          </p:nvPr>
        </p:nvSpPr>
        <p:spPr>
          <a:xfrm>
            <a:off x="1509002" y="1750402"/>
            <a:ext cx="9173999" cy="3916107"/>
          </a:xfrm>
          <a:solidFill>
            <a:schemeClr val="accent3">
              <a:lumMod val="20000"/>
              <a:lumOff val="80000"/>
            </a:schemeClr>
          </a:solidFill>
        </p:spPr>
        <p:txBody>
          <a:bodyPr/>
          <a:lstStyle/>
          <a:p>
            <a:pPr>
              <a:buFont typeface="Wingdings" panose="05000000000000000000" pitchFamily="2" charset="2"/>
              <a:buChar char="q"/>
            </a:pPr>
            <a:r>
              <a:rPr lang="ru-RU" sz="1600" dirty="0" smtClean="0"/>
              <a:t> Приказы </a:t>
            </a:r>
            <a:r>
              <a:rPr lang="ru-RU" sz="1600" b="1" dirty="0" err="1"/>
              <a:t>Минобрнауки</a:t>
            </a:r>
            <a:r>
              <a:rPr lang="ru-RU" sz="1600" dirty="0"/>
              <a:t> России </a:t>
            </a:r>
            <a:r>
              <a:rPr lang="ru-RU" sz="1600" b="1" dirty="0"/>
              <a:t>:</a:t>
            </a:r>
          </a:p>
          <a:p>
            <a:r>
              <a:rPr lang="ru-RU" sz="1600" b="1" dirty="0"/>
              <a:t>от 14.03.2024 № 194 </a:t>
            </a:r>
            <a:r>
              <a:rPr lang="ru-RU" sz="1600" dirty="0"/>
              <a:t>(рег.  МЮ 01.07.2024) </a:t>
            </a:r>
            <a:r>
              <a:rPr lang="ru-RU" sz="1600" b="1" dirty="0"/>
              <a:t>и № 195 </a:t>
            </a:r>
            <a:r>
              <a:rPr lang="ru-RU" sz="1600" dirty="0"/>
              <a:t>(рег.  МЮ 26.06.2024</a:t>
            </a:r>
            <a:r>
              <a:rPr lang="ru-RU" dirty="0"/>
              <a:t>) по видам </a:t>
            </a:r>
            <a:r>
              <a:rPr lang="ru-RU" dirty="0" err="1"/>
              <a:t>экон</a:t>
            </a:r>
            <a:r>
              <a:rPr lang="ru-RU" dirty="0"/>
              <a:t>. деятельности Образование и Научные исследования и разработки;</a:t>
            </a:r>
          </a:p>
          <a:p>
            <a:endParaRPr lang="ru-RU" dirty="0"/>
          </a:p>
          <a:p>
            <a:pPr>
              <a:buFont typeface="Wingdings" panose="05000000000000000000" pitchFamily="2" charset="2"/>
              <a:buChar char="q"/>
            </a:pPr>
            <a:r>
              <a:rPr lang="ru-RU" dirty="0" smtClean="0"/>
              <a:t> Приказ </a:t>
            </a:r>
            <a:r>
              <a:rPr lang="ru-RU" b="1" dirty="0" err="1"/>
              <a:t>Минпросвещения</a:t>
            </a:r>
            <a:r>
              <a:rPr lang="ru-RU" b="1" dirty="0"/>
              <a:t> </a:t>
            </a:r>
            <a:r>
              <a:rPr lang="ru-RU" dirty="0"/>
              <a:t>России </a:t>
            </a:r>
            <a:r>
              <a:rPr lang="ru-RU" b="1" dirty="0"/>
              <a:t>от 03.11.2023 № 829 (в силу с 19.12.2023) распространяется на виды деятельности:</a:t>
            </a:r>
          </a:p>
          <a:p>
            <a:pPr lvl="1"/>
            <a:r>
              <a:rPr lang="ru-RU" dirty="0"/>
              <a:t>образование;</a:t>
            </a:r>
          </a:p>
          <a:p>
            <a:pPr lvl="1"/>
            <a:r>
              <a:rPr lang="ru-RU" dirty="0"/>
              <a:t>научные исследования и разработки;</a:t>
            </a:r>
          </a:p>
          <a:p>
            <a:pPr lvl="1"/>
            <a:r>
              <a:rPr lang="ru-RU" dirty="0"/>
              <a:t>госрегулирование деятельности в области здравоохранения, образования, социально-культурного развития и других социальных услуг, кроме соцобеспечения.</a:t>
            </a:r>
          </a:p>
          <a:p>
            <a:pPr marL="342900" lvl="1" indent="0">
              <a:buNone/>
            </a:pPr>
            <a:endParaRPr lang="ru-RU" dirty="0" smtClean="0"/>
          </a:p>
          <a:p>
            <a:pPr>
              <a:buFont typeface="Wingdings" panose="05000000000000000000" pitchFamily="2" charset="2"/>
              <a:buChar char="q"/>
            </a:pPr>
            <a:r>
              <a:rPr lang="ru-RU" dirty="0" smtClean="0"/>
              <a:t> Приказ Минкультуры России…</a:t>
            </a:r>
          </a:p>
          <a:p>
            <a:pPr>
              <a:buFont typeface="Wingdings" panose="05000000000000000000" pitchFamily="2" charset="2"/>
              <a:buChar char="q"/>
            </a:pPr>
            <a:r>
              <a:rPr lang="ru-RU" dirty="0" smtClean="0"/>
              <a:t>………..</a:t>
            </a:r>
            <a:endParaRPr lang="ru-RU" dirty="0"/>
          </a:p>
        </p:txBody>
      </p:sp>
      <p:sp>
        <p:nvSpPr>
          <p:cNvPr id="4" name="Стрелка вниз 3"/>
          <p:cNvSpPr/>
          <p:nvPr/>
        </p:nvSpPr>
        <p:spPr>
          <a:xfrm>
            <a:off x="5444976" y="5666509"/>
            <a:ext cx="1302050" cy="51261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70499065"/>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a:solidFill>
                  <a:srgbClr val="C00000"/>
                </a:solidFill>
              </a:rPr>
              <a:t>примерные положения об оплате труда для учреждений</a:t>
            </a:r>
            <a:endParaRPr lang="ru-RU" dirty="0"/>
          </a:p>
        </p:txBody>
      </p:sp>
      <p:sp>
        <p:nvSpPr>
          <p:cNvPr id="3" name="Текст 2"/>
          <p:cNvSpPr>
            <a:spLocks noGrp="1"/>
          </p:cNvSpPr>
          <p:nvPr>
            <p:ph type="body" idx="1"/>
          </p:nvPr>
        </p:nvSpPr>
        <p:spPr>
          <a:xfrm>
            <a:off x="1509002" y="1750402"/>
            <a:ext cx="9173999" cy="4345597"/>
          </a:xfrm>
        </p:spPr>
        <p:txBody>
          <a:bodyPr/>
          <a:lstStyle/>
          <a:p>
            <a:pPr>
              <a:lnSpc>
                <a:spcPct val="150000"/>
              </a:lnSpc>
            </a:pPr>
            <a:r>
              <a:rPr lang="ru-RU" sz="1800" b="1" dirty="0"/>
              <a:t>порядок и условия оплаты труда работников</a:t>
            </a:r>
            <a:r>
              <a:rPr lang="ru-RU" sz="1800" dirty="0"/>
              <a:t>;</a:t>
            </a:r>
          </a:p>
          <a:p>
            <a:pPr>
              <a:lnSpc>
                <a:spcPct val="150000"/>
              </a:lnSpc>
            </a:pPr>
            <a:r>
              <a:rPr lang="ru-RU" sz="1800" b="1" dirty="0"/>
              <a:t>правила установления компенсационных и стимулирующих выплат</a:t>
            </a:r>
            <a:r>
              <a:rPr lang="ru-RU" sz="1800" dirty="0"/>
              <a:t>;</a:t>
            </a:r>
          </a:p>
          <a:p>
            <a:pPr>
              <a:lnSpc>
                <a:spcPct val="150000"/>
              </a:lnSpc>
            </a:pPr>
            <a:r>
              <a:rPr lang="ru-RU" sz="1800" dirty="0"/>
              <a:t>условия оплаты труда </a:t>
            </a:r>
            <a:r>
              <a:rPr lang="ru-RU" sz="1800" b="1" dirty="0"/>
              <a:t>руководителей, их заместителей, президента учреждения и главбуха;</a:t>
            </a:r>
            <a:endParaRPr lang="ru-RU" sz="1800" dirty="0"/>
          </a:p>
          <a:p>
            <a:pPr>
              <a:lnSpc>
                <a:spcPct val="150000"/>
              </a:lnSpc>
            </a:pPr>
            <a:r>
              <a:rPr lang="ru-RU" sz="1800" b="1" dirty="0"/>
              <a:t>минимальные размеры окладов, </a:t>
            </a:r>
            <a:r>
              <a:rPr lang="ru-RU" sz="1800" b="1" dirty="0" smtClean="0"/>
              <a:t>ставок зарплаты </a:t>
            </a:r>
            <a:r>
              <a:rPr lang="ru-RU" sz="1800" b="1" dirty="0"/>
              <a:t>по </a:t>
            </a:r>
            <a:r>
              <a:rPr lang="ru-RU" sz="1800" b="1" dirty="0" smtClean="0"/>
              <a:t>ПКГ (уровням).</a:t>
            </a:r>
          </a:p>
          <a:p>
            <a:pPr>
              <a:lnSpc>
                <a:spcPct val="150000"/>
              </a:lnSpc>
            </a:pPr>
            <a:endParaRPr lang="ru-RU" sz="1800" b="1" dirty="0"/>
          </a:p>
          <a:p>
            <a:pPr>
              <a:lnSpc>
                <a:spcPct val="150000"/>
              </a:lnSpc>
            </a:pPr>
            <a:r>
              <a:rPr lang="ru-RU" sz="1800" dirty="0"/>
              <a:t>Нормами ТК РФ </a:t>
            </a:r>
            <a:r>
              <a:rPr lang="ru-RU" sz="1800" b="1" dirty="0"/>
              <a:t>системы оплаты труда </a:t>
            </a:r>
            <a:r>
              <a:rPr lang="ru-RU" sz="1800" dirty="0"/>
              <a:t>работников федеральных государственных учреждений </a:t>
            </a:r>
            <a:r>
              <a:rPr lang="ru-RU" sz="1800" dirty="0" smtClean="0"/>
              <a:t>устанавливаются: коллективными </a:t>
            </a:r>
            <a:r>
              <a:rPr lang="ru-RU" sz="1800" dirty="0"/>
              <a:t>договорами, соглашениями, ЛНА в соответствии с федеральными законами и иными НПА</a:t>
            </a:r>
          </a:p>
          <a:p>
            <a:pPr marL="0" indent="0">
              <a:lnSpc>
                <a:spcPct val="150000"/>
              </a:lnSpc>
              <a:buNone/>
            </a:pPr>
            <a:r>
              <a:rPr lang="ru-RU" sz="1800" dirty="0" smtClean="0"/>
              <a:t> </a:t>
            </a:r>
            <a:endParaRPr lang="ru-RU" sz="1800" dirty="0"/>
          </a:p>
        </p:txBody>
      </p:sp>
    </p:spTree>
    <p:extLst>
      <p:ext uri="{BB962C8B-B14F-4D97-AF65-F5344CB8AC3E}">
        <p14:creationId xmlns:p14="http://schemas.microsoft.com/office/powerpoint/2010/main" val="2838863986"/>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63388"/>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7105889"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a:solidFill>
                  <a:schemeClr val="bg1"/>
                </a:solidFill>
                <a:latin typeface="Segoe UI Light" panose="020B0502040204020203" pitchFamily="34" charset="0"/>
                <a:cs typeface="Segoe UI Light" panose="020B0502040204020203" pitchFamily="34" charset="0"/>
              </a:rPr>
              <a:t>Актуальные вопросы применения бюджетной классификации РФ в 2024 году и при планировании ФХД будущих лет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320288" y="3706705"/>
            <a:ext cx="10990136" cy="2339102"/>
          </a:xfrm>
          <a:prstGeom prst="rect">
            <a:avLst/>
          </a:prstGeom>
          <a:noFill/>
        </p:spPr>
        <p:txBody>
          <a:bodyPr wrap="square">
            <a:spAutoFit/>
          </a:bodyPr>
          <a:lstStyle/>
          <a:p>
            <a:pPr marL="0" marR="0" algn="just">
              <a:spcBef>
                <a:spcPts val="0"/>
              </a:spcBef>
              <a:spcAft>
                <a:spcPts val="0"/>
              </a:spcAft>
            </a:pPr>
            <a:r>
              <a:rPr lang="ru-RU" sz="1800" dirty="0">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dirty="0">
                <a:effectLst/>
              </a:rPr>
              <a:t>КБК: приказ Минфина России от </a:t>
            </a:r>
            <a:r>
              <a:rPr lang="ru-RU" sz="1600" b="1" dirty="0">
                <a:solidFill>
                  <a:srgbClr val="C00000"/>
                </a:solidFill>
                <a:effectLst/>
              </a:rPr>
              <a:t>10.06.2024 № 85н </a:t>
            </a:r>
            <a:r>
              <a:rPr lang="ru-RU" sz="1600" b="1" dirty="0">
                <a:effectLst/>
              </a:rPr>
              <a:t>с перечнями на 2025 год и плановый период)</a:t>
            </a:r>
            <a:r>
              <a:rPr lang="ru-RU" sz="1600" b="1" dirty="0"/>
              <a:t> с </a:t>
            </a:r>
            <a:r>
              <a:rPr lang="ru-RU" sz="1600" b="0" dirty="0">
                <a:effectLst/>
              </a:rPr>
              <a:t>28 июля 2024 - для подготовки бюджетов на 2025 год и на плановый период 2026 - 2027. Из </a:t>
            </a:r>
            <a:r>
              <a:rPr lang="ru-RU" sz="1600" b="1" dirty="0">
                <a:effectLst/>
              </a:rPr>
              <a:t>приложений исключили коды целевых статей почти для всех </a:t>
            </a:r>
            <a:r>
              <a:rPr lang="ru-RU" sz="1600" b="0" dirty="0">
                <a:effectLst/>
              </a:rPr>
              <a:t>федеральных проектов. </a:t>
            </a:r>
            <a:r>
              <a:rPr lang="ru-RU" sz="1600" b="1" dirty="0">
                <a:effectLst/>
              </a:rPr>
              <a:t>Оставили лишь коды по проектам, связанных с развитием беспилотных авиационных систем</a:t>
            </a:r>
            <a:r>
              <a:rPr lang="ru-RU" sz="1600" b="0" dirty="0">
                <a:effectLst/>
              </a:rPr>
              <a:t>. Состав остальных приложений с перечнями КБК прежний. </a:t>
            </a:r>
          </a:p>
          <a:p>
            <a:pPr marL="0" marR="0" algn="just">
              <a:spcBef>
                <a:spcPts val="0"/>
              </a:spcBef>
              <a:spcAft>
                <a:spcPts val="0"/>
              </a:spcAft>
            </a:pPr>
            <a:endParaRPr lang="ru-RU" sz="1600" b="0" dirty="0">
              <a:effectLst/>
            </a:endParaRPr>
          </a:p>
          <a:p>
            <a:pPr marL="0" marR="0" algn="just">
              <a:spcBef>
                <a:spcPts val="0"/>
              </a:spcBef>
              <a:spcAft>
                <a:spcPts val="0"/>
              </a:spcAft>
            </a:pPr>
            <a:r>
              <a:rPr lang="ru-RU" sz="1600" b="1" dirty="0"/>
              <a:t>КВР: </a:t>
            </a:r>
            <a:r>
              <a:rPr lang="ru-RU" sz="1600" b="1" dirty="0">
                <a:effectLst/>
              </a:rPr>
              <a:t>Приказ Минфина России от </a:t>
            </a:r>
            <a:r>
              <a:rPr lang="ru-RU" sz="1600" b="1" dirty="0">
                <a:solidFill>
                  <a:srgbClr val="C00000"/>
                </a:solidFill>
                <a:effectLst/>
              </a:rPr>
              <a:t>15.04.2024 </a:t>
            </a:r>
            <a:r>
              <a:rPr lang="ru-RU" sz="1600" b="1" dirty="0">
                <a:solidFill>
                  <a:srgbClr val="C00000"/>
                </a:solidFill>
              </a:rPr>
              <a:t>№</a:t>
            </a:r>
            <a:r>
              <a:rPr lang="ru-RU" sz="1600" b="1" dirty="0">
                <a:solidFill>
                  <a:srgbClr val="C00000"/>
                </a:solidFill>
                <a:effectLst/>
              </a:rPr>
              <a:t> 44 </a:t>
            </a:r>
            <a:r>
              <a:rPr lang="ru-RU" sz="1600" b="0" dirty="0">
                <a:effectLst/>
              </a:rPr>
              <a:t>О внесении изменений в Порядок формирования и применения кодов бюджетной классификации РФ, их структуру и принципы назначения, утвержденные приказом МФ от 24 мая 2022 № 82н« (Зарегистрирован Минюстом России 18.06.2024 № 78580) </a:t>
            </a:r>
            <a:r>
              <a:rPr lang="ru-RU" sz="1600" b="1" dirty="0">
                <a:effectLst/>
              </a:rPr>
              <a:t>с 30.06.2024 применять, начиная с составления и исполнения бюджетов на 2025 год</a:t>
            </a:r>
          </a:p>
        </p:txBody>
      </p:sp>
    </p:spTree>
    <p:extLst>
      <p:ext uri="{BB962C8B-B14F-4D97-AF65-F5344CB8AC3E}">
        <p14:creationId xmlns:p14="http://schemas.microsoft.com/office/powerpoint/2010/main" val="3414635883"/>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1955540" y="378824"/>
            <a:ext cx="8072725" cy="1081918"/>
          </a:xfrm>
        </p:spPr>
        <p:txBody>
          <a:bodyPr/>
          <a:lstStyle/>
          <a:p>
            <a:pPr algn="ctr"/>
            <a:r>
              <a:rPr lang="ru-RU" sz="2800" b="1" dirty="0">
                <a:solidFill>
                  <a:srgbClr val="C00000"/>
                </a:solidFill>
              </a:rPr>
              <a:t>Порядок применения бюджетной классификации РФ и </a:t>
            </a:r>
            <a:r>
              <a:rPr lang="ru-RU" sz="2800" b="1" dirty="0" err="1">
                <a:solidFill>
                  <a:srgbClr val="C00000"/>
                </a:solidFill>
              </a:rPr>
              <a:t>косгу</a:t>
            </a:r>
            <a:r>
              <a:rPr lang="ru-RU" sz="2800" b="1" dirty="0">
                <a:solidFill>
                  <a:srgbClr val="C00000"/>
                </a:solidFill>
              </a:rPr>
              <a:t>  </a:t>
            </a:r>
          </a:p>
        </p:txBody>
      </p:sp>
      <p:sp>
        <p:nvSpPr>
          <p:cNvPr id="14" name="Номер слайда 2"/>
          <p:cNvSpPr txBox="1">
            <a:spLocks/>
          </p:cNvSpPr>
          <p:nvPr/>
        </p:nvSpPr>
        <p:spPr>
          <a:xfrm>
            <a:off x="8400256" y="135187"/>
            <a:ext cx="2133600" cy="365125"/>
          </a:xfrm>
          <a:prstGeom prst="rect">
            <a:avLst/>
          </a:prstGeom>
        </p:spPr>
        <p:txBody>
          <a:bodyPr/>
          <a:ls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defTabSz="457200">
              <a:defRPr/>
            </a:pPr>
            <a:fld id="{5F91366C-C707-45FC-9663-1DE7BB98C4B2}" type="slidenum">
              <a:rPr lang="ru-RU" sz="2200">
                <a:solidFill>
                  <a:srgbClr val="DEAA46"/>
                </a:solidFill>
                <a:latin typeface="DINPro-Light"/>
              </a:rPr>
              <a:pPr algn="r" defTabSz="457200">
                <a:defRPr/>
              </a:pPr>
              <a:t>83</a:t>
            </a:fld>
            <a:endParaRPr lang="ru-RU" sz="2200" dirty="0">
              <a:solidFill>
                <a:srgbClr val="DEAA46"/>
              </a:solidFill>
              <a:latin typeface="DINPro-Light"/>
            </a:endParaRPr>
          </a:p>
        </p:txBody>
      </p:sp>
      <p:sp>
        <p:nvSpPr>
          <p:cNvPr id="15" name="Текст 3"/>
          <p:cNvSpPr>
            <a:spLocks noGrp="1"/>
          </p:cNvSpPr>
          <p:nvPr>
            <p:ph type="body" idx="1"/>
          </p:nvPr>
        </p:nvSpPr>
        <p:spPr>
          <a:xfrm>
            <a:off x="3432516" y="1451554"/>
            <a:ext cx="1219202" cy="462972"/>
          </a:xfrm>
          <a:solidFill>
            <a:schemeClr val="accent2">
              <a:lumMod val="20000"/>
              <a:lumOff val="80000"/>
            </a:schemeClr>
          </a:solidFill>
          <a:ln>
            <a:solidFill>
              <a:schemeClr val="accent1"/>
            </a:solidFill>
          </a:ln>
        </p:spPr>
        <p:txBody>
          <a:bodyPr>
            <a:noAutofit/>
          </a:bodyPr>
          <a:lstStyle/>
          <a:p>
            <a:pPr algn="ctr"/>
            <a:r>
              <a:rPr lang="ru-RU" sz="2400" dirty="0"/>
              <a:t>2024</a:t>
            </a:r>
          </a:p>
        </p:txBody>
      </p:sp>
      <p:sp>
        <p:nvSpPr>
          <p:cNvPr id="17" name="Текст 5"/>
          <p:cNvSpPr>
            <a:spLocks noGrp="1"/>
          </p:cNvSpPr>
          <p:nvPr>
            <p:ph type="body" sz="quarter" idx="3"/>
          </p:nvPr>
        </p:nvSpPr>
        <p:spPr>
          <a:xfrm>
            <a:off x="7485856" y="1514888"/>
            <a:ext cx="1828800" cy="410495"/>
          </a:xfrm>
          <a:solidFill>
            <a:schemeClr val="accent2">
              <a:lumMod val="20000"/>
              <a:lumOff val="80000"/>
            </a:schemeClr>
          </a:solidFill>
          <a:ln>
            <a:solidFill>
              <a:schemeClr val="accent1"/>
            </a:solidFill>
          </a:ln>
        </p:spPr>
        <p:txBody>
          <a:bodyPr>
            <a:noAutofit/>
          </a:bodyPr>
          <a:lstStyle/>
          <a:p>
            <a:pPr algn="ctr"/>
            <a:r>
              <a:rPr lang="ru-RU" sz="2400" dirty="0"/>
              <a:t>2025</a:t>
            </a:r>
          </a:p>
        </p:txBody>
      </p:sp>
      <p:sp>
        <p:nvSpPr>
          <p:cNvPr id="19" name="TextBox 18"/>
          <p:cNvSpPr txBox="1"/>
          <p:nvPr/>
        </p:nvSpPr>
        <p:spPr>
          <a:xfrm>
            <a:off x="2001261" y="5036151"/>
            <a:ext cx="8280920" cy="923330"/>
          </a:xfrm>
          <a:prstGeom prst="rect">
            <a:avLst/>
          </a:prstGeom>
          <a:solidFill>
            <a:schemeClr val="accent2">
              <a:lumMod val="20000"/>
              <a:lumOff val="80000"/>
            </a:schemeClr>
          </a:solidFill>
          <a:ln w="25400">
            <a:solidFill>
              <a:srgbClr val="00602B"/>
            </a:solidFill>
          </a:ln>
        </p:spPr>
        <p:txBody>
          <a:bodyPr wrap="square" rtlCol="0">
            <a:spAutoFit/>
          </a:bodyPr>
          <a:lstStyle/>
          <a:p>
            <a:pPr algn="ctr"/>
            <a:r>
              <a:rPr lang="ru-RU" dirty="0">
                <a:solidFill>
                  <a:prstClr val="black"/>
                </a:solidFill>
              </a:rPr>
              <a:t>Приказ Минфина России от </a:t>
            </a:r>
            <a:r>
              <a:rPr lang="ru-RU" b="1" dirty="0">
                <a:solidFill>
                  <a:prstClr val="black"/>
                </a:solidFill>
              </a:rPr>
              <a:t>29.11.2017 № 209н  </a:t>
            </a:r>
            <a:r>
              <a:rPr lang="ru-RU" dirty="0">
                <a:solidFill>
                  <a:prstClr val="black"/>
                </a:solidFill>
              </a:rPr>
              <a:t>«Об утверждении Порядка применения КОСГУ» (ред. </a:t>
            </a:r>
            <a:r>
              <a:rPr lang="ru-RU" b="1" dirty="0"/>
              <a:t>от 21.08.2023 № 136н с 2024 г</a:t>
            </a:r>
            <a:r>
              <a:rPr lang="ru-RU" b="1" dirty="0">
                <a:solidFill>
                  <a:srgbClr val="FF0000"/>
                </a:solidFill>
              </a:rPr>
              <a:t>.</a:t>
            </a:r>
            <a:r>
              <a:rPr lang="ru-RU" dirty="0">
                <a:solidFill>
                  <a:prstClr val="black"/>
                </a:solidFill>
              </a:rPr>
              <a:t>) </a:t>
            </a:r>
          </a:p>
          <a:p>
            <a:pPr algn="ctr"/>
            <a:r>
              <a:rPr lang="ru-RU" dirty="0">
                <a:solidFill>
                  <a:prstClr val="black"/>
                </a:solidFill>
              </a:rPr>
              <a:t>+ </a:t>
            </a:r>
            <a:r>
              <a:rPr lang="en-US" dirty="0">
                <a:solidFill>
                  <a:prstClr val="black"/>
                </a:solidFill>
              </a:rPr>
              <a:t>ID </a:t>
            </a:r>
            <a:r>
              <a:rPr lang="ru-RU" dirty="0">
                <a:solidFill>
                  <a:prstClr val="black"/>
                </a:solidFill>
              </a:rPr>
              <a:t>проекта 01/02/07-24/00149091 – </a:t>
            </a:r>
            <a:r>
              <a:rPr lang="ru-RU" b="1" dirty="0">
                <a:solidFill>
                  <a:srgbClr val="FF0000"/>
                </a:solidFill>
              </a:rPr>
              <a:t>для 2025 </a:t>
            </a:r>
            <a:r>
              <a:rPr lang="ru-RU" dirty="0">
                <a:solidFill>
                  <a:srgbClr val="FF0000"/>
                </a:solidFill>
              </a:rPr>
              <a:t>г</a:t>
            </a:r>
            <a:r>
              <a:rPr lang="ru-RU" dirty="0">
                <a:solidFill>
                  <a:prstClr val="black"/>
                </a:solidFill>
              </a:rPr>
              <a:t>.</a:t>
            </a:r>
          </a:p>
        </p:txBody>
      </p:sp>
      <p:sp>
        <p:nvSpPr>
          <p:cNvPr id="20" name="Прямоугольник 19"/>
          <p:cNvSpPr/>
          <p:nvPr/>
        </p:nvSpPr>
        <p:spPr>
          <a:xfrm flipH="1">
            <a:off x="6069536" y="3357207"/>
            <a:ext cx="45719" cy="1236487"/>
          </a:xfrm>
          <a:prstGeom prst="rect">
            <a:avLst/>
          </a:prstGeom>
          <a:solidFill>
            <a:srgbClr val="00602B"/>
          </a:solidFill>
          <a:ln>
            <a:solidFill>
              <a:srgbClr val="00602B"/>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solidFill>
                <a:prstClr val="white"/>
              </a:solidFill>
            </a:endParaRPr>
          </a:p>
        </p:txBody>
      </p:sp>
      <p:sp>
        <p:nvSpPr>
          <p:cNvPr id="21" name="Объект 6"/>
          <p:cNvSpPr txBox="1">
            <a:spLocks/>
          </p:cNvSpPr>
          <p:nvPr/>
        </p:nvSpPr>
        <p:spPr>
          <a:xfrm>
            <a:off x="6330034" y="3368861"/>
            <a:ext cx="3853496" cy="1534578"/>
          </a:xfrm>
          <a:prstGeom prst="rect">
            <a:avLst/>
          </a:prstGeom>
          <a:ln w="28575">
            <a:solidFill>
              <a:srgbClr val="00602B"/>
            </a:solidFill>
          </a:ln>
        </p:spPr>
        <p:txBody>
          <a:bodyPr anchor="ct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ctr">
              <a:buNone/>
            </a:pPr>
            <a:r>
              <a:rPr lang="ru-RU" sz="1700" dirty="0">
                <a:solidFill>
                  <a:prstClr val="black"/>
                </a:solidFill>
              </a:rPr>
              <a:t>Коды бюджетной классификации РФ </a:t>
            </a:r>
            <a:br>
              <a:rPr lang="ru-RU" sz="1700" dirty="0">
                <a:solidFill>
                  <a:prstClr val="black"/>
                </a:solidFill>
              </a:rPr>
            </a:br>
            <a:r>
              <a:rPr lang="ru-RU" sz="1700" b="1" i="1" dirty="0">
                <a:solidFill>
                  <a:srgbClr val="00602B"/>
                </a:solidFill>
              </a:rPr>
              <a:t>на </a:t>
            </a:r>
            <a:r>
              <a:rPr lang="ru-RU" sz="1700" b="1" i="1" dirty="0">
                <a:solidFill>
                  <a:srgbClr val="FF0000"/>
                </a:solidFill>
              </a:rPr>
              <a:t>2025</a:t>
            </a:r>
            <a:r>
              <a:rPr lang="ru-RU" sz="1700" b="1" i="1" dirty="0">
                <a:solidFill>
                  <a:srgbClr val="00602B"/>
                </a:solidFill>
              </a:rPr>
              <a:t> год и на плановый период 2026 и 2027 гг.</a:t>
            </a:r>
            <a:r>
              <a:rPr lang="ru-RU" sz="1700" dirty="0">
                <a:solidFill>
                  <a:prstClr val="black"/>
                </a:solidFill>
              </a:rPr>
              <a:t> - приказ Минфина России </a:t>
            </a:r>
            <a:r>
              <a:rPr lang="ru-RU" sz="1700" dirty="0">
                <a:solidFill>
                  <a:prstClr val="black"/>
                </a:solidFill>
                <a:sym typeface="Wingdings" panose="05000000000000000000" pitchFamily="2" charset="2"/>
              </a:rPr>
              <a:t>от </a:t>
            </a:r>
            <a:r>
              <a:rPr lang="ru-RU" sz="1700" b="1" dirty="0">
                <a:solidFill>
                  <a:srgbClr val="FF0000"/>
                </a:solidFill>
                <a:sym typeface="Wingdings" panose="05000000000000000000" pitchFamily="2" charset="2"/>
              </a:rPr>
              <a:t>10.06.2024 N 85н </a:t>
            </a:r>
            <a:r>
              <a:rPr lang="ru-RU" sz="1700" dirty="0">
                <a:solidFill>
                  <a:prstClr val="black"/>
                </a:solidFill>
                <a:sym typeface="Wingdings" panose="05000000000000000000" pitchFamily="2" charset="2"/>
              </a:rPr>
              <a:t>  </a:t>
            </a:r>
          </a:p>
          <a:p>
            <a:pPr marL="0" indent="0" algn="ctr">
              <a:buNone/>
            </a:pPr>
            <a:r>
              <a:rPr lang="ru-RU" sz="1700" b="1" dirty="0">
                <a:solidFill>
                  <a:prstClr val="black"/>
                </a:solidFill>
                <a:sym typeface="Wingdings" panose="05000000000000000000" pitchFamily="2" charset="2"/>
              </a:rPr>
              <a:t> </a:t>
            </a:r>
            <a:endParaRPr lang="ru-RU" sz="1700" b="1" dirty="0">
              <a:solidFill>
                <a:srgbClr val="FF0000"/>
              </a:solidFill>
              <a:highlight>
                <a:srgbClr val="FFFF00"/>
              </a:highlight>
              <a:sym typeface="Wingdings" panose="05000000000000000000" pitchFamily="2" charset="2"/>
            </a:endParaRPr>
          </a:p>
        </p:txBody>
      </p:sp>
      <p:sp>
        <p:nvSpPr>
          <p:cNvPr id="22" name="Объект 6"/>
          <p:cNvSpPr txBox="1">
            <a:spLocks/>
          </p:cNvSpPr>
          <p:nvPr/>
        </p:nvSpPr>
        <p:spPr>
          <a:xfrm>
            <a:off x="2001261" y="3378943"/>
            <a:ext cx="3853496" cy="1534578"/>
          </a:xfrm>
          <a:prstGeom prst="rect">
            <a:avLst/>
          </a:prstGeom>
          <a:ln w="28575">
            <a:solidFill>
              <a:srgbClr val="00602B"/>
            </a:solidFill>
          </a:ln>
        </p:spPr>
        <p:txBody>
          <a:bodyPr anchor="ctr"/>
          <a:lstStyle>
            <a:lvl1pPr marL="342900" indent="-342900" algn="l" defTabSz="457200" rtl="0" eaLnBrk="1" latinLnBrk="0" hangingPunct="1">
              <a:spcBef>
                <a:spcPct val="20000"/>
              </a:spcBef>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pPr marL="0" indent="0" algn="ctr">
              <a:buNone/>
            </a:pPr>
            <a:r>
              <a:rPr lang="ru-RU" sz="1700" dirty="0">
                <a:solidFill>
                  <a:prstClr val="black"/>
                </a:solidFill>
              </a:rPr>
              <a:t>Коды бюджетной классификации РФ </a:t>
            </a:r>
            <a:br>
              <a:rPr lang="ru-RU" sz="1700" dirty="0">
                <a:solidFill>
                  <a:prstClr val="black"/>
                </a:solidFill>
              </a:rPr>
            </a:br>
            <a:r>
              <a:rPr lang="ru-RU" sz="1700" b="1" i="1" dirty="0">
                <a:solidFill>
                  <a:srgbClr val="00602B"/>
                </a:solidFill>
              </a:rPr>
              <a:t>на </a:t>
            </a:r>
            <a:r>
              <a:rPr lang="ru-RU" sz="1700" b="1" i="1" dirty="0">
                <a:solidFill>
                  <a:srgbClr val="FF0000"/>
                </a:solidFill>
              </a:rPr>
              <a:t>2024</a:t>
            </a:r>
            <a:r>
              <a:rPr lang="ru-RU" sz="1700" b="1" i="1" dirty="0">
                <a:solidFill>
                  <a:srgbClr val="00602B"/>
                </a:solidFill>
              </a:rPr>
              <a:t> год и на плановый период </a:t>
            </a:r>
            <a:br>
              <a:rPr lang="ru-RU" sz="1700" b="1" i="1" dirty="0">
                <a:solidFill>
                  <a:srgbClr val="00602B"/>
                </a:solidFill>
              </a:rPr>
            </a:br>
            <a:r>
              <a:rPr lang="ru-RU" sz="1700" b="1" i="1" dirty="0">
                <a:solidFill>
                  <a:srgbClr val="00602B"/>
                </a:solidFill>
              </a:rPr>
              <a:t>2024 и 2025 гг. </a:t>
            </a:r>
            <a:r>
              <a:rPr lang="ru-RU" sz="1700" dirty="0">
                <a:solidFill>
                  <a:prstClr val="black"/>
                </a:solidFill>
              </a:rPr>
              <a:t>– приказ Минфина России </a:t>
            </a:r>
            <a:r>
              <a:rPr lang="ru-RU" sz="1700" b="1" dirty="0">
                <a:solidFill>
                  <a:prstClr val="black"/>
                </a:solidFill>
              </a:rPr>
              <a:t>от 01.06.2023 № 80н </a:t>
            </a:r>
            <a:r>
              <a:rPr lang="ru-RU" sz="1700" dirty="0">
                <a:solidFill>
                  <a:prstClr val="black"/>
                </a:solidFill>
              </a:rPr>
              <a:t>(ред. </a:t>
            </a:r>
            <a:r>
              <a:rPr lang="ru-RU" sz="1700" b="1" dirty="0">
                <a:solidFill>
                  <a:srgbClr val="FF0000"/>
                </a:solidFill>
              </a:rPr>
              <a:t>от 05.07.2024 № 101н</a:t>
            </a:r>
            <a:r>
              <a:rPr lang="ru-RU" sz="1700" dirty="0">
                <a:solidFill>
                  <a:prstClr val="black"/>
                </a:solidFill>
              </a:rPr>
              <a:t>)  </a:t>
            </a:r>
            <a:endParaRPr lang="ru-RU" sz="1700" b="1" dirty="0">
              <a:solidFill>
                <a:srgbClr val="FF0000"/>
              </a:solidFill>
            </a:endParaRPr>
          </a:p>
        </p:txBody>
      </p:sp>
      <p:sp>
        <p:nvSpPr>
          <p:cNvPr id="11" name="Объект 6"/>
          <p:cNvSpPr>
            <a:spLocks noGrp="1"/>
          </p:cNvSpPr>
          <p:nvPr>
            <p:ph sz="quarter" idx="4"/>
          </p:nvPr>
        </p:nvSpPr>
        <p:spPr>
          <a:xfrm>
            <a:off x="2001261" y="2015420"/>
            <a:ext cx="8279783" cy="1240893"/>
          </a:xfrm>
          <a:ln w="31750">
            <a:solidFill>
              <a:srgbClr val="00602B"/>
            </a:solidFill>
          </a:ln>
        </p:spPr>
        <p:txBody>
          <a:bodyPr>
            <a:normAutofit fontScale="92500" lnSpcReduction="20000"/>
          </a:bodyPr>
          <a:lstStyle/>
          <a:p>
            <a:pPr marL="0" indent="0" algn="ctr">
              <a:buNone/>
            </a:pPr>
            <a:endParaRPr lang="ru-RU" sz="800" dirty="0"/>
          </a:p>
          <a:p>
            <a:pPr marL="0" indent="0" algn="ctr">
              <a:buNone/>
            </a:pPr>
            <a:r>
              <a:rPr lang="ru-RU" sz="1800" dirty="0"/>
              <a:t>Общие положения для всех бюджетов бюджетной системы РФ, бюджетных и автономных учреждений на 2025 и 2026 гг. - приказ Минфина России </a:t>
            </a:r>
          </a:p>
          <a:p>
            <a:pPr marL="0" indent="0" algn="ctr">
              <a:buNone/>
            </a:pPr>
            <a:r>
              <a:rPr lang="ru-RU" sz="1800" dirty="0"/>
              <a:t>от</a:t>
            </a:r>
            <a:r>
              <a:rPr lang="ru-RU" sz="1800" b="1" dirty="0"/>
              <a:t> 01.06.2023 № 82н – для 2024 г.  (КВР от 15.04.2024 № 44н </a:t>
            </a:r>
            <a:r>
              <a:rPr lang="ru-RU" sz="1800" b="1" dirty="0">
                <a:solidFill>
                  <a:srgbClr val="FF0000"/>
                </a:solidFill>
              </a:rPr>
              <a:t>– для 2025 г.</a:t>
            </a:r>
            <a:r>
              <a:rPr lang="ru-RU" sz="1800" b="1" dirty="0"/>
              <a:t>)</a:t>
            </a:r>
          </a:p>
          <a:p>
            <a:pPr marL="0" indent="0" algn="ctr">
              <a:buNone/>
            </a:pPr>
            <a:endParaRPr lang="ru-RU" sz="1700" dirty="0"/>
          </a:p>
        </p:txBody>
      </p:sp>
    </p:spTree>
    <p:extLst>
      <p:ext uri="{BB962C8B-B14F-4D97-AF65-F5344CB8AC3E}">
        <p14:creationId xmlns:p14="http://schemas.microsoft.com/office/powerpoint/2010/main" val="330709290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9AAE630-4C03-E7A7-78A2-5068DE2B8D2E}"/>
              </a:ext>
            </a:extLst>
          </p:cNvPr>
          <p:cNvSpPr>
            <a:spLocks noGrp="1"/>
          </p:cNvSpPr>
          <p:nvPr>
            <p:ph type="title"/>
          </p:nvPr>
        </p:nvSpPr>
        <p:spPr/>
        <p:txBody>
          <a:bodyPr/>
          <a:lstStyle/>
          <a:p>
            <a:r>
              <a:rPr lang="ru-RU" dirty="0" err="1"/>
              <a:t>бюджетнАЯ</a:t>
            </a:r>
            <a:r>
              <a:rPr lang="ru-RU" dirty="0"/>
              <a:t> </a:t>
            </a:r>
            <a:r>
              <a:rPr lang="ru-RU" dirty="0" err="1"/>
              <a:t>классификациЯ</a:t>
            </a:r>
            <a:r>
              <a:rPr lang="ru-RU" dirty="0"/>
              <a:t> РФ </a:t>
            </a:r>
          </a:p>
        </p:txBody>
      </p:sp>
      <p:sp>
        <p:nvSpPr>
          <p:cNvPr id="4" name="TextBox 3">
            <a:extLst>
              <a:ext uri="{FF2B5EF4-FFF2-40B4-BE49-F238E27FC236}">
                <a16:creationId xmlns:a16="http://schemas.microsoft.com/office/drawing/2014/main" id="{7B6049A7-9A60-91C8-AED4-0EEF69E20A12}"/>
              </a:ext>
            </a:extLst>
          </p:cNvPr>
          <p:cNvSpPr txBox="1"/>
          <p:nvPr/>
        </p:nvSpPr>
        <p:spPr>
          <a:xfrm>
            <a:off x="1111347" y="551208"/>
            <a:ext cx="10185009" cy="4308872"/>
          </a:xfrm>
          <a:prstGeom prst="rect">
            <a:avLst/>
          </a:prstGeom>
          <a:noFill/>
        </p:spPr>
        <p:txBody>
          <a:bodyPr wrap="square">
            <a:spAutoFit/>
          </a:bodyPr>
          <a:lstStyle/>
          <a:p>
            <a:r>
              <a:rPr lang="ru-RU" sz="20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Актуальные вопросы применения </a:t>
            </a:r>
            <a:r>
              <a:rPr lang="ru-RU" sz="2000" b="1"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бюджетной классификации </a:t>
            </a:r>
            <a:r>
              <a:rPr lang="ru-RU" sz="2000" dirty="0">
                <a:solidFill>
                  <a:schemeClr val="accent1"/>
                </a:solidFill>
                <a:effectLst/>
                <a:latin typeface="Times New Roman" panose="02020603050405020304" pitchFamily="18" charset="0"/>
                <a:ea typeface="Calibri" panose="020F0502020204030204" pitchFamily="34" charset="0"/>
                <a:cs typeface="Times New Roman" panose="02020603050405020304" pitchFamily="18" charset="0"/>
              </a:rPr>
              <a:t>РФ в 2024 году и при планировании ФХД будущих лет;</a:t>
            </a:r>
          </a:p>
          <a:p>
            <a:endParaRPr lang="ru-RU" dirty="0"/>
          </a:p>
          <a:p>
            <a:r>
              <a:rPr lang="ru-RU" dirty="0"/>
              <a:t>- Приказ Минфина России </a:t>
            </a:r>
            <a:r>
              <a:rPr lang="ru-RU" b="1" dirty="0"/>
              <a:t>от 24.05.2022 № 82н </a:t>
            </a:r>
            <a:r>
              <a:rPr lang="ru-RU" dirty="0"/>
              <a:t>(ред. от </a:t>
            </a:r>
            <a:r>
              <a:rPr lang="ru-RU" b="1" dirty="0"/>
              <a:t>15.04.2024)</a:t>
            </a:r>
          </a:p>
          <a:p>
            <a:r>
              <a:rPr lang="ru-RU" dirty="0"/>
              <a:t>"О Порядке формирования и применения </a:t>
            </a:r>
            <a:r>
              <a:rPr lang="ru-RU" dirty="0" smtClean="0"/>
              <a:t>КБК РФ, </a:t>
            </a:r>
            <a:r>
              <a:rPr lang="ru-RU" dirty="0"/>
              <a:t>их структуре и принципах назначения"; ; </a:t>
            </a:r>
            <a:endParaRPr lang="ru-RU" b="1" dirty="0"/>
          </a:p>
          <a:p>
            <a:pPr marL="285750" indent="-285750">
              <a:buFontTx/>
              <a:buChar char="-"/>
            </a:pPr>
            <a:r>
              <a:rPr lang="ru-RU" dirty="0"/>
              <a:t>Изменения, внесенные Приказом Минфина России от </a:t>
            </a:r>
            <a:r>
              <a:rPr lang="ru-RU" b="1" dirty="0"/>
              <a:t>15.04.2024 № 44н</a:t>
            </a:r>
            <a:r>
              <a:rPr lang="ru-RU" dirty="0"/>
              <a:t>, вступили в силу 30.06.2024 и </a:t>
            </a:r>
            <a:r>
              <a:rPr lang="ru-RU" b="1" dirty="0">
                <a:solidFill>
                  <a:srgbClr val="FF0000"/>
                </a:solidFill>
              </a:rPr>
              <a:t>применяются к правоотношениям, возникающим при составлении и исполнении бюджетов бюджетной системы </a:t>
            </a:r>
            <a:r>
              <a:rPr lang="ru-RU" b="1" dirty="0" smtClean="0">
                <a:solidFill>
                  <a:srgbClr val="FF0000"/>
                </a:solidFill>
              </a:rPr>
              <a:t>РФ, </a:t>
            </a:r>
            <a:r>
              <a:rPr lang="ru-RU" b="1" dirty="0">
                <a:solidFill>
                  <a:srgbClr val="FF0000"/>
                </a:solidFill>
              </a:rPr>
              <a:t>начиная с бюджетов на 2025 год </a:t>
            </a:r>
            <a:r>
              <a:rPr lang="ru-RU" dirty="0" smtClean="0"/>
              <a:t>(</a:t>
            </a:r>
            <a:r>
              <a:rPr lang="ru-RU" b="1" dirty="0" smtClean="0"/>
              <a:t>2025 </a:t>
            </a:r>
            <a:r>
              <a:rPr lang="ru-RU" b="1" dirty="0"/>
              <a:t>год и </a:t>
            </a:r>
            <a:r>
              <a:rPr lang="ru-RU" b="1" dirty="0" smtClean="0"/>
              <a:t>2026 - 2027):</a:t>
            </a:r>
            <a:endParaRPr lang="ru-RU" b="1" dirty="0"/>
          </a:p>
          <a:p>
            <a:endParaRPr lang="ru-RU" b="1" dirty="0"/>
          </a:p>
          <a:p>
            <a:pPr marL="285750" indent="-285750">
              <a:buFontTx/>
              <a:buChar char="-"/>
            </a:pPr>
            <a:r>
              <a:rPr lang="ru-RU" b="1" dirty="0">
                <a:solidFill>
                  <a:schemeClr val="accent1"/>
                </a:solidFill>
              </a:rPr>
              <a:t>Минфин скорректировал порядок применения и формирования КБК. </a:t>
            </a:r>
          </a:p>
          <a:p>
            <a:pPr marL="285750" indent="-285750">
              <a:buFontTx/>
              <a:buChar char="-"/>
            </a:pPr>
            <a:r>
              <a:rPr lang="ru-RU" b="1" dirty="0"/>
              <a:t>Новшества надо применять начиная с составления и исполнения бюджетов на 2025 год.</a:t>
            </a:r>
          </a:p>
          <a:p>
            <a:pPr marL="285750" indent="-285750">
              <a:buFontTx/>
              <a:buChar char="-"/>
            </a:pPr>
            <a:r>
              <a:rPr lang="ru-RU" b="1" dirty="0">
                <a:solidFill>
                  <a:schemeClr val="accent1"/>
                </a:solidFill>
              </a:rPr>
              <a:t>КВР для договоров холодного водоснабжения и лизинга </a:t>
            </a:r>
            <a:r>
              <a:rPr lang="ru-RU" b="1" dirty="0"/>
              <a:t>– поправки:</a:t>
            </a:r>
          </a:p>
          <a:p>
            <a:pPr marL="285750" indent="-285750">
              <a:buFontTx/>
              <a:buChar char="-"/>
            </a:pPr>
            <a:r>
              <a:rPr lang="ru-RU" b="1" dirty="0"/>
              <a:t>- оплату договоров холодного водоснабжения, водоотведения, ассенизации надо относить начиная с 2025 г. на </a:t>
            </a:r>
            <a:r>
              <a:rPr lang="ru-RU" b="1" dirty="0">
                <a:solidFill>
                  <a:schemeClr val="accent1"/>
                </a:solidFill>
              </a:rPr>
              <a:t>КВР 247, а не на КВР 244, </a:t>
            </a:r>
            <a:r>
              <a:rPr lang="ru-RU" b="1" dirty="0"/>
              <a:t>как сейчас в 2024 г.;</a:t>
            </a:r>
          </a:p>
          <a:p>
            <a:pPr marL="285750" indent="-285750">
              <a:buFontTx/>
              <a:buChar char="-"/>
            </a:pPr>
            <a:r>
              <a:rPr lang="ru-RU" b="1" dirty="0"/>
              <a:t>- добавили два кода для отражения </a:t>
            </a:r>
            <a:r>
              <a:rPr lang="ru-RU" b="1" dirty="0">
                <a:solidFill>
                  <a:schemeClr val="accent1"/>
                </a:solidFill>
              </a:rPr>
              <a:t>расходов на лизинг: КВР 248 и 416</a:t>
            </a:r>
            <a:r>
              <a:rPr lang="ru-RU" b="1" dirty="0"/>
              <a:t>.</a:t>
            </a:r>
          </a:p>
        </p:txBody>
      </p:sp>
    </p:spTree>
    <p:extLst>
      <p:ext uri="{BB962C8B-B14F-4D97-AF65-F5344CB8AC3E}">
        <p14:creationId xmlns:p14="http://schemas.microsoft.com/office/powerpoint/2010/main" val="439707408"/>
      </p:ext>
    </p:extLst>
  </p:cSld>
  <p:clrMapOvr>
    <a:masterClrMapping/>
  </p:clrMapOvr>
  <p:transition advClick="0"/>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BAD5385-063E-A43D-2B79-A242AA0FC272}"/>
              </a:ext>
            </a:extLst>
          </p:cNvPr>
          <p:cNvSpPr>
            <a:spLocks noGrp="1"/>
          </p:cNvSpPr>
          <p:nvPr>
            <p:ph type="title"/>
          </p:nvPr>
        </p:nvSpPr>
        <p:spPr>
          <a:xfrm>
            <a:off x="2293034" y="328337"/>
            <a:ext cx="8583011" cy="797079"/>
          </a:xfrm>
        </p:spPr>
        <p:txBody>
          <a:bodyPr>
            <a:normAutofit/>
          </a:bodyPr>
          <a:lstStyle/>
          <a:p>
            <a:r>
              <a:rPr lang="ru-RU" dirty="0"/>
              <a:t>оплату договоров холодного водоснабжения, водоотведения, ассенизации надо относить 2025 г. на КВР 247</a:t>
            </a:r>
          </a:p>
        </p:txBody>
      </p:sp>
      <p:sp>
        <p:nvSpPr>
          <p:cNvPr id="4" name="TextBox 3">
            <a:extLst>
              <a:ext uri="{FF2B5EF4-FFF2-40B4-BE49-F238E27FC236}">
                <a16:creationId xmlns:a16="http://schemas.microsoft.com/office/drawing/2014/main" id="{1CE733CE-8298-3550-6F8F-779B87865B71}"/>
              </a:ext>
            </a:extLst>
          </p:cNvPr>
          <p:cNvSpPr txBox="1"/>
          <p:nvPr/>
        </p:nvSpPr>
        <p:spPr>
          <a:xfrm>
            <a:off x="1322969" y="1305341"/>
            <a:ext cx="9889587" cy="4524315"/>
          </a:xfrm>
          <a:prstGeom prst="rect">
            <a:avLst/>
          </a:prstGeom>
          <a:noFill/>
        </p:spPr>
        <p:txBody>
          <a:bodyPr wrap="square">
            <a:spAutoFit/>
          </a:bodyPr>
          <a:lstStyle/>
          <a:p>
            <a:r>
              <a:rPr lang="ru-RU" dirty="0"/>
              <a:t>Пункт 53.2.4.7. </a:t>
            </a:r>
            <a:r>
              <a:rPr lang="ru-RU" b="1" dirty="0"/>
              <a:t>По элементу вида расходов "247 ЗАКУПКА ЭНЕРГЕТИЧЕСКИХ РЕСУРСОВ</a:t>
            </a:r>
            <a:r>
              <a:rPr lang="ru-RU" dirty="0"/>
              <a:t>" отражаются расходы бюджетов бюджетной системы РФ, государственных (муниципальных) бюджетных и автономных учреждений </a:t>
            </a:r>
            <a:r>
              <a:rPr lang="ru-RU" b="1" dirty="0"/>
              <a:t>на оплату:</a:t>
            </a:r>
          </a:p>
          <a:p>
            <a:r>
              <a:rPr lang="ru-RU" dirty="0"/>
              <a:t>счетов, выставленных государственным (муниципальным) органам и учреждениям в рамках договоров поставки энергетических ресурсов (электроэнергии, газа природного и сжиженного (за исключением заправки автотранспорта, работающего на газомоторном топливе, и бытовых газовых баллонов на заправочных станциях, осуществляющих розничную продажу газа), </a:t>
            </a:r>
            <a:r>
              <a:rPr lang="ru-RU" b="1" dirty="0"/>
              <a:t>договоров теплоснабжения, договоров теплоснабжения и поставки горячей воды, договоров горячего водоснабжения</a:t>
            </a:r>
            <a:r>
              <a:rPr lang="ru-RU" dirty="0"/>
              <a:t>, </a:t>
            </a:r>
            <a:r>
              <a:rPr lang="ru-RU" b="1" dirty="0">
                <a:solidFill>
                  <a:srgbClr val="C00000"/>
                </a:solidFill>
              </a:rPr>
              <a:t>договоров ХОЛОДНОГО ВОДОСНАБЖЕНИЯ, ВОДООТВЕДЕНИЯ (с учетом платы за негативное воздействие на работу централизованной системы водоотведения, платы за сброс загрязняющих веществ в составе сточных вод сверх установленных нормативов состава сточных вод, выставленной организацией, осуществляющей водоотведение), АССЕНИЗАЦИИ (вывоза жидких бытовых отходов при отсутствии централизованной системы канализации)</a:t>
            </a:r>
            <a:r>
              <a:rPr lang="ru-RU" dirty="0">
                <a:solidFill>
                  <a:srgbClr val="C00000"/>
                </a:solidFill>
              </a:rPr>
              <a:t>, </a:t>
            </a:r>
            <a:r>
              <a:rPr lang="ru-RU" dirty="0"/>
              <a:t>включая оплату задолженности за указанные потребленные энергетические ресурсы </a:t>
            </a:r>
          </a:p>
          <a:p>
            <a:pPr algn="r"/>
            <a:r>
              <a:rPr lang="ru-RU" dirty="0"/>
              <a:t>(в ред. </a:t>
            </a:r>
            <a:r>
              <a:rPr lang="ru-RU" dirty="0">
                <a:solidFill>
                  <a:srgbClr val="C00000"/>
                </a:solidFill>
              </a:rPr>
              <a:t>Приказа Минфина России от 15.04.2024 № 44н</a:t>
            </a:r>
            <a:r>
              <a:rPr lang="ru-RU" dirty="0"/>
              <a:t>)</a:t>
            </a:r>
          </a:p>
        </p:txBody>
      </p:sp>
    </p:spTree>
    <p:extLst>
      <p:ext uri="{BB962C8B-B14F-4D97-AF65-F5344CB8AC3E}">
        <p14:creationId xmlns:p14="http://schemas.microsoft.com/office/powerpoint/2010/main" val="4223794085"/>
      </p:ext>
    </p:extLst>
  </p:cSld>
  <p:clrMapOvr>
    <a:masterClrMapping/>
  </p:clrMapOvr>
  <p:transition advClick="0"/>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CDD4BEA-DED8-A207-7703-8ECFB9C8F089}"/>
              </a:ext>
            </a:extLst>
          </p:cNvPr>
          <p:cNvSpPr>
            <a:spLocks noGrp="1"/>
          </p:cNvSpPr>
          <p:nvPr>
            <p:ph type="title"/>
          </p:nvPr>
        </p:nvSpPr>
        <p:spPr>
          <a:xfrm>
            <a:off x="1899139" y="469013"/>
            <a:ext cx="9300464" cy="348813"/>
          </a:xfrm>
        </p:spPr>
        <p:txBody>
          <a:bodyPr>
            <a:normAutofit/>
          </a:bodyPr>
          <a:lstStyle/>
          <a:p>
            <a:r>
              <a:rPr lang="ru-RU" dirty="0"/>
              <a:t>добавили два кода КВР для отражения расходов </a:t>
            </a:r>
            <a:r>
              <a:rPr lang="ru-RU" dirty="0">
                <a:solidFill>
                  <a:schemeClr val="accent1"/>
                </a:solidFill>
              </a:rPr>
              <a:t>на лизинг</a:t>
            </a:r>
            <a:r>
              <a:rPr lang="ru-RU" dirty="0"/>
              <a:t>: КВР 248 и 416</a:t>
            </a:r>
          </a:p>
        </p:txBody>
      </p:sp>
      <p:sp>
        <p:nvSpPr>
          <p:cNvPr id="4" name="TextBox 3">
            <a:extLst>
              <a:ext uri="{FF2B5EF4-FFF2-40B4-BE49-F238E27FC236}">
                <a16:creationId xmlns:a16="http://schemas.microsoft.com/office/drawing/2014/main" id="{5CF34D2C-2E7A-9A67-A9B2-03553F1A481D}"/>
              </a:ext>
            </a:extLst>
          </p:cNvPr>
          <p:cNvSpPr txBox="1"/>
          <p:nvPr/>
        </p:nvSpPr>
        <p:spPr>
          <a:xfrm>
            <a:off x="1097279" y="1674674"/>
            <a:ext cx="9551963" cy="1754326"/>
          </a:xfrm>
          <a:prstGeom prst="rect">
            <a:avLst/>
          </a:prstGeom>
          <a:noFill/>
        </p:spPr>
        <p:txBody>
          <a:bodyPr wrap="square">
            <a:spAutoFit/>
          </a:bodyPr>
          <a:lstStyle/>
          <a:p>
            <a:r>
              <a:rPr lang="ru-RU" dirty="0"/>
              <a:t>2.8.1.3. Дополнить подпунктом 53.2.4.8 следующего содержания:</a:t>
            </a:r>
          </a:p>
          <a:p>
            <a:r>
              <a:rPr lang="ru-RU" dirty="0"/>
              <a:t>"53.2.4.8. </a:t>
            </a:r>
            <a:r>
              <a:rPr lang="ru-RU" b="1" dirty="0"/>
              <a:t>По элементу вида расходов "</a:t>
            </a:r>
            <a:r>
              <a:rPr lang="ru-RU" b="1" dirty="0">
                <a:solidFill>
                  <a:schemeClr val="accent1"/>
                </a:solidFill>
              </a:rPr>
              <a:t>248 Лизинговые платежи по договору финансовой аренды (лизинга), не являющиеся бюджетными инвестициями</a:t>
            </a:r>
            <a:r>
              <a:rPr lang="ru-RU" dirty="0"/>
              <a:t>" отражаются расходы бюджетов бюджетной системы Российской Федерации (лизингополучателей) на уплату лизинговых платежей по договору финансовой аренды (лизинга), не являющихся бюджетными инвестициями.".</a:t>
            </a:r>
          </a:p>
        </p:txBody>
      </p:sp>
      <p:sp>
        <p:nvSpPr>
          <p:cNvPr id="6" name="TextBox 5">
            <a:extLst>
              <a:ext uri="{FF2B5EF4-FFF2-40B4-BE49-F238E27FC236}">
                <a16:creationId xmlns:a16="http://schemas.microsoft.com/office/drawing/2014/main" id="{C77D6E6D-0214-D2E8-7152-41B79DEEECEF}"/>
              </a:ext>
            </a:extLst>
          </p:cNvPr>
          <p:cNvSpPr txBox="1"/>
          <p:nvPr/>
        </p:nvSpPr>
        <p:spPr>
          <a:xfrm>
            <a:off x="1097279" y="3687302"/>
            <a:ext cx="9734842" cy="2308324"/>
          </a:xfrm>
          <a:prstGeom prst="rect">
            <a:avLst/>
          </a:prstGeom>
          <a:noFill/>
        </p:spPr>
        <p:txBody>
          <a:bodyPr wrap="square">
            <a:spAutoFit/>
          </a:bodyPr>
          <a:lstStyle/>
          <a:p>
            <a:r>
              <a:rPr lang="ru-RU" dirty="0"/>
              <a:t>"53.4.3.6. </a:t>
            </a:r>
            <a:r>
              <a:rPr lang="ru-RU" b="1" dirty="0"/>
              <a:t>По элементу вида расходов "</a:t>
            </a:r>
            <a:r>
              <a:rPr lang="ru-RU" b="1" dirty="0">
                <a:solidFill>
                  <a:schemeClr val="accent1"/>
                </a:solidFill>
              </a:rPr>
              <a:t>416</a:t>
            </a:r>
            <a:r>
              <a:rPr lang="ru-RU" b="1" dirty="0"/>
              <a:t> </a:t>
            </a:r>
            <a:r>
              <a:rPr lang="ru-RU" b="1" dirty="0">
                <a:solidFill>
                  <a:schemeClr val="accent1"/>
                </a:solidFill>
              </a:rPr>
              <a:t>Бюджетные инвестиции по договору финансовой аренды (лизинга)</a:t>
            </a:r>
            <a:r>
              <a:rPr lang="ru-RU" dirty="0"/>
              <a:t>" отражаются расходы бюджетов бюджетной системы Российской Федерации (лизингополучателей) на уплату лизинговых платежей по договору финансовой аренды (лизинга), предусматривающему по окончании срока действия указанного договора приобретение объекта недвижимого имущества, являющегося предметом лизинга, в собственность лизингополучателя.".</a:t>
            </a:r>
          </a:p>
          <a:p>
            <a:pPr algn="r"/>
            <a:r>
              <a:rPr lang="ru-RU" dirty="0"/>
              <a:t>(в ред. Приказа Минфина России от 15.04.2024 N 44н)</a:t>
            </a:r>
          </a:p>
          <a:p>
            <a:endParaRPr lang="ru-RU" dirty="0"/>
          </a:p>
        </p:txBody>
      </p:sp>
    </p:spTree>
    <p:extLst>
      <p:ext uri="{BB962C8B-B14F-4D97-AF65-F5344CB8AC3E}">
        <p14:creationId xmlns:p14="http://schemas.microsoft.com/office/powerpoint/2010/main" val="242574191"/>
      </p:ext>
    </p:extLst>
  </p:cSld>
  <p:clrMapOvr>
    <a:masterClrMapping/>
  </p:clrMapOvr>
  <p:transition advClick="0"/>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341F117-B612-78BD-D406-ED6325E84690}"/>
              </a:ext>
            </a:extLst>
          </p:cNvPr>
          <p:cNvSpPr>
            <a:spLocks noGrp="1"/>
          </p:cNvSpPr>
          <p:nvPr>
            <p:ph type="title"/>
          </p:nvPr>
        </p:nvSpPr>
        <p:spPr>
          <a:xfrm>
            <a:off x="3643533" y="215745"/>
            <a:ext cx="8428266" cy="348813"/>
          </a:xfrm>
        </p:spPr>
        <p:txBody>
          <a:bodyPr>
            <a:normAutofit fontScale="90000"/>
          </a:bodyPr>
          <a:lstStyle/>
          <a:p>
            <a:pPr algn="l"/>
            <a:r>
              <a:rPr lang="ru-RU" dirty="0"/>
              <a:t>КБК: опубликован приказ с перечнями на 2025 год и плановый период </a:t>
            </a:r>
          </a:p>
        </p:txBody>
      </p:sp>
      <p:sp>
        <p:nvSpPr>
          <p:cNvPr id="4" name="TextBox 3">
            <a:extLst>
              <a:ext uri="{FF2B5EF4-FFF2-40B4-BE49-F238E27FC236}">
                <a16:creationId xmlns:a16="http://schemas.microsoft.com/office/drawing/2014/main" id="{AF0A01DA-CA4E-6ADF-CA48-709E00A0C94B}"/>
              </a:ext>
            </a:extLst>
          </p:cNvPr>
          <p:cNvSpPr txBox="1"/>
          <p:nvPr/>
        </p:nvSpPr>
        <p:spPr>
          <a:xfrm>
            <a:off x="1617784" y="720021"/>
            <a:ext cx="8956432" cy="1200329"/>
          </a:xfrm>
          <a:prstGeom prst="rect">
            <a:avLst/>
          </a:prstGeom>
          <a:noFill/>
        </p:spPr>
        <p:txBody>
          <a:bodyPr wrap="square">
            <a:spAutoFit/>
          </a:bodyPr>
          <a:lstStyle/>
          <a:p>
            <a:r>
              <a:rPr lang="ru-RU" dirty="0"/>
              <a:t>Приказ МФ от </a:t>
            </a:r>
            <a:r>
              <a:rPr lang="ru-RU" b="1" dirty="0">
                <a:solidFill>
                  <a:srgbClr val="FF0000"/>
                </a:solidFill>
              </a:rPr>
              <a:t>10.06.2024 № 85н </a:t>
            </a:r>
            <a:r>
              <a:rPr lang="ru-RU" dirty="0"/>
              <a:t>утверждены коды (перечни кодов) бюджетной классификации Российской Федерации </a:t>
            </a:r>
            <a:r>
              <a:rPr lang="ru-RU" b="1" dirty="0">
                <a:solidFill>
                  <a:srgbClr val="FF0000"/>
                </a:solidFill>
              </a:rPr>
              <a:t>на 2025 год </a:t>
            </a:r>
            <a:r>
              <a:rPr lang="ru-RU" dirty="0"/>
              <a:t>(на </a:t>
            </a:r>
            <a:r>
              <a:rPr lang="ru-RU" dirty="0">
                <a:solidFill>
                  <a:srgbClr val="FF0000"/>
                </a:solidFill>
              </a:rPr>
              <a:t>2025 год и на плановый период 2026 и 2027 годов) </a:t>
            </a:r>
            <a:r>
              <a:rPr lang="ru-RU" dirty="0"/>
              <a:t>(</a:t>
            </a:r>
            <a:r>
              <a:rPr lang="ru-RU" dirty="0" err="1"/>
              <a:t>зарег</a:t>
            </a:r>
            <a:r>
              <a:rPr lang="ru-RU" dirty="0"/>
              <a:t> МЮ 16.07.2024 N 78833. Действует с 28 июля 2024 г. </a:t>
            </a:r>
          </a:p>
          <a:p>
            <a:endParaRPr lang="ru-RU" dirty="0"/>
          </a:p>
        </p:txBody>
      </p:sp>
      <p:sp>
        <p:nvSpPr>
          <p:cNvPr id="6" name="TextBox 5">
            <a:extLst>
              <a:ext uri="{FF2B5EF4-FFF2-40B4-BE49-F238E27FC236}">
                <a16:creationId xmlns:a16="http://schemas.microsoft.com/office/drawing/2014/main" id="{E96C6D2A-0AD3-7A0E-BE6C-1406A9C1F4FD}"/>
              </a:ext>
            </a:extLst>
          </p:cNvPr>
          <p:cNvSpPr txBox="1"/>
          <p:nvPr/>
        </p:nvSpPr>
        <p:spPr>
          <a:xfrm>
            <a:off x="1617784" y="1798814"/>
            <a:ext cx="8721969" cy="4247317"/>
          </a:xfrm>
          <a:prstGeom prst="rect">
            <a:avLst/>
          </a:prstGeom>
          <a:noFill/>
        </p:spPr>
        <p:txBody>
          <a:bodyPr wrap="square">
            <a:spAutoFit/>
          </a:bodyPr>
          <a:lstStyle/>
          <a:p>
            <a:r>
              <a:rPr lang="ru-RU" dirty="0"/>
              <a:t>Для применения </a:t>
            </a:r>
            <a:r>
              <a:rPr lang="ru-RU" b="1" dirty="0"/>
              <a:t>при составлении и исполнении бюджетов </a:t>
            </a:r>
            <a:r>
              <a:rPr lang="ru-RU" dirty="0"/>
              <a:t>начиная </a:t>
            </a:r>
            <a:r>
              <a:rPr lang="ru-RU" b="1" dirty="0"/>
              <a:t>с 2025 года. </a:t>
            </a:r>
          </a:p>
          <a:p>
            <a:endParaRPr lang="ru-RU" dirty="0"/>
          </a:p>
          <a:p>
            <a:r>
              <a:rPr lang="ru-RU" dirty="0" smtClean="0"/>
              <a:t>Его нужно учитывать при подготовке бюджетов на 2025 год и на плановый период 2026 и 2027 годов. </a:t>
            </a:r>
          </a:p>
          <a:p>
            <a:r>
              <a:rPr lang="ru-RU" b="1" dirty="0" smtClean="0"/>
              <a:t>Из </a:t>
            </a:r>
            <a:r>
              <a:rPr lang="ru-RU" b="1" dirty="0"/>
              <a:t>приложений </a:t>
            </a:r>
            <a:r>
              <a:rPr lang="ru-RU" dirty="0" smtClean="0">
                <a:solidFill>
                  <a:srgbClr val="FF0000"/>
                </a:solidFill>
              </a:rPr>
              <a:t>исключили коды целевых статей почти для всех федеральных проектов. </a:t>
            </a:r>
          </a:p>
          <a:p>
            <a:r>
              <a:rPr lang="ru-RU" b="1" dirty="0" smtClean="0"/>
              <a:t>Оставили</a:t>
            </a:r>
            <a:r>
              <a:rPr lang="ru-RU" dirty="0" smtClean="0"/>
              <a:t> лишь </a:t>
            </a:r>
            <a:r>
              <a:rPr lang="ru-RU" b="1" dirty="0" smtClean="0"/>
              <a:t>коды по проектам</a:t>
            </a:r>
            <a:r>
              <a:rPr lang="ru-RU" dirty="0" smtClean="0"/>
              <a:t>, связанных с </a:t>
            </a:r>
            <a:r>
              <a:rPr lang="ru-RU" b="1" dirty="0" smtClean="0">
                <a:solidFill>
                  <a:srgbClr val="FF0000"/>
                </a:solidFill>
              </a:rPr>
              <a:t>развитием беспилотных авиационных систем</a:t>
            </a:r>
            <a:r>
              <a:rPr lang="ru-RU" dirty="0" smtClean="0">
                <a:solidFill>
                  <a:srgbClr val="FF0000"/>
                </a:solidFill>
              </a:rPr>
              <a:t>. </a:t>
            </a:r>
          </a:p>
          <a:p>
            <a:r>
              <a:rPr lang="ru-RU" dirty="0" smtClean="0"/>
              <a:t>Состав </a:t>
            </a:r>
            <a:r>
              <a:rPr lang="ru-RU" dirty="0"/>
              <a:t>остальных приложений с перечнями КБК прежний.</a:t>
            </a:r>
          </a:p>
          <a:p>
            <a:endParaRPr lang="ru-RU" dirty="0"/>
          </a:p>
          <a:p>
            <a:r>
              <a:rPr lang="ru-RU" dirty="0"/>
              <a:t>Приказ содержит </a:t>
            </a:r>
            <a:r>
              <a:rPr lang="ru-RU" b="1" dirty="0"/>
              <a:t>14 приложений</a:t>
            </a:r>
            <a:r>
              <a:rPr lang="ru-RU" dirty="0"/>
              <a:t>, предусматривающих, </a:t>
            </a:r>
            <a:r>
              <a:rPr lang="ru-RU" b="1" dirty="0"/>
              <a:t>коды видов доходов бюджетов; коды главных администраторов доходов</a:t>
            </a:r>
            <a:r>
              <a:rPr lang="ru-RU" dirty="0"/>
              <a:t>; </a:t>
            </a:r>
            <a:r>
              <a:rPr lang="ru-RU" b="1" dirty="0"/>
              <a:t>перечень и коды целевых статей расходов федерального бюджета и бюджетов ГВБФ</a:t>
            </a:r>
            <a:r>
              <a:rPr lang="ru-RU" dirty="0"/>
              <a:t>.</a:t>
            </a:r>
          </a:p>
          <a:p>
            <a:endParaRPr lang="ru-RU" dirty="0"/>
          </a:p>
          <a:p>
            <a:pPr algn="r"/>
            <a:r>
              <a:rPr lang="ru-RU" dirty="0"/>
              <a:t>Приказ Минфина России от 10.06.2024 N 85н</a:t>
            </a:r>
          </a:p>
        </p:txBody>
      </p:sp>
    </p:spTree>
    <p:extLst>
      <p:ext uri="{BB962C8B-B14F-4D97-AF65-F5344CB8AC3E}">
        <p14:creationId xmlns:p14="http://schemas.microsoft.com/office/powerpoint/2010/main" val="3242791420"/>
      </p:ext>
    </p:extLst>
  </p:cSld>
  <p:clrMapOvr>
    <a:masterClrMapping/>
  </p:clrMapOvr>
  <p:transition advClick="0"/>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CB4EBA-8C45-D72C-D70B-6FD54D814015}"/>
              </a:ext>
            </a:extLst>
          </p:cNvPr>
          <p:cNvSpPr>
            <a:spLocks noGrp="1"/>
          </p:cNvSpPr>
          <p:nvPr>
            <p:ph type="title"/>
          </p:nvPr>
        </p:nvSpPr>
        <p:spPr/>
        <p:txBody>
          <a:bodyPr/>
          <a:lstStyle/>
          <a:p>
            <a:pPr algn="l"/>
            <a:r>
              <a:rPr lang="ru-RU" dirty="0"/>
              <a:t>обновленные перечни КБК – 2024: приказ 80н</a:t>
            </a:r>
          </a:p>
        </p:txBody>
      </p:sp>
      <p:sp>
        <p:nvSpPr>
          <p:cNvPr id="4" name="TextBox 3">
            <a:extLst>
              <a:ext uri="{FF2B5EF4-FFF2-40B4-BE49-F238E27FC236}">
                <a16:creationId xmlns:a16="http://schemas.microsoft.com/office/drawing/2014/main" id="{16E4D7FF-8F61-6F0C-0EE8-8B71AB2F2BBD}"/>
              </a:ext>
            </a:extLst>
          </p:cNvPr>
          <p:cNvSpPr txBox="1"/>
          <p:nvPr/>
        </p:nvSpPr>
        <p:spPr>
          <a:xfrm>
            <a:off x="1491176" y="1264932"/>
            <a:ext cx="8088922" cy="4438074"/>
          </a:xfrm>
          <a:prstGeom prst="rect">
            <a:avLst/>
          </a:prstGeom>
          <a:noFill/>
        </p:spPr>
        <p:txBody>
          <a:bodyPr wrap="square">
            <a:spAutoFit/>
          </a:bodyPr>
          <a:lstStyle/>
          <a:p>
            <a:pPr>
              <a:lnSpc>
                <a:spcPct val="107000"/>
              </a:lnSpc>
              <a:spcAft>
                <a:spcPts val="800"/>
              </a:spcAft>
            </a:pP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 20 августа 2024 - обновленные перечни КБК - 2024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Приказ Минфина России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от 5 июля 2024 № 101н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a:t>
            </a:r>
            <a:r>
              <a:rPr lang="ru-RU" sz="1800" dirty="0" err="1">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зарег</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 в Минюсте 08.08.2024)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Внесены изменения в Перечни кодов бюджетной классификации № 80н на 2024 год и на плановый период.</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В частности,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утверждены коды бюджетной классификации для МБТ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на обеспечение выплат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ежемесячного денежного вознаграждения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советникам директоров по воспитанию</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и взаимодействию с детскими общественными объединениями - 2 02 45050 ХХ 0000 150. </a:t>
            </a:r>
          </a:p>
          <a:p>
            <a:pPr>
              <a:lnSpc>
                <a:spcPct val="107000"/>
              </a:lnSpc>
              <a:spcAft>
                <a:spcPts val="800"/>
              </a:spcAft>
            </a:pPr>
            <a:r>
              <a:rPr lang="ru-RU" b="1" dirty="0">
                <a:solidFill>
                  <a:srgbClr val="464C55"/>
                </a:solidFill>
                <a:latin typeface="Times New Roman" panose="02020603050405020304" pitchFamily="18" charset="0"/>
                <a:ea typeface="Times New Roman" panose="02020603050405020304" pitchFamily="18" charset="0"/>
                <a:cs typeface="Times New Roman" panose="02020603050405020304" pitchFamily="18" charset="0"/>
              </a:rPr>
              <a:t>Т.к.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с 1 сентября 2024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года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советники директоров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в школах и колледжах станут получать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ежемесячную надбавку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в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размере 5 тыс. рублей </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за счет </a:t>
            </a:r>
            <a:r>
              <a:rPr lang="ru-RU" sz="1800" b="1"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средств федерального бюджета</a:t>
            </a: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00"/>
              </a:spcAft>
            </a:pPr>
            <a:r>
              <a:rPr lang="ru-RU" sz="18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Кроме того, в Перечнях закрепили направления расходов и целевые статьи для отражения предоставления </a:t>
            </a:r>
            <a:r>
              <a:rPr lang="ru-RU" sz="1800" dirty="0">
                <a:solidFill>
                  <a:srgbClr val="464C55"/>
                </a:solidFill>
                <a:latin typeface="Times New Roman" panose="02020603050405020304" pitchFamily="18" charset="0"/>
                <a:ea typeface="Times New Roman" panose="02020603050405020304" pitchFamily="18" charset="0"/>
                <a:cs typeface="Times New Roman" panose="02020603050405020304" pitchFamily="18" charset="0"/>
              </a:rPr>
              <a:t>отдельных </a:t>
            </a:r>
            <a:r>
              <a:rPr lang="ru-RU"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субсидий</a:t>
            </a:r>
            <a:r>
              <a:rPr lang="ru-RU" sz="1200" dirty="0">
                <a:solidFill>
                  <a:srgbClr val="464C55"/>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0720178"/>
      </p:ext>
    </p:extLst>
  </p:cSld>
  <p:clrMapOvr>
    <a:masterClrMapping/>
  </p:clrMapOvr>
  <p:transition advClick="0"/>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922041-7AA7-50E4-E203-CED2E03FA609}"/>
              </a:ext>
            </a:extLst>
          </p:cNvPr>
          <p:cNvSpPr>
            <a:spLocks noGrp="1"/>
          </p:cNvSpPr>
          <p:nvPr>
            <p:ph type="title"/>
          </p:nvPr>
        </p:nvSpPr>
        <p:spPr/>
        <p:txBody>
          <a:bodyPr/>
          <a:lstStyle/>
          <a:p>
            <a:pPr algn="l"/>
            <a:r>
              <a:rPr lang="ru-RU" dirty="0"/>
              <a:t>обновленные перечни КБК – 2024: приказ 80н</a:t>
            </a:r>
          </a:p>
        </p:txBody>
      </p:sp>
      <p:graphicFrame>
        <p:nvGraphicFramePr>
          <p:cNvPr id="3" name="Таблица 2">
            <a:extLst>
              <a:ext uri="{FF2B5EF4-FFF2-40B4-BE49-F238E27FC236}">
                <a16:creationId xmlns:a16="http://schemas.microsoft.com/office/drawing/2014/main" id="{F06652E1-B5DE-C345-0C4F-44BAB5A88632}"/>
              </a:ext>
            </a:extLst>
          </p:cNvPr>
          <p:cNvGraphicFramePr>
            <a:graphicFrameLocks noGrp="1"/>
          </p:cNvGraphicFramePr>
          <p:nvPr/>
        </p:nvGraphicFramePr>
        <p:xfrm>
          <a:off x="1153550" y="1491176"/>
          <a:ext cx="9819250" cy="4466142"/>
        </p:xfrm>
        <a:graphic>
          <a:graphicData uri="http://schemas.openxmlformats.org/drawingml/2006/table">
            <a:tbl>
              <a:tblPr firstRow="1" firstCol="1" bandRow="1">
                <a:tableStyleId>{5C22544A-7EE6-4342-B048-85BDC9FD1C3A}</a:tableStyleId>
              </a:tblPr>
              <a:tblGrid>
                <a:gridCol w="2423402">
                  <a:extLst>
                    <a:ext uri="{9D8B030D-6E8A-4147-A177-3AD203B41FA5}">
                      <a16:colId xmlns:a16="http://schemas.microsoft.com/office/drawing/2014/main" val="1410541163"/>
                    </a:ext>
                  </a:extLst>
                </a:gridCol>
                <a:gridCol w="7395848">
                  <a:extLst>
                    <a:ext uri="{9D8B030D-6E8A-4147-A177-3AD203B41FA5}">
                      <a16:colId xmlns:a16="http://schemas.microsoft.com/office/drawing/2014/main" val="1829411139"/>
                    </a:ext>
                  </a:extLst>
                </a:gridCol>
              </a:tblGrid>
              <a:tr h="0">
                <a:tc>
                  <a:txBody>
                    <a:bodyPr/>
                    <a:lstStyle/>
                    <a:p>
                      <a:pPr marL="47625" marR="47625" algn="ctr">
                        <a:lnSpc>
                          <a:spcPct val="100000"/>
                        </a:lnSpc>
                        <a:spcBef>
                          <a:spcPts val="375"/>
                        </a:spcBef>
                        <a:spcAft>
                          <a:spcPts val="375"/>
                        </a:spcAft>
                      </a:pPr>
                      <a:r>
                        <a:rPr lang="ru-RU" sz="2400" dirty="0">
                          <a:effectLst/>
                        </a:rPr>
                        <a:t>Код ЦСР</a:t>
                      </a:r>
                      <a:endParaRPr lang="ru-RU" sz="24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gn="ctr">
                        <a:lnSpc>
                          <a:spcPct val="100000"/>
                        </a:lnSpc>
                        <a:spcBef>
                          <a:spcPts val="375"/>
                        </a:spcBef>
                        <a:spcAft>
                          <a:spcPts val="375"/>
                        </a:spcAft>
                      </a:pPr>
                      <a:endParaRPr lang="ru-RU" sz="2400" dirty="0">
                        <a:effectLst/>
                      </a:endParaRPr>
                    </a:p>
                    <a:p>
                      <a:pPr marL="47625" marR="47625" algn="ctr">
                        <a:lnSpc>
                          <a:spcPct val="100000"/>
                        </a:lnSpc>
                        <a:spcBef>
                          <a:spcPts val="375"/>
                        </a:spcBef>
                        <a:spcAft>
                          <a:spcPts val="375"/>
                        </a:spcAft>
                      </a:pPr>
                      <a:r>
                        <a:rPr lang="ru-RU" sz="2400" dirty="0">
                          <a:effectLst/>
                        </a:rPr>
                        <a:t>Цель предоставления субсидии</a:t>
                      </a:r>
                    </a:p>
                  </a:txBody>
                  <a:tcPr marL="0" marR="0" marT="0" marB="0" anchor="ctr"/>
                </a:tc>
                <a:extLst>
                  <a:ext uri="{0D108BD9-81ED-4DB2-BD59-A6C34878D82A}">
                    <a16:rowId xmlns:a16="http://schemas.microsoft.com/office/drawing/2014/main" val="2379356764"/>
                  </a:ext>
                </a:extLst>
              </a:tr>
              <a:tr h="787303">
                <a:tc>
                  <a:txBody>
                    <a:bodyPr/>
                    <a:lstStyle/>
                    <a:p>
                      <a:pPr marL="47625" marR="47625" algn="ctr">
                        <a:lnSpc>
                          <a:spcPct val="107000"/>
                        </a:lnSpc>
                        <a:spcBef>
                          <a:spcPts val="375"/>
                        </a:spcBef>
                        <a:spcAft>
                          <a:spcPts val="375"/>
                        </a:spcAft>
                      </a:pPr>
                      <a:r>
                        <a:rPr lang="ru-RU" sz="2000">
                          <a:effectLst/>
                        </a:rPr>
                        <a:t>02 2 01 5492F</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Создание дополнительных мест для детей в возрасте от 3 до 7 лет в дошкольных образовательных организациях</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1706996"/>
                  </a:ext>
                </a:extLst>
              </a:tr>
              <a:tr h="253395">
                <a:tc>
                  <a:txBody>
                    <a:bodyPr/>
                    <a:lstStyle/>
                    <a:p>
                      <a:pPr marL="47625" marR="47625" algn="ctr">
                        <a:lnSpc>
                          <a:spcPct val="107000"/>
                        </a:lnSpc>
                        <a:spcBef>
                          <a:spcPts val="375"/>
                        </a:spcBef>
                        <a:spcAft>
                          <a:spcPts val="375"/>
                        </a:spcAft>
                      </a:pPr>
                      <a:r>
                        <a:rPr lang="ru-RU" sz="2000">
                          <a:effectLst/>
                        </a:rPr>
                        <a:t>02 2 01 5750F</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Модернизация школьных систем образования</a:t>
                      </a:r>
                    </a:p>
                    <a:p>
                      <a:pPr marL="47625" marR="47625">
                        <a:lnSpc>
                          <a:spcPct val="107000"/>
                        </a:lnSpc>
                        <a:spcBef>
                          <a:spcPts val="375"/>
                        </a:spcBef>
                        <a:spcAft>
                          <a:spcPts val="375"/>
                        </a:spcAft>
                      </a:pP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856801261"/>
                  </a:ext>
                </a:extLst>
              </a:tr>
              <a:tr h="787303">
                <a:tc>
                  <a:txBody>
                    <a:bodyPr/>
                    <a:lstStyle/>
                    <a:p>
                      <a:pPr marL="47625" marR="47625" algn="ctr">
                        <a:lnSpc>
                          <a:spcPct val="107000"/>
                        </a:lnSpc>
                        <a:spcBef>
                          <a:spcPts val="375"/>
                        </a:spcBef>
                        <a:spcAft>
                          <a:spcPts val="375"/>
                        </a:spcAft>
                      </a:pPr>
                      <a:r>
                        <a:rPr lang="ru-RU" sz="2000">
                          <a:effectLst/>
                        </a:rPr>
                        <a:t>11 2 02 5110F</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Создание и модернизация инфраструктуры в сфере культуры региональной / муниципальной собственности</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3092991003"/>
                  </a:ext>
                </a:extLst>
              </a:tr>
              <a:tr h="253395">
                <a:tc>
                  <a:txBody>
                    <a:bodyPr/>
                    <a:lstStyle/>
                    <a:p>
                      <a:pPr marL="47625" marR="47625" algn="ctr">
                        <a:lnSpc>
                          <a:spcPct val="107000"/>
                        </a:lnSpc>
                        <a:spcBef>
                          <a:spcPts val="375"/>
                        </a:spcBef>
                        <a:spcAft>
                          <a:spcPts val="375"/>
                        </a:spcAft>
                      </a:pPr>
                      <a:r>
                        <a:rPr lang="ru-RU" sz="2000">
                          <a:effectLst/>
                        </a:rPr>
                        <a:t>11 2 A1 5455F</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Реновация учреждений культуры</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483723147"/>
                  </a:ext>
                </a:extLst>
              </a:tr>
              <a:tr h="253395">
                <a:tc>
                  <a:txBody>
                    <a:bodyPr/>
                    <a:lstStyle/>
                    <a:p>
                      <a:pPr marL="47625" marR="47625" algn="ctr">
                        <a:lnSpc>
                          <a:spcPct val="107000"/>
                        </a:lnSpc>
                        <a:spcBef>
                          <a:spcPts val="375"/>
                        </a:spcBef>
                        <a:spcAft>
                          <a:spcPts val="375"/>
                        </a:spcAft>
                      </a:pPr>
                      <a:r>
                        <a:rPr lang="ru-RU" sz="2000">
                          <a:effectLst/>
                        </a:rPr>
                        <a:t>11 2 A1 5456F</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Модернизация ТЮЗов и театров кукол</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935843902"/>
                  </a:ext>
                </a:extLst>
              </a:tr>
              <a:tr h="519757">
                <a:tc>
                  <a:txBody>
                    <a:bodyPr/>
                    <a:lstStyle/>
                    <a:p>
                      <a:pPr marL="47625" marR="47625" algn="ctr">
                        <a:lnSpc>
                          <a:spcPct val="107000"/>
                        </a:lnSpc>
                        <a:spcBef>
                          <a:spcPts val="375"/>
                        </a:spcBef>
                        <a:spcAft>
                          <a:spcPts val="375"/>
                        </a:spcAft>
                      </a:pPr>
                      <a:r>
                        <a:rPr lang="ru-RU" sz="2000">
                          <a:effectLst/>
                        </a:rPr>
                        <a:t>16 3 05 00000</a:t>
                      </a:r>
                      <a:endParaRPr lang="ru-RU" sz="20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nchor="ctr"/>
                </a:tc>
                <a:tc>
                  <a:txBody>
                    <a:bodyPr/>
                    <a:lstStyle/>
                    <a:p>
                      <a:pPr marL="47625" marR="47625">
                        <a:lnSpc>
                          <a:spcPct val="107000"/>
                        </a:lnSpc>
                        <a:spcBef>
                          <a:spcPts val="375"/>
                        </a:spcBef>
                        <a:spcAft>
                          <a:spcPts val="375"/>
                        </a:spcAft>
                      </a:pPr>
                      <a:r>
                        <a:rPr lang="ru-RU" sz="2000" dirty="0">
                          <a:effectLst/>
                        </a:rPr>
                        <a:t>Обеспечение централизованного информационного взаимодействия государственных учреждений</a:t>
                      </a:r>
                      <a:endParaRPr lang="ru-RU"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326997141"/>
                  </a:ext>
                </a:extLst>
              </a:tr>
            </a:tbl>
          </a:graphicData>
        </a:graphic>
      </p:graphicFrame>
      <p:sp>
        <p:nvSpPr>
          <p:cNvPr id="5" name="TextBox 4">
            <a:extLst>
              <a:ext uri="{FF2B5EF4-FFF2-40B4-BE49-F238E27FC236}">
                <a16:creationId xmlns:a16="http://schemas.microsoft.com/office/drawing/2014/main" id="{B9A1AEDC-1308-4DD0-9D0D-5673815C61D1}"/>
              </a:ext>
            </a:extLst>
          </p:cNvPr>
          <p:cNvSpPr txBox="1"/>
          <p:nvPr/>
        </p:nvSpPr>
        <p:spPr>
          <a:xfrm>
            <a:off x="1294226" y="666416"/>
            <a:ext cx="8553157" cy="707886"/>
          </a:xfrm>
          <a:prstGeom prst="rect">
            <a:avLst/>
          </a:prstGeom>
          <a:noFill/>
        </p:spPr>
        <p:txBody>
          <a:bodyPr wrap="square">
            <a:spAutoFit/>
          </a:bodyPr>
          <a:lstStyle/>
          <a:p>
            <a:r>
              <a:rPr lang="ru-RU" b="1" dirty="0">
                <a:solidFill>
                  <a:srgbClr val="464C55"/>
                </a:solidFill>
                <a:latin typeface="Times New Roman" panose="02020603050405020304" pitchFamily="18" charset="0"/>
                <a:ea typeface="Times New Roman" panose="02020603050405020304" pitchFamily="18" charset="0"/>
              </a:rPr>
              <a:t>В</a:t>
            </a:r>
            <a:r>
              <a:rPr lang="ru-RU" sz="1800" b="1" dirty="0">
                <a:solidFill>
                  <a:srgbClr val="464C55"/>
                </a:solidFill>
                <a:effectLst/>
                <a:latin typeface="Times New Roman" panose="02020603050405020304" pitchFamily="18" charset="0"/>
                <a:ea typeface="Times New Roman" panose="02020603050405020304" pitchFamily="18" charset="0"/>
              </a:rPr>
              <a:t> </a:t>
            </a:r>
            <a:r>
              <a:rPr lang="ru-RU" sz="2000" b="1" dirty="0">
                <a:solidFill>
                  <a:srgbClr val="464C55"/>
                </a:solidFill>
                <a:effectLst/>
                <a:latin typeface="Times New Roman" panose="02020603050405020304" pitchFamily="18" charset="0"/>
                <a:ea typeface="Times New Roman" panose="02020603050405020304" pitchFamily="18" charset="0"/>
              </a:rPr>
              <a:t>Перечнях</a:t>
            </a:r>
            <a:r>
              <a:rPr lang="ru-RU" sz="2000" dirty="0">
                <a:solidFill>
                  <a:srgbClr val="464C55"/>
                </a:solidFill>
                <a:effectLst/>
                <a:latin typeface="Times New Roman" panose="02020603050405020304" pitchFamily="18" charset="0"/>
                <a:ea typeface="Times New Roman" panose="02020603050405020304" pitchFamily="18" charset="0"/>
              </a:rPr>
              <a:t> закрепили направления расходов и целевые статьи для отражения предоставления следующих субсидий:</a:t>
            </a:r>
            <a:endParaRPr lang="ru-RU" sz="2000" dirty="0"/>
          </a:p>
        </p:txBody>
      </p:sp>
    </p:spTree>
    <p:extLst>
      <p:ext uri="{BB962C8B-B14F-4D97-AF65-F5344CB8AC3E}">
        <p14:creationId xmlns:p14="http://schemas.microsoft.com/office/powerpoint/2010/main" val="2612793788"/>
      </p:ext>
    </p:extLst>
  </p:cSld>
  <p:clrMapOvr>
    <a:masterClrMapping/>
  </p:clrMapOvr>
  <p:transition advClick="0"/>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99709" y="46983"/>
            <a:ext cx="7458022" cy="348813"/>
          </a:xfrm>
        </p:spPr>
        <p:txBody>
          <a:bodyPr>
            <a:normAutofit/>
          </a:bodyPr>
          <a:lstStyle/>
          <a:p>
            <a:r>
              <a:rPr lang="ru-RU" dirty="0">
                <a:solidFill>
                  <a:schemeClr val="tx1">
                    <a:lumMod val="50000"/>
                    <a:lumOff val="50000"/>
                  </a:schemeClr>
                </a:solidFill>
              </a:rPr>
              <a:t>Термины и их </a:t>
            </a:r>
            <a:r>
              <a:rPr lang="ru-RU" dirty="0" smtClean="0">
                <a:solidFill>
                  <a:schemeClr val="tx1">
                    <a:lumMod val="50000"/>
                    <a:lumOff val="50000"/>
                  </a:schemeClr>
                </a:solidFill>
              </a:rPr>
              <a:t>определения</a:t>
            </a:r>
            <a:r>
              <a:rPr lang="ru-RU" dirty="0" smtClean="0">
                <a:solidFill>
                  <a:srgbClr val="FF0000"/>
                </a:solidFill>
              </a:rPr>
              <a:t>: </a:t>
            </a:r>
            <a:r>
              <a:rPr lang="ru-RU" dirty="0" smtClean="0"/>
              <a:t>Признак </a:t>
            </a:r>
            <a:r>
              <a:rPr lang="ru-RU" dirty="0">
                <a:solidFill>
                  <a:srgbClr val="FF0000"/>
                </a:solidFill>
              </a:rPr>
              <a:t>активного</a:t>
            </a:r>
            <a:r>
              <a:rPr lang="ru-RU" dirty="0"/>
              <a:t> </a:t>
            </a:r>
            <a:r>
              <a:rPr lang="ru-RU" dirty="0">
                <a:solidFill>
                  <a:srgbClr val="FF0000"/>
                </a:solidFill>
              </a:rPr>
              <a:t>счета </a:t>
            </a:r>
          </a:p>
        </p:txBody>
      </p:sp>
      <p:sp>
        <p:nvSpPr>
          <p:cNvPr id="3" name="Прямоугольник 2"/>
          <p:cNvSpPr/>
          <p:nvPr/>
        </p:nvSpPr>
        <p:spPr>
          <a:xfrm>
            <a:off x="1205345" y="1277772"/>
            <a:ext cx="8866909" cy="4247317"/>
          </a:xfrm>
          <a:prstGeom prst="rect">
            <a:avLst/>
          </a:prstGeom>
        </p:spPr>
        <p:txBody>
          <a:bodyPr wrap="square">
            <a:spAutoFit/>
          </a:bodyPr>
          <a:lstStyle/>
          <a:p>
            <a:r>
              <a:rPr lang="ru-RU" b="1" dirty="0">
                <a:solidFill>
                  <a:srgbClr val="FF0000"/>
                </a:solidFill>
              </a:rPr>
              <a:t>Признак активного счета плана счетов </a:t>
            </a:r>
            <a:r>
              <a:rPr lang="ru-RU" dirty="0"/>
              <a:t>– признак счета, отраженный в </a:t>
            </a:r>
            <a:r>
              <a:rPr lang="ru-RU" dirty="0" smtClean="0"/>
              <a:t>ЕПС, </a:t>
            </a:r>
            <a:r>
              <a:rPr lang="ru-RU" dirty="0"/>
              <a:t>указывающий на </a:t>
            </a:r>
            <a:r>
              <a:rPr lang="ru-RU" b="1" dirty="0" smtClean="0"/>
              <a:t>НЕДОПУСТИМОСТЬ</a:t>
            </a:r>
            <a:r>
              <a:rPr lang="ru-RU" dirty="0" smtClean="0"/>
              <a:t> </a:t>
            </a:r>
            <a:r>
              <a:rPr lang="ru-RU" dirty="0"/>
              <a:t>формирования </a:t>
            </a:r>
            <a:r>
              <a:rPr lang="ru-RU" b="1" dirty="0" smtClean="0"/>
              <a:t>КРЕДИТОВОГО ОСТАТКА </a:t>
            </a:r>
            <a:r>
              <a:rPr lang="ru-RU" dirty="0" smtClean="0"/>
              <a:t>по </a:t>
            </a:r>
            <a:r>
              <a:rPr lang="ru-RU" dirty="0"/>
              <a:t>итогам отражения любой бухгалтерской записи по данному счету. </a:t>
            </a:r>
            <a:endParaRPr lang="ru-RU" dirty="0" smtClean="0"/>
          </a:p>
          <a:p>
            <a:endParaRPr lang="ru-RU" dirty="0" smtClean="0"/>
          </a:p>
          <a:p>
            <a:r>
              <a:rPr lang="ru-RU" dirty="0" smtClean="0"/>
              <a:t>Формирование </a:t>
            </a:r>
            <a:r>
              <a:rPr lang="ru-RU" dirty="0"/>
              <a:t>по итогам бухгалтерской записи на счетах, имеющий согласно </a:t>
            </a:r>
            <a:r>
              <a:rPr lang="ru-RU" dirty="0" smtClean="0"/>
              <a:t>ЕПС признак </a:t>
            </a:r>
            <a:r>
              <a:rPr lang="ru-RU" dirty="0"/>
              <a:t>активного счета плана счетов (далее </a:t>
            </a:r>
            <a:r>
              <a:rPr lang="ru-RU" dirty="0" smtClean="0"/>
              <a:t>– </a:t>
            </a:r>
            <a:r>
              <a:rPr lang="ru-RU" b="1" dirty="0" smtClean="0">
                <a:solidFill>
                  <a:srgbClr val="FF0000"/>
                </a:solidFill>
              </a:rPr>
              <a:t>АКТИВНЫЙ счет</a:t>
            </a:r>
            <a:r>
              <a:rPr lang="ru-RU" dirty="0"/>
              <a:t>), </a:t>
            </a:r>
            <a:r>
              <a:rPr lang="ru-RU" b="1" dirty="0" smtClean="0"/>
              <a:t>КРЕДИТОВОГО остатка </a:t>
            </a:r>
            <a:r>
              <a:rPr lang="ru-RU" dirty="0"/>
              <a:t>указывает </a:t>
            </a:r>
            <a:r>
              <a:rPr lang="ru-RU" b="1" dirty="0"/>
              <a:t>на </a:t>
            </a:r>
            <a:r>
              <a:rPr lang="ru-RU" b="1" dirty="0" smtClean="0"/>
              <a:t>НАЛИЧИЕ ОШИБКИ </a:t>
            </a:r>
            <a:r>
              <a:rPr lang="ru-RU" dirty="0" smtClean="0"/>
              <a:t>бухгалтерского </a:t>
            </a:r>
            <a:r>
              <a:rPr lang="ru-RU" dirty="0"/>
              <a:t>учета, связанной </a:t>
            </a:r>
            <a:r>
              <a:rPr lang="ru-RU" b="1" dirty="0"/>
              <a:t>с </a:t>
            </a:r>
            <a:endParaRPr lang="ru-RU" b="1" dirty="0" smtClean="0"/>
          </a:p>
          <a:p>
            <a:pPr marL="285750" indent="-285750">
              <a:buFont typeface="Arial" panose="020B0604020202020204" pitchFamily="34" charset="0"/>
              <a:buChar char="•"/>
            </a:pPr>
            <a:r>
              <a:rPr lang="ru-RU" b="1" dirty="0" err="1" smtClean="0"/>
              <a:t>неотражением</a:t>
            </a:r>
            <a:r>
              <a:rPr lang="ru-RU" b="1" dirty="0" smtClean="0"/>
              <a:t> </a:t>
            </a:r>
            <a:r>
              <a:rPr lang="ru-RU" b="1" dirty="0"/>
              <a:t>и (или) несвоевременным отражением</a:t>
            </a:r>
            <a:r>
              <a:rPr lang="ru-RU" dirty="0"/>
              <a:t> первичного учетного документа, подтверждающего увеличение (поступление) актива </a:t>
            </a:r>
            <a:endParaRPr lang="ru-RU" dirty="0" smtClean="0"/>
          </a:p>
          <a:p>
            <a:pPr marL="285750" indent="-285750">
              <a:buFont typeface="Arial" panose="020B0604020202020204" pitchFamily="34" charset="0"/>
              <a:buChar char="•"/>
            </a:pPr>
            <a:r>
              <a:rPr lang="ru-RU" dirty="0" smtClean="0"/>
              <a:t>либо </a:t>
            </a:r>
            <a:r>
              <a:rPr lang="ru-RU" dirty="0"/>
              <a:t>с </a:t>
            </a:r>
            <a:r>
              <a:rPr lang="ru-RU" b="1" dirty="0"/>
              <a:t>искажением</a:t>
            </a:r>
            <a:r>
              <a:rPr lang="ru-RU" dirty="0"/>
              <a:t> бухгалтерского учета, допущенного </a:t>
            </a:r>
            <a:endParaRPr lang="ru-RU" dirty="0" smtClean="0"/>
          </a:p>
          <a:p>
            <a:pPr marL="742950" lvl="1" indent="-285750">
              <a:buFont typeface="Arial" panose="020B0604020202020204" pitchFamily="34" charset="0"/>
              <a:buChar char="•"/>
            </a:pPr>
            <a:r>
              <a:rPr lang="ru-RU" b="1" dirty="0" smtClean="0"/>
              <a:t>в </a:t>
            </a:r>
            <a:r>
              <a:rPr lang="ru-RU" b="1" dirty="0"/>
              <a:t>результате несоответствия составленных ответственными лицами первичных учетных документов свершившимся фактам </a:t>
            </a:r>
            <a:r>
              <a:rPr lang="ru-RU" dirty="0"/>
              <a:t>хозяйственной жизни </a:t>
            </a:r>
            <a:endParaRPr lang="ru-RU" dirty="0" smtClean="0"/>
          </a:p>
          <a:p>
            <a:pPr marL="742950" lvl="1" indent="-285750">
              <a:buFont typeface="Arial" panose="020B0604020202020204" pitchFamily="34" charset="0"/>
              <a:buChar char="•"/>
            </a:pPr>
            <a:r>
              <a:rPr lang="ru-RU" b="1" dirty="0" smtClean="0"/>
              <a:t>и </a:t>
            </a:r>
            <a:r>
              <a:rPr lang="ru-RU" b="1" dirty="0"/>
              <a:t>(или) </a:t>
            </a:r>
            <a:r>
              <a:rPr lang="ru-RU" b="1" dirty="0" err="1"/>
              <a:t>непередачи</a:t>
            </a:r>
            <a:r>
              <a:rPr lang="ru-RU" b="1" dirty="0"/>
              <a:t>, либо несвоевременной передачи </a:t>
            </a:r>
            <a:r>
              <a:rPr lang="ru-RU" dirty="0"/>
              <a:t>первичных учетных документов для регистрации содержащихся в них данных </a:t>
            </a:r>
            <a:r>
              <a:rPr lang="ru-RU" b="1" dirty="0"/>
              <a:t>в регистрах </a:t>
            </a:r>
            <a:r>
              <a:rPr lang="ru-RU" dirty="0"/>
              <a:t>бухгалтерского учета</a:t>
            </a:r>
          </a:p>
        </p:txBody>
      </p:sp>
    </p:spTree>
    <p:extLst>
      <p:ext uri="{BB962C8B-B14F-4D97-AF65-F5344CB8AC3E}">
        <p14:creationId xmlns:p14="http://schemas.microsoft.com/office/powerpoint/2010/main" val="3770897390"/>
      </p:ext>
    </p:extLst>
  </p:cSld>
  <p:clrMapOvr>
    <a:masterClrMapping/>
  </p:clrMapOvr>
  <p:transition advClick="0"/>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Измененные правила применения КОСГУ</a:t>
            </a:r>
            <a:r>
              <a:rPr lang="ru-RU" sz="1400" dirty="0">
                <a:latin typeface="Calibri" panose="020F0502020204030204" pitchFamily="34" charset="0"/>
                <a:ea typeface="Calibri" panose="020F0502020204030204" pitchFamily="34" charset="0"/>
                <a:cs typeface="Times New Roman" panose="02020603050405020304" pitchFamily="18" charset="0"/>
              </a:rPr>
              <a:t/>
            </a:r>
            <a:br>
              <a:rPr lang="ru-RU" sz="1400" dirty="0">
                <a:latin typeface="Calibri" panose="020F0502020204030204" pitchFamily="34" charset="0"/>
                <a:ea typeface="Calibri" panose="020F0502020204030204" pitchFamily="34" charset="0"/>
                <a:cs typeface="Times New Roman" panose="02020603050405020304" pitchFamily="18" charset="0"/>
              </a:rPr>
            </a:br>
            <a:endParaRPr lang="ru-RU" dirty="0"/>
          </a:p>
        </p:txBody>
      </p:sp>
      <p:sp>
        <p:nvSpPr>
          <p:cNvPr id="3" name="Прямоугольник 2"/>
          <p:cNvSpPr/>
          <p:nvPr/>
        </p:nvSpPr>
        <p:spPr>
          <a:xfrm>
            <a:off x="1025235" y="1673675"/>
            <a:ext cx="9296401" cy="3659463"/>
          </a:xfrm>
          <a:prstGeom prst="rect">
            <a:avLst/>
          </a:prstGeom>
        </p:spPr>
        <p:txBody>
          <a:bodyPr wrap="square">
            <a:spAutoFit/>
          </a:bodyPr>
          <a:lstStyle/>
          <a:p>
            <a:pPr algn="just">
              <a:lnSpc>
                <a:spcPct val="107000"/>
              </a:lnSpc>
              <a:spcAft>
                <a:spcPts val="0"/>
              </a:spcAft>
            </a:pP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Измененные правила применения </a:t>
            </a:r>
            <a:r>
              <a:rPr lang="ru-RU" sz="2000" b="1" dirty="0" smtClean="0">
                <a:solidFill>
                  <a:srgbClr val="C00000"/>
                </a:solidFill>
                <a:latin typeface="Times New Roman" panose="02020603050405020304" pitchFamily="18" charset="0"/>
                <a:ea typeface="Calibri" panose="020F0502020204030204" pitchFamily="34" charset="0"/>
                <a:cs typeface="Times New Roman" panose="02020603050405020304" pitchFamily="18" charset="0"/>
              </a:rPr>
              <a:t>КОСГУ с </a:t>
            </a:r>
            <a:r>
              <a:rPr lang="ru-RU" sz="20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rPr>
              <a:t>1 января 2025 года </a:t>
            </a:r>
            <a:endParaRPr lang="ru-RU" sz="2000" dirty="0">
              <a:solidFill>
                <a:srgbClr val="C00000"/>
              </a:solidFill>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ru-RU" sz="20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endParaRPr lang="ru-RU" sz="2000" dirty="0">
              <a:latin typeface="Calibri" panose="020F0502020204030204" pitchFamily="34" charset="0"/>
              <a:ea typeface="Calibri" panose="020F0502020204030204" pitchFamily="34" charset="0"/>
              <a:cs typeface="Times New Roman" panose="02020603050405020304" pitchFamily="18" charset="0"/>
            </a:endParaRPr>
          </a:p>
          <a:p>
            <a:r>
              <a:rPr lang="ru-RU" dirty="0">
                <a:solidFill>
                  <a:srgbClr val="000000"/>
                </a:solidFill>
                <a:latin typeface="Times New Roman" panose="02020603050405020304" pitchFamily="18" charset="0"/>
                <a:ea typeface="Calibri" panose="020F0502020204030204" pitchFamily="34" charset="0"/>
              </a:rPr>
              <a:t>Очередные поправки в Порядок </a:t>
            </a:r>
            <a:r>
              <a:rPr lang="ru-RU" dirty="0" smtClean="0">
                <a:solidFill>
                  <a:srgbClr val="000000"/>
                </a:solidFill>
                <a:latin typeface="Times New Roman" panose="02020603050405020304" pitchFamily="18" charset="0"/>
                <a:ea typeface="Calibri" panose="020F0502020204030204" pitchFamily="34" charset="0"/>
              </a:rPr>
              <a:t>№ </a:t>
            </a:r>
            <a:r>
              <a:rPr lang="ru-RU" b="1" dirty="0">
                <a:solidFill>
                  <a:srgbClr val="000000"/>
                </a:solidFill>
                <a:latin typeface="Times New Roman" panose="02020603050405020304" pitchFamily="18" charset="0"/>
                <a:ea typeface="Calibri" panose="020F0502020204030204" pitchFamily="34" charset="0"/>
              </a:rPr>
              <a:t>209н</a:t>
            </a:r>
            <a:r>
              <a:rPr lang="ru-RU" dirty="0">
                <a:solidFill>
                  <a:srgbClr val="000000"/>
                </a:solidFill>
                <a:latin typeface="Times New Roman" panose="02020603050405020304" pitchFamily="18" charset="0"/>
                <a:ea typeface="Calibri" panose="020F0502020204030204" pitchFamily="34" charset="0"/>
              </a:rPr>
              <a:t> </a:t>
            </a:r>
            <a:r>
              <a:rPr lang="ru-RU" dirty="0" smtClean="0">
                <a:solidFill>
                  <a:srgbClr val="000000"/>
                </a:solidFill>
                <a:latin typeface="Times New Roman" panose="02020603050405020304" pitchFamily="18" charset="0"/>
                <a:ea typeface="Calibri" panose="020F0502020204030204" pitchFamily="34" charset="0"/>
              </a:rPr>
              <a:t>в части</a:t>
            </a:r>
            <a:r>
              <a:rPr lang="ru-RU" dirty="0">
                <a:solidFill>
                  <a:srgbClr val="000000"/>
                </a:solidFill>
                <a:latin typeface="Times New Roman" panose="02020603050405020304" pitchFamily="18" charset="0"/>
                <a:ea typeface="Calibri" panose="020F0502020204030204" pitchFamily="34" charset="0"/>
              </a:rPr>
              <a:t> </a:t>
            </a:r>
            <a:r>
              <a:rPr lang="ru-RU" dirty="0" smtClean="0">
                <a:solidFill>
                  <a:srgbClr val="000000"/>
                </a:solidFill>
                <a:latin typeface="Times New Roman" panose="02020603050405020304" pitchFamily="18" charset="0"/>
                <a:ea typeface="Calibri" panose="020F0502020204030204" pitchFamily="34" charset="0"/>
              </a:rPr>
              <a:t>правил </a:t>
            </a:r>
            <a:r>
              <a:rPr lang="ru-RU" dirty="0">
                <a:solidFill>
                  <a:srgbClr val="000000"/>
                </a:solidFill>
                <a:latin typeface="Times New Roman" panose="02020603050405020304" pitchFamily="18" charset="0"/>
                <a:ea typeface="Calibri" panose="020F0502020204030204" pitchFamily="34" charset="0"/>
              </a:rPr>
              <a:t>применения </a:t>
            </a:r>
            <a:r>
              <a:rPr lang="ru-RU" b="1" dirty="0">
                <a:solidFill>
                  <a:srgbClr val="000000"/>
                </a:solidFill>
                <a:latin typeface="Times New Roman" panose="02020603050405020304" pitchFamily="18" charset="0"/>
                <a:ea typeface="Calibri" panose="020F0502020204030204" pitchFamily="34" charset="0"/>
              </a:rPr>
              <a:t>КОСГУ 225, 226, 228 и др. </a:t>
            </a:r>
            <a:r>
              <a:rPr lang="ru-RU" dirty="0" smtClean="0">
                <a:solidFill>
                  <a:srgbClr val="000000"/>
                </a:solidFill>
                <a:latin typeface="Times New Roman" panose="02020603050405020304" pitchFamily="18" charset="0"/>
                <a:ea typeface="Calibri" panose="020F0502020204030204" pitchFamily="34" charset="0"/>
              </a:rPr>
              <a:t> </a:t>
            </a:r>
          </a:p>
          <a:p>
            <a:endParaRPr lang="ru-RU" dirty="0" smtClean="0">
              <a:solidFill>
                <a:srgbClr val="000000"/>
              </a:solidFill>
              <a:latin typeface="Times New Roman" panose="02020603050405020304" pitchFamily="18" charset="0"/>
              <a:ea typeface="Calibri" panose="020F0502020204030204" pitchFamily="34" charset="0"/>
            </a:endParaRPr>
          </a:p>
          <a:p>
            <a:pPr>
              <a:lnSpc>
                <a:spcPct val="150000"/>
              </a:lnSpc>
            </a:pPr>
            <a:r>
              <a:rPr lang="ru-RU" b="1" dirty="0" smtClean="0">
                <a:solidFill>
                  <a:srgbClr val="000000"/>
                </a:solidFill>
                <a:latin typeface="Times New Roman" panose="02020603050405020304" pitchFamily="18" charset="0"/>
                <a:ea typeface="Calibri" panose="020F0502020204030204" pitchFamily="34" charset="0"/>
              </a:rPr>
              <a:t>с </a:t>
            </a:r>
            <a:r>
              <a:rPr lang="ru-RU" b="1" dirty="0">
                <a:solidFill>
                  <a:srgbClr val="000000"/>
                </a:solidFill>
                <a:latin typeface="Times New Roman" panose="02020603050405020304" pitchFamily="18" charset="0"/>
                <a:ea typeface="Calibri" panose="020F0502020204030204" pitchFamily="34" charset="0"/>
              </a:rPr>
              <a:t>1 января 2025 года</a:t>
            </a:r>
            <a:r>
              <a:rPr lang="ru-RU" dirty="0">
                <a:solidFill>
                  <a:srgbClr val="000000"/>
                </a:solidFill>
                <a:latin typeface="Times New Roman" panose="02020603050405020304" pitchFamily="18" charset="0"/>
                <a:ea typeface="Calibri" panose="020F0502020204030204" pitchFamily="34" charset="0"/>
              </a:rPr>
              <a:t> </a:t>
            </a:r>
            <a:endParaRPr lang="ru-RU" dirty="0" smtClean="0">
              <a:solidFill>
                <a:srgbClr val="000000"/>
              </a:solidFill>
              <a:latin typeface="Times New Roman" panose="02020603050405020304" pitchFamily="18" charset="0"/>
              <a:ea typeface="Calibri" panose="020F0502020204030204" pitchFamily="34" charset="0"/>
            </a:endParaRPr>
          </a:p>
          <a:p>
            <a:pPr marL="285750" indent="-285750">
              <a:lnSpc>
                <a:spcPct val="150000"/>
              </a:lnSpc>
              <a:buFont typeface="Arial" panose="020B0604020202020204" pitchFamily="34" charset="0"/>
              <a:buChar char="•"/>
            </a:pPr>
            <a:r>
              <a:rPr lang="ru-RU" dirty="0" smtClean="0">
                <a:solidFill>
                  <a:srgbClr val="000000"/>
                </a:solidFill>
                <a:latin typeface="Times New Roman" panose="02020603050405020304" pitchFamily="18" charset="0"/>
                <a:ea typeface="Calibri" panose="020F0502020204030204" pitchFamily="34" charset="0"/>
              </a:rPr>
              <a:t>работы </a:t>
            </a:r>
            <a:r>
              <a:rPr lang="ru-RU" b="1" dirty="0">
                <a:solidFill>
                  <a:srgbClr val="FF0000"/>
                </a:solidFill>
                <a:latin typeface="Times New Roman" panose="02020603050405020304" pitchFamily="18" charset="0"/>
                <a:ea typeface="Calibri" panose="020F0502020204030204" pitchFamily="34" charset="0"/>
              </a:rPr>
              <a:t>по консервации объекта незавершенного строительства</a:t>
            </a:r>
            <a:r>
              <a:rPr lang="ru-RU" dirty="0">
                <a:solidFill>
                  <a:srgbClr val="FF0000"/>
                </a:solidFill>
                <a:latin typeface="Times New Roman" panose="02020603050405020304" pitchFamily="18" charset="0"/>
                <a:ea typeface="Calibri" panose="020F0502020204030204" pitchFamily="34" charset="0"/>
              </a:rPr>
              <a:t> </a:t>
            </a:r>
            <a:r>
              <a:rPr lang="ru-RU" dirty="0">
                <a:solidFill>
                  <a:srgbClr val="000000"/>
                </a:solidFill>
                <a:latin typeface="Times New Roman" panose="02020603050405020304" pitchFamily="18" charset="0"/>
                <a:ea typeface="Calibri" panose="020F0502020204030204" pitchFamily="34" charset="0"/>
              </a:rPr>
              <a:t>перенесут </a:t>
            </a:r>
            <a:r>
              <a:rPr lang="ru-RU" b="1" dirty="0">
                <a:solidFill>
                  <a:srgbClr val="000000"/>
                </a:solidFill>
                <a:latin typeface="Times New Roman" panose="02020603050405020304" pitchFamily="18" charset="0"/>
                <a:ea typeface="Calibri" panose="020F0502020204030204" pitchFamily="34" charset="0"/>
              </a:rPr>
              <a:t>на другую подстатью расходов: </a:t>
            </a:r>
            <a:r>
              <a:rPr lang="ru-RU" b="1" dirty="0" smtClean="0">
                <a:solidFill>
                  <a:srgbClr val="FF0000"/>
                </a:solidFill>
                <a:latin typeface="Times New Roman" panose="02020603050405020304" pitchFamily="18" charset="0"/>
                <a:ea typeface="Calibri" panose="020F0502020204030204" pitchFamily="34" charset="0"/>
              </a:rPr>
              <a:t>по коду </a:t>
            </a:r>
            <a:r>
              <a:rPr lang="ru-RU" b="1" dirty="0">
                <a:solidFill>
                  <a:srgbClr val="FF0000"/>
                </a:solidFill>
                <a:latin typeface="Times New Roman" panose="02020603050405020304" pitchFamily="18" charset="0"/>
                <a:ea typeface="Calibri" panose="020F0502020204030204" pitchFamily="34" charset="0"/>
              </a:rPr>
              <a:t>228 </a:t>
            </a:r>
            <a:r>
              <a:rPr lang="ru-RU" b="1" dirty="0">
                <a:solidFill>
                  <a:srgbClr val="000000"/>
                </a:solidFill>
                <a:latin typeface="Times New Roman" panose="02020603050405020304" pitchFamily="18" charset="0"/>
                <a:ea typeface="Calibri" panose="020F0502020204030204" pitchFamily="34" charset="0"/>
              </a:rPr>
              <a:t>КОСГУ, а не по коду 225</a:t>
            </a:r>
            <a:r>
              <a:rPr lang="ru-RU" b="1" dirty="0" smtClean="0">
                <a:solidFill>
                  <a:srgbClr val="000000"/>
                </a:solidFill>
                <a:latin typeface="Times New Roman" panose="02020603050405020304" pitchFamily="18" charset="0"/>
                <a:ea typeface="Calibri" panose="020F0502020204030204" pitchFamily="34" charset="0"/>
              </a:rPr>
              <a:t>;</a:t>
            </a:r>
            <a:r>
              <a:rPr lang="ru-RU" dirty="0" smtClean="0">
                <a:solidFill>
                  <a:srgbClr val="000000"/>
                </a:solidFill>
                <a:latin typeface="Times New Roman" panose="02020603050405020304" pitchFamily="18" charset="0"/>
                <a:ea typeface="Calibri" panose="020F0502020204030204" pitchFamily="34" charset="0"/>
              </a:rPr>
              <a:t>  </a:t>
            </a:r>
          </a:p>
          <a:p>
            <a:pPr marL="285750" indent="-285750">
              <a:lnSpc>
                <a:spcPct val="150000"/>
              </a:lnSpc>
              <a:buFont typeface="Arial" panose="020B0604020202020204" pitchFamily="34" charset="0"/>
              <a:buChar char="•"/>
            </a:pPr>
            <a:r>
              <a:rPr lang="ru-RU" b="1" dirty="0" smtClean="0">
                <a:solidFill>
                  <a:srgbClr val="000000"/>
                </a:solidFill>
                <a:latin typeface="Times New Roman" panose="02020603050405020304" pitchFamily="18" charset="0"/>
                <a:ea typeface="Calibri" panose="020F0502020204030204" pitchFamily="34" charset="0"/>
              </a:rPr>
              <a:t>в </a:t>
            </a:r>
            <a:r>
              <a:rPr lang="ru-RU" b="1" dirty="0">
                <a:solidFill>
                  <a:srgbClr val="000000"/>
                </a:solidFill>
                <a:latin typeface="Times New Roman" panose="02020603050405020304" pitchFamily="18" charset="0"/>
                <a:ea typeface="Calibri" panose="020F0502020204030204" pitchFamily="34" charset="0"/>
              </a:rPr>
              <a:t>составе </a:t>
            </a:r>
            <a:r>
              <a:rPr lang="ru-RU" b="1" dirty="0">
                <a:solidFill>
                  <a:srgbClr val="FF0000"/>
                </a:solidFill>
                <a:latin typeface="Times New Roman" panose="02020603050405020304" pitchFamily="18" charset="0"/>
                <a:ea typeface="Calibri" panose="020F0502020204030204" pitchFamily="34" charset="0"/>
              </a:rPr>
              <a:t>мягкого инвентаря </a:t>
            </a:r>
            <a:r>
              <a:rPr lang="ru-RU" b="1" dirty="0">
                <a:solidFill>
                  <a:srgbClr val="000000"/>
                </a:solidFill>
                <a:latin typeface="Times New Roman" panose="02020603050405020304" pitchFamily="18" charset="0"/>
                <a:ea typeface="Calibri" panose="020F0502020204030204" pitchFamily="34" charset="0"/>
              </a:rPr>
              <a:t>по </a:t>
            </a:r>
            <a:r>
              <a:rPr lang="ru-RU" b="1" dirty="0" smtClean="0">
                <a:solidFill>
                  <a:srgbClr val="000000"/>
                </a:solidFill>
                <a:latin typeface="Times New Roman" panose="02020603050405020304" pitchFamily="18" charset="0"/>
                <a:ea typeface="Calibri" panose="020F0502020204030204" pitchFamily="34" charset="0"/>
              </a:rPr>
              <a:t>345</a:t>
            </a:r>
            <a:r>
              <a:rPr lang="ru-RU" dirty="0">
                <a:solidFill>
                  <a:srgbClr val="000000"/>
                </a:solidFill>
                <a:latin typeface="Times New Roman" panose="02020603050405020304" pitchFamily="18" charset="0"/>
                <a:ea typeface="Calibri" panose="020F0502020204030204" pitchFamily="34" charset="0"/>
              </a:rPr>
              <a:t> </a:t>
            </a:r>
            <a:r>
              <a:rPr lang="ru-RU" dirty="0" smtClean="0">
                <a:solidFill>
                  <a:srgbClr val="000000"/>
                </a:solidFill>
                <a:latin typeface="Times New Roman" panose="02020603050405020304" pitchFamily="18" charset="0"/>
                <a:ea typeface="Calibri" panose="020F0502020204030204" pitchFamily="34" charset="0"/>
              </a:rPr>
              <a:t>КОСГУ разрешат </a:t>
            </a:r>
            <a:r>
              <a:rPr lang="ru-RU" dirty="0">
                <a:solidFill>
                  <a:srgbClr val="000000"/>
                </a:solidFill>
                <a:latin typeface="Times New Roman" panose="02020603050405020304" pitchFamily="18" charset="0"/>
                <a:ea typeface="Calibri" panose="020F0502020204030204" pitchFamily="34" charset="0"/>
              </a:rPr>
              <a:t>учитывать </a:t>
            </a:r>
            <a:r>
              <a:rPr lang="ru-RU" b="1" dirty="0">
                <a:solidFill>
                  <a:srgbClr val="000000"/>
                </a:solidFill>
                <a:latin typeface="Times New Roman" panose="02020603050405020304" pitchFamily="18" charset="0"/>
                <a:ea typeface="Calibri" panose="020F0502020204030204" pitchFamily="34" charset="0"/>
              </a:rPr>
              <a:t>знаки различия</a:t>
            </a:r>
            <a:r>
              <a:rPr lang="ru-RU" dirty="0">
                <a:solidFill>
                  <a:srgbClr val="000000"/>
                </a:solidFill>
                <a:latin typeface="Times New Roman" panose="02020603050405020304" pitchFamily="18" charset="0"/>
                <a:ea typeface="Calibri" panose="020F0502020204030204" pitchFamily="34" charset="0"/>
              </a:rPr>
              <a:t>, являющиеся неотъемлемыми элементами </a:t>
            </a:r>
            <a:r>
              <a:rPr lang="ru-RU" b="1" dirty="0">
                <a:solidFill>
                  <a:srgbClr val="000000"/>
                </a:solidFill>
                <a:latin typeface="Times New Roman" panose="02020603050405020304" pitchFamily="18" charset="0"/>
                <a:ea typeface="Calibri" panose="020F0502020204030204" pitchFamily="34" charset="0"/>
              </a:rPr>
              <a:t>форменной одежды</a:t>
            </a:r>
            <a:endParaRPr lang="ru-RU" dirty="0"/>
          </a:p>
        </p:txBody>
      </p:sp>
      <p:sp>
        <p:nvSpPr>
          <p:cNvPr id="4" name="Стрелка вниз 3"/>
          <p:cNvSpPr/>
          <p:nvPr/>
        </p:nvSpPr>
        <p:spPr>
          <a:xfrm>
            <a:off x="4128655" y="5361709"/>
            <a:ext cx="1828522" cy="48490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054580884"/>
      </p:ext>
    </p:extLst>
  </p:cSld>
  <p:clrMapOvr>
    <a:masterClrMapping/>
  </p:clrMapOvr>
  <p:transition advClick="0"/>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13A26F1-19A2-0C66-38CB-B2CCAFDF9D12}"/>
              </a:ext>
            </a:extLst>
          </p:cNvPr>
          <p:cNvSpPr>
            <a:spLocks noGrp="1"/>
          </p:cNvSpPr>
          <p:nvPr>
            <p:ph type="title"/>
          </p:nvPr>
        </p:nvSpPr>
        <p:spPr/>
        <p:txBody>
          <a:bodyPr/>
          <a:lstStyle/>
          <a:p>
            <a:r>
              <a:rPr lang="ru-RU" dirty="0"/>
              <a:t>применения КОСГУ с 2025 </a:t>
            </a:r>
          </a:p>
        </p:txBody>
      </p:sp>
      <p:sp>
        <p:nvSpPr>
          <p:cNvPr id="4" name="TextBox 3">
            <a:extLst>
              <a:ext uri="{FF2B5EF4-FFF2-40B4-BE49-F238E27FC236}">
                <a16:creationId xmlns:a16="http://schemas.microsoft.com/office/drawing/2014/main" id="{4C6085FB-02B9-3782-4291-8C3CC836C43B}"/>
              </a:ext>
            </a:extLst>
          </p:cNvPr>
          <p:cNvSpPr txBox="1"/>
          <p:nvPr/>
        </p:nvSpPr>
        <p:spPr>
          <a:xfrm>
            <a:off x="422030" y="395796"/>
            <a:ext cx="10424160" cy="5283498"/>
          </a:xfrm>
          <a:prstGeom prst="rect">
            <a:avLst/>
          </a:prstGeom>
          <a:noFill/>
        </p:spPr>
        <p:txBody>
          <a:bodyPr wrap="square">
            <a:spAutoFit/>
          </a:bodyPr>
          <a:lstStyle/>
          <a:p>
            <a:pPr algn="just">
              <a:lnSpc>
                <a:spcPts val="1440"/>
              </a:lnSpc>
              <a:spcAft>
                <a:spcPts val="800"/>
              </a:spcAft>
            </a:pPr>
            <a:r>
              <a:rPr lang="ru-RU" sz="1800" b="1" dirty="0">
                <a:solidFill>
                  <a:srgbClr val="ED0000"/>
                </a:solidFill>
                <a:effectLst/>
                <a:latin typeface="Times New Roman" panose="02020603050405020304" pitchFamily="18" charset="0"/>
                <a:ea typeface="Times New Roman" panose="02020603050405020304" pitchFamily="18" charset="0"/>
                <a:cs typeface="Times New Roman" panose="02020603050405020304" pitchFamily="18" charset="0"/>
              </a:rPr>
              <a:t>Минфин планирует уточнить порядок применения КОСГУ с 2025 года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40"/>
              </a:lnSpc>
              <a:spcAft>
                <a:spcPts val="800"/>
              </a:spcAft>
            </a:pPr>
            <a:r>
              <a:rPr lang="ru-RU" sz="1800" b="1" dirty="0">
                <a:solidFill>
                  <a:srgbClr val="ED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ts val="144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Н</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а общественное обсуждение вынесли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поправки к Порядку применения КОСГУ № 209н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Планируют новшества:</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arenR"/>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расходы на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консервацию незавершенного строительства</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станут отражать по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коду 228 КОСГУ</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а не по коду 225;</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arenR"/>
            </a:pPr>
            <a:r>
              <a:rPr lang="ru-RU" sz="1800" b="1" dirty="0" smtClean="0">
                <a:effectLst/>
                <a:latin typeface="Times New Roman" panose="02020603050405020304" pitchFamily="18" charset="0"/>
                <a:ea typeface="Times New Roman" panose="02020603050405020304" pitchFamily="18" charset="0"/>
                <a:cs typeface="Times New Roman" panose="02020603050405020304" pitchFamily="18" charset="0"/>
              </a:rPr>
              <a:t>установку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или расширение единых функционирующих систем</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нужно проводить по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коду 226 КОСГУ</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если часть работ увеличивает стоимость ОС. Минфин и ранее предлагал такой учет;</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arenR"/>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безвозмездную передачу имущества физлицам</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в т.ч. для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гуманитарной помощи</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будут учитывать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по коду 296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КОСГУ "Иные выплаты текущего характера физическим лицам«.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Исключение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 земля и жилые помещения, которые станут отражать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по коду 298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КОСГУ;</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buFont typeface="+mj-lt"/>
              <a:buAutoNum type="arabicParenR"/>
            </a:pP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к коду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297 КОСГУ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"Иные выплаты текущего характера организациям« </a:t>
            </a: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добавят расходы на выплату премий и поощрений ИП за участие в конкурсах;</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spcAft>
                <a:spcPts val="800"/>
              </a:spcAft>
              <a:buFont typeface="+mj-lt"/>
              <a:buAutoNum type="arabicParenR"/>
            </a:pPr>
            <a:r>
              <a:rPr lang="ru-RU" sz="1800" b="1" dirty="0">
                <a:effectLst/>
                <a:latin typeface="Times New Roman" panose="02020603050405020304" pitchFamily="18" charset="0"/>
                <a:ea typeface="Times New Roman" panose="02020603050405020304" pitchFamily="18" charset="0"/>
                <a:cs typeface="Times New Roman" panose="02020603050405020304" pitchFamily="18" charset="0"/>
              </a:rPr>
              <a:t>дополнят описание назначения кода 345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КОСГУ. По нему будут учитывать также </a:t>
            </a:r>
            <a:r>
              <a:rPr lang="ru-RU"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знаки различия – </a:t>
            </a:r>
            <a:r>
              <a:rPr lang="ru-RU" sz="1800" b="1"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неотъемлемые элементы форменной одежды</a:t>
            </a:r>
            <a:r>
              <a:rPr lang="ru-RU" sz="1800" dirty="0">
                <a:solidFill>
                  <a:srgbClr val="FF0000"/>
                </a:solidFill>
                <a:effectLst/>
                <a:latin typeface="Times New Roman" panose="02020603050405020304" pitchFamily="18" charset="0"/>
                <a:ea typeface="Times New Roman" panose="02020603050405020304" pitchFamily="18" charset="0"/>
                <a:cs typeface="Times New Roman" panose="02020603050405020304" pitchFamily="18" charset="0"/>
              </a:rPr>
              <a:t> </a:t>
            </a:r>
            <a:r>
              <a:rPr lang="ru-RU" sz="1800" dirty="0">
                <a:effectLst/>
                <a:latin typeface="Times New Roman" panose="02020603050405020304" pitchFamily="18" charset="0"/>
                <a:ea typeface="Times New Roman" panose="02020603050405020304" pitchFamily="18" charset="0"/>
                <a:cs typeface="Times New Roman" panose="02020603050405020304" pitchFamily="18" charset="0"/>
              </a:rPr>
              <a:t>(погоны, звезды для погон, пуговицы к погонам, нарукавные знаки).</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ru-RU" sz="1600" i="1" dirty="0">
                <a:latin typeface="Times New Roman" panose="02020603050405020304" pitchFamily="18" charset="0"/>
                <a:ea typeface="Times New Roman" panose="02020603050405020304" pitchFamily="18" charset="0"/>
                <a:cs typeface="Times New Roman" panose="02020603050405020304" pitchFamily="18" charset="0"/>
              </a:rPr>
              <a:t>Проект (по состоянию на 15.07.2024 подготовлен Минфином России, ID проекта 01/02/07-24/00149091)</a:t>
            </a:r>
          </a:p>
          <a:p>
            <a:pPr algn="just"/>
            <a:r>
              <a:rPr lang="ru-RU" sz="1600" i="1" dirty="0">
                <a:latin typeface="Times New Roman" panose="02020603050405020304" pitchFamily="18" charset="0"/>
                <a:ea typeface="Times New Roman" panose="02020603050405020304" pitchFamily="18" charset="0"/>
                <a:cs typeface="Times New Roman" panose="02020603050405020304" pitchFamily="18" charset="0"/>
              </a:rPr>
              <a:t>О внесении изменений </a:t>
            </a:r>
            <a:r>
              <a:rPr lang="ru-RU" sz="1600" i="1" dirty="0" smtClean="0">
                <a:latin typeface="Times New Roman" panose="02020603050405020304" pitchFamily="18" charset="0"/>
                <a:ea typeface="Times New Roman" panose="02020603050405020304" pitchFamily="18" charset="0"/>
                <a:cs typeface="Times New Roman" panose="02020603050405020304" pitchFamily="18" charset="0"/>
              </a:rPr>
              <a:t>Приказ </a:t>
            </a:r>
            <a:r>
              <a:rPr lang="ru-RU" sz="1600" i="1" dirty="0">
                <a:latin typeface="Times New Roman" panose="02020603050405020304" pitchFamily="18" charset="0"/>
                <a:ea typeface="Times New Roman" panose="02020603050405020304" pitchFamily="18" charset="0"/>
                <a:cs typeface="Times New Roman" panose="02020603050405020304" pitchFamily="18" charset="0"/>
              </a:rPr>
              <a:t>Минфина России от </a:t>
            </a:r>
            <a:r>
              <a:rPr lang="ru-RU" sz="1600" b="1" i="1" dirty="0">
                <a:effectLst/>
                <a:latin typeface="Times New Roman" panose="02020603050405020304" pitchFamily="18" charset="0"/>
                <a:ea typeface="Times New Roman" panose="02020603050405020304" pitchFamily="18" charset="0"/>
                <a:cs typeface="Times New Roman" panose="02020603050405020304" pitchFamily="18" charset="0"/>
              </a:rPr>
              <a:t>29.11.2017 № 209н </a:t>
            </a:r>
            <a:r>
              <a:rPr lang="ru-RU" sz="1600" i="1" dirty="0">
                <a:effectLst/>
                <a:latin typeface="Times New Roman" panose="02020603050405020304" pitchFamily="18" charset="0"/>
                <a:ea typeface="Times New Roman" panose="02020603050405020304" pitchFamily="18" charset="0"/>
                <a:cs typeface="Times New Roman" panose="02020603050405020304" pitchFamily="18" charset="0"/>
              </a:rPr>
              <a:t>(ред. от 21.08.2023) «Об утверждении Порядка применения классификации КОСГУ» </a:t>
            </a:r>
            <a:endParaRPr lang="ru-RU" sz="1600" i="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9554167"/>
      </p:ext>
    </p:extLst>
  </p:cSld>
  <p:clrMapOvr>
    <a:masterClrMapping/>
  </p:clrMapOvr>
  <p:transition advClick="0"/>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E285BD2-0AFB-C0ED-122F-F0AA04549BB0}"/>
              </a:ext>
            </a:extLst>
          </p:cNvPr>
          <p:cNvSpPr>
            <a:spLocks noGrp="1"/>
          </p:cNvSpPr>
          <p:nvPr>
            <p:ph type="title"/>
          </p:nvPr>
        </p:nvSpPr>
        <p:spPr>
          <a:xfrm>
            <a:off x="3305908" y="356473"/>
            <a:ext cx="8667417" cy="348813"/>
          </a:xfrm>
        </p:spPr>
        <p:txBody>
          <a:bodyPr>
            <a:normAutofit/>
          </a:bodyPr>
          <a:lstStyle/>
          <a:p>
            <a:r>
              <a:rPr lang="ru-RU" dirty="0"/>
              <a:t>Проект изменения порядка применения КОСГУ с 2025 года</a:t>
            </a:r>
          </a:p>
        </p:txBody>
      </p:sp>
      <p:sp>
        <p:nvSpPr>
          <p:cNvPr id="4" name="TextBox 3">
            <a:extLst>
              <a:ext uri="{FF2B5EF4-FFF2-40B4-BE49-F238E27FC236}">
                <a16:creationId xmlns:a16="http://schemas.microsoft.com/office/drawing/2014/main" id="{C12C69B9-D6DE-03FB-03A7-BF168DD11CE4}"/>
              </a:ext>
            </a:extLst>
          </p:cNvPr>
          <p:cNvSpPr txBox="1"/>
          <p:nvPr/>
        </p:nvSpPr>
        <p:spPr>
          <a:xfrm>
            <a:off x="882747" y="1593392"/>
            <a:ext cx="10426505" cy="3416320"/>
          </a:xfrm>
          <a:prstGeom prst="rect">
            <a:avLst/>
          </a:prstGeom>
          <a:noFill/>
        </p:spPr>
        <p:txBody>
          <a:bodyPr wrap="square">
            <a:spAutoFit/>
          </a:bodyPr>
          <a:lstStyle/>
          <a:p>
            <a:r>
              <a:rPr lang="ru-RU" sz="2400" dirty="0"/>
              <a:t>11.4.5. </a:t>
            </a:r>
            <a:r>
              <a:rPr lang="ru-RU" sz="2400" b="1" dirty="0">
                <a:solidFill>
                  <a:srgbClr val="FF0000"/>
                </a:solidFill>
              </a:rPr>
              <a:t>На подстатью 345 "Увеличение стоимости мягкого инвентаря</a:t>
            </a:r>
            <a:r>
              <a:rPr lang="ru-RU" sz="2400" dirty="0"/>
              <a:t>" </a:t>
            </a:r>
            <a:r>
              <a:rPr lang="ru-RU" sz="2400" b="1" dirty="0">
                <a:solidFill>
                  <a:srgbClr val="FF0000"/>
                </a:solidFill>
              </a:rPr>
              <a:t>КОСГУ</a:t>
            </a:r>
            <a:r>
              <a:rPr lang="ru-RU" sz="2400" dirty="0"/>
              <a:t> относятся расходы по оплате </a:t>
            </a:r>
            <a:r>
              <a:rPr lang="ru-RU" sz="2400" b="1" dirty="0"/>
              <a:t>договоров на приобретение (изготовление) мягкого инвентаря</a:t>
            </a:r>
            <a:r>
              <a:rPr lang="ru-RU" sz="2400" dirty="0"/>
              <a:t>, в том числе: </a:t>
            </a:r>
          </a:p>
          <a:p>
            <a:pPr marL="342900" indent="-342900">
              <a:buFont typeface="Arial" panose="020B0604020202020204" pitchFamily="34" charset="0"/>
              <a:buChar char="•"/>
            </a:pPr>
            <a:r>
              <a:rPr lang="ru-RU" sz="2400" dirty="0"/>
              <a:t>имущества, функционально ориентированного </a:t>
            </a:r>
            <a:r>
              <a:rPr lang="ru-RU" sz="2400" b="1" dirty="0"/>
              <a:t>на охрану труда и технику безопасности, гражданскую оборону </a:t>
            </a:r>
            <a:r>
              <a:rPr lang="ru-RU" sz="2400" dirty="0"/>
              <a:t>(специальной одежды, специальной обуви и предохранительных приспособлений </a:t>
            </a:r>
          </a:p>
          <a:p>
            <a:pPr marL="342900" indent="-342900">
              <a:buFont typeface="Arial" panose="020B0604020202020204" pitchFamily="34" charset="0"/>
              <a:buChar char="•"/>
            </a:pPr>
            <a:r>
              <a:rPr lang="ru-RU" sz="2400" dirty="0"/>
              <a:t>(</a:t>
            </a:r>
            <a:r>
              <a:rPr lang="ru-RU" sz="2400" i="1" dirty="0"/>
              <a:t>комбинезонов, костюмов, курток, брюк, халатов, полушубков, тулупов, различной обуви, рукавиц, очков, шлемов, противогазов, респираторов, других видов специальной одежды</a:t>
            </a:r>
            <a:r>
              <a:rPr lang="ru-RU" sz="2400" dirty="0"/>
              <a:t>)).</a:t>
            </a:r>
          </a:p>
        </p:txBody>
      </p:sp>
    </p:spTree>
    <p:extLst>
      <p:ext uri="{BB962C8B-B14F-4D97-AF65-F5344CB8AC3E}">
        <p14:creationId xmlns:p14="http://schemas.microsoft.com/office/powerpoint/2010/main" val="3049921491"/>
      </p:ext>
    </p:extLst>
  </p:cSld>
  <p:clrMapOvr>
    <a:masterClrMapping/>
  </p:clrMapOvr>
  <p:transition advClick="0"/>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17" descr="&quot;&quot;"/>
          <p:cNvSpPr>
            <a:spLocks noGrp="1" noRot="1" noChangeAspect="1" noMove="1" noResize="1" noEditPoints="1" noAdjustHandles="1" noChangeArrowheads="1" noChangeShapeType="1" noTextEdit="1"/>
          </p:cNvSpPr>
          <p:nvPr/>
        </p:nvSpPr>
        <p:spPr>
          <a:xfrm>
            <a:off x="1873250" y="1193800"/>
            <a:ext cx="2560638" cy="2851150"/>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srgbClr val="FFFFFF"/>
              </a:solidFill>
            </a:endParaRPr>
          </a:p>
        </p:txBody>
      </p:sp>
      <p:sp>
        <p:nvSpPr>
          <p:cNvPr id="2" name="Заголовок 1"/>
          <p:cNvSpPr>
            <a:spLocks noGrp="1"/>
          </p:cNvSpPr>
          <p:nvPr>
            <p:ph type="title"/>
          </p:nvPr>
        </p:nvSpPr>
        <p:spPr>
          <a:xfrm>
            <a:off x="2106613" y="1406525"/>
            <a:ext cx="2133600" cy="2427288"/>
          </a:xfrm>
        </p:spPr>
        <p:txBody>
          <a:bodyPr rtlCol="0">
            <a:normAutofit/>
          </a:bodyPr>
          <a:lstStyle/>
          <a:p>
            <a:pPr eaLnBrk="1" fontAlgn="auto" hangingPunct="1">
              <a:spcAft>
                <a:spcPts val="0"/>
              </a:spcAft>
              <a:defRPr/>
            </a:pPr>
            <a:r>
              <a:rPr lang="ru-RU" b="1" dirty="0">
                <a:solidFill>
                  <a:srgbClr val="FFFFFF"/>
                </a:solidFill>
              </a:rPr>
              <a:t>Ограничения размера авансов для АУБУ </a:t>
            </a:r>
            <a:br>
              <a:rPr lang="ru-RU" b="1" dirty="0">
                <a:solidFill>
                  <a:srgbClr val="FFFFFF"/>
                </a:solidFill>
              </a:rPr>
            </a:br>
            <a:endParaRPr lang="ru-RU" b="1" dirty="0">
              <a:solidFill>
                <a:srgbClr val="FFFFFF"/>
              </a:solidFill>
            </a:endParaRPr>
          </a:p>
        </p:txBody>
      </p:sp>
      <p:sp>
        <p:nvSpPr>
          <p:cNvPr id="26" name="Rectangle 19" descr="&quot;&quot;"/>
          <p:cNvSpPr>
            <a:spLocks noGrp="1" noRot="1" noChangeAspect="1" noMove="1" noResize="1" noEditPoints="1" noAdjustHandles="1" noChangeArrowheads="1" noChangeShapeType="1" noTextEdit="1"/>
          </p:cNvSpPr>
          <p:nvPr/>
        </p:nvSpPr>
        <p:spPr>
          <a:xfrm>
            <a:off x="1873250" y="4171951"/>
            <a:ext cx="2560638" cy="1484313"/>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dirty="0">
              <a:solidFill>
                <a:srgbClr val="FFFFFF"/>
              </a:solidFill>
            </a:endParaRPr>
          </a:p>
        </p:txBody>
      </p:sp>
      <p:sp>
        <p:nvSpPr>
          <p:cNvPr id="27" name="Rectangle 21" descr="&quot;&quot;"/>
          <p:cNvSpPr>
            <a:spLocks noGrp="1" noRot="1" noChangeAspect="1" noMove="1" noResize="1" noEditPoints="1" noAdjustHandles="1" noChangeArrowheads="1" noChangeShapeType="1" noTextEdit="1"/>
          </p:cNvSpPr>
          <p:nvPr/>
        </p:nvSpPr>
        <p:spPr>
          <a:xfrm>
            <a:off x="4557713" y="1193800"/>
            <a:ext cx="5765800" cy="4464050"/>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en-US" sz="1350">
              <a:solidFill>
                <a:prstClr val="white"/>
              </a:solidFill>
            </a:endParaRPr>
          </a:p>
        </p:txBody>
      </p:sp>
      <p:sp>
        <p:nvSpPr>
          <p:cNvPr id="29702" name="Объект 2"/>
          <p:cNvSpPr>
            <a:spLocks noGrp="1" noChangeArrowheads="1"/>
          </p:cNvSpPr>
          <p:nvPr>
            <p:ph idx="1"/>
          </p:nvPr>
        </p:nvSpPr>
        <p:spPr>
          <a:xfrm>
            <a:off x="4808539" y="1373189"/>
            <a:ext cx="5278437" cy="4105275"/>
          </a:xfrm>
          <a:solidFill>
            <a:schemeClr val="accent2">
              <a:lumMod val="20000"/>
              <a:lumOff val="80000"/>
            </a:schemeClr>
          </a:solidFill>
        </p:spPr>
        <p:txBody>
          <a:bodyPr anchor="ctr"/>
          <a:lstStyle/>
          <a:p>
            <a:pPr indent="0" eaLnBrk="1" hangingPunct="1">
              <a:buNone/>
            </a:pPr>
            <a:r>
              <a:rPr lang="ru-RU" altLang="ru-RU" sz="2000" dirty="0">
                <a:latin typeface="Times New Roman" panose="02020603050405020304" pitchFamily="18" charset="0"/>
                <a:cs typeface="Times New Roman" panose="02020603050405020304" pitchFamily="18" charset="0"/>
              </a:rPr>
              <a:t>Правовые основания </a:t>
            </a:r>
            <a:r>
              <a:rPr lang="ru-RU" altLang="ru-RU" dirty="0">
                <a:latin typeface="Times New Roman" panose="02020603050405020304" pitchFamily="18" charset="0"/>
                <a:cs typeface="Times New Roman" panose="02020603050405020304" pitchFamily="18" charset="0"/>
              </a:rPr>
              <a:t>:</a:t>
            </a:r>
            <a:endParaRPr lang="ru-RU" altLang="ru-RU" dirty="0">
              <a:cs typeface="Times New Roman" panose="02020603050405020304" pitchFamily="18" charset="0"/>
            </a:endParaRPr>
          </a:p>
          <a:p>
            <a:pPr indent="0" eaLnBrk="1" hangingPunct="1">
              <a:buNone/>
            </a:pPr>
            <a:r>
              <a:rPr lang="ru-RU" altLang="ru-RU" i="1" dirty="0">
                <a:latin typeface="Times New Roman" panose="02020603050405020304" pitchFamily="18" charset="0"/>
                <a:cs typeface="Times New Roman" panose="02020603050405020304" pitchFamily="18" charset="0"/>
              </a:rPr>
              <a:t>- </a:t>
            </a:r>
            <a:r>
              <a:rPr lang="ru-RU" altLang="ru-RU" b="1" dirty="0">
                <a:latin typeface="Times New Roman" panose="02020603050405020304" pitchFamily="18" charset="0"/>
                <a:cs typeface="Times New Roman" panose="02020603050405020304" pitchFamily="18" charset="0"/>
              </a:rPr>
              <a:t>часть 16.1. статьи 30 Федеральный закон от 08.05.2010 № 83-ФЗ </a:t>
            </a:r>
            <a:r>
              <a:rPr lang="ru-RU" altLang="ru-RU" dirty="0">
                <a:latin typeface="Times New Roman" panose="02020603050405020304" pitchFamily="18" charset="0"/>
                <a:cs typeface="Times New Roman" panose="02020603050405020304" pitchFamily="18" charset="0"/>
              </a:rPr>
              <a:t>(ред. от </a:t>
            </a:r>
            <a:r>
              <a:rPr lang="ru-RU" altLang="ru-RU" b="1" dirty="0">
                <a:latin typeface="Times New Roman" panose="02020603050405020304" pitchFamily="18" charset="0"/>
                <a:cs typeface="Times New Roman" panose="02020603050405020304" pitchFamily="18" charset="0"/>
              </a:rPr>
              <a:t>27.11.2017</a:t>
            </a:r>
            <a:r>
              <a:rPr lang="ru-RU" altLang="ru-RU" dirty="0">
                <a:latin typeface="Times New Roman" panose="02020603050405020304" pitchFamily="18" charset="0"/>
                <a:cs typeface="Times New Roman" panose="02020603050405020304" pitchFamily="18" charset="0"/>
              </a:rPr>
              <a:t>) «О внесении изменений в отдельные законодательные акты Российской Федерации в связи с совершенствованием правового положения государственных (муниципальных) учреждений»;</a:t>
            </a:r>
            <a:endParaRPr lang="ru-RU" altLang="ru-RU" dirty="0">
              <a:cs typeface="Times New Roman" panose="02020603050405020304" pitchFamily="18" charset="0"/>
            </a:endParaRPr>
          </a:p>
          <a:p>
            <a:pPr indent="0" eaLnBrk="1" hangingPunct="1">
              <a:buNone/>
            </a:pPr>
            <a:r>
              <a:rPr lang="ru-RU" altLang="ru-RU" dirty="0">
                <a:latin typeface="Times New Roman" panose="02020603050405020304" pitchFamily="18" charset="0"/>
                <a:cs typeface="Times New Roman" panose="02020603050405020304" pitchFamily="18" charset="0"/>
              </a:rPr>
              <a:t>- </a:t>
            </a:r>
            <a:r>
              <a:rPr lang="ru-RU" altLang="ru-RU" b="1" dirty="0">
                <a:latin typeface="Times New Roman" panose="02020603050405020304" pitchFamily="18" charset="0"/>
                <a:cs typeface="Times New Roman" panose="02020603050405020304" pitchFamily="18" charset="0"/>
              </a:rPr>
              <a:t>часть 3.11-1</a:t>
            </a:r>
            <a:r>
              <a:rPr lang="ru-RU" altLang="ru-RU" dirty="0">
                <a:latin typeface="Times New Roman" panose="02020603050405020304" pitchFamily="18" charset="0"/>
                <a:cs typeface="Times New Roman" panose="02020603050405020304" pitchFamily="18" charset="0"/>
              </a:rPr>
              <a:t> </a:t>
            </a:r>
            <a:r>
              <a:rPr lang="ru-RU" altLang="ru-RU" b="1" dirty="0">
                <a:latin typeface="Times New Roman" panose="02020603050405020304" pitchFamily="18" charset="0"/>
                <a:cs typeface="Times New Roman" panose="02020603050405020304" pitchFamily="18" charset="0"/>
              </a:rPr>
              <a:t>статьи 2 Федерального закона от 03.11.2006 № 174-ФЗ</a:t>
            </a:r>
            <a:r>
              <a:rPr lang="ru-RU" altLang="ru-RU" dirty="0">
                <a:latin typeface="Times New Roman" panose="02020603050405020304" pitchFamily="18" charset="0"/>
                <a:cs typeface="Times New Roman" panose="02020603050405020304" pitchFamily="18" charset="0"/>
              </a:rPr>
              <a:t> (ред. от </a:t>
            </a:r>
            <a:r>
              <a:rPr lang="ru-RU" altLang="ru-RU" b="1" dirty="0">
                <a:latin typeface="Times New Roman" panose="02020603050405020304" pitchFamily="18" charset="0"/>
                <a:cs typeface="Times New Roman" panose="02020603050405020304" pitchFamily="18" charset="0"/>
              </a:rPr>
              <a:t>27.11.2017</a:t>
            </a:r>
            <a:r>
              <a:rPr lang="ru-RU" altLang="ru-RU" dirty="0">
                <a:latin typeface="Times New Roman" panose="02020603050405020304" pitchFamily="18" charset="0"/>
                <a:cs typeface="Times New Roman" panose="02020603050405020304" pitchFamily="18" charset="0"/>
              </a:rPr>
              <a:t>) «Об автономных учреждениях»;</a:t>
            </a:r>
            <a:endParaRPr lang="ru-RU" altLang="ru-RU" dirty="0">
              <a:cs typeface="Times New Roman" panose="02020603050405020304" pitchFamily="18" charset="0"/>
            </a:endParaRPr>
          </a:p>
          <a:p>
            <a:pPr indent="0" eaLnBrk="1" hangingPunct="1">
              <a:buNone/>
            </a:pPr>
            <a:r>
              <a:rPr lang="ru-RU" altLang="ru-RU" i="1" dirty="0">
                <a:latin typeface="Times New Roman" panose="02020603050405020304" pitchFamily="18" charset="0"/>
                <a:cs typeface="Times New Roman" panose="02020603050405020304" pitchFamily="18" charset="0"/>
              </a:rPr>
              <a:t>- </a:t>
            </a:r>
            <a:r>
              <a:rPr lang="ru-RU" altLang="ru-RU" b="1" dirty="0">
                <a:latin typeface="Times New Roman" panose="02020603050405020304" pitchFamily="18" charset="0"/>
                <a:cs typeface="Times New Roman" panose="02020603050405020304" pitchFamily="18" charset="0"/>
              </a:rPr>
              <a:t>пункты </a:t>
            </a:r>
            <a:r>
              <a:rPr lang="ru-RU" altLang="ru-RU" b="1" dirty="0">
                <a:solidFill>
                  <a:srgbClr val="C00000"/>
                </a:solidFill>
                <a:latin typeface="Times New Roman" panose="02020603050405020304" pitchFamily="18" charset="0"/>
                <a:cs typeface="Times New Roman" panose="02020603050405020304" pitchFamily="18" charset="0"/>
              </a:rPr>
              <a:t>18, 19, 20 </a:t>
            </a:r>
            <a:r>
              <a:rPr lang="ru-RU" altLang="ru-RU" b="1" dirty="0">
                <a:latin typeface="Times New Roman" panose="02020603050405020304" pitchFamily="18" charset="0"/>
                <a:cs typeface="Times New Roman" panose="02020603050405020304" pitchFamily="18" charset="0"/>
              </a:rPr>
              <a:t>Постановления Правительства РФ от 09.12.2017 № </a:t>
            </a:r>
            <a:r>
              <a:rPr lang="ru-RU" altLang="ru-RU" b="1" dirty="0">
                <a:solidFill>
                  <a:srgbClr val="C00000"/>
                </a:solidFill>
                <a:latin typeface="Times New Roman" panose="02020603050405020304" pitchFamily="18" charset="0"/>
                <a:cs typeface="Times New Roman" panose="02020603050405020304" pitchFamily="18" charset="0"/>
              </a:rPr>
              <a:t>1496</a:t>
            </a:r>
            <a:r>
              <a:rPr lang="ru-RU" altLang="ru-RU" dirty="0">
                <a:latin typeface="Times New Roman" panose="02020603050405020304" pitchFamily="18" charset="0"/>
                <a:cs typeface="Times New Roman" panose="02020603050405020304" pitchFamily="18" charset="0"/>
              </a:rPr>
              <a:t> (ред. </a:t>
            </a:r>
            <a:r>
              <a:rPr lang="ru-RU" altLang="ru-RU" b="1" dirty="0">
                <a:latin typeface="Times New Roman" panose="02020603050405020304" pitchFamily="18" charset="0"/>
                <a:cs typeface="Times New Roman" panose="02020603050405020304" pitchFamily="18" charset="0"/>
              </a:rPr>
              <a:t>от 30.04.2020</a:t>
            </a:r>
            <a:r>
              <a:rPr lang="ru-RU" altLang="ru-RU" dirty="0">
                <a:latin typeface="Times New Roman" panose="02020603050405020304" pitchFamily="18" charset="0"/>
                <a:cs typeface="Times New Roman" panose="02020603050405020304" pitchFamily="18" charset="0"/>
              </a:rPr>
              <a:t>, </a:t>
            </a:r>
            <a:r>
              <a:rPr lang="ru-RU" altLang="ru-RU" b="1" dirty="0">
                <a:latin typeface="Times New Roman" panose="02020603050405020304" pitchFamily="18" charset="0"/>
                <a:cs typeface="Times New Roman" panose="02020603050405020304" pitchFamily="18" charset="0"/>
              </a:rPr>
              <a:t>от 31.12.2019</a:t>
            </a:r>
            <a:r>
              <a:rPr lang="ru-RU" altLang="ru-RU" dirty="0">
                <a:latin typeface="Times New Roman" panose="02020603050405020304" pitchFamily="18" charset="0"/>
                <a:cs typeface="Times New Roman" panose="02020603050405020304" pitchFamily="18" charset="0"/>
              </a:rPr>
              <a:t>) «О мерах по обеспечению исполнения федерального бюджета»;  </a:t>
            </a:r>
            <a:endParaRPr lang="ru-RU" altLang="ru-RU" dirty="0">
              <a:cs typeface="Times New Roman" panose="02020603050405020304" pitchFamily="18" charset="0"/>
            </a:endParaRPr>
          </a:p>
          <a:p>
            <a:pPr indent="0" eaLnBrk="1" hangingPunct="1">
              <a:buNone/>
            </a:pPr>
            <a:r>
              <a:rPr lang="ru-RU" altLang="ru-RU" dirty="0">
                <a:latin typeface="Times New Roman" panose="02020603050405020304" pitchFamily="18" charset="0"/>
                <a:cs typeface="Times New Roman" panose="02020603050405020304" pitchFamily="18" charset="0"/>
              </a:rPr>
              <a:t>ВАЖНО! </a:t>
            </a:r>
            <a:r>
              <a:rPr lang="ru-RU" altLang="ru-RU" b="1" dirty="0">
                <a:latin typeface="Times New Roman" panose="02020603050405020304" pitchFamily="18" charset="0"/>
                <a:cs typeface="Times New Roman" panose="02020603050405020304" pitchFamily="18" charset="0"/>
              </a:rPr>
              <a:t>Действуют ограничения авансирования</a:t>
            </a:r>
            <a:r>
              <a:rPr lang="ru-RU" altLang="ru-RU" dirty="0">
                <a:latin typeface="Times New Roman" panose="02020603050405020304" pitchFamily="18" charset="0"/>
                <a:cs typeface="Times New Roman" panose="02020603050405020304" pitchFamily="18" charset="0"/>
              </a:rPr>
              <a:t> договоров (контрактов) </a:t>
            </a:r>
            <a:r>
              <a:rPr lang="ru-RU" altLang="ru-RU" b="1" dirty="0">
                <a:latin typeface="Times New Roman" panose="02020603050405020304" pitchFamily="18" charset="0"/>
                <a:cs typeface="Times New Roman" panose="02020603050405020304" pitchFamily="18" charset="0"/>
              </a:rPr>
              <a:t>и даже запреты. </a:t>
            </a:r>
            <a:endParaRPr lang="ru-RU" altLang="ru-RU" b="1" dirty="0">
              <a:cs typeface="Times New Roman" panose="02020603050405020304" pitchFamily="18" charset="0"/>
            </a:endParaRPr>
          </a:p>
          <a:p>
            <a:pPr indent="0" eaLnBrk="1" hangingPunct="1"/>
            <a:endParaRPr lang="ru-RU" altLang="ru-RU" dirty="0"/>
          </a:p>
        </p:txBody>
      </p:sp>
      <p:sp>
        <p:nvSpPr>
          <p:cNvPr id="29703" name="TextBox 4"/>
          <p:cNvSpPr txBox="1">
            <a:spLocks noChangeArrowheads="1"/>
          </p:cNvSpPr>
          <p:nvPr/>
        </p:nvSpPr>
        <p:spPr bwMode="auto">
          <a:xfrm>
            <a:off x="2216727" y="4545014"/>
            <a:ext cx="170439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cs typeface="Arial" panose="020B0604020202020204" pitchFamily="34" charset="0"/>
              </a:defRPr>
            </a:lvl1pPr>
            <a:lvl2pPr marL="742950" indent="-285750">
              <a:defRPr>
                <a:solidFill>
                  <a:schemeClr val="tx1"/>
                </a:solidFill>
                <a:latin typeface="Calibri" panose="020F0502020204030204" pitchFamily="34" charset="0"/>
                <a:cs typeface="Arial" panose="020B0604020202020204" pitchFamily="34" charset="0"/>
              </a:defRPr>
            </a:lvl2pPr>
            <a:lvl3pPr marL="1143000" indent="-228600">
              <a:defRPr>
                <a:solidFill>
                  <a:schemeClr val="tx1"/>
                </a:solidFill>
                <a:latin typeface="Calibri" panose="020F0502020204030204" pitchFamily="34" charset="0"/>
                <a:cs typeface="Arial" panose="020B0604020202020204" pitchFamily="34" charset="0"/>
              </a:defRPr>
            </a:lvl3pPr>
            <a:lvl4pPr marL="1600200" indent="-228600">
              <a:defRPr>
                <a:solidFill>
                  <a:schemeClr val="tx1"/>
                </a:solidFill>
                <a:latin typeface="Calibri" panose="020F0502020204030204" pitchFamily="34" charset="0"/>
                <a:cs typeface="Arial" panose="020B0604020202020204" pitchFamily="34" charset="0"/>
              </a:defRPr>
            </a:lvl4pPr>
            <a:lvl5pPr marL="2057400" indent="-228600">
              <a:defRPr>
                <a:solidFill>
                  <a:schemeClr val="tx1"/>
                </a:solidFill>
                <a:latin typeface="Calibri" panose="020F050202020403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cs typeface="Arial" panose="020B0604020202020204" pitchFamily="34" charset="0"/>
              </a:defRPr>
            </a:lvl9pPr>
          </a:lstStyle>
          <a:p>
            <a:r>
              <a:rPr lang="ru-RU" altLang="ru-RU" sz="2400" dirty="0">
                <a:solidFill>
                  <a:schemeClr val="bg1"/>
                </a:solidFill>
              </a:rPr>
              <a:t>как ПБС, КУ</a:t>
            </a:r>
          </a:p>
        </p:txBody>
      </p:sp>
    </p:spTree>
    <p:extLst>
      <p:ext uri="{BB962C8B-B14F-4D97-AF65-F5344CB8AC3E}">
        <p14:creationId xmlns:p14="http://schemas.microsoft.com/office/powerpoint/2010/main" val="187229175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4829676-87F6-83F9-F67B-2C9B478A880D}"/>
              </a:ext>
            </a:extLst>
          </p:cNvPr>
          <p:cNvSpPr>
            <a:spLocks noGrp="1"/>
          </p:cNvSpPr>
          <p:nvPr>
            <p:ph type="title"/>
          </p:nvPr>
        </p:nvSpPr>
        <p:spPr/>
        <p:txBody>
          <a:bodyPr>
            <a:normAutofit fontScale="90000"/>
          </a:bodyPr>
          <a:lstStyle/>
          <a:p>
            <a:pPr algn="l"/>
            <a:r>
              <a:rPr lang="ru-RU" dirty="0"/>
              <a:t>АВАНСОВЫЕ ПЛАТЕЖИ : </a:t>
            </a:r>
            <a:br>
              <a:rPr lang="ru-RU" dirty="0"/>
            </a:br>
            <a:r>
              <a:rPr lang="ru-RU" dirty="0"/>
              <a:t>часть 16.1 статьи 30 Закона № 83-ФЗ</a:t>
            </a:r>
          </a:p>
        </p:txBody>
      </p:sp>
      <p:sp>
        <p:nvSpPr>
          <p:cNvPr id="4" name="TextBox 3">
            <a:extLst>
              <a:ext uri="{FF2B5EF4-FFF2-40B4-BE49-F238E27FC236}">
                <a16:creationId xmlns:a16="http://schemas.microsoft.com/office/drawing/2014/main" id="{496FD92F-7025-38E9-E5A4-C0D36BACBC63}"/>
              </a:ext>
            </a:extLst>
          </p:cNvPr>
          <p:cNvSpPr txBox="1"/>
          <p:nvPr/>
        </p:nvSpPr>
        <p:spPr>
          <a:xfrm>
            <a:off x="1627142" y="1530590"/>
            <a:ext cx="8248377" cy="4801314"/>
          </a:xfrm>
          <a:prstGeom prst="rect">
            <a:avLst/>
          </a:prstGeom>
          <a:noFill/>
        </p:spPr>
        <p:txBody>
          <a:bodyPr wrap="square">
            <a:spAutoFit/>
          </a:bodyPr>
          <a:lstStyle/>
          <a:p>
            <a:pPr algn="just"/>
            <a:r>
              <a:rPr lang="ru-RU" b="1" dirty="0"/>
              <a:t>Постановления Правительства Российской Федерации от 23.01.2024 № 50  </a:t>
            </a:r>
            <a:r>
              <a:rPr lang="ru-RU" dirty="0"/>
              <a:t>"О приостановлении действия абзаца четвертого подпункта "а" и подпункта "б" пункта 18 Положения о мерах по обеспечению исполнения федерального бюджета и установлении размеров авансовых платежей при заключении государственных (муниципальных) контрактов </a:t>
            </a:r>
            <a:r>
              <a:rPr lang="ru-RU" b="1" dirty="0"/>
              <a:t>в 2024 году</a:t>
            </a:r>
            <a:r>
              <a:rPr lang="ru-RU" dirty="0"/>
              <a:t>«</a:t>
            </a:r>
          </a:p>
          <a:p>
            <a:pPr algn="just"/>
            <a:endParaRPr lang="ru-RU" dirty="0"/>
          </a:p>
          <a:p>
            <a:pPr algn="just"/>
            <a:r>
              <a:rPr lang="ru-RU" dirty="0"/>
              <a:t>Часть 16.1.Закона № 83-ФЗ </a:t>
            </a:r>
            <a:r>
              <a:rPr lang="ru-RU" b="1" dirty="0">
                <a:solidFill>
                  <a:srgbClr val="C00000"/>
                </a:solidFill>
              </a:rPr>
              <a:t>Бюджетные</a:t>
            </a:r>
            <a:r>
              <a:rPr lang="ru-RU" b="1" dirty="0"/>
              <a:t> учреждения </a:t>
            </a:r>
            <a:r>
              <a:rPr lang="ru-RU" dirty="0"/>
              <a:t>при заключении контрактов (договоров) о поставке ТРУ, предусматривающих </a:t>
            </a:r>
            <a:r>
              <a:rPr lang="ru-RU" b="1" dirty="0">
                <a:solidFill>
                  <a:srgbClr val="C00000"/>
                </a:solidFill>
              </a:rPr>
              <a:t>АВАНСОВЫЕ ПЛАТЕЖИ</a:t>
            </a:r>
            <a:r>
              <a:rPr lang="ru-RU" dirty="0"/>
              <a:t>, </a:t>
            </a:r>
            <a:r>
              <a:rPr lang="ru-RU" b="1" dirty="0">
                <a:solidFill>
                  <a:srgbClr val="C00000"/>
                </a:solidFill>
              </a:rPr>
              <a:t>соблюдают требования,</a:t>
            </a:r>
            <a:r>
              <a:rPr lang="ru-RU" dirty="0"/>
              <a:t> определенные  НПА РФ,  НПА субъектов РФ, муниципальными правовыми актами, регулирующими бюджетные правоотношения, </a:t>
            </a:r>
            <a:r>
              <a:rPr lang="ru-RU" b="1" dirty="0"/>
              <a:t>для ПОЛУЧАТЕЛЕЙ СРЕДСТВ соответствующего бюджета </a:t>
            </a:r>
            <a:r>
              <a:rPr lang="ru-RU" dirty="0"/>
              <a:t>бюджетной системы РФ.</a:t>
            </a:r>
          </a:p>
          <a:p>
            <a:pPr algn="just"/>
            <a:endParaRPr lang="ru-RU" dirty="0"/>
          </a:p>
          <a:p>
            <a:r>
              <a:rPr lang="ru-RU" dirty="0"/>
              <a:t>(часть 16.1 введена в 83-ФЗ Федеральным законом </a:t>
            </a:r>
            <a:r>
              <a:rPr lang="ru-RU" b="1" dirty="0"/>
              <a:t>от 27.11.2017 № 347-ФЗ</a:t>
            </a:r>
            <a:r>
              <a:rPr lang="ru-RU" dirty="0"/>
              <a:t>)</a:t>
            </a:r>
          </a:p>
          <a:p>
            <a:endParaRPr lang="ru-RU" dirty="0"/>
          </a:p>
          <a:p>
            <a:r>
              <a:rPr lang="ru-RU" dirty="0"/>
              <a:t>Аналогичная норма для </a:t>
            </a:r>
            <a:r>
              <a:rPr lang="ru-RU" b="1" dirty="0">
                <a:solidFill>
                  <a:srgbClr val="C00000"/>
                </a:solidFill>
              </a:rPr>
              <a:t>автономных учреждений</a:t>
            </a:r>
            <a:r>
              <a:rPr lang="ru-RU" dirty="0"/>
              <a:t>!</a:t>
            </a:r>
          </a:p>
          <a:p>
            <a:endParaRPr lang="ru-RU" dirty="0"/>
          </a:p>
        </p:txBody>
      </p:sp>
    </p:spTree>
    <p:extLst>
      <p:ext uri="{BB962C8B-B14F-4D97-AF65-F5344CB8AC3E}">
        <p14:creationId xmlns:p14="http://schemas.microsoft.com/office/powerpoint/2010/main" val="3763478626"/>
      </p:ext>
    </p:extLst>
  </p:cSld>
  <p:clrMapOvr>
    <a:masterClrMapping/>
  </p:clrMapOvr>
  <p:transition advClick="0"/>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5D2DA37-09B3-B768-2E48-F3C5828B2DE6}"/>
              </a:ext>
            </a:extLst>
          </p:cNvPr>
          <p:cNvSpPr>
            <a:spLocks noGrp="1"/>
          </p:cNvSpPr>
          <p:nvPr>
            <p:ph type="title"/>
          </p:nvPr>
        </p:nvSpPr>
        <p:spPr/>
        <p:txBody>
          <a:bodyPr/>
          <a:lstStyle/>
          <a:p>
            <a:pPr algn="l"/>
            <a:r>
              <a:rPr lang="ru-RU" dirty="0" smtClean="0"/>
              <a:t>АВАНСЫ ограничения для ку </a:t>
            </a:r>
            <a:r>
              <a:rPr lang="ru-RU" dirty="0" err="1" smtClean="0"/>
              <a:t>аубу</a:t>
            </a:r>
            <a:r>
              <a:rPr lang="ru-RU" dirty="0" smtClean="0"/>
              <a:t> </a:t>
            </a:r>
            <a:endParaRPr lang="ru-RU" dirty="0"/>
          </a:p>
        </p:txBody>
      </p:sp>
      <p:sp>
        <p:nvSpPr>
          <p:cNvPr id="4" name="TextBox 3">
            <a:extLst>
              <a:ext uri="{FF2B5EF4-FFF2-40B4-BE49-F238E27FC236}">
                <a16:creationId xmlns:a16="http://schemas.microsoft.com/office/drawing/2014/main" id="{182721AB-F50A-75A4-B5B1-75E850BB147A}"/>
              </a:ext>
            </a:extLst>
          </p:cNvPr>
          <p:cNvSpPr txBox="1"/>
          <p:nvPr/>
        </p:nvSpPr>
        <p:spPr>
          <a:xfrm>
            <a:off x="1242646" y="751344"/>
            <a:ext cx="9706707" cy="5139869"/>
          </a:xfrm>
          <a:prstGeom prst="rect">
            <a:avLst/>
          </a:prstGeom>
          <a:noFill/>
        </p:spPr>
        <p:txBody>
          <a:bodyPr wrap="square">
            <a:spAutoFit/>
          </a:bodyPr>
          <a:lstStyle/>
          <a:p>
            <a:r>
              <a:rPr lang="ru-RU" dirty="0"/>
              <a:t>1. </a:t>
            </a:r>
            <a:r>
              <a:rPr lang="ru-RU" b="1" dirty="0" smtClean="0">
                <a:solidFill>
                  <a:srgbClr val="C00000"/>
                </a:solidFill>
              </a:rPr>
              <a:t>ПРИОСТАНОВЛЕНИЕ </a:t>
            </a:r>
            <a:r>
              <a:rPr lang="ru-RU" b="1" dirty="0">
                <a:solidFill>
                  <a:srgbClr val="C00000"/>
                </a:solidFill>
              </a:rPr>
              <a:t>действия абзаца </a:t>
            </a:r>
            <a:r>
              <a:rPr lang="ru-RU" b="1" dirty="0" smtClean="0">
                <a:solidFill>
                  <a:srgbClr val="C00000"/>
                </a:solidFill>
              </a:rPr>
              <a:t>4 </a:t>
            </a:r>
            <a:r>
              <a:rPr lang="ru-RU" b="1" dirty="0">
                <a:solidFill>
                  <a:srgbClr val="C00000"/>
                </a:solidFill>
              </a:rPr>
              <a:t>подпункта «а», а также подпункта «б» пункта 18 Положения № 1496</a:t>
            </a:r>
            <a:r>
              <a:rPr lang="ru-RU" dirty="0">
                <a:solidFill>
                  <a:srgbClr val="C00000"/>
                </a:solidFill>
              </a:rPr>
              <a:t>; (Постановление Правительства РФ от 23.01.2024 № 50)</a:t>
            </a:r>
          </a:p>
          <a:p>
            <a:endParaRPr lang="ru-RU" dirty="0" smtClean="0"/>
          </a:p>
          <a:p>
            <a:r>
              <a:rPr lang="ru-RU" dirty="0" smtClean="0"/>
              <a:t>2</a:t>
            </a:r>
            <a:r>
              <a:rPr lang="ru-RU" sz="1600" dirty="0"/>
              <a:t>. </a:t>
            </a:r>
            <a:r>
              <a:rPr lang="ru-RU" sz="1600" b="1" dirty="0"/>
              <a:t>ПОЛУЧАТЕЛИ СРЕДСТВ ФЕДЕРАЛЬНОГО БЮДЖЕТА (а также </a:t>
            </a:r>
            <a:r>
              <a:rPr lang="ru-RU" sz="1600" b="1" dirty="0">
                <a:solidFill>
                  <a:srgbClr val="C00000"/>
                </a:solidFill>
              </a:rPr>
              <a:t>АУБУ</a:t>
            </a:r>
            <a:r>
              <a:rPr lang="ru-RU" sz="1600" b="1" dirty="0"/>
              <a:t>) </a:t>
            </a:r>
            <a:r>
              <a:rPr lang="ru-RU" sz="1600" dirty="0"/>
              <a:t>предусматривают </a:t>
            </a:r>
            <a:r>
              <a:rPr lang="ru-RU" sz="1600" b="1" dirty="0"/>
              <a:t>АВАНСЫ в размере от 30 до 50 %</a:t>
            </a:r>
            <a:r>
              <a:rPr lang="ru-RU" sz="1600" dirty="0"/>
              <a:t> от цены госконтракта, </a:t>
            </a:r>
            <a:r>
              <a:rPr lang="ru-RU" sz="1600" b="1" dirty="0">
                <a:solidFill>
                  <a:srgbClr val="C00000"/>
                </a:solidFill>
              </a:rPr>
              <a:t>если условиями предусмотрено казначейское сопровождение (КС). </a:t>
            </a:r>
            <a:endParaRPr lang="ru-RU" sz="1600" b="1" dirty="0" smtClean="0">
              <a:solidFill>
                <a:srgbClr val="C00000"/>
              </a:solidFill>
            </a:endParaRPr>
          </a:p>
          <a:p>
            <a:endParaRPr lang="ru-RU" sz="1600" b="1" dirty="0">
              <a:solidFill>
                <a:srgbClr val="FF0000"/>
              </a:solidFill>
            </a:endParaRPr>
          </a:p>
          <a:p>
            <a:r>
              <a:rPr lang="ru-RU" sz="1600" b="1" dirty="0" smtClean="0">
                <a:solidFill>
                  <a:schemeClr val="tx1">
                    <a:lumMod val="50000"/>
                    <a:lumOff val="50000"/>
                  </a:schemeClr>
                </a:solidFill>
              </a:rPr>
              <a:t>ВАЖНО!</a:t>
            </a:r>
            <a:r>
              <a:rPr lang="ru-RU" sz="1600" b="1" dirty="0" smtClean="0">
                <a:solidFill>
                  <a:srgbClr val="FF0000"/>
                </a:solidFill>
              </a:rPr>
              <a:t> </a:t>
            </a:r>
            <a:r>
              <a:rPr lang="ru-RU" sz="1600" b="1" dirty="0" smtClean="0">
                <a:solidFill>
                  <a:srgbClr val="C00000"/>
                </a:solidFill>
              </a:rPr>
              <a:t>Авансы </a:t>
            </a:r>
            <a:r>
              <a:rPr lang="ru-RU" sz="1600" b="1" dirty="0">
                <a:solidFill>
                  <a:srgbClr val="C00000"/>
                </a:solidFill>
              </a:rPr>
              <a:t>без КС регулируются пунктом 18 Положения № 1496 (до 30 %</a:t>
            </a:r>
            <a:r>
              <a:rPr lang="ru-RU" sz="1600" dirty="0"/>
              <a:t>); </a:t>
            </a:r>
          </a:p>
          <a:p>
            <a:endParaRPr lang="ru-RU" sz="1600" dirty="0" smtClean="0"/>
          </a:p>
          <a:p>
            <a:r>
              <a:rPr lang="ru-RU" sz="1600" dirty="0" smtClean="0"/>
              <a:t>3</a:t>
            </a:r>
            <a:r>
              <a:rPr lang="ru-RU" sz="1600" dirty="0"/>
              <a:t>. В случае представления </a:t>
            </a:r>
            <a:r>
              <a:rPr lang="ru-RU" sz="1600" b="1" dirty="0" smtClean="0"/>
              <a:t>СУБСИДИИ </a:t>
            </a:r>
            <a:r>
              <a:rPr lang="ru-RU" sz="1600" b="1" dirty="0"/>
              <a:t>или иного МБТ </a:t>
            </a:r>
            <a:r>
              <a:rPr lang="ru-RU" sz="1600" b="1" dirty="0" smtClean="0"/>
              <a:t>из ФБ </a:t>
            </a:r>
            <a:r>
              <a:rPr lang="ru-RU" sz="1600" dirty="0" smtClean="0"/>
              <a:t>бюджету </a:t>
            </a:r>
            <a:r>
              <a:rPr lang="ru-RU" sz="1600" b="1" dirty="0" smtClean="0"/>
              <a:t>СУБЪЕКТА </a:t>
            </a:r>
            <a:r>
              <a:rPr lang="ru-RU" sz="1600" dirty="0"/>
              <a:t>РФ в целях реализации принятых </a:t>
            </a:r>
            <a:r>
              <a:rPr lang="ru-RU" sz="1600" dirty="0" smtClean="0"/>
              <a:t>решений </a:t>
            </a:r>
            <a:r>
              <a:rPr lang="ru-RU" sz="1600" dirty="0"/>
              <a:t>об осуществлении </a:t>
            </a:r>
            <a:r>
              <a:rPr lang="ru-RU" sz="1600" dirty="0" smtClean="0"/>
              <a:t>капвложений </a:t>
            </a:r>
            <a:r>
              <a:rPr lang="ru-RU" sz="1600" dirty="0"/>
              <a:t>в объекты </a:t>
            </a:r>
            <a:r>
              <a:rPr lang="ru-RU" sz="1600" dirty="0" smtClean="0"/>
              <a:t>капстроительства госсобственности </a:t>
            </a:r>
            <a:r>
              <a:rPr lang="ru-RU" sz="1600" dirty="0"/>
              <a:t>субъекта РФ в </a:t>
            </a:r>
            <a:r>
              <a:rPr lang="ru-RU" sz="1600" dirty="0" err="1"/>
              <a:t>госконтрактах</a:t>
            </a:r>
            <a:r>
              <a:rPr lang="ru-RU" sz="1600" dirty="0"/>
              <a:t> </a:t>
            </a:r>
            <a:r>
              <a:rPr lang="ru-RU" sz="1600" dirty="0" smtClean="0"/>
              <a:t>на их осуществление может </a:t>
            </a:r>
            <a:r>
              <a:rPr lang="ru-RU" sz="1600" dirty="0"/>
              <a:t>предусматриваться </a:t>
            </a:r>
            <a:r>
              <a:rPr lang="ru-RU" sz="1600" b="1" dirty="0" smtClean="0"/>
              <a:t>АВАНС </a:t>
            </a:r>
            <a:r>
              <a:rPr lang="ru-RU" sz="1600" dirty="0"/>
              <a:t>в размере </a:t>
            </a:r>
            <a:r>
              <a:rPr lang="ru-RU" sz="1600" b="1" dirty="0"/>
              <a:t>от 30 до 50 % </a:t>
            </a:r>
            <a:r>
              <a:rPr lang="ru-RU" sz="1600" dirty="0"/>
              <a:t>в от суммы госконтракта, </a:t>
            </a:r>
            <a:r>
              <a:rPr lang="ru-RU" sz="1600" b="1" dirty="0"/>
              <a:t>если условиями </a:t>
            </a:r>
            <a:r>
              <a:rPr lang="ru-RU" sz="1600" dirty="0"/>
              <a:t>предусмотрено </a:t>
            </a:r>
            <a:r>
              <a:rPr lang="ru-RU" sz="1600" b="1" dirty="0"/>
              <a:t>казначейское сопровождение</a:t>
            </a:r>
            <a:r>
              <a:rPr lang="ru-RU" sz="1600" dirty="0"/>
              <a:t>. </a:t>
            </a:r>
            <a:endParaRPr lang="ru-RU" sz="1600" dirty="0" smtClean="0"/>
          </a:p>
          <a:p>
            <a:r>
              <a:rPr lang="ru-RU" sz="1600" b="1" dirty="0" smtClean="0">
                <a:solidFill>
                  <a:srgbClr val="FF0000"/>
                </a:solidFill>
              </a:rPr>
              <a:t>Исключение</a:t>
            </a:r>
            <a:r>
              <a:rPr lang="ru-RU" sz="1600" dirty="0" smtClean="0">
                <a:solidFill>
                  <a:srgbClr val="FF0000"/>
                </a:solidFill>
              </a:rPr>
              <a:t> </a:t>
            </a:r>
            <a:r>
              <a:rPr lang="ru-RU" sz="1600" dirty="0"/>
              <a:t>– контракты на осуществление </a:t>
            </a:r>
            <a:r>
              <a:rPr lang="ru-RU" sz="1600" dirty="0" smtClean="0"/>
              <a:t>капвложений </a:t>
            </a:r>
            <a:r>
              <a:rPr lang="ru-RU" sz="1600" b="1" dirty="0"/>
              <a:t>ДНР, ЛНР, Запорожской и Херсонской области</a:t>
            </a:r>
            <a:r>
              <a:rPr lang="ru-RU" sz="1600" dirty="0"/>
              <a:t>, </a:t>
            </a:r>
            <a:r>
              <a:rPr lang="ru-RU" sz="1600" b="1" dirty="0" err="1" smtClean="0"/>
              <a:t>СОфинансируемые</a:t>
            </a:r>
            <a:r>
              <a:rPr lang="ru-RU" sz="1600" b="1" dirty="0" smtClean="0"/>
              <a:t> </a:t>
            </a:r>
            <a:r>
              <a:rPr lang="ru-RU" sz="1600" dirty="0"/>
              <a:t>из федерального бюджета, когда </a:t>
            </a:r>
            <a:r>
              <a:rPr lang="ru-RU" sz="1600" dirty="0" smtClean="0"/>
              <a:t>АВАНС </a:t>
            </a:r>
            <a:r>
              <a:rPr lang="ru-RU" sz="1600" dirty="0"/>
              <a:t>может быть </a:t>
            </a:r>
            <a:r>
              <a:rPr lang="ru-RU" sz="1600" b="1" dirty="0"/>
              <a:t>от 30 до 90 %</a:t>
            </a:r>
          </a:p>
          <a:p>
            <a:endParaRPr lang="ru-RU" sz="1600" dirty="0" smtClean="0"/>
          </a:p>
          <a:p>
            <a:r>
              <a:rPr lang="ru-RU" sz="1600" dirty="0" smtClean="0"/>
              <a:t>4</a:t>
            </a:r>
            <a:r>
              <a:rPr lang="ru-RU" sz="1600" dirty="0"/>
              <a:t>. ГРБС вправе принять решение о применении </a:t>
            </a:r>
            <a:r>
              <a:rPr lang="ru-RU" sz="1600" b="1" dirty="0"/>
              <a:t>казначейского сопровождения </a:t>
            </a:r>
            <a:r>
              <a:rPr lang="ru-RU" sz="1600" dirty="0"/>
              <a:t>в отношении </a:t>
            </a:r>
            <a:r>
              <a:rPr lang="ru-RU" sz="1600" dirty="0" err="1"/>
              <a:t>госконтратков</a:t>
            </a:r>
            <a:r>
              <a:rPr lang="ru-RU" sz="1600" dirty="0"/>
              <a:t> на сумму менее 100 000 тыс. руб.; </a:t>
            </a:r>
          </a:p>
          <a:p>
            <a:endParaRPr lang="ru-RU" sz="1600" dirty="0" smtClean="0"/>
          </a:p>
          <a:p>
            <a:r>
              <a:rPr lang="ru-RU" sz="1600" dirty="0" smtClean="0"/>
              <a:t>5</a:t>
            </a:r>
            <a:r>
              <a:rPr lang="ru-RU" sz="1600" dirty="0"/>
              <a:t>. Возможность внесения изменений в </a:t>
            </a:r>
            <a:r>
              <a:rPr lang="ru-RU" sz="1600" dirty="0" smtClean="0"/>
              <a:t>части </a:t>
            </a:r>
            <a:r>
              <a:rPr lang="ru-RU" sz="1600" dirty="0"/>
              <a:t>размера аванса в ранее заключенные контракты; </a:t>
            </a:r>
          </a:p>
          <a:p>
            <a:r>
              <a:rPr lang="ru-RU" sz="1600" dirty="0"/>
              <a:t>6. Рекомендация </a:t>
            </a:r>
            <a:r>
              <a:rPr lang="ru-RU" sz="1600" b="1" dirty="0"/>
              <a:t>для субъектов РФ принять соответствующий акт</a:t>
            </a:r>
            <a:r>
              <a:rPr lang="ru-RU" sz="1600" dirty="0"/>
              <a:t>.</a:t>
            </a:r>
          </a:p>
        </p:txBody>
      </p:sp>
    </p:spTree>
    <p:extLst>
      <p:ext uri="{BB962C8B-B14F-4D97-AF65-F5344CB8AC3E}">
        <p14:creationId xmlns:p14="http://schemas.microsoft.com/office/powerpoint/2010/main" val="3100488577"/>
      </p:ext>
    </p:extLst>
  </p:cSld>
  <p:clrMapOvr>
    <a:masterClrMapping/>
  </p:clrMapOvr>
  <p:transition advClick="0"/>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50734B-E903-0B20-ADF4-B74019757067}"/>
              </a:ext>
            </a:extLst>
          </p:cNvPr>
          <p:cNvSpPr>
            <a:spLocks noGrp="1"/>
          </p:cNvSpPr>
          <p:nvPr>
            <p:ph type="title"/>
          </p:nvPr>
        </p:nvSpPr>
        <p:spPr>
          <a:xfrm>
            <a:off x="3085940" y="324074"/>
            <a:ext cx="8639282" cy="348813"/>
          </a:xfrm>
        </p:spPr>
        <p:txBody>
          <a:bodyPr>
            <a:normAutofit/>
          </a:bodyPr>
          <a:lstStyle/>
          <a:p>
            <a:r>
              <a:rPr lang="ru-RU" dirty="0" smtClean="0">
                <a:solidFill>
                  <a:srgbClr val="C00000"/>
                </a:solidFill>
              </a:rPr>
              <a:t>Не изменился Пункт </a:t>
            </a:r>
            <a:r>
              <a:rPr lang="ru-RU" dirty="0">
                <a:solidFill>
                  <a:srgbClr val="C00000"/>
                </a:solidFill>
              </a:rPr>
              <a:t>18 </a:t>
            </a:r>
            <a:r>
              <a:rPr lang="ru-RU" dirty="0"/>
              <a:t>Постановления Правительства </a:t>
            </a:r>
            <a:r>
              <a:rPr lang="ru-RU" dirty="0" smtClean="0"/>
              <a:t>РФ № </a:t>
            </a:r>
            <a:r>
              <a:rPr lang="ru-RU" dirty="0"/>
              <a:t>1496 </a:t>
            </a:r>
          </a:p>
        </p:txBody>
      </p:sp>
      <p:sp>
        <p:nvSpPr>
          <p:cNvPr id="4" name="TextBox 3">
            <a:extLst>
              <a:ext uri="{FF2B5EF4-FFF2-40B4-BE49-F238E27FC236}">
                <a16:creationId xmlns:a16="http://schemas.microsoft.com/office/drawing/2014/main" id="{C572CADE-CCCB-A939-2412-C4F5F4E1B97A}"/>
              </a:ext>
            </a:extLst>
          </p:cNvPr>
          <p:cNvSpPr txBox="1"/>
          <p:nvPr/>
        </p:nvSpPr>
        <p:spPr>
          <a:xfrm>
            <a:off x="1223888" y="886452"/>
            <a:ext cx="9144000" cy="4801314"/>
          </a:xfrm>
          <a:prstGeom prst="rect">
            <a:avLst/>
          </a:prstGeom>
          <a:noFill/>
        </p:spPr>
        <p:txBody>
          <a:bodyPr wrap="square">
            <a:spAutoFit/>
          </a:bodyPr>
          <a:lstStyle/>
          <a:p>
            <a:r>
              <a:rPr lang="ru-RU" b="1" dirty="0"/>
              <a:t>в) </a:t>
            </a:r>
            <a:r>
              <a:rPr lang="ru-RU" b="1" dirty="0">
                <a:solidFill>
                  <a:srgbClr val="C00000"/>
                </a:solidFill>
              </a:rPr>
              <a:t>до 100 %</a:t>
            </a:r>
            <a:r>
              <a:rPr lang="ru-RU" b="1" dirty="0" smtClean="0">
                <a:solidFill>
                  <a:srgbClr val="C00000"/>
                </a:solidFill>
              </a:rPr>
              <a:t> </a:t>
            </a:r>
            <a:r>
              <a:rPr lang="ru-RU" dirty="0"/>
              <a:t>суммы договора (контракта) - </a:t>
            </a:r>
            <a:r>
              <a:rPr lang="ru-RU" dirty="0" smtClean="0"/>
              <a:t> </a:t>
            </a:r>
            <a:r>
              <a:rPr lang="ru-RU" b="1" dirty="0" smtClean="0"/>
              <a:t>об </a:t>
            </a:r>
            <a:r>
              <a:rPr lang="ru-RU" b="1" dirty="0"/>
              <a:t>оказании услуг связи, о подписке на печатные издания и об их приобретении, обучении на курсах повышения квалификации</a:t>
            </a:r>
            <a:r>
              <a:rPr lang="ru-RU" dirty="0"/>
              <a:t>, о прохождении </a:t>
            </a:r>
            <a:r>
              <a:rPr lang="ru-RU" dirty="0" err="1" smtClean="0"/>
              <a:t>профпереподготовки</a:t>
            </a:r>
            <a:r>
              <a:rPr lang="ru-RU" dirty="0"/>
              <a:t>, об участии в научных, методических, </a:t>
            </a:r>
            <a:r>
              <a:rPr lang="ru-RU" dirty="0" smtClean="0"/>
              <a:t>научно-практических </a:t>
            </a:r>
            <a:r>
              <a:rPr lang="ru-RU" dirty="0"/>
              <a:t>и иных конференциях, о проведении </a:t>
            </a:r>
            <a:r>
              <a:rPr lang="ru-RU" dirty="0" err="1" smtClean="0"/>
              <a:t>госэкспертизы</a:t>
            </a:r>
            <a:r>
              <a:rPr lang="ru-RU" dirty="0" smtClean="0"/>
              <a:t> </a:t>
            </a:r>
            <a:r>
              <a:rPr lang="ru-RU" dirty="0"/>
              <a:t>проектной документации и результатов инженерных изысканий, о проведении проверки достоверности определения сметной стоимости строительства, реконструкции, </a:t>
            </a:r>
            <a:r>
              <a:rPr lang="ru-RU" dirty="0" smtClean="0"/>
              <a:t>капремонта </a:t>
            </a:r>
            <a:r>
              <a:rPr lang="ru-RU" dirty="0"/>
              <a:t>объектов </a:t>
            </a:r>
            <a:r>
              <a:rPr lang="ru-RU" dirty="0" smtClean="0"/>
              <a:t>капстроительства</a:t>
            </a:r>
            <a:r>
              <a:rPr lang="ru-RU" dirty="0"/>
              <a:t>, о приобретении авиа- и железнодорожных билетов, билетов для проезда городским и пригородным транспортом, об оказании гостиничных услуг по месту командирования, об осуществлении грузовых перевозок авиационным и железнодорожным транспортом, о приобретении путевок на санаторно-курортное лечение, о проведении мероприятий по тушению пожаров, аренды индивидуального сейфа (банковской ячейки), по договорам </a:t>
            </a:r>
            <a:r>
              <a:rPr lang="ru-RU" dirty="0" smtClean="0"/>
              <a:t>ОСАГО </a:t>
            </a:r>
            <a:r>
              <a:rPr lang="ru-RU" dirty="0"/>
              <a:t>транспортных средств, договорам обязательного страхования гражданской ответственности владельца опасного объекта за причинение вреда в результате аварии на опасном объекте и договорам (государственным контрактам) о проведении лечения граждан Российской Федерации за пределами территории </a:t>
            </a:r>
            <a:r>
              <a:rPr lang="ru-RU" dirty="0" smtClean="0"/>
              <a:t>РФ, </a:t>
            </a:r>
            <a:r>
              <a:rPr lang="ru-RU" dirty="0"/>
              <a:t>заключаемым </a:t>
            </a:r>
            <a:r>
              <a:rPr lang="ru-RU" dirty="0" smtClean="0"/>
              <a:t>Минздравом России </a:t>
            </a:r>
            <a:r>
              <a:rPr lang="ru-RU" dirty="0"/>
              <a:t>с иностранными организациями </a:t>
            </a:r>
          </a:p>
        </p:txBody>
      </p:sp>
      <p:pic>
        <p:nvPicPr>
          <p:cNvPr id="3" name="Рисунок 2"/>
          <p:cNvPicPr>
            <a:picLocks noChangeAspect="1"/>
          </p:cNvPicPr>
          <p:nvPr/>
        </p:nvPicPr>
        <p:blipFill>
          <a:blip r:embed="rId2"/>
          <a:stretch>
            <a:fillRect/>
          </a:stretch>
        </p:blipFill>
        <p:spPr>
          <a:xfrm>
            <a:off x="277038" y="672887"/>
            <a:ext cx="831326" cy="681687"/>
          </a:xfrm>
          <a:prstGeom prst="rect">
            <a:avLst/>
          </a:prstGeom>
        </p:spPr>
      </p:pic>
    </p:spTree>
    <p:extLst>
      <p:ext uri="{BB962C8B-B14F-4D97-AF65-F5344CB8AC3E}">
        <p14:creationId xmlns:p14="http://schemas.microsoft.com/office/powerpoint/2010/main" val="124818733"/>
      </p:ext>
    </p:extLst>
  </p:cSld>
  <p:clrMapOvr>
    <a:masterClrMapping/>
  </p:clrMapOvr>
  <p:transition advClick="0"/>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27"/>
          <p:cNvSpPr/>
          <p:nvPr/>
        </p:nvSpPr>
        <p:spPr>
          <a:xfrm>
            <a:off x="0" y="0"/>
            <a:ext cx="12192000" cy="37719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333" dirty="0"/>
          </a:p>
        </p:txBody>
      </p:sp>
      <p:sp>
        <p:nvSpPr>
          <p:cNvPr id="9" name="Заголовок 1"/>
          <p:cNvSpPr txBox="1">
            <a:spLocks/>
          </p:cNvSpPr>
          <p:nvPr/>
        </p:nvSpPr>
        <p:spPr>
          <a:xfrm>
            <a:off x="517236" y="2295338"/>
            <a:ext cx="5748482" cy="113366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b">
            <a:noAutofit/>
          </a:bodyPr>
          <a:lstStyle>
            <a:lvl1pPr marL="0" marR="0" indent="0" algn="r" defTabSz="825500" rtl="0" latinLnBrk="0">
              <a:lnSpc>
                <a:spcPct val="100000"/>
              </a:lnSpc>
              <a:spcBef>
                <a:spcPts val="0"/>
              </a:spcBef>
              <a:spcAft>
                <a:spcPts val="0"/>
              </a:spcAft>
              <a:buClrTx/>
              <a:buSzTx/>
              <a:buFontTx/>
              <a:buNone/>
              <a:tabLst/>
              <a:defRPr sz="4534" b="1" i="0" u="none" strike="noStrike" cap="none" spc="0" baseline="0">
                <a:solidFill>
                  <a:schemeClr val="tx2"/>
                </a:solidFill>
                <a:uFillTx/>
                <a:latin typeface="Arial"/>
                <a:ea typeface="+mn-ea"/>
                <a:cs typeface="Arial"/>
                <a:sym typeface="Helvetica Neue Medium"/>
              </a:defRPr>
            </a:lvl1pPr>
            <a:lvl2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2pPr>
            <a:lvl3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3pPr>
            <a:lvl4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4pPr>
            <a:lvl5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5pPr>
            <a:lvl6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6pPr>
            <a:lvl7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7pPr>
            <a:lvl8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8pPr>
            <a:lvl9pPr marL="0" marR="0" indent="0" algn="ctr" defTabSz="825500" rtl="0" latinLnBrk="0">
              <a:lnSpc>
                <a:spcPct val="100000"/>
              </a:lnSpc>
              <a:spcBef>
                <a:spcPts val="0"/>
              </a:spcBef>
              <a:spcAft>
                <a:spcPts val="0"/>
              </a:spcAft>
              <a:buClrTx/>
              <a:buSzTx/>
              <a:buFontTx/>
              <a:buNone/>
              <a:tabLst/>
              <a:defRPr sz="11200" b="0" i="0" u="none" strike="noStrike" cap="none" spc="0" baseline="0">
                <a:solidFill>
                  <a:srgbClr val="000000"/>
                </a:solidFill>
                <a:uFillTx/>
                <a:latin typeface="+mn-lt"/>
                <a:ea typeface="+mn-ea"/>
                <a:cs typeface="+mn-cs"/>
                <a:sym typeface="Helvetica Neue Medium"/>
              </a:defRPr>
            </a:lvl9pPr>
          </a:lstStyle>
          <a:p>
            <a:pPr algn="l" hangingPunct="1"/>
            <a:endParaRPr lang="ru-RU" sz="2800" dirty="0">
              <a:solidFill>
                <a:schemeClr val="bg1"/>
              </a:solidFill>
              <a:latin typeface="Segoe UI Light" panose="020B0502040204020203" pitchFamily="34" charset="0"/>
              <a:ea typeface="Segoe UI Historic" panose="020B0502040204020203" pitchFamily="34" charset="0"/>
              <a:cs typeface="Segoe UI Light" panose="020B0502040204020203" pitchFamily="34" charset="0"/>
            </a:endParaRPr>
          </a:p>
        </p:txBody>
      </p:sp>
      <p:sp>
        <p:nvSpPr>
          <p:cNvPr id="6" name="Прямоугольник 5"/>
          <p:cNvSpPr/>
          <p:nvPr/>
        </p:nvSpPr>
        <p:spPr>
          <a:xfrm>
            <a:off x="167108" y="511627"/>
            <a:ext cx="7105889" cy="287382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800" b="1" dirty="0">
                <a:solidFill>
                  <a:schemeClr val="bg1"/>
                </a:solidFill>
                <a:latin typeface="Segoe UI Light" panose="020B0502040204020203" pitchFamily="34" charset="0"/>
                <a:cs typeface="Segoe UI Light" panose="020B0502040204020203" pitchFamily="34" charset="0"/>
              </a:rPr>
              <a:t>Организация внутреннего </a:t>
            </a:r>
            <a:r>
              <a:rPr lang="ru-RU" sz="2800" b="1" dirty="0" smtClean="0">
                <a:solidFill>
                  <a:schemeClr val="bg1"/>
                </a:solidFill>
                <a:latin typeface="Segoe UI Light" panose="020B0502040204020203" pitchFamily="34" charset="0"/>
                <a:cs typeface="Segoe UI Light" panose="020B0502040204020203" pitchFamily="34" charset="0"/>
              </a:rPr>
              <a:t>контроля: объекты </a:t>
            </a:r>
            <a:r>
              <a:rPr lang="ru-RU" sz="2800" b="1" dirty="0">
                <a:solidFill>
                  <a:schemeClr val="bg1"/>
                </a:solidFill>
                <a:latin typeface="Segoe UI Light" panose="020B0502040204020203" pitchFamily="34" charset="0"/>
                <a:cs typeface="Segoe UI Light" panose="020B0502040204020203" pitchFamily="34" charset="0"/>
              </a:rPr>
              <a:t>контроля, документирование, риск-ориентированный подход к контролю  </a:t>
            </a:r>
            <a:endParaRPr lang="en-US" sz="2800" b="1" dirty="0">
              <a:solidFill>
                <a:schemeClr val="bg1"/>
              </a:solidFill>
              <a:latin typeface="Segoe UI Light" panose="020B0502040204020203" pitchFamily="34" charset="0"/>
              <a:cs typeface="Segoe UI Light" panose="020B0502040204020203" pitchFamily="34" charset="0"/>
            </a:endParaRPr>
          </a:p>
        </p:txBody>
      </p:sp>
      <p:pic>
        <p:nvPicPr>
          <p:cNvPr id="2" name="Рисунок 1">
            <a:extLst>
              <a:ext uri="{FF2B5EF4-FFF2-40B4-BE49-F238E27FC236}">
                <a16:creationId xmlns:a16="http://schemas.microsoft.com/office/drawing/2014/main" id="{30006F88-FCEE-2415-0317-D3F3E6A15ACA}"/>
              </a:ext>
            </a:extLst>
          </p:cNvPr>
          <p:cNvPicPr>
            <a:picLocks noChangeAspect="1"/>
          </p:cNvPicPr>
          <p:nvPr/>
        </p:nvPicPr>
        <p:blipFill>
          <a:blip r:embed="rId3"/>
          <a:stretch>
            <a:fillRect/>
          </a:stretch>
        </p:blipFill>
        <p:spPr>
          <a:xfrm>
            <a:off x="8668570" y="511627"/>
            <a:ext cx="2383743" cy="1261981"/>
          </a:xfrm>
          <a:prstGeom prst="rect">
            <a:avLst/>
          </a:prstGeom>
        </p:spPr>
      </p:pic>
      <p:sp>
        <p:nvSpPr>
          <p:cNvPr id="4" name="TextBox 3">
            <a:extLst>
              <a:ext uri="{FF2B5EF4-FFF2-40B4-BE49-F238E27FC236}">
                <a16:creationId xmlns:a16="http://schemas.microsoft.com/office/drawing/2014/main" id="{83A15F20-E0A9-30AF-D6A9-2C999284E0F4}"/>
              </a:ext>
            </a:extLst>
          </p:cNvPr>
          <p:cNvSpPr txBox="1"/>
          <p:nvPr/>
        </p:nvSpPr>
        <p:spPr>
          <a:xfrm>
            <a:off x="785191" y="4291894"/>
            <a:ext cx="9856304" cy="2031710"/>
          </a:xfrm>
          <a:prstGeom prst="rect">
            <a:avLst/>
          </a:prstGeom>
          <a:noFill/>
        </p:spPr>
        <p:txBody>
          <a:bodyPr wrap="square">
            <a:spAutoFit/>
          </a:bodyPr>
          <a:lstStyle/>
          <a:p>
            <a:pPr lvl="0">
              <a:defRPr/>
            </a:pPr>
            <a:r>
              <a:rPr lang="ru-RU" b="1" dirty="0" smtClean="0">
                <a:solidFill>
                  <a:prstClr val="black"/>
                </a:solidFill>
              </a:rPr>
              <a:t>Приказ </a:t>
            </a:r>
            <a:r>
              <a:rPr lang="ru-RU" b="1" dirty="0">
                <a:solidFill>
                  <a:prstClr val="black"/>
                </a:solidFill>
              </a:rPr>
              <a:t>Минфина России от 06.05.2024 № 179 </a:t>
            </a:r>
            <a:r>
              <a:rPr lang="ru-RU" dirty="0">
                <a:solidFill>
                  <a:prstClr val="black"/>
                </a:solidFill>
              </a:rPr>
              <a:t>"Об утверждении программы разработки федеральных стандартов бухгалтерского учета государственных финансов </a:t>
            </a:r>
            <a:r>
              <a:rPr lang="ru-RU" b="1" dirty="0">
                <a:solidFill>
                  <a:prstClr val="black"/>
                </a:solidFill>
              </a:rPr>
              <a:t>на 2024 - 2027 </a:t>
            </a:r>
            <a:r>
              <a:rPr lang="ru-RU" dirty="0">
                <a:solidFill>
                  <a:prstClr val="black"/>
                </a:solidFill>
              </a:rPr>
              <a:t>гг."</a:t>
            </a:r>
          </a:p>
          <a:p>
            <a:pPr lvl="0">
              <a:defRPr/>
            </a:pPr>
            <a:endParaRPr lang="ru-RU" dirty="0">
              <a:solidFill>
                <a:prstClr val="black"/>
              </a:solidFill>
            </a:endParaRPr>
          </a:p>
          <a:p>
            <a:pPr lvl="0">
              <a:defRPr/>
            </a:pPr>
            <a:r>
              <a:rPr lang="ru-RU" b="1" dirty="0">
                <a:solidFill>
                  <a:prstClr val="black"/>
                </a:solidFill>
              </a:rPr>
              <a:t>Проект Приказа Минфина России </a:t>
            </a:r>
            <a:r>
              <a:rPr lang="ru-RU" dirty="0">
                <a:solidFill>
                  <a:prstClr val="black"/>
                </a:solidFill>
              </a:rPr>
              <a:t>"Об утверждении федерального стандарта бухгалтерского учета государственных финансов "</a:t>
            </a:r>
            <a:r>
              <a:rPr lang="ru-RU" b="1" dirty="0">
                <a:solidFill>
                  <a:prstClr val="black"/>
                </a:solidFill>
              </a:rPr>
              <a:t>Внутренний контроль</a:t>
            </a:r>
            <a:r>
              <a:rPr lang="ru-RU" dirty="0">
                <a:solidFill>
                  <a:prstClr val="black"/>
                </a:solidFill>
              </a:rPr>
              <a:t>« (Текст на сайте https://minfin.gov.ru/по состоянию на 16.05.2024). </a:t>
            </a:r>
          </a:p>
          <a:p>
            <a:pPr algn="just">
              <a:lnSpc>
                <a:spcPct val="107000"/>
              </a:lnSpc>
              <a:spcAft>
                <a:spcPts val="800"/>
              </a:spcAft>
            </a:pPr>
            <a:r>
              <a:rPr lang="ru-RU" dirty="0" smtClean="0"/>
              <a:t>  </a:t>
            </a:r>
            <a:endParaRPr lang="ru-RU" dirty="0"/>
          </a:p>
        </p:txBody>
      </p:sp>
    </p:spTree>
    <p:extLst>
      <p:ext uri="{BB962C8B-B14F-4D97-AF65-F5344CB8AC3E}">
        <p14:creationId xmlns:p14="http://schemas.microsoft.com/office/powerpoint/2010/main" val="747384677"/>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CABAF57-08B2-42E5-F41A-0FB46119D2AF}"/>
              </a:ext>
            </a:extLst>
          </p:cNvPr>
          <p:cNvSpPr>
            <a:spLocks noGrp="1"/>
          </p:cNvSpPr>
          <p:nvPr>
            <p:ph type="title"/>
          </p:nvPr>
        </p:nvSpPr>
        <p:spPr>
          <a:xfrm>
            <a:off x="3235569" y="300201"/>
            <a:ext cx="8681485" cy="348813"/>
          </a:xfrm>
        </p:spPr>
        <p:txBody>
          <a:bodyPr>
            <a:normAutofit/>
          </a:bodyPr>
          <a:lstStyle/>
          <a:p>
            <a:r>
              <a:rPr lang="ru-RU" dirty="0">
                <a:latin typeface="+mj-lt"/>
              </a:rPr>
              <a:t>Совершенствование </a:t>
            </a:r>
            <a:r>
              <a:rPr lang="ru-RU" dirty="0">
                <a:solidFill>
                  <a:srgbClr val="FF0000"/>
                </a:solidFill>
                <a:latin typeface="+mj-lt"/>
              </a:rPr>
              <a:t>внутреннего государственного финансового контроля </a:t>
            </a:r>
          </a:p>
        </p:txBody>
      </p:sp>
      <p:sp>
        <p:nvSpPr>
          <p:cNvPr id="4" name="TextBox 3">
            <a:extLst>
              <a:ext uri="{FF2B5EF4-FFF2-40B4-BE49-F238E27FC236}">
                <a16:creationId xmlns:a16="http://schemas.microsoft.com/office/drawing/2014/main" id="{DBF89B1F-C1A9-B722-85B8-E40052D0CD5B}"/>
              </a:ext>
            </a:extLst>
          </p:cNvPr>
          <p:cNvSpPr txBox="1"/>
          <p:nvPr/>
        </p:nvSpPr>
        <p:spPr>
          <a:xfrm>
            <a:off x="925595" y="1068197"/>
            <a:ext cx="7096292" cy="1200329"/>
          </a:xfrm>
          <a:prstGeom prst="rect">
            <a:avLst/>
          </a:prstGeom>
          <a:noFill/>
        </p:spPr>
        <p:txBody>
          <a:bodyPr wrap="square">
            <a:spAutoFit/>
          </a:bodyPr>
          <a:lstStyle/>
          <a:p>
            <a:r>
              <a:rPr lang="ru-RU" sz="1800" b="1" dirty="0">
                <a:effectLst/>
                <a:latin typeface="Times New Roman" panose="02020603050405020304" pitchFamily="18" charset="0"/>
                <a:ea typeface="Times New Roman" panose="02020603050405020304" pitchFamily="18" charset="0"/>
              </a:rPr>
              <a:t>ОЖИДАЕМЫЙ РЕЗУЛЬТАТ</a:t>
            </a:r>
            <a:r>
              <a:rPr lang="ru-RU" dirty="0" smtClean="0"/>
              <a:t>:</a:t>
            </a:r>
            <a:endParaRPr lang="ru-RU" dirty="0"/>
          </a:p>
          <a:p>
            <a:r>
              <a:rPr lang="ru-RU" sz="1800" dirty="0">
                <a:effectLst/>
                <a:ea typeface="Times New Roman" panose="02020603050405020304" pitchFamily="18" charset="0"/>
              </a:rPr>
              <a:t>Развитие и совершенствование контрольно-надзорной деятельности в </a:t>
            </a:r>
            <a:r>
              <a:rPr lang="ru-RU" sz="1800" b="1" dirty="0">
                <a:effectLst/>
                <a:ea typeface="Times New Roman" panose="02020603050405020304" pitchFamily="18" charset="0"/>
              </a:rPr>
              <a:t>финансово-бюджетной сфере</a:t>
            </a:r>
            <a:r>
              <a:rPr lang="ru-RU" sz="1800" dirty="0">
                <a:effectLst/>
                <a:ea typeface="Times New Roman" panose="02020603050405020304" pitchFamily="18" charset="0"/>
              </a:rPr>
              <a:t>, повышение эффективности </a:t>
            </a:r>
            <a:r>
              <a:rPr lang="ru-RU" sz="1800" b="1" dirty="0">
                <a:solidFill>
                  <a:srgbClr val="FF0000"/>
                </a:solidFill>
                <a:effectLst/>
                <a:ea typeface="Times New Roman" panose="02020603050405020304" pitchFamily="18" charset="0"/>
              </a:rPr>
              <a:t>ПРЕВЕНТИВНОГО </a:t>
            </a:r>
            <a:r>
              <a:rPr lang="ru-RU" sz="1800" dirty="0">
                <a:solidFill>
                  <a:srgbClr val="FF0000"/>
                </a:solidFill>
                <a:effectLst/>
                <a:ea typeface="Times New Roman" panose="02020603050405020304" pitchFamily="18" charset="0"/>
              </a:rPr>
              <a:t>КОНТРОЛЯ</a:t>
            </a:r>
            <a:r>
              <a:rPr lang="ru-RU" dirty="0">
                <a:solidFill>
                  <a:srgbClr val="FF0000"/>
                </a:solidFill>
              </a:rPr>
              <a:t> </a:t>
            </a:r>
          </a:p>
        </p:txBody>
      </p:sp>
      <p:sp>
        <p:nvSpPr>
          <p:cNvPr id="6" name="TextBox 5">
            <a:extLst>
              <a:ext uri="{FF2B5EF4-FFF2-40B4-BE49-F238E27FC236}">
                <a16:creationId xmlns:a16="http://schemas.microsoft.com/office/drawing/2014/main" id="{7A2D8286-D726-CD20-7D58-6CC631D99FBD}"/>
              </a:ext>
            </a:extLst>
          </p:cNvPr>
          <p:cNvSpPr txBox="1"/>
          <p:nvPr/>
        </p:nvSpPr>
        <p:spPr>
          <a:xfrm>
            <a:off x="1699634" y="2312183"/>
            <a:ext cx="6105378" cy="923330"/>
          </a:xfrm>
          <a:prstGeom prst="rect">
            <a:avLst/>
          </a:prstGeom>
          <a:noFill/>
        </p:spPr>
        <p:txBody>
          <a:bodyPr wrap="square">
            <a:spAutoFit/>
          </a:bodyPr>
          <a:lstStyle/>
          <a:p>
            <a:r>
              <a:rPr lang="ru-RU" sz="1800" b="1" dirty="0">
                <a:effectLst/>
                <a:ea typeface="Times New Roman" panose="02020603050405020304" pitchFamily="18" charset="0"/>
              </a:rPr>
              <a:t>ОПИСАНИЕ</a:t>
            </a:r>
            <a:r>
              <a:rPr lang="ru-RU" sz="1800" dirty="0">
                <a:effectLst/>
                <a:ea typeface="Times New Roman" panose="02020603050405020304" pitchFamily="18" charset="0"/>
              </a:rPr>
              <a:t>: Совершенствование механизмов </a:t>
            </a:r>
            <a:r>
              <a:rPr lang="ru-RU" sz="1800" b="1" dirty="0">
                <a:effectLst/>
                <a:ea typeface="Times New Roman" panose="02020603050405020304" pitchFamily="18" charset="0"/>
              </a:rPr>
              <a:t>риск-ориентированного планирования </a:t>
            </a:r>
            <a:r>
              <a:rPr lang="ru-RU" sz="1800" dirty="0">
                <a:effectLst/>
                <a:ea typeface="Times New Roman" panose="02020603050405020304" pitchFamily="18" charset="0"/>
              </a:rPr>
              <a:t>и осуществления </a:t>
            </a:r>
            <a:r>
              <a:rPr lang="ru-RU" sz="1800" b="1" dirty="0">
                <a:effectLst/>
                <a:ea typeface="Times New Roman" panose="02020603050405020304" pitchFamily="18" charset="0"/>
              </a:rPr>
              <a:t>контрольной деятельности</a:t>
            </a:r>
            <a:r>
              <a:rPr lang="ru-RU" sz="1800" dirty="0">
                <a:effectLst/>
                <a:ea typeface="Times New Roman" panose="02020603050405020304" pitchFamily="18" charset="0"/>
              </a:rPr>
              <a:t> </a:t>
            </a:r>
            <a:endParaRPr lang="ru-RU" dirty="0"/>
          </a:p>
        </p:txBody>
      </p:sp>
      <p:sp>
        <p:nvSpPr>
          <p:cNvPr id="8" name="TextBox 7">
            <a:extLst>
              <a:ext uri="{FF2B5EF4-FFF2-40B4-BE49-F238E27FC236}">
                <a16:creationId xmlns:a16="http://schemas.microsoft.com/office/drawing/2014/main" id="{4566D095-87CC-4441-E464-3A239D5B2585}"/>
              </a:ext>
            </a:extLst>
          </p:cNvPr>
          <p:cNvSpPr txBox="1"/>
          <p:nvPr/>
        </p:nvSpPr>
        <p:spPr>
          <a:xfrm>
            <a:off x="2999616" y="3235513"/>
            <a:ext cx="7216726" cy="2308324"/>
          </a:xfrm>
          <a:prstGeom prst="rect">
            <a:avLst/>
          </a:prstGeom>
          <a:noFill/>
        </p:spPr>
        <p:txBody>
          <a:bodyPr wrap="square">
            <a:spAutoFit/>
          </a:bodyPr>
          <a:lstStyle/>
          <a:p>
            <a:r>
              <a:rPr lang="ru-RU" sz="1800" b="1" dirty="0">
                <a:effectLst/>
                <a:ea typeface="Times New Roman" panose="02020603050405020304" pitchFamily="18" charset="0"/>
              </a:rPr>
              <a:t>СОЦИАЛЬНЫЙ ЭФФЕКТ:</a:t>
            </a:r>
          </a:p>
          <a:p>
            <a:pPr marL="285750" indent="-285750">
              <a:buFontTx/>
              <a:buChar char="-"/>
            </a:pPr>
            <a:r>
              <a:rPr lang="ru-RU" sz="1800" dirty="0">
                <a:effectLst/>
                <a:ea typeface="Times New Roman" panose="02020603050405020304" pitchFamily="18" charset="0"/>
              </a:rPr>
              <a:t>Повышение эффективности и качества управленческих решений;</a:t>
            </a:r>
          </a:p>
          <a:p>
            <a:pPr marL="285750" indent="-285750">
              <a:buFontTx/>
              <a:buChar char="-"/>
            </a:pPr>
            <a:r>
              <a:rPr lang="ru-RU" sz="1800" dirty="0">
                <a:effectLst/>
                <a:ea typeface="Times New Roman" panose="02020603050405020304" pitchFamily="18" charset="0"/>
              </a:rPr>
              <a:t>Развитие заинтересованности </a:t>
            </a:r>
            <a:r>
              <a:rPr lang="ru-RU" sz="1800" b="1" dirty="0">
                <a:effectLst/>
                <a:ea typeface="Times New Roman" panose="02020603050405020304" pitchFamily="18" charset="0"/>
              </a:rPr>
              <a:t>подконтрольной среды </a:t>
            </a:r>
            <a:r>
              <a:rPr lang="ru-RU" sz="1800" dirty="0">
                <a:effectLst/>
                <a:ea typeface="Times New Roman" panose="02020603050405020304" pitchFamily="18" charset="0"/>
              </a:rPr>
              <a:t>в повышении качества управления финансами за счет побуждения </a:t>
            </a:r>
            <a:r>
              <a:rPr lang="ru-RU" sz="1800" b="1" dirty="0">
                <a:effectLst/>
                <a:ea typeface="Times New Roman" panose="02020603050405020304" pitchFamily="18" charset="0"/>
              </a:rPr>
              <a:t>к самообследованию</a:t>
            </a:r>
            <a:r>
              <a:rPr lang="ru-RU" sz="1800" dirty="0">
                <a:effectLst/>
                <a:ea typeface="Times New Roman" panose="02020603050405020304" pitchFamily="18" charset="0"/>
              </a:rPr>
              <a:t> в целях </a:t>
            </a:r>
            <a:r>
              <a:rPr lang="ru-RU" sz="1800" b="1" dirty="0">
                <a:effectLst/>
                <a:ea typeface="Times New Roman" panose="02020603050405020304" pitchFamily="18" charset="0"/>
              </a:rPr>
              <a:t>предупреждения</a:t>
            </a:r>
            <a:r>
              <a:rPr lang="ru-RU" sz="1800" dirty="0">
                <a:effectLst/>
                <a:ea typeface="Times New Roman" panose="02020603050405020304" pitchFamily="18" charset="0"/>
              </a:rPr>
              <a:t> (устранения) нарушений, рисков и их признаков;</a:t>
            </a:r>
          </a:p>
          <a:p>
            <a:pPr marL="285750" indent="-285750">
              <a:buFontTx/>
              <a:buChar char="-"/>
            </a:pPr>
            <a:r>
              <a:rPr lang="ru-RU" sz="1800" dirty="0">
                <a:effectLst/>
                <a:ea typeface="Times New Roman" panose="02020603050405020304" pitchFamily="18" charset="0"/>
              </a:rPr>
              <a:t>Создание </a:t>
            </a:r>
            <a:r>
              <a:rPr lang="ru-RU" sz="1800" b="1" dirty="0">
                <a:effectLst/>
                <a:ea typeface="Times New Roman" panose="02020603050405020304" pitchFamily="18" charset="0"/>
              </a:rPr>
              <a:t>единой цифровой платформы </a:t>
            </a:r>
            <a:r>
              <a:rPr lang="ru-RU" sz="1800" dirty="0">
                <a:effectLst/>
                <a:ea typeface="Times New Roman" panose="02020603050405020304" pitchFamily="18" charset="0"/>
              </a:rPr>
              <a:t>в целях обеспечения </a:t>
            </a:r>
            <a:r>
              <a:rPr lang="ru-RU" sz="1800" b="1" dirty="0">
                <a:effectLst/>
                <a:ea typeface="Times New Roman" panose="02020603050405020304" pitchFamily="18" charset="0"/>
              </a:rPr>
              <a:t>предупреждения </a:t>
            </a:r>
            <a:r>
              <a:rPr lang="ru-RU" sz="1800" dirty="0">
                <a:effectLst/>
                <a:ea typeface="Times New Roman" panose="02020603050405020304" pitchFamily="18" charset="0"/>
              </a:rPr>
              <a:t>бюджетных </a:t>
            </a:r>
            <a:r>
              <a:rPr lang="ru-RU" sz="1800" b="1" dirty="0">
                <a:effectLst/>
                <a:ea typeface="Times New Roman" panose="02020603050405020304" pitchFamily="18" charset="0"/>
              </a:rPr>
              <a:t>нарушений </a:t>
            </a:r>
            <a:endParaRPr lang="ru-RU" b="1" dirty="0"/>
          </a:p>
        </p:txBody>
      </p:sp>
      <p:sp>
        <p:nvSpPr>
          <p:cNvPr id="3" name="Прямоугольник 2"/>
          <p:cNvSpPr/>
          <p:nvPr/>
        </p:nvSpPr>
        <p:spPr>
          <a:xfrm>
            <a:off x="3352801" y="562876"/>
            <a:ext cx="8569142" cy="369332"/>
          </a:xfrm>
          <a:prstGeom prst="rect">
            <a:avLst/>
          </a:prstGeom>
        </p:spPr>
        <p:txBody>
          <a:bodyPr wrap="square">
            <a:spAutoFit/>
          </a:bodyPr>
          <a:lstStyle/>
          <a:p>
            <a:r>
              <a:rPr lang="ru-RU" dirty="0"/>
              <a:t>Публичная декларация целей и задач Казначейства России на 2024 </a:t>
            </a:r>
            <a:r>
              <a:rPr lang="ru-RU" dirty="0" smtClean="0"/>
              <a:t>год (ль 27.05.24)</a:t>
            </a:r>
            <a:endParaRPr lang="ru-RU" dirty="0"/>
          </a:p>
        </p:txBody>
      </p:sp>
    </p:spTree>
    <p:extLst>
      <p:ext uri="{BB962C8B-B14F-4D97-AF65-F5344CB8AC3E}">
        <p14:creationId xmlns:p14="http://schemas.microsoft.com/office/powerpoint/2010/main" val="3842012235"/>
      </p:ext>
    </p:extLst>
  </p:cSld>
  <p:clrMapOvr>
    <a:masterClrMapping/>
  </p:clrMapOvr>
  <p:transition advClick="0"/>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1182940-C4C4-182D-A25B-37B4299D3101}"/>
              </a:ext>
            </a:extLst>
          </p:cNvPr>
          <p:cNvSpPr>
            <a:spLocks noGrp="1"/>
          </p:cNvSpPr>
          <p:nvPr>
            <p:ph type="title"/>
          </p:nvPr>
        </p:nvSpPr>
        <p:spPr>
          <a:xfrm>
            <a:off x="6343357" y="201728"/>
            <a:ext cx="5789968" cy="348813"/>
          </a:xfrm>
        </p:spPr>
        <p:txBody>
          <a:bodyPr/>
          <a:lstStyle/>
          <a:p>
            <a:pPr algn="l"/>
            <a:r>
              <a:rPr kumimoji="0" lang="ru-RU" sz="1600" b="1" i="0" u="none" strike="noStrike" kern="1200" cap="none" spc="0" normalizeH="0" baseline="0" noProof="0" dirty="0">
                <a:ln>
                  <a:noFill/>
                </a:ln>
                <a:solidFill>
                  <a:prstClr val="black"/>
                </a:solidFill>
                <a:effectLst/>
                <a:uLnTx/>
                <a:uFillTx/>
                <a:ea typeface="+mn-ea"/>
                <a:cs typeface="+mn-cs"/>
              </a:rPr>
              <a:t>Приказ Минфина России от 06.05.2024 № 179</a:t>
            </a:r>
            <a:endParaRPr lang="ru-RU" dirty="0"/>
          </a:p>
        </p:txBody>
      </p:sp>
      <p:graphicFrame>
        <p:nvGraphicFramePr>
          <p:cNvPr id="3" name="Таблица 2">
            <a:extLst>
              <a:ext uri="{FF2B5EF4-FFF2-40B4-BE49-F238E27FC236}">
                <a16:creationId xmlns:a16="http://schemas.microsoft.com/office/drawing/2014/main" id="{FDF9931B-6EE8-BD0F-8034-D2C9175156A0}"/>
              </a:ext>
            </a:extLst>
          </p:cNvPr>
          <p:cNvGraphicFramePr>
            <a:graphicFrameLocks noGrp="1"/>
          </p:cNvGraphicFramePr>
          <p:nvPr>
            <p:extLst/>
          </p:nvPr>
        </p:nvGraphicFramePr>
        <p:xfrm>
          <a:off x="1026942" y="964662"/>
          <a:ext cx="10297552" cy="4174745"/>
        </p:xfrm>
        <a:graphic>
          <a:graphicData uri="http://schemas.openxmlformats.org/drawingml/2006/table">
            <a:tbl>
              <a:tblPr firstRow="1" firstCol="1" bandRow="1">
                <a:tableStyleId>{5C22544A-7EE6-4342-B048-85BDC9FD1C3A}</a:tableStyleId>
              </a:tblPr>
              <a:tblGrid>
                <a:gridCol w="604910">
                  <a:extLst>
                    <a:ext uri="{9D8B030D-6E8A-4147-A177-3AD203B41FA5}">
                      <a16:colId xmlns:a16="http://schemas.microsoft.com/office/drawing/2014/main" val="2903207311"/>
                    </a:ext>
                  </a:extLst>
                </a:gridCol>
                <a:gridCol w="2441544">
                  <a:extLst>
                    <a:ext uri="{9D8B030D-6E8A-4147-A177-3AD203B41FA5}">
                      <a16:colId xmlns:a16="http://schemas.microsoft.com/office/drawing/2014/main" val="35495013"/>
                    </a:ext>
                  </a:extLst>
                </a:gridCol>
                <a:gridCol w="1685631">
                  <a:extLst>
                    <a:ext uri="{9D8B030D-6E8A-4147-A177-3AD203B41FA5}">
                      <a16:colId xmlns:a16="http://schemas.microsoft.com/office/drawing/2014/main" val="229689574"/>
                    </a:ext>
                  </a:extLst>
                </a:gridCol>
                <a:gridCol w="1434327">
                  <a:extLst>
                    <a:ext uri="{9D8B030D-6E8A-4147-A177-3AD203B41FA5}">
                      <a16:colId xmlns:a16="http://schemas.microsoft.com/office/drawing/2014/main" val="3916428492"/>
                    </a:ext>
                  </a:extLst>
                </a:gridCol>
                <a:gridCol w="1547827">
                  <a:extLst>
                    <a:ext uri="{9D8B030D-6E8A-4147-A177-3AD203B41FA5}">
                      <a16:colId xmlns:a16="http://schemas.microsoft.com/office/drawing/2014/main" val="2797415239"/>
                    </a:ext>
                  </a:extLst>
                </a:gridCol>
                <a:gridCol w="1285281">
                  <a:extLst>
                    <a:ext uri="{9D8B030D-6E8A-4147-A177-3AD203B41FA5}">
                      <a16:colId xmlns:a16="http://schemas.microsoft.com/office/drawing/2014/main" val="2840934996"/>
                    </a:ext>
                  </a:extLst>
                </a:gridCol>
                <a:gridCol w="1298032">
                  <a:extLst>
                    <a:ext uri="{9D8B030D-6E8A-4147-A177-3AD203B41FA5}">
                      <a16:colId xmlns:a16="http://schemas.microsoft.com/office/drawing/2014/main" val="4162505234"/>
                    </a:ext>
                  </a:extLst>
                </a:gridCol>
              </a:tblGrid>
              <a:tr h="457215">
                <a:tc rowSpan="2">
                  <a:txBody>
                    <a:bodyPr/>
                    <a:lstStyle/>
                    <a:p>
                      <a:pPr algn="just">
                        <a:lnSpc>
                          <a:spcPct val="107000"/>
                        </a:lnSpc>
                        <a:spcAft>
                          <a:spcPts val="800"/>
                        </a:spcAft>
                      </a:pPr>
                      <a:endParaRPr lang="ru-RU" sz="1600" dirty="0">
                        <a:effectLst/>
                      </a:endParaRPr>
                    </a:p>
                    <a:p>
                      <a:pPr algn="just">
                        <a:lnSpc>
                          <a:spcPct val="107000"/>
                        </a:lnSpc>
                        <a:spcAft>
                          <a:spcPts val="800"/>
                        </a:spcAft>
                      </a:pPr>
                      <a:r>
                        <a:rPr lang="ru-RU" sz="1600" dirty="0">
                          <a:effectLst/>
                        </a:rPr>
                        <a:t>№ п/п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rowSpan="2">
                  <a:txBody>
                    <a:bodyPr/>
                    <a:lstStyle/>
                    <a:p>
                      <a:pPr algn="ctr">
                        <a:lnSpc>
                          <a:spcPct val="107000"/>
                        </a:lnSpc>
                        <a:spcAft>
                          <a:spcPts val="800"/>
                        </a:spcAft>
                      </a:pPr>
                      <a:endParaRPr lang="ru-RU" sz="1600" dirty="0">
                        <a:effectLst/>
                      </a:endParaRPr>
                    </a:p>
                    <a:p>
                      <a:pPr algn="ctr">
                        <a:lnSpc>
                          <a:spcPct val="107000"/>
                        </a:lnSpc>
                        <a:spcAft>
                          <a:spcPts val="800"/>
                        </a:spcAft>
                      </a:pPr>
                      <a:r>
                        <a:rPr lang="ru-RU" sz="1600" dirty="0">
                          <a:effectLst/>
                        </a:rPr>
                        <a:t>Рабочее наименование проекта федерального стандарта бухгалтерского учета государственных финансов (далее - федеральный стандарт)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rowSpan="2">
                  <a:txBody>
                    <a:bodyPr/>
                    <a:lstStyle/>
                    <a:p>
                      <a:pPr algn="ctr">
                        <a:lnSpc>
                          <a:spcPct val="107000"/>
                        </a:lnSpc>
                        <a:spcAft>
                          <a:spcPts val="800"/>
                        </a:spcAft>
                      </a:pPr>
                      <a:endParaRPr lang="ru-RU" sz="1600" dirty="0">
                        <a:effectLst/>
                      </a:endParaRPr>
                    </a:p>
                    <a:p>
                      <a:pPr algn="ctr">
                        <a:lnSpc>
                          <a:spcPct val="107000"/>
                        </a:lnSpc>
                        <a:spcAft>
                          <a:spcPts val="800"/>
                        </a:spcAft>
                      </a:pPr>
                      <a:r>
                        <a:rPr lang="ru-RU" sz="1600" dirty="0">
                          <a:effectLst/>
                        </a:rPr>
                        <a:t>Разработка нового федерального стандарта/внесение изменений в действующий нормативный правовой акт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rowSpan="2">
                  <a:txBody>
                    <a:bodyPr/>
                    <a:lstStyle/>
                    <a:p>
                      <a:pPr algn="ctr">
                        <a:lnSpc>
                          <a:spcPct val="107000"/>
                        </a:lnSpc>
                        <a:spcAft>
                          <a:spcPts val="800"/>
                        </a:spcAft>
                      </a:pPr>
                      <a:r>
                        <a:rPr lang="ru-RU" sz="1600" dirty="0">
                          <a:effectLst/>
                        </a:rPr>
                        <a:t>Срок представления проекта федерального стандарта на экспертизу в совет по стандартам бухгалтерского учета госфинансов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gridSpan="2">
                  <a:txBody>
                    <a:bodyPr/>
                    <a:lstStyle/>
                    <a:p>
                      <a:pPr algn="ctr">
                        <a:lnSpc>
                          <a:spcPct val="107000"/>
                        </a:lnSpc>
                        <a:spcAft>
                          <a:spcPts val="800"/>
                        </a:spcAft>
                      </a:pPr>
                      <a:r>
                        <a:rPr lang="ru-RU" sz="1600" dirty="0">
                          <a:effectLst/>
                        </a:rPr>
                        <a:t>Срок принятия федерального стандарта </a:t>
                      </a:r>
                    </a:p>
                    <a:p>
                      <a:pPr algn="ctr">
                        <a:lnSpc>
                          <a:spcPct val="107000"/>
                        </a:lnSpc>
                        <a:spcAft>
                          <a:spcPts val="800"/>
                        </a:spcAf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hMerge="1">
                  <a:txBody>
                    <a:bodyPr/>
                    <a:lstStyle/>
                    <a:p>
                      <a:endParaRPr lang="ru-RU"/>
                    </a:p>
                  </a:txBody>
                  <a:tcPr/>
                </a:tc>
                <a:tc rowSpan="2">
                  <a:txBody>
                    <a:bodyPr/>
                    <a:lstStyle/>
                    <a:p>
                      <a:pPr algn="ctr">
                        <a:lnSpc>
                          <a:spcPct val="107000"/>
                        </a:lnSpc>
                        <a:spcAft>
                          <a:spcPts val="800"/>
                        </a:spcAft>
                      </a:pPr>
                      <a:endParaRPr lang="ru-RU" sz="1600" dirty="0">
                        <a:effectLst/>
                      </a:endParaRPr>
                    </a:p>
                    <a:p>
                      <a:pPr algn="ctr">
                        <a:lnSpc>
                          <a:spcPct val="107000"/>
                        </a:lnSpc>
                        <a:spcAft>
                          <a:spcPts val="800"/>
                        </a:spcAft>
                      </a:pPr>
                      <a:r>
                        <a:rPr lang="ru-RU" sz="1600" dirty="0">
                          <a:effectLst/>
                        </a:rPr>
                        <a:t>Предполагаемая дата вступления в силу федерального стандарта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2613797599"/>
                  </a:ext>
                </a:extLst>
              </a:tr>
              <a:tr h="0">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7000"/>
                        </a:lnSpc>
                        <a:spcAft>
                          <a:spcPts val="800"/>
                        </a:spcAft>
                      </a:pPr>
                      <a:r>
                        <a:rPr lang="ru-RU" sz="1600" dirty="0">
                          <a:effectLst/>
                        </a:rPr>
                        <a:t>срок </a:t>
                      </a:r>
                    </a:p>
                    <a:p>
                      <a:pPr algn="ctr">
                        <a:lnSpc>
                          <a:spcPct val="107000"/>
                        </a:lnSpc>
                        <a:spcAft>
                          <a:spcPts val="800"/>
                        </a:spcAft>
                      </a:pPr>
                      <a:r>
                        <a:rPr lang="ru-RU" sz="1600" dirty="0">
                          <a:effectLst/>
                        </a:rPr>
                        <a:t>подписания (утверждения)</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dirty="0">
                          <a:effectLst/>
                        </a:rPr>
                        <a:t>предполагаемый</a:t>
                      </a:r>
                    </a:p>
                    <a:p>
                      <a:pPr algn="ctr">
                        <a:lnSpc>
                          <a:spcPct val="107000"/>
                        </a:lnSpc>
                        <a:spcAft>
                          <a:spcPts val="800"/>
                        </a:spcAft>
                      </a:pPr>
                      <a:r>
                        <a:rPr lang="ru-RU" sz="1600" dirty="0">
                          <a:effectLst/>
                        </a:rPr>
                        <a:t>срок регистрации</a:t>
                      </a:r>
                    </a:p>
                    <a:p>
                      <a:pPr algn="ctr">
                        <a:lnSpc>
                          <a:spcPct val="107000"/>
                        </a:lnSpc>
                        <a:spcAft>
                          <a:spcPts val="800"/>
                        </a:spcAft>
                      </a:pPr>
                      <a:r>
                        <a:rPr lang="ru-RU" sz="1600" dirty="0">
                          <a:effectLst/>
                        </a:rPr>
                        <a:t>Минюстом РФ</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vMerge="1">
                  <a:txBody>
                    <a:bodyPr/>
                    <a:lstStyle/>
                    <a:p>
                      <a:endParaRPr lang="ru-RU"/>
                    </a:p>
                  </a:txBody>
                  <a:tcPr/>
                </a:tc>
                <a:extLst>
                  <a:ext uri="{0D108BD9-81ED-4DB2-BD59-A6C34878D82A}">
                    <a16:rowId xmlns:a16="http://schemas.microsoft.com/office/drawing/2014/main" val="3502372147"/>
                  </a:ext>
                </a:extLst>
              </a:tr>
              <a:tr h="0">
                <a:tc>
                  <a:txBody>
                    <a:bodyPr/>
                    <a:lstStyle/>
                    <a:p>
                      <a:pPr algn="ctr">
                        <a:lnSpc>
                          <a:spcPct val="107000"/>
                        </a:lnSpc>
                        <a:spcAft>
                          <a:spcPts val="800"/>
                        </a:spcAft>
                      </a:pPr>
                      <a:r>
                        <a:rPr lang="ru-RU" sz="1600">
                          <a:effectLst/>
                        </a:rPr>
                        <a:t>1</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2</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3</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dirty="0">
                          <a:effectLst/>
                        </a:rPr>
                        <a:t>4</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5</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6</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a:effectLst/>
                        </a:rPr>
                        <a:t>7</a:t>
                      </a:r>
                      <a:endParaRPr lang="ru-RU" sz="160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834026055"/>
                  </a:ext>
                </a:extLst>
              </a:tr>
              <a:tr h="0">
                <a:tc>
                  <a:txBody>
                    <a:bodyPr/>
                    <a:lstStyle/>
                    <a:p>
                      <a:pPr algn="just">
                        <a:lnSpc>
                          <a:spcPct val="107000"/>
                        </a:lnSpc>
                        <a:spcAft>
                          <a:spcPts val="800"/>
                        </a:spcAft>
                      </a:pPr>
                      <a:endParaRPr lang="ru-RU" sz="1600" dirty="0">
                        <a:effectLst/>
                      </a:endParaRPr>
                    </a:p>
                    <a:p>
                      <a:pPr algn="ctr">
                        <a:lnSpc>
                          <a:spcPct val="107000"/>
                        </a:lnSpc>
                        <a:spcAft>
                          <a:spcPts val="800"/>
                        </a:spcAft>
                      </a:pPr>
                      <a:r>
                        <a:rPr lang="ru-RU" sz="1600" dirty="0">
                          <a:effectLst/>
                        </a:rPr>
                        <a:t>7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endParaRPr lang="ru-RU" sz="2000" b="1" dirty="0">
                        <a:effectLst/>
                      </a:endParaRPr>
                    </a:p>
                    <a:p>
                      <a:pPr algn="ctr">
                        <a:lnSpc>
                          <a:spcPct val="107000"/>
                        </a:lnSpc>
                        <a:spcAft>
                          <a:spcPts val="800"/>
                        </a:spcAft>
                      </a:pPr>
                      <a:r>
                        <a:rPr lang="ru-RU" sz="2000" b="1" dirty="0">
                          <a:effectLst/>
                        </a:rPr>
                        <a:t>Внутренний контроль </a:t>
                      </a:r>
                      <a:endParaRPr lang="ru-RU" sz="20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dirty="0">
                          <a:effectLst/>
                        </a:rPr>
                        <a:t>Разработка </a:t>
                      </a:r>
                      <a:r>
                        <a:rPr lang="ru-RU" sz="1600" b="1" dirty="0">
                          <a:effectLst/>
                        </a:rPr>
                        <a:t>НОВОГО </a:t>
                      </a:r>
                      <a:r>
                        <a:rPr lang="ru-RU" sz="1600" dirty="0">
                          <a:effectLst/>
                        </a:rPr>
                        <a:t>федерального стандарта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dirty="0">
                          <a:effectLst/>
                        </a:rPr>
                        <a:t>Сентябрь 2024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b="1" dirty="0">
                          <a:effectLst/>
                        </a:rPr>
                        <a:t>Сентябрь</a:t>
                      </a:r>
                      <a:r>
                        <a:rPr lang="ru-RU" sz="1600" dirty="0">
                          <a:effectLst/>
                        </a:rPr>
                        <a:t> 2024 </a:t>
                      </a:r>
                    </a:p>
                    <a:p>
                      <a:pPr algn="ctr">
                        <a:lnSpc>
                          <a:spcPct val="107000"/>
                        </a:lnSpc>
                        <a:spcAft>
                          <a:spcPts val="800"/>
                        </a:spcAft>
                      </a:pPr>
                      <a:r>
                        <a:rPr lang="ru-RU" sz="1600" dirty="0">
                          <a:effectLst/>
                        </a:rPr>
                        <a:t>(</a:t>
                      </a:r>
                      <a:r>
                        <a:rPr lang="ru-RU" sz="1600" dirty="0">
                          <a:effectLst/>
                          <a:highlight>
                            <a:srgbClr val="FFFF00"/>
                          </a:highlight>
                        </a:rPr>
                        <a:t>был - октябрь)</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ctr">
                        <a:lnSpc>
                          <a:spcPct val="107000"/>
                        </a:lnSpc>
                        <a:spcAft>
                          <a:spcPts val="800"/>
                        </a:spcAft>
                      </a:pPr>
                      <a:r>
                        <a:rPr lang="ru-RU" sz="1600" b="1" dirty="0">
                          <a:effectLst/>
                        </a:rPr>
                        <a:t>Ноябрь</a:t>
                      </a:r>
                      <a:r>
                        <a:rPr lang="ru-RU" sz="1600" dirty="0">
                          <a:effectLst/>
                        </a:rPr>
                        <a:t> 2024 </a:t>
                      </a:r>
                    </a:p>
                    <a:p>
                      <a:pPr algn="ctr">
                        <a:lnSpc>
                          <a:spcPct val="107000"/>
                        </a:lnSpc>
                        <a:spcAft>
                          <a:spcPts val="800"/>
                        </a:spcAft>
                      </a:pPr>
                      <a:r>
                        <a:rPr lang="ru-RU" sz="1600" dirty="0">
                          <a:effectLst/>
                        </a:rPr>
                        <a:t>(</a:t>
                      </a:r>
                      <a:r>
                        <a:rPr lang="ru-RU" sz="1600" dirty="0">
                          <a:effectLst/>
                          <a:highlight>
                            <a:srgbClr val="FFFF00"/>
                          </a:highlight>
                        </a:rPr>
                        <a:t>был - декабрь</a:t>
                      </a:r>
                      <a:r>
                        <a:rPr lang="ru-RU" sz="1600" dirty="0">
                          <a:effectLst/>
                        </a:rPr>
                        <a:t>)</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tc>
                  <a:txBody>
                    <a:bodyPr/>
                    <a:lstStyle/>
                    <a:p>
                      <a:pPr algn="just">
                        <a:lnSpc>
                          <a:spcPct val="107000"/>
                        </a:lnSpc>
                        <a:spcAft>
                          <a:spcPts val="800"/>
                        </a:spcAft>
                      </a:pPr>
                      <a:endParaRPr lang="ru-RU" sz="1600" b="1" dirty="0">
                        <a:effectLst/>
                      </a:endParaRPr>
                    </a:p>
                    <a:p>
                      <a:pPr algn="ctr">
                        <a:lnSpc>
                          <a:spcPct val="107000"/>
                        </a:lnSpc>
                        <a:spcAft>
                          <a:spcPts val="800"/>
                        </a:spcAft>
                      </a:pPr>
                      <a:r>
                        <a:rPr lang="ru-RU" sz="1600" b="1" dirty="0">
                          <a:effectLst/>
                        </a:rPr>
                        <a:t>Январь 2025 </a:t>
                      </a:r>
                      <a:endParaRPr lang="ru-RU" sz="1600" b="1" dirty="0">
                        <a:effectLst/>
                        <a:latin typeface="Calibri" panose="020F0502020204030204" pitchFamily="34" charset="0"/>
                        <a:ea typeface="Calibri" panose="020F0502020204030204" pitchFamily="34" charset="0"/>
                        <a:cs typeface="Times New Roman" panose="02020603050405020304" pitchFamily="18" charset="0"/>
                      </a:endParaRPr>
                    </a:p>
                  </a:txBody>
                  <a:tcPr marL="0" marR="0" marT="0" marB="0"/>
                </a:tc>
                <a:extLst>
                  <a:ext uri="{0D108BD9-81ED-4DB2-BD59-A6C34878D82A}">
                    <a16:rowId xmlns:a16="http://schemas.microsoft.com/office/drawing/2014/main" val="1232025307"/>
                  </a:ext>
                </a:extLst>
              </a:tr>
            </a:tbl>
          </a:graphicData>
        </a:graphic>
      </p:graphicFrame>
      <p:pic>
        <p:nvPicPr>
          <p:cNvPr id="4" name="Picture 2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04675" y="4158871"/>
            <a:ext cx="628650" cy="858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41796570"/>
      </p:ext>
    </p:extLst>
  </p:cSld>
  <p:clrMapOvr>
    <a:masterClrMapping/>
  </p:clrMapOvr>
  <p:transition advClick="0"/>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Галерея">
  <a:themeElements>
    <a:clrScheme name="Галерея">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Галерея">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алерея">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43000" r="43000" b="10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1484</TotalTime>
  <Words>13091</Words>
  <Application>Microsoft Office PowerPoint</Application>
  <PresentationFormat>Широкоэкранный</PresentationFormat>
  <Paragraphs>1271</Paragraphs>
  <Slides>120</Slides>
  <Notes>28</Notes>
  <HiddenSlides>0</HiddenSlides>
  <MMClips>0</MMClips>
  <ScaleCrop>false</ScaleCrop>
  <HeadingPairs>
    <vt:vector size="6" baseType="variant">
      <vt:variant>
        <vt:lpstr>Использованные шрифты</vt:lpstr>
      </vt:variant>
      <vt:variant>
        <vt:i4>23</vt:i4>
      </vt:variant>
      <vt:variant>
        <vt:lpstr>Тема</vt:lpstr>
      </vt:variant>
      <vt:variant>
        <vt:i4>2</vt:i4>
      </vt:variant>
      <vt:variant>
        <vt:lpstr>Заголовки слайдов</vt:lpstr>
      </vt:variant>
      <vt:variant>
        <vt:i4>120</vt:i4>
      </vt:variant>
    </vt:vector>
  </HeadingPairs>
  <TitlesOfParts>
    <vt:vector size="145" baseType="lpstr">
      <vt:lpstr>Aparajita</vt:lpstr>
      <vt:lpstr>Arial</vt:lpstr>
      <vt:lpstr>Arial Narrow (Основной текст)</vt:lpstr>
      <vt:lpstr>BatangChe</vt:lpstr>
      <vt:lpstr>Bookman Old Style</vt:lpstr>
      <vt:lpstr>Calibri</vt:lpstr>
      <vt:lpstr>Calibri Light</vt:lpstr>
      <vt:lpstr>DINPro-Light</vt:lpstr>
      <vt:lpstr>Gill Sans MT</vt:lpstr>
      <vt:lpstr>Helvetica Neue Light</vt:lpstr>
      <vt:lpstr>Helvetica Neue Medium</vt:lpstr>
      <vt:lpstr>Montserrat</vt:lpstr>
      <vt:lpstr>Montserrat Medium</vt:lpstr>
      <vt:lpstr>Montserrat SemiBold</vt:lpstr>
      <vt:lpstr>Segoe UI Historic</vt:lpstr>
      <vt:lpstr>Segoe UI Light</vt:lpstr>
      <vt:lpstr>Segoe UI Symbol</vt:lpstr>
      <vt:lpstr>Source Sans Pro Semibold</vt:lpstr>
      <vt:lpstr>Symbol</vt:lpstr>
      <vt:lpstr>Tahoma</vt:lpstr>
      <vt:lpstr>Times New Roman</vt:lpstr>
      <vt:lpstr>Trebuchet MS</vt:lpstr>
      <vt:lpstr>Wingdings</vt:lpstr>
      <vt:lpstr>Тема Office</vt:lpstr>
      <vt:lpstr>Галерея</vt:lpstr>
      <vt:lpstr>Презентация PowerPoint</vt:lpstr>
      <vt:lpstr>Концепция технологической интеграции данных бухгалтерского учета организаций бюджетной сферы федерального уровня</vt:lpstr>
      <vt:lpstr>Совершенствование внутреннего государственного финансового контроля </vt:lpstr>
      <vt:lpstr>Проведение казначейского мониторинга в системе казначейских платежей</vt:lpstr>
      <vt:lpstr>Трансформация действующих Инструкций по учету  и отчетности в Новые стандарты госфинансов</vt:lpstr>
      <vt:lpstr>Новые НПА ЕУП - 2024</vt:lpstr>
      <vt:lpstr>Презентация PowerPoint</vt:lpstr>
      <vt:lpstr>Структура нового СГС «ЕПС» № 121: 4 раздела и 2 приложения н</vt:lpstr>
      <vt:lpstr>Термины и их определения: Признак активного счета </vt:lpstr>
      <vt:lpstr>Термины и их определения: Признак пассивного счета</vt:lpstr>
      <vt:lpstr>СГС «ЕПС» понятие: Рабочий план счетов </vt:lpstr>
      <vt:lpstr>Объединенный Стандарт бухучета _АУ БУ</vt:lpstr>
      <vt:lpstr>работа с  задолженностью </vt:lpstr>
      <vt:lpstr>ДЗ: счета по доходам и по расходам </vt:lpstr>
      <vt:lpstr> Регламенты работы с дебиторской задолженностью в 2024 году</vt:lpstr>
      <vt:lpstr>Регламенты АДБ – для всех уровней бюджетов!</vt:lpstr>
      <vt:lpstr>Презентация PowerPoint</vt:lpstr>
      <vt:lpstr>Влияние Регламентов АДБ на осуществление ГМФК</vt:lpstr>
      <vt:lpstr>на 1 декабря 2024 г.  «разовое» Списание безнадежной муниципальной задолженности </vt:lpstr>
      <vt:lpstr>Федеральный закон от 13.07.2024 № 177-ФЗ  о внесении изменений в бк рф  РАЗОВАЯ НОРМА О СПИСАНИИ ЗАДОЛЖЕННОСТИ – 2024!</vt:lpstr>
      <vt:lpstr>разовая норма в 2024 году по списанию муниципальных долгов! признается безнадежной к взысканию и подлежит списанию: Письмо мф от 25.07.2024 № 23-01-12/6968  </vt:lpstr>
      <vt:lpstr>В 2024 году признается безнадежной к взысканию и подлежит списанию неналоговая задолженность </vt:lpstr>
      <vt:lpstr>признание безнадежной к взысканию задолженности по доходам</vt:lpstr>
      <vt:lpstr>минфин разъяснил</vt:lpstr>
      <vt:lpstr>Дебиторская задолженность по доходам</vt:lpstr>
      <vt:lpstr>Презентация PowerPoint</vt:lpstr>
      <vt:lpstr>Долгосрочная, просроченная задолженность</vt:lpstr>
      <vt:lpstr>Классификация дебиторской задолженности по доходам   </vt:lpstr>
      <vt:lpstr>Важно для АУБУ: Списываем дз - что с налогом на прибыль?</vt:lpstr>
      <vt:lpstr>Презентация PowerPoint</vt:lpstr>
      <vt:lpstr>РЕКОМЕНДАЦИИ ПО новЫМ правилАМ инвентаризации</vt:lpstr>
      <vt:lpstr>правилА инвентаризации</vt:lpstr>
      <vt:lpstr>правилА инвентаризации</vt:lpstr>
      <vt:lpstr>правилА инвентаризации</vt:lpstr>
      <vt:lpstr>Презентация PowerPoint</vt:lpstr>
      <vt:lpstr>приоритеты стратегического направления предусматривают</vt:lpstr>
      <vt:lpstr>Презентация PowerPoint</vt:lpstr>
      <vt:lpstr>Методические рекомендации ФНС  на внедрение эдо _ 12.09.2024 </vt:lpstr>
      <vt:lpstr>Методические рекомендации ФНС  на внедрение эдо _ 12.09.2024 </vt:lpstr>
      <vt:lpstr>Сроки вступления в силу Приказа № 61н и изменений</vt:lpstr>
      <vt:lpstr>Методические рекомендации минфина россии 2021-2024 </vt:lpstr>
      <vt:lpstr>Новые рекомендации Минфина </vt:lpstr>
      <vt:lpstr>Презентация PowerPoint</vt:lpstr>
      <vt:lpstr>письмо МФ РФ от 30.07.2024 № 02-06-06/70843</vt:lpstr>
      <vt:lpstr>Сведения о признании объектов права пользования НФА (ф. 0510478) </vt:lpstr>
      <vt:lpstr>Условие автосогласования аренды</vt:lpstr>
      <vt:lpstr>Акт сверки расчетов (ф. 0510477) </vt:lpstr>
      <vt:lpstr>Изменение формы Акта о результатах инвентаризации (ф. 0510463)</vt:lpstr>
      <vt:lpstr>О применении Акта приемки товаров, работ, услуг по ф. 0510452. (Письмо Минфина России от 02.04.2024 № 02-07-11/29697) </vt:lpstr>
      <vt:lpstr>Презентация PowerPoint</vt:lpstr>
      <vt:lpstr>Пояснительные записки: +  таблицы</vt:lpstr>
      <vt:lpstr>Пояснительные записки: + таблицы</vt:lpstr>
      <vt:lpstr>Причины увеличения просроченной задолженности</vt:lpstr>
      <vt:lpstr>Приложение  к приказу Федерального казначейства  от 1 ноября 2023 № 23н  </vt:lpstr>
      <vt:lpstr>Презентация PowerPoint</vt:lpstr>
      <vt:lpstr>Основные причины нарушений</vt:lpstr>
      <vt:lpstr>Проект Изменения КоАП </vt:lpstr>
      <vt:lpstr>Об утверждении методических рекомендаций  минфина россии</vt:lpstr>
      <vt:lpstr>Признаки неправомерного, неэффективного </vt:lpstr>
      <vt:lpstr>Формы и меры ответственности  нецелевого использования</vt:lpstr>
      <vt:lpstr>Анализ структуры номера счета бюджетного учета в Сведениях ф. 0503369</vt:lpstr>
      <vt:lpstr>Дебиторская задолженность по доходам</vt:lpstr>
      <vt:lpstr>Учет субсидий</vt:lpstr>
      <vt:lpstr>составе НЕКАССОВЫХ операций_Иные вопросы</vt:lpstr>
      <vt:lpstr>Примеры некассовых операций</vt:lpstr>
      <vt:lpstr>РЕЕСТР ОБЪЕКТОВ НЕЗАВЕРШЕННОГО СТРОИТЕЛЬСТВА (онс)  </vt:lpstr>
      <vt:lpstr>Пояснительная записка к отчетности федеральных учреждений: небольшие изменения МинфинА   </vt:lpstr>
      <vt:lpstr>Дополнение 191н, 33н</vt:lpstr>
      <vt:lpstr>Презентация PowerPoint</vt:lpstr>
      <vt:lpstr>формировании плана ФХД</vt:lpstr>
      <vt:lpstr>ДВА Правила  Учесть  в планировании фхд</vt:lpstr>
      <vt:lpstr>Уточнение уровня инфляции на 2024 год</vt:lpstr>
      <vt:lpstr>Коэффициенты индексации: нюансы применения</vt:lpstr>
      <vt:lpstr>Коэффициенты индексации: применение 2024</vt:lpstr>
      <vt:lpstr>Общие подходы к индексации 2024-2026 </vt:lpstr>
      <vt:lpstr>Общие подходы к индексации </vt:lpstr>
      <vt:lpstr>Общие подходы к индексации  2024-2026</vt:lpstr>
      <vt:lpstr>Планы Увеличения МРОТ </vt:lpstr>
      <vt:lpstr>Предельная база по взносам на 2025 год: Минфин подготовил проект</vt:lpstr>
      <vt:lpstr>Обновлены примерные положения об оплате труда для учреждений Минобрнауки, минпроса и минкультуры</vt:lpstr>
      <vt:lpstr>примерные положения об оплате труда для учреждений</vt:lpstr>
      <vt:lpstr>Презентация PowerPoint</vt:lpstr>
      <vt:lpstr>Порядок применения бюджетной классификации РФ и косгу  </vt:lpstr>
      <vt:lpstr>бюджетнАЯ классификациЯ РФ </vt:lpstr>
      <vt:lpstr>оплату договоров холодного водоснабжения, водоотведения, ассенизации надо относить 2025 г. на КВР 247</vt:lpstr>
      <vt:lpstr>добавили два кода КВР для отражения расходов на лизинг: КВР 248 и 416</vt:lpstr>
      <vt:lpstr>КБК: опубликован приказ с перечнями на 2025 год и плановый период </vt:lpstr>
      <vt:lpstr>обновленные перечни КБК – 2024: приказ 80н</vt:lpstr>
      <vt:lpstr>обновленные перечни КБК – 2024: приказ 80н</vt:lpstr>
      <vt:lpstr>Измененные правила применения КОСГУ </vt:lpstr>
      <vt:lpstr>применения КОСГУ с 2025 </vt:lpstr>
      <vt:lpstr>Проект изменения порядка применения КОСГУ с 2025 года</vt:lpstr>
      <vt:lpstr>Ограничения размера авансов для АУБУ  </vt:lpstr>
      <vt:lpstr>АВАНСОВЫЕ ПЛАТЕЖИ :  часть 16.1 статьи 30 Закона № 83-ФЗ</vt:lpstr>
      <vt:lpstr>АВАНСЫ ограничения для ку аубу </vt:lpstr>
      <vt:lpstr>Не изменился Пункт 18 Постановления Правительства РФ № 1496 </vt:lpstr>
      <vt:lpstr>Презентация PowerPoint</vt:lpstr>
      <vt:lpstr>Совершенствование внутреннего государственного финансового контроля </vt:lpstr>
      <vt:lpstr>Приказ Минфина России от 06.05.2024 № 179</vt:lpstr>
      <vt:lpstr>Проект СГС ГФ «Внутренний контроль» </vt:lpstr>
      <vt:lpstr>Перечень рисков  КАЗНАЧЕЙСТВА – 2024  </vt:lpstr>
      <vt:lpstr>КАК БЫЛО: Внутренний контроль</vt:lpstr>
      <vt:lpstr>НАЧАЛО СОВЕРШЕНСТВОВАНИЯ ВнутреннЕГО контролЯ</vt:lpstr>
      <vt:lpstr>Документы Единой учетной политики  при централизации: отличие от УП</vt:lpstr>
      <vt:lpstr>Внутренний контроль</vt:lpstr>
      <vt:lpstr>Новые методы внутреннего государственного и муниципального финконтроля</vt:lpstr>
      <vt:lpstr>Презентация PowerPoint</vt:lpstr>
      <vt:lpstr>Новые методы внутреннего государственного и муниципального финконтроля</vt:lpstr>
      <vt:lpstr>МЕТОДЫ КОНТРОЛЯ </vt:lpstr>
      <vt:lpstr>Презентация PowerPoint</vt:lpstr>
      <vt:lpstr>НОВЫЕ методы </vt:lpstr>
      <vt:lpstr>НОВЫЕ методы </vt:lpstr>
      <vt:lpstr>Проект Изменения КоАП </vt:lpstr>
      <vt:lpstr>поправки: Примечание 5 к статье 15.15.6 КоАП </vt:lpstr>
      <vt:lpstr>поправки: статьей 15.15.4 и 15.15.5 КоАП</vt:lpstr>
      <vt:lpstr>www.minfin.ru/ru</vt:lpstr>
      <vt:lpstr>Пп рф от 11.09.2024 № 1234 </vt:lpstr>
      <vt:lpstr>Презентация PowerPoint</vt:lpstr>
      <vt:lpstr>Акт приемки (ф. 0510452): когда можно отправить поставщику скан-копию акта</vt:lpstr>
      <vt:lpstr>Минфин: дебиторскАЯ задолженность с датой исполнения 31.12.2999  -  краткосрочныЙ актив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Елена</dc:creator>
  <cp:lastModifiedBy>user</cp:lastModifiedBy>
  <cp:revision>82</cp:revision>
  <dcterms:created xsi:type="dcterms:W3CDTF">2022-03-09T19:18:43Z</dcterms:created>
  <dcterms:modified xsi:type="dcterms:W3CDTF">2024-09-28T11:56:48Z</dcterms:modified>
</cp:coreProperties>
</file>